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  <p:sldMasterId id="2147483670" r:id="rId4"/>
    <p:sldMasterId id="2147483671" r:id="rId5"/>
    <p:sldMasterId id="2147483672" r:id="rId6"/>
    <p:sldMasterId id="2147483673" r:id="rId7"/>
    <p:sldMasterId id="2147483674" r:id="rId8"/>
    <p:sldMasterId id="2147483675" r:id="rId9"/>
    <p:sldMasterId id="2147483676" r:id="rId10"/>
    <p:sldMasterId id="2147483677" r:id="rId11"/>
    <p:sldMasterId id="2147483678" r:id="rId12"/>
    <p:sldMasterId id="2147483679" r:id="rId13"/>
    <p:sldMasterId id="2147483680" r:id="rId14"/>
    <p:sldMasterId id="2147483681" r:id="rId15"/>
    <p:sldMasterId id="2147483682" r:id="rId16"/>
    <p:sldMasterId id="2147483683" r:id="rId17"/>
    <p:sldMasterId id="2147483684" r:id="rId18"/>
    <p:sldMasterId id="2147483685" r:id="rId19"/>
    <p:sldMasterId id="2147483686" r:id="rId20"/>
    <p:sldMasterId id="2147483687" r:id="rId21"/>
    <p:sldMasterId id="2147483688" r:id="rId22"/>
    <p:sldMasterId id="2147483689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</p:sldIdLst>
  <p:sldSz cy="6858000" cx="9144000"/>
  <p:notesSz cx="6858000" cy="9144000"/>
  <p:embeddedFontLs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6.xml"/><Relationship Id="rId42" Type="http://schemas.openxmlformats.org/officeDocument/2006/relationships/slide" Target="slides/slide18.xml"/><Relationship Id="rId41" Type="http://schemas.openxmlformats.org/officeDocument/2006/relationships/slide" Target="slides/slide17.xml"/><Relationship Id="rId44" Type="http://schemas.openxmlformats.org/officeDocument/2006/relationships/slide" Target="slides/slide20.xml"/><Relationship Id="rId43" Type="http://schemas.openxmlformats.org/officeDocument/2006/relationships/slide" Target="slides/slide19.xml"/><Relationship Id="rId46" Type="http://schemas.openxmlformats.org/officeDocument/2006/relationships/font" Target="fonts/HelveticaNeue-regular.fntdata"/><Relationship Id="rId45" Type="http://schemas.openxmlformats.org/officeDocument/2006/relationships/slide" Target="slides/slide21.xml"/><Relationship Id="rId1" Type="http://schemas.openxmlformats.org/officeDocument/2006/relationships/theme" Target="theme/theme1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20" Type="http://schemas.openxmlformats.org/officeDocument/2006/relationships/slideMaster" Target="slideMasters/slideMaster18.xml"/><Relationship Id="rId22" Type="http://schemas.openxmlformats.org/officeDocument/2006/relationships/slideMaster" Target="slideMasters/slideMaster20.xml"/><Relationship Id="rId21" Type="http://schemas.openxmlformats.org/officeDocument/2006/relationships/slideMaster" Target="slideMasters/slideMaster19.xml"/><Relationship Id="rId24" Type="http://schemas.openxmlformats.org/officeDocument/2006/relationships/notesMaster" Target="notesMasters/notesMaster1.xml"/><Relationship Id="rId23" Type="http://schemas.openxmlformats.org/officeDocument/2006/relationships/slideMaster" Target="slideMasters/slideMaster21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9" Type="http://schemas.openxmlformats.org/officeDocument/2006/relationships/slide" Target="slides/slide5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Master" Target="slideMasters/slideMaster15.xml"/><Relationship Id="rId16" Type="http://schemas.openxmlformats.org/officeDocument/2006/relationships/slideMaster" Target="slideMasters/slideMaster14.xml"/><Relationship Id="rId19" Type="http://schemas.openxmlformats.org/officeDocument/2006/relationships/slideMaster" Target="slideMasters/slideMaster17.xml"/><Relationship Id="rId18" Type="http://schemas.openxmlformats.org/officeDocument/2006/relationships/slideMaster" Target="slideMasters/slideMaster1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10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11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12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14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15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6" name="Google Shape;496;p16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p17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p18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6" name="Google Shape;526;p19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2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1" name="Google Shape;541;p20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21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3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6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7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8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9:notes"/>
          <p:cNvSpPr/>
          <p:nvPr>
            <p:ph idx="2" type="sldImg"/>
          </p:nvPr>
        </p:nvSpPr>
        <p:spPr>
          <a:xfrm>
            <a:off x="1071633" y="685800"/>
            <a:ext cx="471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" name="Google Shape;218;p36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36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0" name="Google Shape;230;p38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" name="Google Shape;231;p38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2" name="Google Shape;242;p40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40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42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42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8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9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6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4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0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6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9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4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33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33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35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37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39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1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41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44313" y="487937"/>
            <a:ext cx="79977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44313" y="2805647"/>
            <a:ext cx="7997700" cy="8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1" type="ftr"/>
          </p:nvPr>
        </p:nvSpPr>
        <p:spPr>
          <a:xfrm>
            <a:off x="3019908" y="11344571"/>
            <a:ext cx="2846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44313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396067" y="11344571"/>
            <a:ext cx="204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9.jpg"/><Relationship Id="rId5" Type="http://schemas.openxmlformats.org/officeDocument/2006/relationships/image" Target="../media/image28.jpg"/><Relationship Id="rId6" Type="http://schemas.openxmlformats.org/officeDocument/2006/relationships/image" Target="../media/image27.jpg"/><Relationship Id="rId7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30.jpg"/><Relationship Id="rId5" Type="http://schemas.openxmlformats.org/officeDocument/2006/relationships/image" Target="../media/image21.jpg"/><Relationship Id="rId6" Type="http://schemas.openxmlformats.org/officeDocument/2006/relationships/image" Target="../media/image3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6.jpg"/><Relationship Id="rId9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11.jpg"/><Relationship Id="rId7" Type="http://schemas.openxmlformats.org/officeDocument/2006/relationships/image" Target="../media/image10.jpg"/><Relationship Id="rId8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1" Type="http://schemas.openxmlformats.org/officeDocument/2006/relationships/image" Target="../media/image7.jpg"/><Relationship Id="rId10" Type="http://schemas.openxmlformats.org/officeDocument/2006/relationships/image" Target="../media/image4.jpg"/><Relationship Id="rId9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8.jpg"/><Relationship Id="rId7" Type="http://schemas.openxmlformats.org/officeDocument/2006/relationships/image" Target="../media/image5.jpg"/><Relationship Id="rId8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>
            <a:off x="2716875" y="378658"/>
            <a:ext cx="45597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09600" marR="0" rtl="0" algn="l">
              <a:lnSpc>
                <a:spcPct val="954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473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UNIX?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901962" y="5554761"/>
            <a:ext cx="73401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901950" y="6189975"/>
            <a:ext cx="7560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6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ACKNOWLEDGEMENT: Thanks to Drs.Raj Sunderraman and Michael Weeks for the original notes on this chapter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/>
          <p:nvPr/>
        </p:nvSpPr>
        <p:spPr>
          <a:xfrm>
            <a:off x="2082338" y="1676815"/>
            <a:ext cx="4979400" cy="433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2"/>
          <p:cNvSpPr txBox="1"/>
          <p:nvPr/>
        </p:nvSpPr>
        <p:spPr>
          <a:xfrm>
            <a:off x="954578" y="563355"/>
            <a:ext cx="83238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shell as an interface between users 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92300" marR="0" rtl="0" algn="l">
              <a:lnSpc>
                <a:spcPct val="9496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operating system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2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/>
          <p:nvPr/>
        </p:nvSpPr>
        <p:spPr>
          <a:xfrm>
            <a:off x="66495" y="2043559"/>
            <a:ext cx="8702100" cy="319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3"/>
          <p:cNvSpPr txBox="1"/>
          <p:nvPr/>
        </p:nvSpPr>
        <p:spPr>
          <a:xfrm>
            <a:off x="1586345" y="369287"/>
            <a:ext cx="68685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7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3.5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booting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81200" marR="0" rtl="0" algn="l">
              <a:lnSpc>
                <a:spcPct val="95473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/>
          <p:nvPr/>
        </p:nvSpPr>
        <p:spPr>
          <a:xfrm>
            <a:off x="415631" y="3487698"/>
            <a:ext cx="8243400" cy="2619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4"/>
          <p:cNvSpPr/>
          <p:nvPr/>
        </p:nvSpPr>
        <p:spPr>
          <a:xfrm>
            <a:off x="2688031" y="1001658"/>
            <a:ext cx="4152600" cy="105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4048630" y="2335033"/>
            <a:ext cx="2208900" cy="800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4"/>
          <p:cNvSpPr/>
          <p:nvPr/>
        </p:nvSpPr>
        <p:spPr>
          <a:xfrm>
            <a:off x="6822836" y="2335867"/>
            <a:ext cx="1449000" cy="956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4"/>
          <p:cNvSpPr/>
          <p:nvPr/>
        </p:nvSpPr>
        <p:spPr>
          <a:xfrm>
            <a:off x="1733854" y="2335250"/>
            <a:ext cx="1290900" cy="863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4"/>
          <p:cNvSpPr txBox="1"/>
          <p:nvPr/>
        </p:nvSpPr>
        <p:spPr>
          <a:xfrm>
            <a:off x="1027048" y="516106"/>
            <a:ext cx="63936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1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!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"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#$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%&amp;'%()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%*+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,-(.&amp;)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/%'0'.,1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4"/>
          <p:cNvSpPr txBox="1"/>
          <p:nvPr/>
        </p:nvSpPr>
        <p:spPr>
          <a:xfrm>
            <a:off x="4366686" y="1213970"/>
            <a:ext cx="16236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3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4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56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4"/>
          <p:cNvSpPr txBox="1"/>
          <p:nvPr/>
        </p:nvSpPr>
        <p:spPr>
          <a:xfrm>
            <a:off x="1769189" y="2036338"/>
            <a:ext cx="1594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!"#$%&amp;'()$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4"/>
          <p:cNvSpPr txBox="1"/>
          <p:nvPr/>
        </p:nvSpPr>
        <p:spPr>
          <a:xfrm>
            <a:off x="6787489" y="2036338"/>
            <a:ext cx="1748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*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)(+),-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&amp;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4"/>
          <p:cNvSpPr txBox="1"/>
          <p:nvPr/>
        </p:nvSpPr>
        <p:spPr>
          <a:xfrm>
            <a:off x="4137005" y="2067929"/>
            <a:ext cx="2254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.$'/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()0&amp;%$'12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4"/>
          <p:cNvSpPr txBox="1"/>
          <p:nvPr/>
        </p:nvSpPr>
        <p:spPr>
          <a:xfrm>
            <a:off x="451652" y="3508531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4"/>
          <p:cNvSpPr txBox="1"/>
          <p:nvPr/>
        </p:nvSpPr>
        <p:spPr>
          <a:xfrm>
            <a:off x="451652" y="3412868"/>
            <a:ext cx="94395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10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Provides a framework for executing programs and storing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418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1282923" y="4579207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 txBox="1"/>
          <p:nvPr/>
        </p:nvSpPr>
        <p:spPr>
          <a:xfrm>
            <a:off x="1374364" y="4483545"/>
            <a:ext cx="7479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File: collection of data normally stored on disk.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4"/>
          <p:cNvSpPr txBox="1"/>
          <p:nvPr/>
        </p:nvSpPr>
        <p:spPr>
          <a:xfrm>
            <a:off x="1282923" y="5292545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4"/>
          <p:cNvSpPr txBox="1"/>
          <p:nvPr/>
        </p:nvSpPr>
        <p:spPr>
          <a:xfrm>
            <a:off x="1374364" y="5196883"/>
            <a:ext cx="84867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Program: collection of instructions/data that is stored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4"/>
          <p:cNvSpPr txBox="1"/>
          <p:nvPr/>
        </p:nvSpPr>
        <p:spPr>
          <a:xfrm>
            <a:off x="1282923" y="5664381"/>
            <a:ext cx="1586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 a file.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4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/>
          <p:nvPr/>
        </p:nvSpPr>
        <p:spPr>
          <a:xfrm>
            <a:off x="3740366" y="5339247"/>
            <a:ext cx="1443000" cy="76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5541125" y="5339246"/>
            <a:ext cx="946500" cy="912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5"/>
          <p:cNvSpPr/>
          <p:nvPr/>
        </p:nvSpPr>
        <p:spPr>
          <a:xfrm>
            <a:off x="2215965" y="5338641"/>
            <a:ext cx="843300" cy="823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1974245" y="1347402"/>
            <a:ext cx="4663500" cy="3731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1021079" y="504337"/>
            <a:ext cx="7964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20800" marR="0" rtl="0" algn="l">
              <a:lnSpc>
                <a:spcPct val="9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API – the system calls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6325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ultimately everything works through system calls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5"/>
          <p:cNvSpPr txBox="1"/>
          <p:nvPr/>
        </p:nvSpPr>
        <p:spPr>
          <a:xfrm>
            <a:off x="3197831" y="2937033"/>
            <a:ext cx="1107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940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:!#*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-++$&amp;2-(&amp;)/!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5"/>
          <p:cNvSpPr txBox="1"/>
          <p:nvPr/>
        </p:nvSpPr>
        <p:spPr>
          <a:xfrm>
            <a:off x="4790807" y="2990144"/>
            <a:ext cx="8940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58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5"/>
          <p:cNvSpPr txBox="1"/>
          <p:nvPr/>
        </p:nvSpPr>
        <p:spPr>
          <a:xfrm>
            <a:off x="2170481" y="3478642"/>
            <a:ext cx="8859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20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!8!(#.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9-#.)/!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5"/>
          <p:cNvSpPr txBox="1"/>
          <p:nvPr/>
        </p:nvSpPr>
        <p:spPr>
          <a:xfrm>
            <a:off x="5806611" y="3496487"/>
            <a:ext cx="9648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8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!"#$$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4144378" y="4064349"/>
            <a:ext cx="6264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2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5"/>
          <p:cNvSpPr txBox="1"/>
          <p:nvPr/>
        </p:nvSpPr>
        <p:spPr>
          <a:xfrm>
            <a:off x="4028946" y="4408522"/>
            <a:ext cx="834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4567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5"/>
          <p:cNvSpPr txBox="1"/>
          <p:nvPr/>
        </p:nvSpPr>
        <p:spPr>
          <a:xfrm>
            <a:off x="2251281" y="5090535"/>
            <a:ext cx="10839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%&amp;$#'!()*#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5"/>
          <p:cNvSpPr txBox="1"/>
          <p:nvPr/>
        </p:nvSpPr>
        <p:spPr>
          <a:xfrm>
            <a:off x="5518032" y="5090535"/>
            <a:ext cx="1184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+*),*-.!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5"/>
          <p:cNvSpPr txBox="1"/>
          <p:nvPr/>
        </p:nvSpPr>
        <p:spPr>
          <a:xfrm>
            <a:off x="3798074" y="5120636"/>
            <a:ext cx="1515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/#(0)*1!'#(23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5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5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/>
        </p:nvSpPr>
        <p:spPr>
          <a:xfrm>
            <a:off x="3550918" y="709136"/>
            <a:ext cx="28944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6"/>
          <p:cNvSpPr txBox="1"/>
          <p:nvPr/>
        </p:nvSpPr>
        <p:spPr>
          <a:xfrm>
            <a:off x="429491" y="1627791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6"/>
          <p:cNvSpPr txBox="1"/>
          <p:nvPr/>
        </p:nvSpPr>
        <p:spPr>
          <a:xfrm>
            <a:off x="601287" y="1532129"/>
            <a:ext cx="93663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When a program is executed, it is loaded into memory. It is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6"/>
          <p:cNvSpPr txBox="1"/>
          <p:nvPr/>
        </p:nvSpPr>
        <p:spPr>
          <a:xfrm>
            <a:off x="429491" y="1906933"/>
            <a:ext cx="5730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called a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process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when it is executing.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429491" y="2625927"/>
            <a:ext cx="3144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299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299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299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6"/>
          <p:cNvSpPr txBox="1"/>
          <p:nvPr/>
        </p:nvSpPr>
        <p:spPr>
          <a:xfrm>
            <a:off x="601287" y="2530265"/>
            <a:ext cx="69465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Most processes read/write data from/to files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418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Processes and files have an owner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601287" y="3775582"/>
            <a:ext cx="8733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UNIX supports hierarchical directory structure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418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Files and processes have a location within the directory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429491" y="4775060"/>
            <a:ext cx="17550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structure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6"/>
          <p:cNvSpPr txBox="1"/>
          <p:nvPr/>
        </p:nvSpPr>
        <p:spPr>
          <a:xfrm>
            <a:off x="429491" y="5494052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6"/>
          <p:cNvSpPr txBox="1"/>
          <p:nvPr/>
        </p:nvSpPr>
        <p:spPr>
          <a:xfrm>
            <a:off x="429491" y="5404465"/>
            <a:ext cx="85425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10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UNIX provides the capabilities to create, modify 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418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destroy files, programs, and processes.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6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6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/>
        </p:nvSpPr>
        <p:spPr>
          <a:xfrm>
            <a:off x="2734886" y="709136"/>
            <a:ext cx="4527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Attributes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7"/>
          <p:cNvSpPr txBox="1"/>
          <p:nvPr/>
        </p:nvSpPr>
        <p:spPr>
          <a:xfrm>
            <a:off x="429491" y="1762130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7"/>
          <p:cNvSpPr txBox="1"/>
          <p:nvPr/>
        </p:nvSpPr>
        <p:spPr>
          <a:xfrm>
            <a:off x="601287" y="1666467"/>
            <a:ext cx="9034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Sharing of resources: CPU (time slices), memory (pages),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7"/>
          <p:cNvSpPr txBox="1"/>
          <p:nvPr/>
        </p:nvSpPr>
        <p:spPr>
          <a:xfrm>
            <a:off x="429491" y="2041272"/>
            <a:ext cx="22341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disk (blocks)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7"/>
          <p:cNvSpPr txBox="1"/>
          <p:nvPr/>
        </p:nvSpPr>
        <p:spPr>
          <a:xfrm>
            <a:off x="429491" y="2760264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7"/>
          <p:cNvSpPr txBox="1"/>
          <p:nvPr/>
        </p:nvSpPr>
        <p:spPr>
          <a:xfrm>
            <a:off x="429491" y="2664603"/>
            <a:ext cx="8415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10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Communication: process-device controller, process-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418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process, etc. (pipes 1-way, sockets 2-way)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7"/>
          <p:cNvSpPr txBox="1"/>
          <p:nvPr/>
        </p:nvSpPr>
        <p:spPr>
          <a:xfrm>
            <a:off x="429491" y="3759744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7"/>
          <p:cNvSpPr txBox="1"/>
          <p:nvPr/>
        </p:nvSpPr>
        <p:spPr>
          <a:xfrm>
            <a:off x="429491" y="3664081"/>
            <a:ext cx="93741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10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Utilities: Unix comes with a large collection of utilities; we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418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will study many of these.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7"/>
          <p:cNvSpPr txBox="1"/>
          <p:nvPr/>
        </p:nvSpPr>
        <p:spPr>
          <a:xfrm>
            <a:off x="429491" y="4759222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7"/>
          <p:cNvSpPr txBox="1"/>
          <p:nvPr/>
        </p:nvSpPr>
        <p:spPr>
          <a:xfrm>
            <a:off x="601287" y="4663560"/>
            <a:ext cx="8736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Programmer support: All kinds of compilers available;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429491" y="5039708"/>
            <a:ext cx="94326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Access to parallel processing, file handling and interprocess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418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communication via System calls in 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7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7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 txBox="1"/>
          <p:nvPr/>
        </p:nvSpPr>
        <p:spPr>
          <a:xfrm>
            <a:off x="1870362" y="695730"/>
            <a:ext cx="62544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7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of UNIX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8"/>
          <p:cNvSpPr txBox="1"/>
          <p:nvPr/>
        </p:nvSpPr>
        <p:spPr>
          <a:xfrm>
            <a:off x="540321" y="1724131"/>
            <a:ext cx="88362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It is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multitasking</a:t>
            </a: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therefore, multiple programs can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96325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at one time.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8"/>
          <p:cNvSpPr txBox="1"/>
          <p:nvPr/>
        </p:nvSpPr>
        <p:spPr>
          <a:xfrm>
            <a:off x="549146" y="2593976"/>
            <a:ext cx="87114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It is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multiuser</a:t>
            </a: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allowing more than a single user to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96325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at any given time. This is accomplished by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96325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sharing processing time between each user 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96325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utilizing distributed computing systems.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8"/>
          <p:cNvSpPr txBox="1"/>
          <p:nvPr/>
        </p:nvSpPr>
        <p:spPr>
          <a:xfrm>
            <a:off x="540321" y="4226205"/>
            <a:ext cx="92721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It is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safe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preventing one program from accessing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96325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or storage space allocated to another, 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96325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enables protection, requiring users to have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96325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permission to perform certain functions, i.e. accessing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l">
              <a:lnSpc>
                <a:spcPct val="96325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directory, file, or disk drive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8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8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/>
          <p:nvPr/>
        </p:nvSpPr>
        <p:spPr>
          <a:xfrm>
            <a:off x="484902" y="397912"/>
            <a:ext cx="8382000" cy="568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9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9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/>
        </p:nvSpPr>
        <p:spPr>
          <a:xfrm>
            <a:off x="2161308" y="766235"/>
            <a:ext cx="5545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1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Main Varieties of Unix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0"/>
          <p:cNvSpPr txBox="1"/>
          <p:nvPr/>
        </p:nvSpPr>
        <p:spPr>
          <a:xfrm>
            <a:off x="681642" y="1479533"/>
            <a:ext cx="435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V (AT&amp;T) 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0"/>
          <p:cNvSpPr txBox="1"/>
          <p:nvPr/>
        </p:nvSpPr>
        <p:spPr>
          <a:xfrm>
            <a:off x="681642" y="1980616"/>
            <a:ext cx="746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BSD (Berkeley Standard Distribution)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0"/>
          <p:cNvSpPr txBox="1"/>
          <p:nvPr/>
        </p:nvSpPr>
        <p:spPr>
          <a:xfrm>
            <a:off x="876992" y="2475121"/>
            <a:ext cx="89427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5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</a:t>
            </a:r>
            <a:r>
              <a:rPr b="0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are merged now. SunOS, IRIX, AIX, HP-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0" rtl="0" algn="l">
              <a:lnSpc>
                <a:spcPct val="98956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UX have features from both varieties although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0" rtl="0" algn="l">
              <a:lnSpc>
                <a:spcPct val="98956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are System V Unix.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0"/>
          <p:cNvSpPr txBox="1"/>
          <p:nvPr/>
        </p:nvSpPr>
        <p:spPr>
          <a:xfrm>
            <a:off x="681642" y="3771347"/>
            <a:ext cx="8788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Unix versions you may have heard of: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0"/>
          <p:cNvSpPr txBox="1"/>
          <p:nvPr/>
        </p:nvSpPr>
        <p:spPr>
          <a:xfrm>
            <a:off x="876992" y="4405184"/>
            <a:ext cx="3444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727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727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60"/>
          <p:cNvSpPr txBox="1"/>
          <p:nvPr/>
        </p:nvSpPr>
        <p:spPr>
          <a:xfrm>
            <a:off x="1073726" y="4272430"/>
            <a:ext cx="85932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(Fedora, Red Hat, Ubuntu, SUSE, etc.)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875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 Java Desktop OS, Solaris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875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 OS/X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60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0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/>
        </p:nvSpPr>
        <p:spPr>
          <a:xfrm>
            <a:off x="2658686" y="766235"/>
            <a:ext cx="44052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1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Sub-Varieties of Unix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61"/>
          <p:cNvSpPr txBox="1"/>
          <p:nvPr/>
        </p:nvSpPr>
        <p:spPr>
          <a:xfrm>
            <a:off x="958734" y="1717313"/>
            <a:ext cx="6454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(Runs on PC architecture)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1154082" y="2351149"/>
            <a:ext cx="3444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727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727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727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1"/>
          <p:cNvSpPr txBox="1"/>
          <p:nvPr/>
        </p:nvSpPr>
        <p:spPr>
          <a:xfrm>
            <a:off x="1350818" y="2218395"/>
            <a:ext cx="173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Fedora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1"/>
          <p:cNvSpPr txBox="1"/>
          <p:nvPr/>
        </p:nvSpPr>
        <p:spPr>
          <a:xfrm>
            <a:off x="1350818" y="2719477"/>
            <a:ext cx="188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 Hat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61"/>
          <p:cNvSpPr txBox="1"/>
          <p:nvPr/>
        </p:nvSpPr>
        <p:spPr>
          <a:xfrm>
            <a:off x="1350818" y="3219217"/>
            <a:ext cx="1788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Ubuntu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61"/>
          <p:cNvSpPr txBox="1"/>
          <p:nvPr/>
        </p:nvSpPr>
        <p:spPr>
          <a:xfrm>
            <a:off x="1350818" y="3720299"/>
            <a:ext cx="519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 Java Desktop OS, etc.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61"/>
          <p:cNvSpPr txBox="1"/>
          <p:nvPr/>
        </p:nvSpPr>
        <p:spPr>
          <a:xfrm>
            <a:off x="958734" y="4221381"/>
            <a:ext cx="848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 Solaris (Runs on SPARC architecture)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1"/>
          <p:cNvSpPr txBox="1"/>
          <p:nvPr/>
        </p:nvSpPr>
        <p:spPr>
          <a:xfrm>
            <a:off x="958734" y="4722465"/>
            <a:ext cx="80286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</a:t>
            </a: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 OS/X (Runs on PowerPC and Intel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97875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platforms)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61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61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/>
        </p:nvSpPr>
        <p:spPr>
          <a:xfrm>
            <a:off x="2168235" y="709136"/>
            <a:ext cx="5658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Systems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415629" y="1678455"/>
            <a:ext cx="74361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System : Hardware + Software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415629" y="2507323"/>
            <a:ext cx="90405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Hardware: CPU, Memory (RAM/ROM), Disk drives,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651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Keyboard, Mouse, Printer, Tape drive, Modem, Ethernet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651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interface, CD-ROM drives, Monitor, Graphics card, Other peripherals.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415629" y="4351790"/>
            <a:ext cx="92850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6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Software: Operating System, Application Programs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651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UNIX is the name of a popular operating system.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8509458" y="6528280"/>
            <a:ext cx="35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2"/>
          <p:cNvSpPr txBox="1"/>
          <p:nvPr/>
        </p:nvSpPr>
        <p:spPr>
          <a:xfrm>
            <a:off x="2010293" y="709136"/>
            <a:ext cx="59745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Philosophies of Unix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2"/>
          <p:cNvSpPr txBox="1"/>
          <p:nvPr/>
        </p:nvSpPr>
        <p:spPr>
          <a:xfrm>
            <a:off x="623448" y="1553498"/>
            <a:ext cx="405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 mechanism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2"/>
          <p:cNvSpPr txBox="1"/>
          <p:nvPr/>
        </p:nvSpPr>
        <p:spPr>
          <a:xfrm>
            <a:off x="1015532" y="2214850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2"/>
          <p:cNvSpPr txBox="1"/>
          <p:nvPr/>
        </p:nvSpPr>
        <p:spPr>
          <a:xfrm>
            <a:off x="1212266" y="2088366"/>
            <a:ext cx="80190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9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of one process can be used as input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911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another process. e.g.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62"/>
          <p:cNvSpPr txBox="1"/>
          <p:nvPr/>
        </p:nvSpPr>
        <p:spPr>
          <a:xfrm>
            <a:off x="1212266" y="2885396"/>
            <a:ext cx="1581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46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who | sort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62"/>
          <p:cNvSpPr txBox="1"/>
          <p:nvPr/>
        </p:nvSpPr>
        <p:spPr>
          <a:xfrm>
            <a:off x="1015532" y="3345981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1212266" y="3219496"/>
            <a:ext cx="78048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9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 pipe mechanism, complex tasks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911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broken down into simpler ones 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911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combined using pipes etc.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62"/>
          <p:cNvSpPr txBox="1"/>
          <p:nvPr/>
        </p:nvSpPr>
        <p:spPr>
          <a:xfrm>
            <a:off x="623448" y="4494166"/>
            <a:ext cx="29712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</a:t>
            </a:r>
            <a:r>
              <a:rPr b="1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 user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2"/>
          <p:cNvSpPr txBox="1"/>
          <p:nvPr/>
        </p:nvSpPr>
        <p:spPr>
          <a:xfrm>
            <a:off x="1015532" y="5155519"/>
            <a:ext cx="314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2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2"/>
          <p:cNvSpPr txBox="1"/>
          <p:nvPr/>
        </p:nvSpPr>
        <p:spPr>
          <a:xfrm>
            <a:off x="1212266" y="5029036"/>
            <a:ext cx="75984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9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who has complete control over the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911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resources. Typically the System's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7911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Administrator.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2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2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3"/>
          <p:cNvSpPr txBox="1"/>
          <p:nvPr/>
        </p:nvSpPr>
        <p:spPr>
          <a:xfrm>
            <a:off x="3645129" y="707788"/>
            <a:ext cx="27057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3"/>
          <p:cNvSpPr txBox="1"/>
          <p:nvPr/>
        </p:nvSpPr>
        <p:spPr>
          <a:xfrm>
            <a:off x="969812" y="1562128"/>
            <a:ext cx="4386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Computer Systems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3"/>
          <p:cNvSpPr txBox="1"/>
          <p:nvPr/>
        </p:nvSpPr>
        <p:spPr>
          <a:xfrm>
            <a:off x="969812" y="2126349"/>
            <a:ext cx="62643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Unix as an operating system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6148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Processes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3"/>
          <p:cNvSpPr txBox="1"/>
          <p:nvPr/>
        </p:nvSpPr>
        <p:spPr>
          <a:xfrm>
            <a:off x="969812" y="3254792"/>
            <a:ext cx="35775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Unix Attributes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969812" y="3817671"/>
            <a:ext cx="34422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Unix Varieties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3"/>
          <p:cNvSpPr txBox="1"/>
          <p:nvPr/>
        </p:nvSpPr>
        <p:spPr>
          <a:xfrm>
            <a:off x="969812" y="4381892"/>
            <a:ext cx="41622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Unix Philosophies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3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3"/>
          <p:cNvSpPr txBox="1"/>
          <p:nvPr/>
        </p:nvSpPr>
        <p:spPr>
          <a:xfrm>
            <a:off x="8412476" y="6528280"/>
            <a:ext cx="4509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/>
          <p:nvPr/>
        </p:nvSpPr>
        <p:spPr>
          <a:xfrm>
            <a:off x="831267" y="1741298"/>
            <a:ext cx="6927300" cy="4042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1316181" y="761567"/>
            <a:ext cx="74871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 Personal Computer System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8509458" y="6528280"/>
            <a:ext cx="35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/>
          <p:nvPr/>
        </p:nvSpPr>
        <p:spPr>
          <a:xfrm>
            <a:off x="3350028" y="1515609"/>
            <a:ext cx="2841300" cy="422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849282" y="424948"/>
            <a:ext cx="85671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2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Key Components (1)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0" marR="0" rtl="0" algn="l">
              <a:lnSpc>
                <a:spcPct val="95257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and Main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6349535" y="1605167"/>
            <a:ext cx="2766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Chip that executes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6"/>
          <p:cNvSpPr txBox="1"/>
          <p:nvPr/>
        </p:nvSpPr>
        <p:spPr>
          <a:xfrm>
            <a:off x="6349535" y="1900712"/>
            <a:ext cx="17628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3804457" y="2053857"/>
            <a:ext cx="17628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4228405" y="2644946"/>
            <a:ext cx="912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6349535" y="2786002"/>
            <a:ext cx="2722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Intel Pentium 4 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1133295" y="3081547"/>
            <a:ext cx="83265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1689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Sun ultraSPARC</a:t>
            </a:r>
            <a:endParaRPr b="0" i="0" sz="2000" u="none" cap="none" strike="noStrike">
              <a:solidFill>
                <a:srgbClr val="00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6890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III Processor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Primary storage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876986" y="3953403"/>
            <a:ext cx="2680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area for programs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658085" y="4248947"/>
            <a:ext cx="2900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and data that are 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3916678" y="4481354"/>
            <a:ext cx="14139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32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1891139" y="4543149"/>
            <a:ext cx="1666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active 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6"/>
          <p:cNvSpPr txBox="1"/>
          <p:nvPr/>
        </p:nvSpPr>
        <p:spPr>
          <a:xfrm>
            <a:off x="900539" y="5134239"/>
            <a:ext cx="26580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Synonymous with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7640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6"/>
          <p:cNvSpPr txBox="1"/>
          <p:nvPr/>
        </p:nvSpPr>
        <p:spPr>
          <a:xfrm>
            <a:off x="8509458" y="6528280"/>
            <a:ext cx="35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>
            <a:off x="4343400" y="2977212"/>
            <a:ext cx="304800" cy="118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7"/>
          <p:cNvSpPr/>
          <p:nvPr/>
        </p:nvSpPr>
        <p:spPr>
          <a:xfrm>
            <a:off x="3732414" y="2014005"/>
            <a:ext cx="1526700" cy="88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3732414" y="4234621"/>
            <a:ext cx="1526700" cy="88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7"/>
          <p:cNvSpPr/>
          <p:nvPr/>
        </p:nvSpPr>
        <p:spPr>
          <a:xfrm>
            <a:off x="5365865" y="4892878"/>
            <a:ext cx="818700" cy="462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5360322" y="4233277"/>
            <a:ext cx="829800" cy="448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6366162" y="3791303"/>
            <a:ext cx="1528200" cy="88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7"/>
          <p:cNvSpPr/>
          <p:nvPr/>
        </p:nvSpPr>
        <p:spPr>
          <a:xfrm>
            <a:off x="6366162" y="5197828"/>
            <a:ext cx="1528200" cy="443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849282" y="424948"/>
            <a:ext cx="85671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2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Key Components (2)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95257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Memory Devices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5961602" y="1950416"/>
            <a:ext cx="31770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Information is moved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7"/>
          <p:cNvSpPr txBox="1"/>
          <p:nvPr/>
        </p:nvSpPr>
        <p:spPr>
          <a:xfrm>
            <a:off x="1151306" y="2024302"/>
            <a:ext cx="28395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Secondary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devices provide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long-term storage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3804457" y="2053857"/>
            <a:ext cx="17628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910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7"/>
          <p:cNvSpPr txBox="1"/>
          <p:nvPr/>
        </p:nvSpPr>
        <p:spPr>
          <a:xfrm>
            <a:off x="5961602" y="2245961"/>
            <a:ext cx="34245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between main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and secondary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as needed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7"/>
          <p:cNvSpPr txBox="1"/>
          <p:nvPr/>
        </p:nvSpPr>
        <p:spPr>
          <a:xfrm>
            <a:off x="1379900" y="3800250"/>
            <a:ext cx="2104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Hard disks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Floppy disks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ZIP disks</a:t>
            </a:r>
            <a:endParaRPr b="0" i="0" sz="2000" u="none" cap="none" strike="noStrike">
              <a:solidFill>
                <a:srgbClr val="00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Writable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CDs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7"/>
          <p:cNvSpPr txBox="1"/>
          <p:nvPr/>
        </p:nvSpPr>
        <p:spPr>
          <a:xfrm>
            <a:off x="6507477" y="4175061"/>
            <a:ext cx="1624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Hard Disk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7"/>
          <p:cNvSpPr txBox="1"/>
          <p:nvPr/>
        </p:nvSpPr>
        <p:spPr>
          <a:xfrm>
            <a:off x="3916678" y="4481354"/>
            <a:ext cx="14139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32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7"/>
          <p:cNvSpPr txBox="1"/>
          <p:nvPr/>
        </p:nvSpPr>
        <p:spPr>
          <a:xfrm>
            <a:off x="1379906" y="5548887"/>
            <a:ext cx="1130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Tapes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6393869" y="5333060"/>
            <a:ext cx="1855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Floppy Disk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8509458" y="6528280"/>
            <a:ext cx="35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/>
          <p:nvPr/>
        </p:nvSpPr>
        <p:spPr>
          <a:xfrm>
            <a:off x="5365865" y="4892878"/>
            <a:ext cx="818700" cy="46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8"/>
          <p:cNvSpPr/>
          <p:nvPr/>
        </p:nvSpPr>
        <p:spPr>
          <a:xfrm>
            <a:off x="5360322" y="4233277"/>
            <a:ext cx="829800" cy="448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8"/>
          <p:cNvSpPr/>
          <p:nvPr/>
        </p:nvSpPr>
        <p:spPr>
          <a:xfrm>
            <a:off x="6366162" y="3791303"/>
            <a:ext cx="1528200" cy="88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8"/>
          <p:cNvSpPr/>
          <p:nvPr/>
        </p:nvSpPr>
        <p:spPr>
          <a:xfrm>
            <a:off x="6366162" y="5197828"/>
            <a:ext cx="1528200" cy="443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8"/>
          <p:cNvSpPr/>
          <p:nvPr/>
        </p:nvSpPr>
        <p:spPr>
          <a:xfrm>
            <a:off x="3732414" y="4234621"/>
            <a:ext cx="1526700" cy="889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8"/>
          <p:cNvSpPr/>
          <p:nvPr/>
        </p:nvSpPr>
        <p:spPr>
          <a:xfrm>
            <a:off x="1136067" y="1643230"/>
            <a:ext cx="4123200" cy="2517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8"/>
          <p:cNvSpPr/>
          <p:nvPr/>
        </p:nvSpPr>
        <p:spPr>
          <a:xfrm>
            <a:off x="2590799" y="1983106"/>
            <a:ext cx="1069500" cy="330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8"/>
          <p:cNvSpPr/>
          <p:nvPr/>
        </p:nvSpPr>
        <p:spPr>
          <a:xfrm>
            <a:off x="1136067" y="2680324"/>
            <a:ext cx="1450500" cy="443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8"/>
          <p:cNvSpPr/>
          <p:nvPr/>
        </p:nvSpPr>
        <p:spPr>
          <a:xfrm>
            <a:off x="1173474" y="1643230"/>
            <a:ext cx="1375800" cy="666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849282" y="424948"/>
            <a:ext cx="85671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2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 Key Components (3)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0" marR="0" rtl="0" algn="l">
              <a:lnSpc>
                <a:spcPct val="95257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/ Output Devices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0" marR="0" rtl="0" algn="l">
              <a:lnSpc>
                <a:spcPct val="104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5885408" y="1950416"/>
            <a:ext cx="3823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I/O devices facilitate user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3804457" y="2053857"/>
            <a:ext cx="17628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910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1255221" y="2792719"/>
            <a:ext cx="1593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1147155" y="3935939"/>
            <a:ext cx="22938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Monitor screen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Mouse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6507477" y="4175061"/>
            <a:ext cx="1624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Hard Disk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4124496" y="4481354"/>
            <a:ext cx="9981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3916678" y="4776898"/>
            <a:ext cx="14139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1147155" y="4822573"/>
            <a:ext cx="1411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Joystick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1147155" y="5116774"/>
            <a:ext cx="25734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Bar code scanner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rPr>
              <a:t>Touch screen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6393869" y="5333060"/>
            <a:ext cx="1855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Floppy Disk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8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8509458" y="6528280"/>
            <a:ext cx="35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/>
          <p:nvPr/>
        </p:nvSpPr>
        <p:spPr>
          <a:xfrm>
            <a:off x="1724891" y="1679502"/>
            <a:ext cx="5777400" cy="4313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2855420" y="599011"/>
            <a:ext cx="40911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Network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1237209" y="1609242"/>
            <a:ext cx="1098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REMOVABLE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6820590" y="2005540"/>
            <a:ext cx="9363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0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1278773" y="2168090"/>
            <a:ext cx="598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9"/>
          <p:cNvSpPr txBox="1"/>
          <p:nvPr/>
        </p:nvSpPr>
        <p:spPr>
          <a:xfrm>
            <a:off x="1030778" y="2740372"/>
            <a:ext cx="10605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160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MODEM +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TELEPHONE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9"/>
          <p:cNvSpPr txBox="1"/>
          <p:nvPr/>
        </p:nvSpPr>
        <p:spPr>
          <a:xfrm>
            <a:off x="4044140" y="2724252"/>
            <a:ext cx="659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3882041" y="2885458"/>
            <a:ext cx="11559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7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EMISSIONS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020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RADIO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EMISSIONS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9"/>
          <p:cNvSpPr txBox="1"/>
          <p:nvPr/>
        </p:nvSpPr>
        <p:spPr>
          <a:xfrm>
            <a:off x="6821975" y="2912326"/>
            <a:ext cx="11673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“BACKDOOR”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928254" y="3308624"/>
            <a:ext cx="1122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AREA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6920342" y="3612229"/>
            <a:ext cx="938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WIRELESS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915785" y="4118685"/>
            <a:ext cx="1144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430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7316582" y="4122715"/>
            <a:ext cx="436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ISP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7550723" y="4492146"/>
            <a:ext cx="8055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9"/>
          <p:cNvSpPr txBox="1"/>
          <p:nvPr/>
        </p:nvSpPr>
        <p:spPr>
          <a:xfrm>
            <a:off x="7011782" y="5292804"/>
            <a:ext cx="1582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5100" marR="0" rtl="0" algn="l">
              <a:lnSpc>
                <a:spcPct val="957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VENDORS 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789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SUBCONTRACTORS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9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9"/>
          <p:cNvSpPr txBox="1"/>
          <p:nvPr/>
        </p:nvSpPr>
        <p:spPr>
          <a:xfrm>
            <a:off x="8509458" y="6528280"/>
            <a:ext cx="35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/>
          <p:nvPr/>
        </p:nvSpPr>
        <p:spPr>
          <a:xfrm>
            <a:off x="5641571" y="1569344"/>
            <a:ext cx="2410800" cy="451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1916082" y="707788"/>
            <a:ext cx="6168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Component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540321" y="1757787"/>
            <a:ext cx="24936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Applications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540321" y="2193044"/>
            <a:ext cx="33087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2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Operating System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0"/>
          <p:cNvSpPr txBox="1"/>
          <p:nvPr/>
        </p:nvSpPr>
        <p:spPr>
          <a:xfrm>
            <a:off x="997521" y="2601597"/>
            <a:ext cx="35313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API: application program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9400" marR="0" rtl="0" algn="l">
              <a:lnSpc>
                <a:spcPct val="95705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997521" y="3250451"/>
            <a:ext cx="26322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File management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705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I/O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0"/>
          <p:cNvSpPr txBox="1"/>
          <p:nvPr/>
        </p:nvSpPr>
        <p:spPr>
          <a:xfrm>
            <a:off x="997521" y="3958415"/>
            <a:ext cx="140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Kernel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0"/>
          <p:cNvSpPr txBox="1"/>
          <p:nvPr/>
        </p:nvSpPr>
        <p:spPr>
          <a:xfrm>
            <a:off x="1456106" y="4302128"/>
            <a:ext cx="31416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Memory management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806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Resource scheduling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806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Program communication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806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Security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 txBox="1"/>
          <p:nvPr/>
        </p:nvSpPr>
        <p:spPr>
          <a:xfrm>
            <a:off x="997521" y="5600031"/>
            <a:ext cx="2506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7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Network Module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8509458" y="6528280"/>
            <a:ext cx="35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/>
          <p:nvPr/>
        </p:nvSpPr>
        <p:spPr>
          <a:xfrm>
            <a:off x="2008908" y="955418"/>
            <a:ext cx="6686100" cy="2216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1"/>
          <p:cNvSpPr txBox="1"/>
          <p:nvPr/>
        </p:nvSpPr>
        <p:spPr>
          <a:xfrm>
            <a:off x="1977042" y="381345"/>
            <a:ext cx="59790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7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Categories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856205" y="2652451"/>
            <a:ext cx="25065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Operating System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1271840" y="2973521"/>
            <a:ext cx="3738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controls all machine activities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1271840" y="3295933"/>
            <a:ext cx="6987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Oversee operation of computer - Store and retrieve files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1271840" y="3618345"/>
            <a:ext cx="7747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Schedule programs for execution - Coordinate the execution of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0" marR="0" rtl="0" algn="l">
              <a:lnSpc>
                <a:spcPct val="95806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programs - Provides the user interface to the computer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1271840" y="4208091"/>
            <a:ext cx="6243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manages resources such as the CPU and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856205" y="4678277"/>
            <a:ext cx="2722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Application program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1271840" y="5000688"/>
            <a:ext cx="6064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generic term for any other kind of software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806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word processors, missile control systems, games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1"/>
          <p:cNvSpPr txBox="1"/>
          <p:nvPr/>
        </p:nvSpPr>
        <p:spPr>
          <a:xfrm>
            <a:off x="856205" y="5791941"/>
            <a:ext cx="82341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Most operating systems and application programs have a graphical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4800" marR="0" rtl="0" algn="l">
              <a:lnSpc>
                <a:spcPct val="95806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interface (GUI)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4495798" y="6528280"/>
            <a:ext cx="8181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cs3320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8509458" y="6528280"/>
            <a:ext cx="3540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