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1A767F-249B-4ADC-90BB-7B20C0A3EAE4}">
  <a:tblStyle styleId="{A41A767F-249B-4ADC-90BB-7B20C0A3EAE4}" styleName="Table_0">
    <a:wholeTbl>
      <a:tcTxStyle b="off" i="off">
        <a:font>
          <a:latin typeface="Georgia"/>
          <a:ea typeface="Georgia"/>
          <a:cs typeface="Georgi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dk1">
              <a:alpha val="20000"/>
            </a:schemeClr>
          </a:solidFill>
        </a:fill>
      </a:tcStyle>
    </a:band1H>
    <a:band2H>
      <a:tcTxStyle b="off" i="off"/>
    </a:band2H>
    <a:band1V>
      <a:tcTxStyle b="off" i="off"/>
      <a:tcStyle>
        <a:fill>
          <a:solidFill>
            <a:schemeClr val="dk1">
              <a:alpha val="20000"/>
            </a:schemeClr>
          </a:solidFill>
        </a:fill>
      </a:tcStyle>
    </a:band1V>
    <a:band2V>
      <a:tcTxStyle b="off" i="off"/>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4.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HelveticaNeue-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Currently, you have known some special characters in UNIX. The next step is create some files in UNIX system.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the operating system provides you a graphics, it is not hard to create a file. However, in this chapter, you will need to learn create a file without using graphics, but just some basic UNIX utilities typed in terminal.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Here is a list of those basic utilities.</a:t>
            </a:r>
            <a:endParaRPr/>
          </a:p>
          <a:p>
            <a:pPr indent="0" lvl="0" marL="0" rtl="0" algn="l">
              <a:lnSpc>
                <a:spcPct val="100000"/>
              </a:lnSpc>
              <a:spcBef>
                <a:spcPts val="0"/>
              </a:spcBef>
              <a:spcAft>
                <a:spcPts val="0"/>
              </a:spcAft>
              <a:buSzPts val="1400"/>
              <a:buNone/>
            </a:pPr>
            <a:r>
              <a:rPr lang="en-US"/>
              <a:t>We can use ls to list files in current directory, which is usually done by a file explorer in GUI.</a:t>
            </a:r>
            <a:endParaRPr/>
          </a:p>
          <a:p>
            <a:pPr indent="0" lvl="0" marL="0" rtl="0" algn="l">
              <a:lnSpc>
                <a:spcPct val="100000"/>
              </a:lnSpc>
              <a:spcBef>
                <a:spcPts val="0"/>
              </a:spcBef>
              <a:spcAft>
                <a:spcPts val="0"/>
              </a:spcAft>
              <a:buSzPts val="1400"/>
              <a:buNone/>
            </a:pPr>
            <a:r>
              <a:rPr lang="en-US"/>
              <a:t>We can also use cat,more,page,head,tail to display the content in a file. These utilitieshave the similar functionality as in a text editor.</a:t>
            </a:r>
            <a:endParaRPr/>
          </a:p>
          <a:p>
            <a:pPr indent="0" lvl="0" marL="0" rtl="0" algn="l">
              <a:lnSpc>
                <a:spcPct val="100000"/>
              </a:lnSpc>
              <a:spcBef>
                <a:spcPts val="0"/>
              </a:spcBef>
              <a:spcAft>
                <a:spcPts val="0"/>
              </a:spcAft>
              <a:buSzPts val="1400"/>
              <a:buNone/>
            </a:pPr>
            <a:r>
              <a:rPr lang="en-US"/>
              <a:t>If you want to create a new directory, use mkdir;to remove it, use rmdir</a:t>
            </a:r>
            <a:endParaRPr/>
          </a:p>
          <a:p>
            <a:pPr indent="0" lvl="0" marL="0" rtl="0" algn="l">
              <a:lnSpc>
                <a:spcPct val="100000"/>
              </a:lnSpc>
              <a:spcBef>
                <a:spcPts val="0"/>
              </a:spcBef>
              <a:spcAft>
                <a:spcPts val="0"/>
              </a:spcAft>
              <a:buSzPts val="1400"/>
              <a:buNone/>
            </a:pPr>
            <a:r>
              <a:rPr lang="en-US"/>
              <a:t>If you want to rename ,copy or remove file, then mv, cp,rm can be used.</a:t>
            </a:r>
            <a:endParaRPr/>
          </a:p>
          <a:p>
            <a:pPr indent="0" lvl="0" marL="0" rtl="0" algn="l">
              <a:lnSpc>
                <a:spcPct val="100000"/>
              </a:lnSpc>
              <a:spcBef>
                <a:spcPts val="0"/>
              </a:spcBef>
              <a:spcAft>
                <a:spcPts val="0"/>
              </a:spcAft>
              <a:buSzPts val="1400"/>
              <a:buNone/>
            </a:pPr>
            <a:r>
              <a:rPr lang="en-US"/>
              <a:t>Wc is a quite useful utility, which can count the number of words, characters and lines in a file. In future, you may need to implement this utility in C. </a:t>
            </a:r>
            <a:endParaRPr/>
          </a:p>
          <a:p>
            <a:pPr indent="0" lvl="0" marL="0" rtl="0" algn="l">
              <a:lnSpc>
                <a:spcPct val="100000"/>
              </a:lnSpc>
              <a:spcBef>
                <a:spcPts val="0"/>
              </a:spcBef>
              <a:spcAft>
                <a:spcPts val="0"/>
              </a:spcAft>
              <a:buSzPts val="1400"/>
              <a:buNone/>
            </a:pPr>
            <a:r>
              <a:rPr lang="en-US"/>
              <a:t>To change the access permission of file, chmod is usded.</a:t>
            </a:r>
            <a:endParaRPr/>
          </a:p>
          <a:p>
            <a:pPr indent="0" lvl="0" marL="0" rtl="0" algn="l">
              <a:lnSpc>
                <a:spcPct val="100000"/>
              </a:lnSpc>
              <a:spcBef>
                <a:spcPts val="0"/>
              </a:spcBef>
              <a:spcAft>
                <a:spcPts val="0"/>
              </a:spcAft>
              <a:buSzPts val="1400"/>
              <a:buNone/>
            </a:pPr>
            <a:r>
              <a:rPr lang="en-US"/>
              <a:t>At last, you will learn the text editor in unix system, such as vi, emacs. However, those text editors are designed without GUI. So they are very different from the text editors you often used in Mac or Windows. </a:t>
            </a:r>
            <a:endParaRPr/>
          </a:p>
        </p:txBody>
      </p:sp>
      <p:sp>
        <p:nvSpPr>
          <p:cNvPr id="253" name="Google Shape;25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Before showing the details about those utilities, we first learn how to locate a file using the pathnames.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should not be strange to the meaning of pathname.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Here are some examples of pathnames, for the mac user, could you tell me what does / mean?</a:t>
            </a:r>
            <a:endParaRPr/>
          </a:p>
          <a:p>
            <a:pPr indent="0" lvl="0" marL="0" rtl="0" algn="l">
              <a:lnSpc>
                <a:spcPct val="100000"/>
              </a:lnSpc>
              <a:spcBef>
                <a:spcPts val="0"/>
              </a:spcBef>
              <a:spcAft>
                <a:spcPts val="0"/>
              </a:spcAft>
              <a:buSzPts val="1400"/>
              <a:buNone/>
            </a:pPr>
            <a:r>
              <a:rPr lang="en-US"/>
              <a:t>For the windows users, could you tell me the differences from the pathnames in windows?</a:t>
            </a:r>
            <a:endParaRPr/>
          </a:p>
          <a:p>
            <a:pPr indent="0" lvl="0" marL="0" rtl="0" algn="l">
              <a:lnSpc>
                <a:spcPct val="100000"/>
              </a:lnSpc>
              <a:spcBef>
                <a:spcPts val="0"/>
              </a:spcBef>
              <a:spcAft>
                <a:spcPts val="0"/>
              </a:spcAft>
              <a:buSzPts val="1400"/>
              <a:buNone/>
            </a:pPr>
            <a:r>
              <a:rPr lang="en-US"/>
              <a:t>(1) No disk symbol  C:</a:t>
            </a:r>
            <a:endParaRPr/>
          </a:p>
          <a:p>
            <a:pPr indent="0" lvl="0" marL="0" rtl="0" algn="l">
              <a:lnSpc>
                <a:spcPct val="100000"/>
              </a:lnSpc>
              <a:spcBef>
                <a:spcPts val="0"/>
              </a:spcBef>
              <a:spcAft>
                <a:spcPts val="0"/>
              </a:spcAft>
              <a:buSzPts val="1400"/>
              <a:buNone/>
            </a:pPr>
            <a:r>
              <a:rPr lang="en-US"/>
              <a:t>(2) We use / here, instead of back slash. </a:t>
            </a:r>
            <a:br>
              <a:rPr lang="en-US"/>
            </a:br>
            <a:endParaRPr/>
          </a:p>
          <a:p>
            <a:pPr indent="0" lvl="0" marL="0" rtl="0" algn="l">
              <a:lnSpc>
                <a:spcPct val="100000"/>
              </a:lnSpc>
              <a:spcBef>
                <a:spcPts val="0"/>
              </a:spcBef>
              <a:spcAft>
                <a:spcPts val="0"/>
              </a:spcAft>
              <a:buSzPts val="1400"/>
              <a:buNone/>
            </a:pPr>
            <a:r>
              <a:rPr lang="en-US"/>
              <a:t>We can use two kinds of pathname to locate a file, the absolute and relative pathnames. </a:t>
            </a:r>
            <a:endParaRPr/>
          </a:p>
          <a:p>
            <a:pPr indent="0" lvl="0" marL="0" rtl="0" algn="l">
              <a:lnSpc>
                <a:spcPct val="100000"/>
              </a:lnSpc>
              <a:spcBef>
                <a:spcPts val="0"/>
              </a:spcBef>
              <a:spcAft>
                <a:spcPts val="0"/>
              </a:spcAft>
              <a:buSzPts val="1400"/>
              <a:buNone/>
            </a:pPr>
            <a:r>
              <a:rPr lang="en-US"/>
              <a:t>The absolute pathname, also called full pathname, is a the pathname relative to the root directory. So the starting directory should be the root direcotry in it. The starting directory is represented by /</a:t>
            </a:r>
            <a:endParaRPr/>
          </a:p>
          <a:p>
            <a:pPr indent="0" lvl="0" marL="0" rtl="0" algn="l">
              <a:lnSpc>
                <a:spcPct val="100000"/>
              </a:lnSpc>
              <a:spcBef>
                <a:spcPts val="0"/>
              </a:spcBef>
              <a:spcAft>
                <a:spcPts val="0"/>
              </a:spcAft>
              <a:buSzPts val="1400"/>
              <a:buNone/>
            </a:pPr>
            <a:r>
              <a:rPr lang="en-US"/>
              <a:t>The relative pathname, is the pathname relative to the current working directory. Once you log into a UNIX system, your shell starts off in a particular directory, called current working directory. Usually, every user has a different home directory, begins with /home. For example, my home directory is /home/ylong4 in snowball.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current working directory can be changed using utility cd. However, if you use GUI, you should click the icon of a directory to change the directory displayed in the screen.</a:t>
            </a:r>
            <a:endParaRPr/>
          </a:p>
          <a:p>
            <a:pPr indent="0" lvl="0" marL="0" rtl="0" algn="l">
              <a:lnSpc>
                <a:spcPct val="100000"/>
              </a:lnSpc>
              <a:spcBef>
                <a:spcPts val="0"/>
              </a:spcBef>
              <a:spcAft>
                <a:spcPts val="0"/>
              </a:spcAft>
              <a:buSzPts val="1400"/>
              <a:buNone/>
            </a:pPr>
            <a:r>
              <a:rPr lang="en-US"/>
              <a:t>To well define the relatvie pathname, we use some special charaters, Single . Refers to current directory, and double dots refers to parent directory.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example,…..a.out, p2.cpp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62" name="Google Shape;26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we do some practices.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left diagrams shows you a hierarchical of directories and files in UNIX system. </a:t>
            </a:r>
            <a:endParaRPr/>
          </a:p>
          <a:p>
            <a:pPr indent="0" lvl="0" marL="0" rtl="0" algn="l">
              <a:lnSpc>
                <a:spcPct val="100000"/>
              </a:lnSpc>
              <a:spcBef>
                <a:spcPts val="0"/>
              </a:spcBef>
              <a:spcAft>
                <a:spcPts val="0"/>
              </a:spcAft>
              <a:buSzPts val="1400"/>
              <a:buNone/>
            </a:pPr>
            <a:r>
              <a:rPr lang="en-US"/>
              <a:t>This is a tree structre. Under root directory, we can find home, etc and bin directory. Also in this system, there are some file, such as test.txt, try.c and try in different folders.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absolute path for Test.txt is </a:t>
            </a:r>
            <a:endParaRPr/>
          </a:p>
          <a:p>
            <a:pPr indent="0" lvl="0" marL="0" rtl="0" algn="l">
              <a:lnSpc>
                <a:spcPct val="100000"/>
              </a:lnSpc>
              <a:spcBef>
                <a:spcPts val="0"/>
              </a:spcBef>
              <a:spcAft>
                <a:spcPts val="0"/>
              </a:spcAft>
              <a:buSzPts val="1400"/>
              <a:buNone/>
            </a:pPr>
            <a:r>
              <a:rPr lang="en-US"/>
              <a:t>The absolute path for Try.c is </a:t>
            </a:r>
            <a:endParaRPr/>
          </a:p>
          <a:p>
            <a:pPr indent="0" lvl="0" marL="0" rtl="0" algn="l">
              <a:lnSpc>
                <a:spcPct val="100000"/>
              </a:lnSpc>
              <a:spcBef>
                <a:spcPts val="0"/>
              </a:spcBef>
              <a:spcAft>
                <a:spcPts val="0"/>
              </a:spcAft>
              <a:buSzPts val="1400"/>
              <a:buNone/>
            </a:pPr>
            <a:r>
              <a:rPr lang="en-US"/>
              <a:t>The absolute path for try is /bin/try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The absolute path for directory csc3320 is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72" name="Google Shape;27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Then we assume csc3320 as the current working directory.</a:t>
            </a:r>
            <a:endParaRPr/>
          </a:p>
          <a:p>
            <a:pPr indent="0" lvl="0" marL="0" rtl="0" algn="l">
              <a:lnSpc>
                <a:spcPct val="100000"/>
              </a:lnSpc>
              <a:spcBef>
                <a:spcPts val="0"/>
              </a:spcBef>
              <a:spcAft>
                <a:spcPts val="0"/>
              </a:spcAft>
              <a:buSzPts val="1400"/>
              <a:buNone/>
            </a:pPr>
            <a:r>
              <a:rPr lang="en-US"/>
              <a:t>The relative path for Test.txt is  , since the leading ./ is redudant, the second form is rarely used.</a:t>
            </a:r>
            <a:endParaRPr/>
          </a:p>
          <a:p>
            <a:pPr indent="0" lvl="0" marL="0" rtl="0" algn="l">
              <a:lnSpc>
                <a:spcPct val="100000"/>
              </a:lnSpc>
              <a:spcBef>
                <a:spcPts val="0"/>
              </a:spcBef>
              <a:spcAft>
                <a:spcPts val="0"/>
              </a:spcAft>
              <a:buSzPts val="1400"/>
              <a:buNone/>
            </a:pPr>
            <a:r>
              <a:rPr lang="en-US"/>
              <a:t>For Try.c is</a:t>
            </a:r>
            <a:endParaRPr/>
          </a:p>
          <a:p>
            <a:pPr indent="0" lvl="0" marL="0" rtl="0" algn="l">
              <a:lnSpc>
                <a:spcPct val="100000"/>
              </a:lnSpc>
              <a:spcBef>
                <a:spcPts val="0"/>
              </a:spcBef>
              <a:spcAft>
                <a:spcPts val="0"/>
              </a:spcAft>
              <a:buSzPts val="1400"/>
              <a:buNone/>
            </a:pPr>
            <a:r>
              <a:rPr lang="en-US"/>
              <a:t>For try is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For directory bin</a:t>
            </a:r>
            <a:endParaRPr/>
          </a:p>
        </p:txBody>
      </p:sp>
      <p:sp>
        <p:nvSpPr>
          <p:cNvPr id="301" name="Google Shape;30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check the pathname for current woking directory, we can use pwd. Current working directory indicates where you are in the file </a:t>
            </a:r>
            <a:r>
              <a:rPr lang="en-US" sz="1200">
                <a:solidFill>
                  <a:schemeClr val="dk1"/>
                </a:solidFill>
                <a:latin typeface="Calibri"/>
                <a:ea typeface="Calibri"/>
                <a:cs typeface="Calibri"/>
                <a:sym typeface="Calibri"/>
              </a:rPr>
              <a:t>hierarchy </a:t>
            </a:r>
            <a:endParaRPr/>
          </a:p>
          <a:p>
            <a:pPr indent="0" lvl="0" marL="0" rtl="0" algn="l">
              <a:lnSpc>
                <a:spcPct val="100000"/>
              </a:lnSpc>
              <a:spcBef>
                <a:spcPts val="0"/>
              </a:spcBef>
              <a:spcAft>
                <a:spcPts val="0"/>
              </a:spcAft>
              <a:buSzPts val="1400"/>
              <a:buNone/>
            </a:pPr>
            <a:r>
              <a:rPr lang="en-US"/>
              <a:t>To change current working directory, we can use cd</a:t>
            </a:r>
            <a:endParaRPr/>
          </a:p>
        </p:txBody>
      </p:sp>
      <p:sp>
        <p:nvSpPr>
          <p:cNvPr id="330" name="Google Shape;33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you already know how to change the working directory. Then how to </a:t>
            </a:r>
            <a:r>
              <a:rPr b="1" lang="en-US"/>
              <a:t>create a file</a:t>
            </a:r>
            <a:r>
              <a:rPr lang="en-US"/>
              <a:t>.</a:t>
            </a:r>
            <a:endParaRPr/>
          </a:p>
          <a:p>
            <a:pPr indent="0" lvl="0" marL="0" rtl="0" algn="l">
              <a:lnSpc>
                <a:spcPct val="100000"/>
              </a:lnSpc>
              <a:spcBef>
                <a:spcPts val="0"/>
              </a:spcBef>
              <a:spcAft>
                <a:spcPts val="0"/>
              </a:spcAft>
              <a:buSzPts val="1400"/>
              <a:buNone/>
            </a:pPr>
            <a:r>
              <a:rPr lang="en-US"/>
              <a:t>And here shows you one method to create a file in current working directory by example of using utility cat..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Cat can take input from keyboard or a list of files and output them. </a:t>
            </a:r>
            <a:endParaRPr/>
          </a:p>
          <a:p>
            <a:pPr indent="0" lvl="0" marL="0" rtl="0" algn="l">
              <a:lnSpc>
                <a:spcPct val="100000"/>
              </a:lnSpc>
              <a:spcBef>
                <a:spcPts val="0"/>
              </a:spcBef>
              <a:spcAft>
                <a:spcPts val="0"/>
              </a:spcAft>
              <a:buSzPts val="1400"/>
              <a:buNone/>
            </a:pPr>
            <a:r>
              <a:rPr lang="en-US"/>
              <a:t>We can send the output of a process to a file instead of the screen by making use of shell facility called output redirection. Here the angle bracket means the redirecion.</a:t>
            </a:r>
            <a:endParaRPr/>
          </a:p>
          <a:p>
            <a:pPr indent="0" lvl="0" marL="0" rtl="0" algn="l">
              <a:lnSpc>
                <a:spcPct val="100000"/>
              </a:lnSpc>
              <a:spcBef>
                <a:spcPts val="0"/>
              </a:spcBef>
              <a:spcAft>
                <a:spcPts val="0"/>
              </a:spcAft>
              <a:buSzPts val="1400"/>
              <a:buNone/>
            </a:pPr>
            <a:r>
              <a:rPr lang="en-US"/>
              <a:t>To memorize it, you can simply consider the &gt; as the meaning of save as in a file. </a:t>
            </a:r>
            <a:endParaRPr/>
          </a:p>
          <a:p>
            <a:pPr indent="0" lvl="0" marL="0" rtl="0" algn="l">
              <a:lnSpc>
                <a:spcPct val="100000"/>
              </a:lnSpc>
              <a:spcBef>
                <a:spcPts val="0"/>
              </a:spcBef>
              <a:spcAft>
                <a:spcPts val="0"/>
              </a:spcAft>
              <a:buSzPts val="1400"/>
              <a:buNone/>
            </a:pPr>
            <a:r>
              <a:rPr lang="en-US"/>
              <a:t>So the letter is the file. If letter exists,it will be overwritten, otherwise, it willl be created automatically. </a:t>
            </a:r>
            <a:endParaRPr/>
          </a:p>
          <a:p>
            <a:pPr indent="0" lvl="0" marL="0" rtl="0" algn="l">
              <a:lnSpc>
                <a:spcPct val="100000"/>
              </a:lnSpc>
              <a:spcBef>
                <a:spcPts val="0"/>
              </a:spcBef>
              <a:spcAft>
                <a:spcPts val="0"/>
              </a:spcAft>
              <a:buSzPts val="1400"/>
              <a:buNone/>
            </a:pPr>
            <a:r>
              <a:rPr lang="en-US"/>
              <a:t>After hiting a enter, you can type the text for file letter. To end the input, please use ctrl-D.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After that, we can use ls to list the files in current directory, and from output we find letter exists in directory, and detailed information about it. </a:t>
            </a:r>
            <a:endParaRPr/>
          </a:p>
          <a:p>
            <a:pPr indent="0" lvl="0" marL="0" rtl="0" algn="l">
              <a:lnSpc>
                <a:spcPct val="100000"/>
              </a:lnSpc>
              <a:spcBef>
                <a:spcPts val="0"/>
              </a:spcBef>
              <a:spcAft>
                <a:spcPts val="0"/>
              </a:spcAft>
              <a:buSzPts val="1400"/>
              <a:buNone/>
            </a:pPr>
            <a:r>
              <a:rPr lang="en-US"/>
              <a:t>Here is one example of using ls, actually using ls can be more complicated with different options. </a:t>
            </a:r>
            <a:endParaRPr/>
          </a:p>
        </p:txBody>
      </p:sp>
      <p:sp>
        <p:nvSpPr>
          <p:cNvPr id="339" name="Google Shape;33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synopsis of using ls is listed here.</a:t>
            </a:r>
            <a:endParaRPr/>
          </a:p>
          <a:p>
            <a:pPr indent="0" lvl="0" marL="0" rtl="0" algn="l">
              <a:lnSpc>
                <a:spcPct val="100000"/>
              </a:lnSpc>
              <a:spcBef>
                <a:spcPts val="0"/>
              </a:spcBef>
              <a:spcAft>
                <a:spcPts val="0"/>
              </a:spcAft>
              <a:buSzPts val="1400"/>
              <a:buNone/>
            </a:pPr>
            <a:r>
              <a:rPr lang="en-US"/>
              <a:t>With no arguments, ls lists all o the files in the current working directory in alphabetical order, excluding the hidden files.</a:t>
            </a:r>
            <a:endParaRPr/>
          </a:p>
          <a:p>
            <a:pPr indent="0" lvl="0" marL="0" rtl="0" algn="l">
              <a:lnSpc>
                <a:spcPct val="100000"/>
              </a:lnSpc>
              <a:spcBef>
                <a:spcPts val="0"/>
              </a:spcBef>
              <a:spcAft>
                <a:spcPts val="0"/>
              </a:spcAft>
              <a:buSzPts val="1400"/>
              <a:buNone/>
            </a:pPr>
            <a:r>
              <a:rPr lang="en-US"/>
              <a:t>Options are preceded by a hyphen. For most commands, the options can be combined together written like a single string; For most commands, you can also separate the options, preceding each with a hyphen.</a:t>
            </a:r>
            <a:endParaRPr/>
          </a:p>
          <a:p>
            <a:pPr indent="0" lvl="0" marL="0" rtl="0" algn="l">
              <a:lnSpc>
                <a:spcPct val="100000"/>
              </a:lnSpc>
              <a:spcBef>
                <a:spcPts val="0"/>
              </a:spcBef>
              <a:spcAft>
                <a:spcPts val="0"/>
              </a:spcAft>
              <a:buSzPts val="1400"/>
              <a:buNone/>
            </a:pPr>
            <a:r>
              <a:rPr lang="en-US"/>
              <a:t>Then use –a, hidden files can be listed.</a:t>
            </a:r>
            <a:endParaRPr/>
          </a:p>
          <a:p>
            <a:pPr indent="0" lvl="0" marL="0" rtl="0" algn="l">
              <a:lnSpc>
                <a:spcPct val="100000"/>
              </a:lnSpc>
              <a:spcBef>
                <a:spcPts val="0"/>
              </a:spcBef>
              <a:spcAft>
                <a:spcPts val="0"/>
              </a:spcAft>
              <a:buSzPts val="1400"/>
              <a:buNone/>
            </a:pPr>
            <a:r>
              <a:rPr lang="en-US"/>
              <a:t>The –l option generates a long listing, including permission flags, the file’s owner, and the last time the file was modified.</a:t>
            </a:r>
            <a:endParaRPr/>
          </a:p>
          <a:p>
            <a:pPr indent="0" lvl="0" marL="0" rtl="0" algn="l">
              <a:lnSpc>
                <a:spcPct val="100000"/>
              </a:lnSpc>
              <a:spcBef>
                <a:spcPts val="0"/>
              </a:spcBef>
              <a:spcAft>
                <a:spcPts val="0"/>
              </a:spcAft>
              <a:buSzPts val="1400"/>
              <a:buNone/>
            </a:pPr>
            <a:r>
              <a:rPr lang="en-US"/>
              <a:t>The –g option lists a file’s group.</a:t>
            </a:r>
            <a:endParaRPr/>
          </a:p>
          <a:p>
            <a:pPr indent="0" lvl="0" marL="0" rtl="0" algn="l">
              <a:lnSpc>
                <a:spcPct val="100000"/>
              </a:lnSpc>
              <a:spcBef>
                <a:spcPts val="0"/>
              </a:spcBef>
              <a:spcAft>
                <a:spcPts val="0"/>
              </a:spcAft>
              <a:buSzPts val="1400"/>
              <a:buNone/>
            </a:pPr>
            <a:r>
              <a:rPr lang="en-US"/>
              <a:t>The –F option put …</a:t>
            </a:r>
            <a:endParaRPr/>
          </a:p>
          <a:p>
            <a:pPr indent="0" lvl="0" marL="0" rtl="0" algn="l">
              <a:lnSpc>
                <a:spcPct val="100000"/>
              </a:lnSpc>
              <a:spcBef>
                <a:spcPts val="0"/>
              </a:spcBef>
              <a:spcAft>
                <a:spcPts val="0"/>
              </a:spcAft>
              <a:buSzPts val="1400"/>
              <a:buNone/>
            </a:pPr>
            <a:r>
              <a:rPr lang="en-US"/>
              <a:t>The –s option include the number of disk blocks that the file occupiees in the listing.</a:t>
            </a:r>
            <a:endParaRPr/>
          </a:p>
          <a:p>
            <a:pPr indent="0" lvl="0" marL="0" rtl="0" algn="l">
              <a:lnSpc>
                <a:spcPct val="100000"/>
              </a:lnSpc>
              <a:spcBef>
                <a:spcPts val="0"/>
              </a:spcBef>
              <a:spcAft>
                <a:spcPts val="0"/>
              </a:spcAft>
              <a:buSzPts val="1400"/>
              <a:buNone/>
            </a:pPr>
            <a:r>
              <a:rPr lang="en-US"/>
              <a:t>The –d option list the detail of directory, rather than the detail of contents in directory. </a:t>
            </a:r>
            <a:endParaRPr/>
          </a:p>
          <a:p>
            <a:pPr indent="0" lvl="0" marL="0" rtl="0" algn="l">
              <a:lnSpc>
                <a:spcPct val="100000"/>
              </a:lnSpc>
              <a:spcBef>
                <a:spcPts val="0"/>
              </a:spcBef>
              <a:spcAft>
                <a:spcPts val="0"/>
              </a:spcAft>
              <a:buSzPts val="1400"/>
              <a:buNone/>
            </a:pPr>
            <a:r>
              <a:rPr lang="en-US"/>
              <a:t>Since sometimes a diectory may contain one more directories, we can use option –R to recurceively lists the coentents of a direcoty and its subdirectoriies.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Here the file-spec is the pathname for a direcoty or file.</a:t>
            </a:r>
            <a:endParaRPr/>
          </a:p>
          <a:p>
            <a:pPr indent="0" lvl="0" marL="0" rtl="0" algn="l">
              <a:lnSpc>
                <a:spcPct val="100000"/>
              </a:lnSpc>
              <a:spcBef>
                <a:spcPts val="0"/>
              </a:spcBef>
              <a:spcAft>
                <a:spcPts val="0"/>
              </a:spcAft>
              <a:buSzPts val="1400"/>
              <a:buNone/>
            </a:pPr>
            <a:r>
              <a:rPr lang="en-US"/>
              <a:t>The list means the input could be a list of files or directories.</a:t>
            </a:r>
            <a:endParaRPr/>
          </a:p>
        </p:txBody>
      </p:sp>
      <p:sp>
        <p:nvSpPr>
          <p:cNvPr id="349" name="Google Shape;34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To list the content in a file, there are several utilities we can use. </a:t>
            </a:r>
            <a:endParaRPr/>
          </a:p>
          <a:p>
            <a:pPr indent="0" lvl="0" marL="0" rtl="0" algn="l">
              <a:lnSpc>
                <a:spcPct val="100000"/>
              </a:lnSpc>
              <a:spcBef>
                <a:spcPts val="0"/>
              </a:spcBef>
              <a:spcAft>
                <a:spcPts val="0"/>
              </a:spcAft>
              <a:buSzPts val="1400"/>
              <a:buNone/>
            </a:pPr>
            <a:r>
              <a:rPr lang="en-US"/>
              <a:t>Cat can list the content for a list of files, without pause. However, it is good for listing small files, but does not pause between full screens of ouput.</a:t>
            </a:r>
            <a:endParaRPr/>
          </a:p>
          <a:p>
            <a:pPr indent="0" lvl="0" marL="0" rtl="0" algn="l">
              <a:lnSpc>
                <a:spcPct val="100000"/>
              </a:lnSpc>
              <a:spcBef>
                <a:spcPts val="0"/>
              </a:spcBef>
              <a:spcAft>
                <a:spcPts val="0"/>
              </a:spcAft>
              <a:buSzPts val="1400"/>
              <a:buNone/>
            </a:pPr>
            <a:r>
              <a:rPr lang="en-US"/>
              <a:t>So there are some other utilities designed especially for  </a:t>
            </a:r>
            <a:r>
              <a:rPr b="1" lang="en-US"/>
              <a:t>larger</a:t>
            </a:r>
            <a:r>
              <a:rPr lang="en-US"/>
              <a:t> files, and allow user to scroll backward or forward.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more utilit allow you to scrool through a list of files, one page a time. </a:t>
            </a:r>
            <a:endParaRPr/>
          </a:p>
          <a:p>
            <a:pPr indent="0" lvl="0" marL="0" rtl="0" algn="l">
              <a:lnSpc>
                <a:spcPct val="100000"/>
              </a:lnSpc>
              <a:spcBef>
                <a:spcPts val="0"/>
              </a:spcBef>
              <a:spcAft>
                <a:spcPts val="0"/>
              </a:spcAft>
              <a:buSzPts val="1400"/>
              <a:buNone/>
            </a:pPr>
            <a:r>
              <a:rPr lang="en-US"/>
              <a:t>To display next page, you can hit space bar.</a:t>
            </a:r>
            <a:endParaRPr/>
          </a:p>
          <a:p>
            <a:pPr indent="0" lvl="0" marL="0" rtl="0" algn="l">
              <a:lnSpc>
                <a:spcPct val="100000"/>
              </a:lnSpc>
              <a:spcBef>
                <a:spcPts val="0"/>
              </a:spcBef>
              <a:spcAft>
                <a:spcPts val="0"/>
              </a:spcAft>
              <a:buSzPts val="1400"/>
              <a:buNone/>
            </a:pPr>
            <a:r>
              <a:rPr lang="en-US"/>
              <a:t>To show next line, you can hit enter.</a:t>
            </a:r>
            <a:endParaRPr/>
          </a:p>
          <a:p>
            <a:pPr indent="0" lvl="0" marL="0" rtl="0" algn="l">
              <a:lnSpc>
                <a:spcPct val="100000"/>
              </a:lnSpc>
              <a:spcBef>
                <a:spcPts val="0"/>
              </a:spcBef>
              <a:spcAft>
                <a:spcPts val="0"/>
              </a:spcAft>
              <a:buSzPts val="1400"/>
              <a:buNone/>
            </a:pPr>
            <a:r>
              <a:rPr lang="en-US"/>
              <a:t>To obtain help on the multitude of other commands, press the h key. </a:t>
            </a:r>
            <a:endParaRPr/>
          </a:p>
          <a:p>
            <a:pPr indent="0" lvl="0" marL="0" rtl="0" algn="l">
              <a:lnSpc>
                <a:spcPct val="100000"/>
              </a:lnSpc>
              <a:spcBef>
                <a:spcPts val="0"/>
              </a:spcBef>
              <a:spcAft>
                <a:spcPts val="0"/>
              </a:spcAft>
              <a:buSzPts val="1400"/>
              <a:buNone/>
            </a:pPr>
            <a:r>
              <a:rPr lang="en-US"/>
              <a:t>To quit more, press q key.</a:t>
            </a:r>
            <a:endParaRPr/>
          </a:p>
          <a:p>
            <a:pPr indent="0" lvl="0" marL="0" rtl="0" algn="l">
              <a:lnSpc>
                <a:spcPct val="100000"/>
              </a:lnSpc>
              <a:spcBef>
                <a:spcPts val="0"/>
              </a:spcBef>
              <a:spcAft>
                <a:spcPts val="0"/>
              </a:spcAft>
              <a:buSzPts val="1400"/>
              <a:buNone/>
            </a:pPr>
            <a:r>
              <a:t/>
            </a:r>
            <a:endParaRPr/>
          </a:p>
        </p:txBody>
      </p:sp>
      <p:sp>
        <p:nvSpPr>
          <p:cNvPr id="360" name="Google Shape;36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Page works similar to more. The difference is that it clears screen before displaying each page.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you just want to display n lines </a:t>
            </a:r>
            <a:r>
              <a:rPr b="1" lang="en-US"/>
              <a:t>from front of file</a:t>
            </a:r>
            <a:r>
              <a:rPr lang="en-US"/>
              <a:t>, use head utlility.  If n is not specified, head defaults  to 10.</a:t>
            </a:r>
            <a:endParaRPr/>
          </a:p>
          <a:p>
            <a:pPr indent="0" lvl="0" marL="0" rtl="0" algn="l">
              <a:lnSpc>
                <a:spcPct val="100000"/>
              </a:lnSpc>
              <a:spcBef>
                <a:spcPts val="0"/>
              </a:spcBef>
              <a:spcAft>
                <a:spcPts val="0"/>
              </a:spcAft>
              <a:buSzPts val="1400"/>
              <a:buNone/>
            </a:pPr>
            <a:r>
              <a:rPr lang="en-US"/>
              <a:t>If you just want to display n lines form end of file, use tail utility. If n is not specified, the default is also 10.</a:t>
            </a:r>
            <a:endParaRPr/>
          </a:p>
          <a:p>
            <a:pPr indent="0" lvl="0" marL="0" rtl="0" algn="l">
              <a:lnSpc>
                <a:spcPct val="100000"/>
              </a:lnSpc>
              <a:spcBef>
                <a:spcPts val="0"/>
              </a:spcBef>
              <a:spcAft>
                <a:spcPts val="0"/>
              </a:spcAft>
              <a:buSzPts val="1400"/>
              <a:buNone/>
            </a:pPr>
            <a:r>
              <a:t/>
            </a:r>
            <a:endParaRPr/>
          </a:p>
        </p:txBody>
      </p:sp>
      <p:sp>
        <p:nvSpPr>
          <p:cNvPr id="369" name="Google Shape;36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Now if you want to create a new file in a different directory, what utilites we can use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Here list some utilities you may need to use in this case?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Use mkdir to create a new directroy in current folder. The argument could be a list of names of direcotries. </a:t>
            </a:r>
            <a:endParaRPr/>
          </a:p>
          <a:p>
            <a:pPr indent="0" lvl="0" marL="0" rtl="0" algn="l">
              <a:lnSpc>
                <a:spcPct val="100000"/>
              </a:lnSpc>
              <a:spcBef>
                <a:spcPts val="0"/>
              </a:spcBef>
              <a:spcAft>
                <a:spcPts val="0"/>
              </a:spcAft>
              <a:buSzPts val="1400"/>
              <a:buNone/>
            </a:pPr>
            <a:r>
              <a:rPr lang="en-US"/>
              <a:t>Or you can change current working directory by using cd, the argument should be the pathname of the directory you want to go to. Cd is a built-in program in shell, which means it can change the curernt working directory path  used by shell.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Pwd is used to print out the current working directory, which is a full pathname.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78" name="Google Shape;37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Case sensitive……</a:t>
            </a:r>
            <a:endParaRPr/>
          </a:p>
        </p:txBody>
      </p:sp>
      <p:sp>
        <p:nvSpPr>
          <p:cNvPr id="175" name="Google Shape;17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Now, I want to rename the file created I created before, I must use mv utiliy.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first argument for input is the old pathname , the second argument for input is the new pathname.</a:t>
            </a:r>
            <a:endParaRPr/>
          </a:p>
          <a:p>
            <a:pPr indent="0" lvl="0" marL="0" rtl="0" algn="l">
              <a:lnSpc>
                <a:spcPct val="100000"/>
              </a:lnSpc>
              <a:spcBef>
                <a:spcPts val="0"/>
              </a:spcBef>
              <a:spcAft>
                <a:spcPts val="0"/>
              </a:spcAft>
              <a:buSzPts val="1400"/>
              <a:buNone/>
            </a:pPr>
            <a:r>
              <a:rPr lang="en-US"/>
              <a:t>The –i option means inquire, it prompts you for confrimation if new files already exists.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first form of mv renames oldfilename as new filename.</a:t>
            </a:r>
            <a:endParaRPr/>
          </a:p>
          <a:p>
            <a:pPr indent="0" lvl="0" marL="0" rtl="0" algn="l">
              <a:lnSpc>
                <a:spcPct val="100000"/>
              </a:lnSpc>
              <a:spcBef>
                <a:spcPts val="0"/>
              </a:spcBef>
              <a:spcAft>
                <a:spcPts val="0"/>
              </a:spcAft>
              <a:buSzPts val="1400"/>
              <a:buNone/>
            </a:pPr>
            <a:r>
              <a:rPr lang="en-US"/>
              <a:t>The second form of allows you to move a file to a directory.</a:t>
            </a:r>
            <a:endParaRPr/>
          </a:p>
          <a:p>
            <a:pPr indent="0" lvl="0" marL="0" rtl="0" algn="l">
              <a:lnSpc>
                <a:spcPct val="100000"/>
              </a:lnSpc>
              <a:spcBef>
                <a:spcPts val="0"/>
              </a:spcBef>
              <a:spcAft>
                <a:spcPts val="0"/>
              </a:spcAft>
              <a:buSzPts val="1400"/>
              <a:buNone/>
            </a:pPr>
            <a:r>
              <a:rPr lang="en-US"/>
              <a:t>The last form allows to you move an entire directory </a:t>
            </a:r>
            <a:endParaRPr/>
          </a:p>
        </p:txBody>
      </p:sp>
      <p:sp>
        <p:nvSpPr>
          <p:cNvPr id="387" name="Google Shape;38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Sometimes, you may need to copy files as backups. Then you can use utility cp.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first form copies oldfile to newfile in current directoy.</a:t>
            </a:r>
            <a:endParaRPr/>
          </a:p>
          <a:p>
            <a:pPr indent="0" lvl="0" marL="0" rtl="0" algn="l">
              <a:lnSpc>
                <a:spcPct val="100000"/>
              </a:lnSpc>
              <a:spcBef>
                <a:spcPts val="0"/>
              </a:spcBef>
              <a:spcAft>
                <a:spcPts val="0"/>
              </a:spcAft>
              <a:buSzPts val="1400"/>
              <a:buNone/>
            </a:pPr>
            <a:r>
              <a:rPr lang="en-US"/>
              <a:t>The second form copied oldfile into another directory.</a:t>
            </a:r>
            <a:endParaRPr/>
          </a:p>
          <a:p>
            <a:pPr indent="0" lvl="0" marL="0" rtl="0" algn="l">
              <a:lnSpc>
                <a:spcPct val="100000"/>
              </a:lnSpc>
              <a:spcBef>
                <a:spcPts val="0"/>
              </a:spcBef>
              <a:spcAft>
                <a:spcPts val="0"/>
              </a:spcAft>
              <a:buSzPts val="1400"/>
              <a:buNone/>
            </a:pPr>
            <a:r>
              <a:rPr lang="en-US"/>
              <a:t>The third form copies entire directory to a new directory. The –r option must be used, if there are some sub-directories.</a:t>
            </a:r>
            <a:endParaRPr/>
          </a:p>
        </p:txBody>
      </p:sp>
      <p:sp>
        <p:nvSpPr>
          <p:cNvPr id="398" name="Google Shape;39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To remove a file, or a list of files, you can use rm.</a:t>
            </a:r>
            <a:endParaRPr/>
          </a:p>
          <a:p>
            <a:pPr indent="0" lvl="0" marL="0" rtl="0" algn="l">
              <a:lnSpc>
                <a:spcPct val="100000"/>
              </a:lnSpc>
              <a:spcBef>
                <a:spcPts val="0"/>
              </a:spcBef>
              <a:spcAft>
                <a:spcPts val="0"/>
              </a:spcAft>
              <a:buSzPts val="1400"/>
              <a:buNone/>
            </a:pPr>
            <a:r>
              <a:rPr lang="en-US"/>
              <a:t>The I option prompts the confirmation before deleting a file;</a:t>
            </a:r>
            <a:endParaRPr/>
          </a:p>
          <a:p>
            <a:pPr indent="0" lvl="0" marL="0" rtl="0" algn="l">
              <a:lnSpc>
                <a:spcPct val="100000"/>
              </a:lnSpc>
              <a:spcBef>
                <a:spcPts val="0"/>
              </a:spcBef>
              <a:spcAft>
                <a:spcPts val="0"/>
              </a:spcAft>
              <a:buSzPts val="1400"/>
              <a:buNone/>
            </a:pPr>
            <a:r>
              <a:rPr lang="en-US"/>
              <a:t>The r option must be used, if you want to delete an entire directory including sub-directories.</a:t>
            </a:r>
            <a:endParaRPr/>
          </a:p>
          <a:p>
            <a:pPr indent="0" lvl="0" marL="0" rtl="0" algn="l">
              <a:lnSpc>
                <a:spcPct val="100000"/>
              </a:lnSpc>
              <a:spcBef>
                <a:spcPts val="0"/>
              </a:spcBef>
              <a:spcAft>
                <a:spcPts val="0"/>
              </a:spcAft>
              <a:buSzPts val="1400"/>
              <a:buNone/>
            </a:pPr>
            <a:r>
              <a:rPr lang="en-US"/>
              <a:t>The f option inhibits all error messages and prompts.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rm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Rmdir removes all a list of directories, however, those directoreis must be empty before it can removed. </a:t>
            </a:r>
            <a:endParaRPr/>
          </a:p>
          <a:p>
            <a:pPr indent="0" lvl="0" marL="0" rtl="0" algn="l">
              <a:lnSpc>
                <a:spcPct val="100000"/>
              </a:lnSpc>
              <a:spcBef>
                <a:spcPts val="0"/>
              </a:spcBef>
              <a:spcAft>
                <a:spcPts val="0"/>
              </a:spcAft>
              <a:buSzPts val="1400"/>
              <a:buNone/>
            </a:pPr>
            <a:r>
              <a:rPr lang="en-US"/>
              <a:t>Note: to remove a directory and all its subdirectories, you must use rm –r dir</a:t>
            </a:r>
            <a:endParaRPr/>
          </a:p>
        </p:txBody>
      </p:sp>
      <p:sp>
        <p:nvSpPr>
          <p:cNvPr id="407" name="Google Shape;40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After you create a file, you may want to find out how many characters, words and lines in the file.</a:t>
            </a:r>
            <a:endParaRPr/>
          </a:p>
          <a:p>
            <a:pPr indent="0" lvl="0" marL="0" rtl="0" algn="l">
              <a:lnSpc>
                <a:spcPct val="100000"/>
              </a:lnSpc>
              <a:spcBef>
                <a:spcPts val="0"/>
              </a:spcBef>
              <a:spcAft>
                <a:spcPts val="0"/>
              </a:spcAft>
              <a:buSzPts val="1400"/>
              <a:buNone/>
            </a:pPr>
            <a:r>
              <a:rPr lang="en-US"/>
              <a:t>At that time, yu can use wv utility.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no option is provided, all three counts are dispalyed.</a:t>
            </a:r>
            <a:endParaRPr/>
          </a:p>
          <a:p>
            <a:pPr indent="0" lvl="0" marL="0" rtl="0" algn="l">
              <a:lnSpc>
                <a:spcPct val="100000"/>
              </a:lnSpc>
              <a:spcBef>
                <a:spcPts val="0"/>
              </a:spcBef>
              <a:spcAft>
                <a:spcPts val="0"/>
              </a:spcAft>
              <a:buSzPts val="1400"/>
              <a:buNone/>
            </a:pPr>
            <a:r>
              <a:rPr lang="en-US"/>
              <a:t>C option requests a character count.</a:t>
            </a:r>
            <a:endParaRPr/>
          </a:p>
          <a:p>
            <a:pPr indent="0" lvl="0" marL="0" rtl="0" algn="l">
              <a:lnSpc>
                <a:spcPct val="100000"/>
              </a:lnSpc>
              <a:spcBef>
                <a:spcPts val="0"/>
              </a:spcBef>
              <a:spcAft>
                <a:spcPts val="0"/>
              </a:spcAft>
              <a:buSzPts val="1400"/>
              <a:buNone/>
            </a:pPr>
            <a:r>
              <a:rPr lang="en-US"/>
              <a:t>L option request a line count.</a:t>
            </a:r>
            <a:endParaRPr/>
          </a:p>
          <a:p>
            <a:pPr indent="0" lvl="0" marL="0" rtl="0" algn="l">
              <a:lnSpc>
                <a:spcPct val="100000"/>
              </a:lnSpc>
              <a:spcBef>
                <a:spcPts val="0"/>
              </a:spcBef>
              <a:spcAft>
                <a:spcPts val="0"/>
              </a:spcAft>
              <a:buSzPts val="1400"/>
              <a:buNone/>
            </a:pPr>
            <a:r>
              <a:rPr lang="en-US"/>
              <a:t>W option request a word count.</a:t>
            </a:r>
            <a:endParaRPr/>
          </a:p>
        </p:txBody>
      </p:sp>
      <p:sp>
        <p:nvSpPr>
          <p:cNvPr id="416" name="Google Shape;41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Now you have known some file-oriented utilities, it is time to check the file attributes.</a:t>
            </a:r>
            <a:endParaRPr/>
          </a:p>
          <a:p>
            <a:pPr indent="0" lvl="0" marL="0" rtl="0" algn="l">
              <a:lnSpc>
                <a:spcPct val="100000"/>
              </a:lnSpc>
              <a:spcBef>
                <a:spcPts val="0"/>
              </a:spcBef>
              <a:spcAft>
                <a:spcPts val="0"/>
              </a:spcAft>
              <a:buSzPts val="1400"/>
              <a:buNone/>
            </a:pPr>
            <a:r>
              <a:rPr lang="en-US"/>
              <a:t>You can use ls to obtain a long listing of some file.</a:t>
            </a:r>
            <a:endParaRPr/>
          </a:p>
          <a:p>
            <a:pPr indent="0" lvl="0" marL="0" rtl="0" algn="l">
              <a:lnSpc>
                <a:spcPct val="100000"/>
              </a:lnSpc>
              <a:spcBef>
                <a:spcPts val="0"/>
              </a:spcBef>
              <a:spcAft>
                <a:spcPts val="0"/>
              </a:spcAft>
              <a:buSzPts val="1400"/>
              <a:buNone/>
            </a:pPr>
            <a:r>
              <a:rPr lang="en-US"/>
              <a:t>For example, we get the a line of output for flie test.java. Each filed in the line is the value of a file attribute.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4 : the number of blocks occupied in physcial storage.</a:t>
            </a:r>
            <a:endParaRPr/>
          </a:p>
          <a:p>
            <a:pPr indent="0" lvl="0" marL="0" rtl="0" algn="l">
              <a:lnSpc>
                <a:spcPct val="100000"/>
              </a:lnSpc>
              <a:spcBef>
                <a:spcPts val="0"/>
              </a:spcBef>
              <a:spcAft>
                <a:spcPts val="0"/>
              </a:spcAft>
              <a:buSzPts val="1400"/>
              <a:buNone/>
            </a:pPr>
            <a:r>
              <a:rPr lang="en-US"/>
              <a:t>Rw : permission mode of file, indicating who can read, write and execute the file.</a:t>
            </a:r>
            <a:endParaRPr/>
          </a:p>
          <a:p>
            <a:pPr indent="0" lvl="0" marL="0" rtl="0" algn="l">
              <a:lnSpc>
                <a:spcPct val="100000"/>
              </a:lnSpc>
              <a:spcBef>
                <a:spcPts val="0"/>
              </a:spcBef>
              <a:spcAft>
                <a:spcPts val="0"/>
              </a:spcAft>
              <a:buSzPts val="1400"/>
              <a:buNone/>
            </a:pPr>
            <a:r>
              <a:rPr lang="en-US"/>
              <a:t>1: hard link, dicussed in next chapter.</a:t>
            </a:r>
            <a:endParaRPr/>
          </a:p>
          <a:p>
            <a:pPr indent="0" lvl="0" marL="0" rtl="0" algn="l">
              <a:lnSpc>
                <a:spcPct val="100000"/>
              </a:lnSpc>
              <a:spcBef>
                <a:spcPts val="0"/>
              </a:spcBef>
              <a:spcAft>
                <a:spcPts val="0"/>
              </a:spcAft>
              <a:buSzPts val="1400"/>
              <a:buNone/>
            </a:pPr>
            <a:r>
              <a:rPr lang="en-US"/>
              <a:t>The username of the owner of the file</a:t>
            </a:r>
            <a:endParaRPr/>
          </a:p>
          <a:p>
            <a:pPr indent="0" lvl="0" marL="0" rtl="0" algn="l">
              <a:lnSpc>
                <a:spcPct val="100000"/>
              </a:lnSpc>
              <a:spcBef>
                <a:spcPts val="0"/>
              </a:spcBef>
              <a:spcAft>
                <a:spcPts val="0"/>
              </a:spcAft>
              <a:buSzPts val="1400"/>
              <a:buNone/>
            </a:pPr>
            <a:r>
              <a:rPr lang="en-US"/>
              <a:t>The group name of the file</a:t>
            </a:r>
            <a:endParaRPr/>
          </a:p>
          <a:p>
            <a:pPr indent="0" lvl="0" marL="0" rtl="0" algn="l">
              <a:lnSpc>
                <a:spcPct val="100000"/>
              </a:lnSpc>
              <a:spcBef>
                <a:spcPts val="0"/>
              </a:spcBef>
              <a:spcAft>
                <a:spcPts val="0"/>
              </a:spcAft>
              <a:buSzPts val="1400"/>
              <a:buNone/>
            </a:pPr>
            <a:r>
              <a:rPr lang="en-US"/>
              <a:t>The file size in bytes</a:t>
            </a:r>
            <a:endParaRPr/>
          </a:p>
          <a:p>
            <a:pPr indent="0" lvl="0" marL="0" rtl="0" algn="l">
              <a:lnSpc>
                <a:spcPct val="100000"/>
              </a:lnSpc>
              <a:spcBef>
                <a:spcPts val="0"/>
              </a:spcBef>
              <a:spcAft>
                <a:spcPts val="0"/>
              </a:spcAft>
              <a:buSzPts val="1400"/>
              <a:buNone/>
            </a:pPr>
            <a:r>
              <a:rPr lang="en-US"/>
              <a:t>The time that the file was last modified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425" name="Google Shape;42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check the type of file, you can use file utiliy.</a:t>
            </a:r>
            <a:endParaRPr/>
          </a:p>
          <a:p>
            <a:pPr indent="0" lvl="0" marL="0" rtl="0" algn="l">
              <a:lnSpc>
                <a:spcPct val="100000"/>
              </a:lnSpc>
              <a:spcBef>
                <a:spcPts val="0"/>
              </a:spcBef>
              <a:spcAft>
                <a:spcPts val="0"/>
              </a:spcAft>
              <a:buSzPts val="1400"/>
              <a:buNone/>
            </a:pPr>
            <a:r>
              <a:rPr lang="en-US"/>
              <a:t>For example, we find testDIr is a directory.</a:t>
            </a:r>
            <a:endParaRPr/>
          </a:p>
          <a:p>
            <a:pPr indent="0" lvl="0" marL="0" rtl="0" algn="l">
              <a:lnSpc>
                <a:spcPct val="100000"/>
              </a:lnSpc>
              <a:spcBef>
                <a:spcPts val="0"/>
              </a:spcBef>
              <a:spcAft>
                <a:spcPts val="0"/>
              </a:spcAft>
              <a:buSzPts val="1400"/>
              <a:buNone/>
            </a:pPr>
            <a:r>
              <a:rPr lang="en-US"/>
              <a:t>Person.class is a compield jave class file.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Or you can use file * to list the types of all files in current folder.s</a:t>
            </a:r>
            <a:endParaRPr/>
          </a:p>
        </p:txBody>
      </p:sp>
      <p:sp>
        <p:nvSpPr>
          <p:cNvPr id="435" name="Google Shape;435;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One of the important utilies in file attributes is the group name. </a:t>
            </a:r>
            <a:endParaRPr/>
          </a:p>
          <a:p>
            <a:pPr indent="0" lvl="0" marL="0" rtl="0" algn="l">
              <a:lnSpc>
                <a:spcPct val="100000"/>
              </a:lnSpc>
              <a:spcBef>
                <a:spcPts val="0"/>
              </a:spcBef>
              <a:spcAft>
                <a:spcPts val="0"/>
              </a:spcAft>
              <a:buSzPts val="1400"/>
              <a:buNone/>
            </a:pPr>
            <a:r>
              <a:rPr lang="en-US"/>
              <a:t>Unix provides you some utilies to list the groups a particular user belongs to, the defualt is the current user without user id.  change the group a file belongs and switch groups for a user. Since one user may user belong to multiple users. </a:t>
            </a:r>
            <a:endParaRPr/>
          </a:p>
        </p:txBody>
      </p:sp>
      <p:sp>
        <p:nvSpPr>
          <p:cNvPr id="446" name="Google Shape;44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creating cs and music groups, please refer to the lecture notes.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Now assume I belong to two diffeent groups, cs and music.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Currently, I am acting as an user in cs.</a:t>
            </a:r>
            <a:endParaRPr/>
          </a:p>
          <a:p>
            <a:pPr indent="0" lvl="0" marL="0" rtl="0" algn="l">
              <a:lnSpc>
                <a:spcPct val="100000"/>
              </a:lnSpc>
              <a:spcBef>
                <a:spcPts val="0"/>
              </a:spcBef>
              <a:spcAft>
                <a:spcPts val="0"/>
              </a:spcAft>
              <a:buSzPts val="1400"/>
              <a:buNone/>
            </a:pPr>
            <a:r>
              <a:rPr lang="en-US"/>
              <a:t>Then I create a file storing current date, and name it as test1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Then I switch myself to the group music.</a:t>
            </a:r>
            <a:endParaRPr/>
          </a:p>
          <a:p>
            <a:pPr indent="0" lvl="0" marL="0" rtl="0" algn="l">
              <a:lnSpc>
                <a:spcPct val="100000"/>
              </a:lnSpc>
              <a:spcBef>
                <a:spcPts val="0"/>
              </a:spcBef>
              <a:spcAft>
                <a:spcPts val="0"/>
              </a:spcAft>
              <a:buSzPts val="1400"/>
              <a:buNone/>
            </a:pPr>
            <a:r>
              <a:rPr lang="en-US"/>
              <a:t>And I create another file storing current date, and name it as test 2</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After that, I use Ctrl D to quit current shell. Which means, I go back to previous shell, acting as an cs group user.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Then I use ls to obtain the details of test 1 and test2.</a:t>
            </a:r>
            <a:endParaRPr/>
          </a:p>
          <a:p>
            <a:pPr indent="0" lvl="0" marL="0" rtl="0" algn="l">
              <a:lnSpc>
                <a:spcPct val="100000"/>
              </a:lnSpc>
              <a:spcBef>
                <a:spcPts val="0"/>
              </a:spcBef>
              <a:spcAft>
                <a:spcPts val="0"/>
              </a:spcAft>
              <a:buSzPts val="1400"/>
              <a:buNone/>
            </a:pPr>
            <a:r>
              <a:rPr lang="en-US"/>
              <a:t>And find that they belong to different groups.</a:t>
            </a:r>
            <a:endParaRPr/>
          </a:p>
        </p:txBody>
      </p:sp>
      <p:sp>
        <p:nvSpPr>
          <p:cNvPr id="455" name="Google Shape;45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created a file, however, I do not want the user in the same groups or other groups to use, what should I do?</a:t>
            </a:r>
            <a:endParaRPr/>
          </a:p>
          <a:p>
            <a:pPr indent="0" lvl="0" marL="0" rtl="0" algn="l">
              <a:lnSpc>
                <a:spcPct val="100000"/>
              </a:lnSpc>
              <a:spcBef>
                <a:spcPts val="0"/>
              </a:spcBef>
              <a:spcAft>
                <a:spcPts val="0"/>
              </a:spcAft>
              <a:buSzPts val="1400"/>
              <a:buNone/>
            </a:pPr>
            <a:r>
              <a:rPr lang="en-US"/>
              <a:t>At this time, you should use chmod,which means change file mode.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To learn how to use it, you must first know  the meanings of some special characters. </a:t>
            </a:r>
            <a:endParaRPr/>
          </a:p>
          <a:p>
            <a:pPr indent="0" lvl="0" marL="0" rtl="0" algn="l">
              <a:lnSpc>
                <a:spcPct val="100000"/>
              </a:lnSpc>
              <a:spcBef>
                <a:spcPts val="0"/>
              </a:spcBef>
              <a:spcAft>
                <a:spcPts val="0"/>
              </a:spcAft>
              <a:buSzPts val="1400"/>
              <a:buNone/>
            </a:pPr>
            <a:r>
              <a:rPr lang="en-US"/>
              <a:t>U means current user, g means the other user in same group, o means the users in other groups. A means all users.</a:t>
            </a:r>
            <a:endParaRPr/>
          </a:p>
          <a:p>
            <a:pPr indent="0" lvl="0" marL="0" rtl="0" algn="l">
              <a:lnSpc>
                <a:spcPct val="100000"/>
              </a:lnSpc>
              <a:spcBef>
                <a:spcPts val="0"/>
              </a:spcBef>
              <a:spcAft>
                <a:spcPts val="0"/>
              </a:spcAft>
              <a:buSzPts val="1400"/>
              <a:buNone/>
            </a:pPr>
            <a:r>
              <a:rPr lang="en-US"/>
              <a:t>R means read permission, w means write, e means execute, set means set user ID (it may be confusing to you, so you can ignore it now).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Plus means adding permissions, minus means removing permission.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466" name="Google Shape;466;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Then chmod changes the modes of files according to the change parameters defined by those special characters.</a:t>
            </a:r>
            <a:endParaRPr/>
          </a:p>
          <a:p>
            <a:pPr indent="0" lvl="0" marL="0" rtl="0" algn="l">
              <a:lnSpc>
                <a:spcPct val="100000"/>
              </a:lnSpc>
              <a:spcBef>
                <a:spcPts val="0"/>
              </a:spcBef>
              <a:spcAft>
                <a:spcPts val="0"/>
              </a:spcAft>
              <a:buSzPts val="1400"/>
              <a:buNone/>
            </a:pPr>
            <a:r>
              <a:rPr lang="en-US"/>
              <a:t> Assume currently the file permission is rw-r—r--. The first three characters are for current user, the middle three characters are for the user in same group, the last three characters are for the users in other groups.</a:t>
            </a:r>
            <a:endParaRPr/>
          </a:p>
          <a:p>
            <a:pPr indent="0" lvl="0" marL="0" rtl="0" algn="l">
              <a:lnSpc>
                <a:spcPct val="100000"/>
              </a:lnSpc>
              <a:spcBef>
                <a:spcPts val="0"/>
              </a:spcBef>
              <a:spcAft>
                <a:spcPts val="0"/>
              </a:spcAft>
              <a:buSzPts val="1400"/>
              <a:buNone/>
            </a:pPr>
            <a:r>
              <a:rPr lang="en-US"/>
              <a:t>In each group, there are three permissions can be set. From left to right are read(r), write(w), execute(x). If the character for th permision is replaced by symbol - , it means the permission is not open.</a:t>
            </a:r>
            <a:endParaRPr/>
          </a:p>
          <a:p>
            <a:pPr indent="0" lvl="0" marL="0" rtl="0" algn="l">
              <a:lnSpc>
                <a:spcPct val="100000"/>
              </a:lnSpc>
              <a:spcBef>
                <a:spcPts val="0"/>
              </a:spcBef>
              <a:spcAft>
                <a:spcPts val="0"/>
              </a:spcAft>
              <a:buSzPts val="1400"/>
              <a:buNone/>
            </a:pPr>
            <a:r>
              <a:rPr lang="en-US"/>
              <a:t>For example, rw- means a user can read and write the file, but no rights to execute. </a:t>
            </a:r>
            <a:endParaRPr/>
          </a:p>
          <a:p>
            <a:pPr indent="0" lvl="0" marL="0" rtl="0" algn="l">
              <a:lnSpc>
                <a:spcPct val="100000"/>
              </a:lnSpc>
              <a:spcBef>
                <a:spcPts val="0"/>
              </a:spcBef>
              <a:spcAft>
                <a:spcPts val="0"/>
              </a:spcAft>
              <a:buSzPts val="1400"/>
              <a:buNone/>
            </a:pPr>
            <a:r>
              <a:rPr lang="en-US"/>
              <a:t>R– means the users in same group can just read it.</a:t>
            </a:r>
            <a:endParaRPr/>
          </a:p>
          <a:p>
            <a:pPr indent="0" lvl="0" marL="0" rtl="0" algn="l">
              <a:lnSpc>
                <a:spcPct val="100000"/>
              </a:lnSpc>
              <a:spcBef>
                <a:spcPts val="0"/>
              </a:spcBef>
              <a:spcAft>
                <a:spcPts val="0"/>
              </a:spcAft>
              <a:buSzPts val="1400"/>
              <a:buNone/>
            </a:pPr>
            <a:r>
              <a:rPr lang="en-US"/>
              <a:t>R– means the users in other group can just read it.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Now if you use change paramters g+w, it means add w permission for the users in the same group.</a:t>
            </a:r>
            <a:endParaRPr/>
          </a:p>
          <a:p>
            <a:pPr indent="0" lvl="0" marL="0" rtl="0" algn="l">
              <a:lnSpc>
                <a:spcPct val="100000"/>
              </a:lnSpc>
              <a:spcBef>
                <a:spcPts val="0"/>
              </a:spcBef>
              <a:spcAft>
                <a:spcPts val="0"/>
              </a:spcAft>
              <a:buSzPts val="1400"/>
              <a:buNone/>
            </a:pPr>
            <a:r>
              <a:rPr lang="en-US"/>
              <a:t>U-rw….</a:t>
            </a:r>
            <a:endParaRPr/>
          </a:p>
          <a:p>
            <a:pPr indent="0" lvl="0" marL="0" rtl="0" algn="l">
              <a:lnSpc>
                <a:spcPct val="100000"/>
              </a:lnSpc>
              <a:spcBef>
                <a:spcPts val="0"/>
              </a:spcBef>
              <a:spcAft>
                <a:spcPts val="0"/>
              </a:spcAft>
              <a:buSzPts val="1400"/>
              <a:buNone/>
            </a:pPr>
            <a:r>
              <a:rPr lang="en-US"/>
              <a:t>To define the change the parameters for both user and group, you can use comma to separate the  change paramter.</a:t>
            </a:r>
            <a:endParaRPr/>
          </a:p>
          <a:p>
            <a:pPr indent="0" lvl="0" marL="0" rtl="0" algn="l">
              <a:lnSpc>
                <a:spcPct val="100000"/>
              </a:lnSpc>
              <a:spcBef>
                <a:spcPts val="0"/>
              </a:spcBef>
              <a:spcAft>
                <a:spcPts val="0"/>
              </a:spcAft>
              <a:buSzPts val="1400"/>
              <a:buNone/>
            </a:pPr>
            <a:r>
              <a:t/>
            </a:r>
            <a:endParaRPr/>
          </a:p>
        </p:txBody>
      </p:sp>
      <p:sp>
        <p:nvSpPr>
          <p:cNvPr id="475" name="Google Shape;47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Case sensitive……</a:t>
            </a:r>
            <a:endParaRPr/>
          </a:p>
        </p:txBody>
      </p:sp>
      <p:sp>
        <p:nvSpPr>
          <p:cNvPr id="186" name="Google Shape;18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If you want to specify the permission, you can use octal number.</a:t>
            </a:r>
            <a:endParaRPr/>
          </a:p>
          <a:p>
            <a:pPr indent="0" lvl="0" marL="0" rtl="0" algn="l">
              <a:lnSpc>
                <a:spcPct val="100000"/>
              </a:lnSpc>
              <a:spcBef>
                <a:spcPts val="0"/>
              </a:spcBef>
              <a:spcAft>
                <a:spcPts val="0"/>
              </a:spcAft>
              <a:buSzPts val="1400"/>
              <a:buNone/>
            </a:pPr>
            <a:r>
              <a:rPr lang="en-US"/>
              <a:t>So what is an octal number? </a:t>
            </a:r>
            <a:endParaRPr/>
          </a:p>
          <a:p>
            <a:pPr indent="0" lvl="0" marL="0" rtl="0" algn="l">
              <a:lnSpc>
                <a:spcPct val="100000"/>
              </a:lnSpc>
              <a:spcBef>
                <a:spcPts val="0"/>
              </a:spcBef>
              <a:spcAft>
                <a:spcPts val="0"/>
              </a:spcAft>
              <a:buSzPts val="1400"/>
              <a:buNone/>
            </a:pPr>
            <a:r>
              <a:rPr lang="en-US"/>
              <a:t>Binary number system is base 2 number system.</a:t>
            </a:r>
            <a:endParaRPr/>
          </a:p>
          <a:p>
            <a:pPr indent="0" lvl="0" marL="0" rtl="0" algn="l">
              <a:lnSpc>
                <a:spcPct val="100000"/>
              </a:lnSpc>
              <a:spcBef>
                <a:spcPts val="0"/>
              </a:spcBef>
              <a:spcAft>
                <a:spcPts val="0"/>
              </a:spcAft>
              <a:buSzPts val="1400"/>
              <a:buNone/>
            </a:pPr>
            <a:r>
              <a:rPr lang="en-US"/>
              <a:t>Decimal system is base 10 number sysem.</a:t>
            </a:r>
            <a:endParaRPr/>
          </a:p>
          <a:p>
            <a:pPr indent="0" lvl="0" marL="0" rtl="0" algn="l">
              <a:lnSpc>
                <a:spcPct val="100000"/>
              </a:lnSpc>
              <a:spcBef>
                <a:spcPts val="0"/>
              </a:spcBef>
              <a:spcAft>
                <a:spcPts val="0"/>
              </a:spcAft>
              <a:buSzPts val="1400"/>
              <a:buNone/>
            </a:pPr>
            <a:r>
              <a:rPr lang="en-US"/>
              <a:t>Octal number system is base 8 number system.</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Octal numbers therefore have a range of just “8” digits, (0, 1, 2, 3, 4, 5, 6, 7).</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An octal number can be converted from a binary number.</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Octal</a:t>
            </a:r>
            <a:r>
              <a:rPr b="0" lang="en-US" sz="1200">
                <a:solidFill>
                  <a:schemeClr val="dk1"/>
                </a:solidFill>
                <a:latin typeface="Calibri"/>
                <a:ea typeface="Calibri"/>
                <a:cs typeface="Calibri"/>
                <a:sym typeface="Calibri"/>
              </a:rPr>
              <a:t> numerals can be made from binary numerals by grouping con’secutive binary digits into groups of three (starting from the right). For eample, the binary representation for decimal 74 is 1001010, then the octal number is 112.</a:t>
            </a:r>
            <a:endParaRPr/>
          </a:p>
          <a:p>
            <a:pPr indent="0" lvl="0" marL="0" rtl="0" algn="l">
              <a:lnSpc>
                <a:spcPct val="100000"/>
              </a:lnSpc>
              <a:spcBef>
                <a:spcPts val="0"/>
              </a:spcBef>
              <a:spcAft>
                <a:spcPts val="0"/>
              </a:spcAft>
              <a:buSzPts val="1400"/>
              <a:buNone/>
            </a:pPr>
            <a:r>
              <a:t/>
            </a:r>
            <a:endParaRPr b="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486" name="Google Shape;48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How to use man?</a:t>
            </a:r>
            <a:endParaRPr/>
          </a:p>
          <a:p>
            <a:pPr indent="0" lvl="0" marL="0" rtl="0" algn="l">
              <a:lnSpc>
                <a:spcPct val="100000"/>
              </a:lnSpc>
              <a:spcBef>
                <a:spcPts val="0"/>
              </a:spcBef>
              <a:spcAft>
                <a:spcPts val="0"/>
              </a:spcAft>
              <a:buSzPts val="1400"/>
              <a:buNone/>
            </a:pPr>
            <a:r>
              <a:rPr lang="en-US"/>
              <a:t>Home directory? ~</a:t>
            </a:r>
            <a:endParaRPr/>
          </a:p>
        </p:txBody>
      </p:sp>
      <p:sp>
        <p:nvSpPr>
          <p:cNvPr id="496" name="Google Shape;49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Case sensitive……</a:t>
            </a:r>
            <a:endParaRPr/>
          </a:p>
        </p:txBody>
      </p:sp>
      <p:sp>
        <p:nvSpPr>
          <p:cNvPr id="205" name="Google Shape;20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shell execute all the commands you enter.</a:t>
            </a:r>
            <a:endParaRPr/>
          </a:p>
          <a:p>
            <a:pPr indent="0" lvl="0" marL="0" rtl="0" algn="l">
              <a:lnSpc>
                <a:spcPct val="100000"/>
              </a:lnSpc>
              <a:spcBef>
                <a:spcPts val="0"/>
              </a:spcBef>
              <a:spcAft>
                <a:spcPts val="0"/>
              </a:spcAft>
              <a:buSzPts val="1400"/>
              <a:buNone/>
            </a:pPr>
            <a:r>
              <a:rPr lang="en-US"/>
              <a:t>Why shell language?</a:t>
            </a:r>
            <a:endParaRPr/>
          </a:p>
          <a:p>
            <a:pPr indent="0" lvl="0" marL="0" rtl="0" algn="l">
              <a:lnSpc>
                <a:spcPct val="100000"/>
              </a:lnSpc>
              <a:spcBef>
                <a:spcPts val="0"/>
              </a:spcBef>
              <a:spcAft>
                <a:spcPts val="0"/>
              </a:spcAft>
              <a:buSzPts val="1400"/>
              <a:buNone/>
            </a:pPr>
            <a:r>
              <a:rPr lang="en-US"/>
              <a:t>Manipulating files and processes in UNIX.</a:t>
            </a:r>
            <a:endParaRPr/>
          </a:p>
        </p:txBody>
      </p:sp>
      <p:sp>
        <p:nvSpPr>
          <p:cNvPr id="215" name="Google Shape;21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have some special characters in Unix. They will be interpreted with special meaning at a UNIX terminal.</a:t>
            </a:r>
            <a:endParaRPr/>
          </a:p>
          <a:p>
            <a:pPr indent="0" lvl="0" marL="0" rtl="0" algn="l">
              <a:lnSpc>
                <a:spcPct val="100000"/>
              </a:lnSpc>
              <a:spcBef>
                <a:spcPts val="0"/>
              </a:spcBef>
              <a:spcAft>
                <a:spcPts val="0"/>
              </a:spcAft>
              <a:buSzPts val="1400"/>
              <a:buNone/>
            </a:pPr>
            <a:r>
              <a:rPr lang="en-US"/>
              <a:t>To check those special characters, we can use utility stty with option a.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here list the result of stty –a in snowball.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can find we have many special characters. However, in this class, you just need to know part of them colored red.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Here the carrot ^ means Control key</a:t>
            </a:r>
            <a:endParaRPr/>
          </a:p>
          <a:p>
            <a:pPr indent="0" lvl="0" marL="0" rtl="0" algn="l">
              <a:lnSpc>
                <a:spcPct val="100000"/>
              </a:lnSpc>
              <a:spcBef>
                <a:spcPts val="0"/>
              </a:spcBef>
              <a:spcAft>
                <a:spcPts val="0"/>
              </a:spcAft>
              <a:buSzPts val="1400"/>
              <a:buNone/>
            </a:pPr>
            <a:r>
              <a:rPr lang="en-US"/>
              <a:t>^ C means hold down…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Then we can learn some important special characters one by one.</a:t>
            </a:r>
            <a:endParaRPr/>
          </a:p>
          <a:p>
            <a:pPr indent="0" lvl="0" marL="0" rtl="0" algn="l">
              <a:lnSpc>
                <a:spcPct val="100000"/>
              </a:lnSpc>
              <a:spcBef>
                <a:spcPts val="0"/>
              </a:spcBef>
              <a:spcAft>
                <a:spcPts val="0"/>
              </a:spcAft>
              <a:buSzPts val="1400"/>
              <a:buNone/>
            </a:pPr>
            <a:r>
              <a:t/>
            </a:r>
            <a:endParaRPr/>
          </a:p>
        </p:txBody>
      </p:sp>
      <p:sp>
        <p:nvSpPr>
          <p:cNvPr id="233" name="Google Shape;23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 here are some special characters used for dealing with the execution of command or process.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Sometimes, if you want terminate a program before it is finished, you can use CTRL-C.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you do not want to terminate it ,but pause it, then use ctrl –z to suspend it. After that, if you want to resume it, use fg(susp in foreground) or bg(susp in background) command.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sometimes, a process has a lot of output and the output scrolls rapidly up the screen, you may need to use CTRL-S to pause the printing of output; After that, to resume generating ouput, you may either type ctrl –s again, or type ctrl-q.</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this pair is like of switch of output.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Many utilities in unix takes the input from file, and many from the keyboard. If the input is from the keyboard, to end the input, you must type ctrl-D at the end of your input (on a line of its own after the last line of output);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Demo….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use find / to list all the file in my computer.</a:t>
            </a:r>
            <a:endParaRPr/>
          </a:p>
          <a:p>
            <a:pPr indent="0" lvl="0" marL="0" rtl="0" algn="l">
              <a:lnSpc>
                <a:spcPct val="100000"/>
              </a:lnSpc>
              <a:spcBef>
                <a:spcPts val="0"/>
              </a:spcBef>
              <a:spcAft>
                <a:spcPts val="0"/>
              </a:spcAft>
              <a:buSzPts val="1400"/>
              <a:buNone/>
            </a:pPr>
            <a:r>
              <a:rPr lang="en-US"/>
              <a:t>To terminate the process,...</a:t>
            </a:r>
            <a:endParaRPr/>
          </a:p>
          <a:p>
            <a:pPr indent="0" lvl="0" marL="0" rtl="0" algn="l">
              <a:lnSpc>
                <a:spcPct val="100000"/>
              </a:lnSpc>
              <a:spcBef>
                <a:spcPts val="0"/>
              </a:spcBef>
              <a:spcAft>
                <a:spcPts val="0"/>
              </a:spcAft>
              <a:buSzPts val="1400"/>
              <a:buNone/>
            </a:pPr>
            <a:r>
              <a:rPr lang="en-US"/>
              <a:t>To pause the process, to resume the process</a:t>
            </a:r>
            <a:endParaRPr/>
          </a:p>
          <a:p>
            <a:pPr indent="0" lvl="0" marL="0" rtl="0" algn="l">
              <a:lnSpc>
                <a:spcPct val="100000"/>
              </a:lnSpc>
              <a:spcBef>
                <a:spcPts val="0"/>
              </a:spcBef>
              <a:spcAft>
                <a:spcPts val="0"/>
              </a:spcAft>
              <a:buSzPts val="1400"/>
              <a:buNone/>
            </a:pPr>
            <a:r>
              <a:rPr lang="en-US"/>
              <a:t>To pause the output, to resume the ouptput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End of file.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Also we can use ctrl-d to log out of the UnIX system.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Difference between intr and susp</a:t>
            </a:r>
            <a:r>
              <a:rPr lang="en-US"/>
              <a:t>: a suspended program can be resumed but a interrupted program cannot .</a:t>
            </a:r>
            <a:endParaRPr/>
          </a:p>
          <a:p>
            <a:pPr indent="0" lvl="0" marL="0" rtl="0" algn="l">
              <a:lnSpc>
                <a:spcPct val="100000"/>
              </a:lnSpc>
              <a:spcBef>
                <a:spcPts val="0"/>
              </a:spcBef>
              <a:spcAft>
                <a:spcPts val="0"/>
              </a:spcAft>
              <a:buSzPts val="1400"/>
              <a:buNone/>
            </a:pPr>
            <a:r>
              <a:rPr lang="en-US"/>
              <a:t>E.g. vi editor -&gt; ^Z -&gt;date-&gt; vi editor , so I do not need to quit and save in vi editor before checking the date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 stop; ^Q resume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t/>
            </a:r>
            <a:endParaRPr/>
          </a:p>
        </p:txBody>
      </p:sp>
      <p:sp>
        <p:nvSpPr>
          <p:cNvPr id="244" name="Google Shape;24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6" name="Google Shape;26;p2"/>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7" name="Google Shape;27;p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8" name="Google Shape;28;p2"/>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29" name="Google Shape;29;p2"/>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30" name="Google Shape;30;p2"/>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320"/>
              </a:spcBef>
              <a:spcAft>
                <a:spcPts val="0"/>
              </a:spcAft>
              <a:buSzPts val="1360"/>
              <a:buNone/>
              <a:defRPr b="1" sz="1600" cap="none">
                <a:solidFill>
                  <a:schemeClr val="dk2"/>
                </a:solidFill>
              </a:defRPr>
            </a:lvl1pPr>
            <a:lvl2pPr lvl="1" algn="ctr">
              <a:lnSpc>
                <a:spcPct val="100000"/>
              </a:lnSpc>
              <a:spcBef>
                <a:spcPts val="360"/>
              </a:spcBef>
              <a:spcAft>
                <a:spcPts val="0"/>
              </a:spcAft>
              <a:buSzPts val="1260"/>
              <a:buNone/>
              <a:defRPr/>
            </a:lvl2pPr>
            <a:lvl3pPr lvl="2" algn="ctr">
              <a:lnSpc>
                <a:spcPct val="100000"/>
              </a:lnSpc>
              <a:spcBef>
                <a:spcPts val="360"/>
              </a:spcBef>
              <a:spcAft>
                <a:spcPts val="0"/>
              </a:spcAft>
              <a:buSzPts val="1350"/>
              <a:buNone/>
              <a:defRPr/>
            </a:lvl3pPr>
            <a:lvl4pPr lvl="3" algn="ctr">
              <a:lnSpc>
                <a:spcPct val="100000"/>
              </a:lnSpc>
              <a:spcBef>
                <a:spcPts val="360"/>
              </a:spcBef>
              <a:spcAft>
                <a:spcPts val="0"/>
              </a:spcAft>
              <a:buSzPts val="126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62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620"/>
              <a:buNone/>
              <a:defRPr/>
            </a:lvl9pPr>
          </a:lstStyle>
          <a:p/>
        </p:txBody>
      </p:sp>
      <p:sp>
        <p:nvSpPr>
          <p:cNvPr id="31" name="Google Shape;31;p2"/>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3" name="Google Shape;33;p2"/>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34" name="Google Shape;34;p2"/>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35" name="Google Shape;35;p2"/>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6" name="Google Shape;36;p2"/>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37" name="Google Shape;37;p2"/>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accent1"/>
              </a:buClr>
              <a:buSzPts val="4200"/>
              <a:buFont typeface="Georgia"/>
              <a:buNone/>
              <a:defRPr sz="4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1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1"/>
          <p:cNvSpPr txBox="1"/>
          <p:nvPr>
            <p:ph idx="1" type="body"/>
          </p:nvPr>
        </p:nvSpPr>
        <p:spPr>
          <a:xfrm rot="5400000">
            <a:off x="2269236" y="-443484"/>
            <a:ext cx="4599432" cy="8534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144" name="Google Shape;144;p1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1"/>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7" name="Shape 147"/>
        <p:cNvGrpSpPr/>
        <p:nvPr/>
      </p:nvGrpSpPr>
      <p:grpSpPr>
        <a:xfrm>
          <a:off x="0" y="0"/>
          <a:ext cx="0" cy="0"/>
          <a:chOff x="0" y="0"/>
          <a:chExt cx="0" cy="0"/>
        </a:xfrm>
      </p:grpSpPr>
      <p:sp>
        <p:nvSpPr>
          <p:cNvPr id="148" name="Google Shape;148;p1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9" name="Google Shape;149;p12"/>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50" name="Google Shape;150;p12"/>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51" name="Google Shape;151;p1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52" name="Google Shape;152;p12"/>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53" name="Google Shape;153;p12"/>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cxnSp>
        <p:nvCxnSpPr>
          <p:cNvPr id="154" name="Google Shape;154;p12"/>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5" name="Google Shape;155;p12"/>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56" name="Google Shape;156;p12"/>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57" name="Google Shape;157;p12"/>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12"/>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159" name="Google Shape;159;p12"/>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2"/>
          <p:cNvSpPr txBox="1"/>
          <p:nvPr>
            <p:ph type="title"/>
          </p:nvPr>
        </p:nvSpPr>
        <p:spPr>
          <a:xfrm rot="5400000">
            <a:off x="5189537" y="2506664"/>
            <a:ext cx="5851525" cy="14478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3300"/>
              <a:buFont typeface="Georgia"/>
              <a:buNone/>
              <a:defRPr>
                <a:solidFill>
                  <a:srgbClr val="7A97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5" name="Shape 45"/>
        <p:cNvGrpSpPr/>
        <p:nvPr/>
      </p:nvGrpSpPr>
      <p:grpSpPr>
        <a:xfrm>
          <a:off x="0" y="0"/>
          <a:ext cx="0" cy="0"/>
          <a:chOff x="0" y="0"/>
          <a:chExt cx="0" cy="0"/>
        </a:xfrm>
      </p:grpSpPr>
      <p:sp>
        <p:nvSpPr>
          <p:cNvPr id="46" name="Google Shape;46;p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7" name="Google Shape;47;p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8" name="Google Shape;48;p4"/>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49" name="Google Shape;49;p4"/>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0" name="Google Shape;50;p4"/>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1" name="Google Shape;51;p4"/>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2" name="Google Shape;52;p4"/>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360"/>
              <a:buNone/>
              <a:defRPr b="1" sz="1600" cap="none">
                <a:solidFill>
                  <a:schemeClr val="dk2"/>
                </a:solidFill>
              </a:defRPr>
            </a:lvl1pPr>
            <a:lvl2pPr indent="-228600" lvl="1" marL="914400" algn="l">
              <a:lnSpc>
                <a:spcPct val="100000"/>
              </a:lnSpc>
              <a:spcBef>
                <a:spcPts val="360"/>
              </a:spcBef>
              <a:spcAft>
                <a:spcPts val="0"/>
              </a:spcAft>
              <a:buSzPts val="1260"/>
              <a:buNone/>
              <a:defRPr sz="1800">
                <a:solidFill>
                  <a:srgbClr val="888888"/>
                </a:solidFill>
              </a:defRPr>
            </a:lvl2pPr>
            <a:lvl3pPr indent="-228600" lvl="2" marL="1371600" algn="l">
              <a:lnSpc>
                <a:spcPct val="100000"/>
              </a:lnSpc>
              <a:spcBef>
                <a:spcPts val="320"/>
              </a:spcBef>
              <a:spcAft>
                <a:spcPts val="0"/>
              </a:spcAft>
              <a:buSzPts val="1200"/>
              <a:buNone/>
              <a:defRPr sz="1600">
                <a:solidFill>
                  <a:srgbClr val="888888"/>
                </a:solidFill>
              </a:defRPr>
            </a:lvl3pPr>
            <a:lvl4pPr indent="-228600" lvl="3" marL="1828800" algn="l">
              <a:lnSpc>
                <a:spcPct val="100000"/>
              </a:lnSpc>
              <a:spcBef>
                <a:spcPts val="280"/>
              </a:spcBef>
              <a:spcAft>
                <a:spcPts val="0"/>
              </a:spcAft>
              <a:buSzPts val="980"/>
              <a:buNone/>
              <a:defRPr sz="1400">
                <a:solidFill>
                  <a:srgbClr val="888888"/>
                </a:solidFill>
              </a:defRPr>
            </a:lvl4pPr>
            <a:lvl5pPr indent="-228600" lvl="4" marL="2286000" algn="l">
              <a:lnSpc>
                <a:spcPct val="100000"/>
              </a:lnSpc>
              <a:spcBef>
                <a:spcPts val="280"/>
              </a:spcBef>
              <a:spcAft>
                <a:spcPts val="0"/>
              </a:spcAft>
              <a:buSzPts val="1400"/>
              <a:buFont typeface="Georgia"/>
              <a:buNone/>
              <a:defRPr sz="1400">
                <a:solidFill>
                  <a:srgbClr val="888888"/>
                </a:solidFill>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53" name="Google Shape;53;p4"/>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4" name="Google Shape;54;p4"/>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55" name="Google Shape;55;p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7" name="Google Shape;57;p4"/>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58" name="Google Shape;58;p4"/>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59" name="Google Shape;59;p4"/>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60" name="Google Shape;60;p4"/>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4"/>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FFFFFF"/>
              </a:buClr>
              <a:buSzPts val="4200"/>
              <a:buFont typeface="Georgia"/>
              <a:buNone/>
              <a:defRPr b="0" sz="420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
          <p:cNvSpPr txBox="1"/>
          <p:nvPr>
            <p:ph idx="10" type="dt"/>
          </p:nvPr>
        </p:nvSpPr>
        <p:spPr>
          <a:xfrm>
            <a:off x="5791200" y="640994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cxnSp>
        <p:nvCxnSpPr>
          <p:cNvPr id="67" name="Google Shape;67;p5"/>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68" name="Google Shape;68;p5"/>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lnSpc>
                <a:spcPct val="100000"/>
              </a:lnSpc>
              <a:spcBef>
                <a:spcPts val="500"/>
              </a:spcBef>
              <a:spcAft>
                <a:spcPts val="0"/>
              </a:spcAft>
              <a:buSzPts val="2125"/>
              <a:buChar char="⚫"/>
              <a:defRPr sz="2500"/>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69" name="Google Shape;69;p5"/>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lnSpc>
                <a:spcPct val="100000"/>
              </a:lnSpc>
              <a:spcBef>
                <a:spcPts val="500"/>
              </a:spcBef>
              <a:spcAft>
                <a:spcPts val="0"/>
              </a:spcAft>
              <a:buSzPts val="2125"/>
              <a:buChar char="⚫"/>
              <a:defRPr sz="2500"/>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0" name="Shape 70"/>
        <p:cNvGrpSpPr/>
        <p:nvPr/>
      </p:nvGrpSpPr>
      <p:grpSpPr>
        <a:xfrm>
          <a:off x="0" y="0"/>
          <a:ext cx="0" cy="0"/>
          <a:chOff x="0" y="0"/>
          <a:chExt cx="0" cy="0"/>
        </a:xfrm>
      </p:grpSpPr>
      <p:cxnSp>
        <p:nvCxnSpPr>
          <p:cNvPr id="71" name="Google Shape;71;p6"/>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72" name="Google Shape;72;p6"/>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3" name="Google Shape;73;p6"/>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4" name="Google Shape;74;p6"/>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5" name="Google Shape;75;p6"/>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6" name="Google Shape;76;p6"/>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77" name="Google Shape;77;p6"/>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78" name="Google Shape;78;p6"/>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lvl1pPr indent="-228600" lvl="0" marL="457200" algn="l">
              <a:lnSpc>
                <a:spcPct val="100000"/>
              </a:lnSpc>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lnSpc>
                <a:spcPct val="100000"/>
              </a:lnSpc>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lnSpc>
                <a:spcPct val="100000"/>
              </a:lnSpc>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lnSpc>
                <a:spcPct val="100000"/>
              </a:lnSpc>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lnSpc>
                <a:spcPct val="100000"/>
              </a:lnSpc>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79" name="Google Shape;79;p6"/>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lvl1pPr indent="-228600" lvl="0" marL="457200" algn="l">
              <a:lnSpc>
                <a:spcPct val="100000"/>
              </a:lnSpc>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lnSpc>
                <a:spcPct val="100000"/>
              </a:lnSpc>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lnSpc>
                <a:spcPct val="100000"/>
              </a:lnSpc>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lnSpc>
                <a:spcPct val="100000"/>
              </a:lnSpc>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lnSpc>
                <a:spcPct val="100000"/>
              </a:lnSpc>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80" name="Google Shape;80;p6"/>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
          <p:cNvSpPr txBox="1"/>
          <p:nvPr>
            <p:ph idx="11" type="ftr"/>
          </p:nvPr>
        </p:nvSpPr>
        <p:spPr>
          <a:xfrm>
            <a:off x="304800" y="6409944"/>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2" name="Google Shape;82;p6"/>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83" name="Google Shape;83;p6"/>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84" name="Google Shape;84;p6"/>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85" name="Google Shape;85;p6"/>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86" name="Google Shape;86;p6"/>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87" name="Google Shape;87;p6"/>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88" name="Google Shape;88;p6"/>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7A979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7"/>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5" name="Shape 95"/>
        <p:cNvGrpSpPr/>
        <p:nvPr/>
      </p:nvGrpSpPr>
      <p:grpSpPr>
        <a:xfrm>
          <a:off x="0" y="0"/>
          <a:ext cx="0" cy="0"/>
          <a:chOff x="0" y="0"/>
          <a:chExt cx="0" cy="0"/>
        </a:xfrm>
      </p:grpSpPr>
      <p:sp>
        <p:nvSpPr>
          <p:cNvPr id="96" name="Google Shape;96;p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7" name="Google Shape;97;p8"/>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8" name="Google Shape;98;p8"/>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99" name="Google Shape;99;p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0" name="Google Shape;100;p8"/>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1" name="Google Shape;101;p8"/>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2" name="Google Shape;102;p8"/>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8"/>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5" name="Shape 105"/>
        <p:cNvGrpSpPr/>
        <p:nvPr/>
      </p:nvGrpSpPr>
      <p:grpSpPr>
        <a:xfrm>
          <a:off x="0" y="0"/>
          <a:ext cx="0" cy="0"/>
          <a:chOff x="0" y="0"/>
          <a:chExt cx="0" cy="0"/>
        </a:xfrm>
      </p:grpSpPr>
      <p:sp>
        <p:nvSpPr>
          <p:cNvPr id="106" name="Google Shape;106;p9"/>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7" name="Google Shape;107;p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8" name="Google Shape;108;p9"/>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09" name="Google Shape;109;p9"/>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10" name="Google Shape;110;p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11" name="Google Shape;111;p9"/>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2" name="Google Shape;112;p9"/>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2200"/>
              <a:buFont typeface="Georgia"/>
              <a:buNone/>
              <a:defRPr b="1" sz="2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9"/>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360"/>
              <a:buNone/>
              <a:defRPr sz="1600">
                <a:solidFill>
                  <a:srgbClr val="FFFFFF"/>
                </a:solidFill>
              </a:defRPr>
            </a:lvl1pPr>
            <a:lvl2pPr indent="-228600" lvl="1" marL="914400" algn="l">
              <a:lnSpc>
                <a:spcPct val="100000"/>
              </a:lnSpc>
              <a:spcBef>
                <a:spcPts val="1000"/>
              </a:spcBef>
              <a:spcAft>
                <a:spcPts val="0"/>
              </a:spcAft>
              <a:buSzPts val="840"/>
              <a:buNone/>
              <a:defRPr sz="1200"/>
            </a:lvl2pPr>
            <a:lvl3pPr indent="-228600" lvl="2" marL="1371600" algn="l">
              <a:lnSpc>
                <a:spcPct val="100000"/>
              </a:lnSpc>
              <a:spcBef>
                <a:spcPts val="200"/>
              </a:spcBef>
              <a:spcAft>
                <a:spcPts val="0"/>
              </a:spcAft>
              <a:buSzPts val="7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Font typeface="Georgia"/>
              <a:buNone/>
              <a:defRPr sz="900"/>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114" name="Google Shape;114;p9"/>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cxnSp>
        <p:nvCxnSpPr>
          <p:cNvPr id="115" name="Google Shape;115;p9"/>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6" name="Google Shape;116;p9"/>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08610" lvl="1" marL="914400" algn="l">
              <a:lnSpc>
                <a:spcPct val="100000"/>
              </a:lnSpc>
              <a:spcBef>
                <a:spcPts val="360"/>
              </a:spcBef>
              <a:spcAft>
                <a:spcPts val="0"/>
              </a:spcAft>
              <a:buSzPts val="1260"/>
              <a:buChar char="⚪"/>
              <a:defRPr/>
            </a:lvl2pPr>
            <a:lvl3pPr indent="-314325" lvl="2" marL="1371600" algn="l">
              <a:lnSpc>
                <a:spcPct val="100000"/>
              </a:lnSpc>
              <a:spcBef>
                <a:spcPts val="360"/>
              </a:spcBef>
              <a:spcAft>
                <a:spcPts val="0"/>
              </a:spcAft>
              <a:buSzPts val="135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117" name="Google Shape;117;p9"/>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8" name="Google Shape;118;p9"/>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19" name="Google Shape;119;p9"/>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9"/>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1" name="Google Shape;121;p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9"/>
          <p:cNvSpPr txBox="1"/>
          <p:nvPr>
            <p:ph idx="11" type="ftr"/>
          </p:nvPr>
        </p:nvSpPr>
        <p:spPr>
          <a:xfrm>
            <a:off x="301752" y="6410848"/>
            <a:ext cx="338328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cxnSp>
        <p:nvCxnSpPr>
          <p:cNvPr id="124" name="Google Shape;124;p10"/>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5" name="Google Shape;125;p1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6" name="Google Shape;126;p10"/>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7" name="Google Shape;127;p10"/>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8" name="Google Shape;128;p1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9" name="Google Shape;129;p10"/>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30" name="Google Shape;130;p10"/>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31" name="Google Shape;131;p10"/>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32" name="Google Shape;132;p10"/>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33" name="Google Shape;133;p10"/>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134" name="Google Shape;134;p10"/>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10"/>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2400"/>
              <a:buFont typeface="Georgia"/>
              <a:buNone/>
              <a:defRPr b="1" sz="2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0"/>
          <p:cNvSpPr/>
          <p:nvPr>
            <p:ph idx="2" type="pic"/>
          </p:nvPr>
        </p:nvSpPr>
        <p:spPr>
          <a:xfrm>
            <a:off x="3000375" y="609600"/>
            <a:ext cx="5867400" cy="426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1"/>
              </a:buClr>
              <a:buSzPts val="2720"/>
              <a:buFont typeface="Noto Sans Symbols"/>
              <a:buNone/>
              <a:defRPr b="0" i="0" sz="3200" u="none" cap="none" strike="noStrike">
                <a:solidFill>
                  <a:schemeClr val="dk1"/>
                </a:solidFill>
                <a:latin typeface="Georgia"/>
                <a:ea typeface="Georgia"/>
                <a:cs typeface="Georgia"/>
                <a:sym typeface="Georgia"/>
              </a:defRPr>
            </a:lvl1pPr>
            <a:lvl2pPr lvl="1"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lvl="2"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lvl="3"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lvl="4"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lvl="5"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lvl="6"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lvl="7"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lvl="8"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37" name="Google Shape;137;p10"/>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360"/>
              <a:buFont typeface="Georgia"/>
              <a:buNone/>
              <a:defRPr sz="1600">
                <a:solidFill>
                  <a:srgbClr val="FFFFFF"/>
                </a:solidFill>
              </a:defRPr>
            </a:lvl1pPr>
            <a:lvl2pPr indent="-281940" lvl="1" marL="914400" algn="l">
              <a:lnSpc>
                <a:spcPct val="100000"/>
              </a:lnSpc>
              <a:spcBef>
                <a:spcPts val="1000"/>
              </a:spcBef>
              <a:spcAft>
                <a:spcPts val="0"/>
              </a:spcAft>
              <a:buSzPts val="840"/>
              <a:buChar char="⚪"/>
              <a:defRPr sz="1200"/>
            </a:lvl2pPr>
            <a:lvl3pPr indent="-276225" lvl="2" marL="1371600" algn="l">
              <a:lnSpc>
                <a:spcPct val="100000"/>
              </a:lnSpc>
              <a:spcBef>
                <a:spcPts val="200"/>
              </a:spcBef>
              <a:spcAft>
                <a:spcPts val="0"/>
              </a:spcAft>
              <a:buSzPts val="750"/>
              <a:buChar char="⯍"/>
              <a:defRPr sz="1000"/>
            </a:lvl3pPr>
            <a:lvl4pPr indent="-268605" lvl="3" marL="1828800" algn="l">
              <a:lnSpc>
                <a:spcPct val="100000"/>
              </a:lnSpc>
              <a:spcBef>
                <a:spcPts val="180"/>
              </a:spcBef>
              <a:spcAft>
                <a:spcPts val="0"/>
              </a:spcAft>
              <a:buSzPts val="630"/>
              <a:buChar char="?"/>
              <a:defRPr sz="900"/>
            </a:lvl4pPr>
            <a:lvl5pPr indent="-285750" lvl="4" marL="2286000" algn="l">
              <a:lnSpc>
                <a:spcPct val="100000"/>
              </a:lnSpc>
              <a:spcBef>
                <a:spcPts val="180"/>
              </a:spcBef>
              <a:spcAft>
                <a:spcPts val="0"/>
              </a:spcAft>
              <a:buSzPts val="900"/>
              <a:buFont typeface="Georgia"/>
              <a:buChar char="•"/>
              <a:defRPr sz="900"/>
            </a:lvl5pPr>
            <a:lvl6pPr indent="-320039" lvl="5" marL="2743200" algn="l">
              <a:lnSpc>
                <a:spcPct val="100000"/>
              </a:lnSpc>
              <a:spcBef>
                <a:spcPts val="360"/>
              </a:spcBef>
              <a:spcAft>
                <a:spcPts val="0"/>
              </a:spcAft>
              <a:buSzPts val="1440"/>
              <a:buChar char="⚫"/>
              <a:defRPr/>
            </a:lvl6pPr>
            <a:lvl7pPr indent="-331470" lvl="6" marL="3200400" algn="l">
              <a:lnSpc>
                <a:spcPct val="100000"/>
              </a:lnSpc>
              <a:spcBef>
                <a:spcPts val="360"/>
              </a:spcBef>
              <a:spcAft>
                <a:spcPts val="0"/>
              </a:spcAft>
              <a:buSzPts val="1620"/>
              <a:buChar char="•"/>
              <a:defRPr/>
            </a:lvl7pPr>
            <a:lvl8pPr indent="-342900" lvl="7" marL="3657600" algn="l">
              <a:lnSpc>
                <a:spcPct val="100000"/>
              </a:lnSpc>
              <a:spcBef>
                <a:spcPts val="360"/>
              </a:spcBef>
              <a:spcAft>
                <a:spcPts val="0"/>
              </a:spcAft>
              <a:buSzPts val="1800"/>
              <a:buChar char="•"/>
              <a:defRPr/>
            </a:lvl8pPr>
            <a:lvl9pPr indent="-331470" lvl="8" marL="4114800" algn="l">
              <a:lnSpc>
                <a:spcPct val="100000"/>
              </a:lnSpc>
              <a:spcBef>
                <a:spcPts val="360"/>
              </a:spcBef>
              <a:spcAft>
                <a:spcPts val="0"/>
              </a:spcAft>
              <a:buSzPts val="1620"/>
              <a:buChar char="•"/>
              <a:defRPr/>
            </a:lvl9pPr>
          </a:lstStyle>
          <a:p/>
        </p:txBody>
      </p:sp>
      <p:sp>
        <p:nvSpPr>
          <p:cNvPr id="138" name="Google Shape;138;p10"/>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39" name="Google Shape;139;p10"/>
          <p:cNvSpPr txBox="1"/>
          <p:nvPr>
            <p:ph idx="10" type="dt"/>
          </p:nvPr>
        </p:nvSpPr>
        <p:spPr>
          <a:xfrm>
            <a:off x="5788152" y="6404984"/>
            <a:ext cx="3044952"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0"/>
          <p:cNvSpPr txBox="1"/>
          <p:nvPr>
            <p:ph idx="11" type="ftr"/>
          </p:nvPr>
        </p:nvSpPr>
        <p:spPr>
          <a:xfrm>
            <a:off x="301752" y="6410848"/>
            <a:ext cx="35844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1" name="Google Shape;11;p1"/>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2" name="Google Shape;12;p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3" name="Google Shape;13;p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4" name="Google Shape;14;p1"/>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5" name="Google Shape;15;p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9pPr>
          </a:lstStyle>
          <a:p/>
        </p:txBody>
      </p:sp>
      <p:sp>
        <p:nvSpPr>
          <p:cNvPr id="16" name="Google Shape;16;p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FFFFFF"/>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eorgia"/>
                <a:ea typeface="Georgia"/>
                <a:cs typeface="Georgia"/>
                <a:sym typeface="Georgia"/>
              </a:defRPr>
            </a:lvl9pPr>
          </a:lstStyle>
          <a:p/>
        </p:txBody>
      </p:sp>
      <p:sp>
        <p:nvSpPr>
          <p:cNvPr id="17" name="Google Shape;17;p1"/>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cxnSp>
        <p:nvCxnSpPr>
          <p:cNvPr id="18" name="Google Shape;18;p1"/>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9" name="Google Shape;19;p1"/>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0" name="Google Shape;20;p1"/>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p:txBody>
      </p:sp>
      <p:sp>
        <p:nvSpPr>
          <p:cNvPr id="21" name="Google Shape;21;p1"/>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1pPr>
            <a:lvl2pPr indent="0" lvl="1"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2pPr>
            <a:lvl3pPr indent="0" lvl="2"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3pPr>
            <a:lvl4pPr indent="0" lvl="3"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4pPr>
            <a:lvl5pPr indent="0" lvl="4"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5pPr>
            <a:lvl6pPr indent="0" lvl="5"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6pPr>
            <a:lvl7pPr indent="0" lvl="6"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7pPr>
            <a:lvl8pPr indent="0" lvl="7"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8pPr>
            <a:lvl9pPr indent="0" lvl="8" marL="0" marR="0" rtl="0" algn="ctr">
              <a:lnSpc>
                <a:spcPct val="100000"/>
              </a:lnSpc>
              <a:spcBef>
                <a:spcPts val="0"/>
              </a:spcBef>
              <a:spcAft>
                <a:spcPts val="0"/>
              </a:spcAft>
              <a:buClr>
                <a:srgbClr val="000000"/>
              </a:buClr>
              <a:buSzPts val="1600"/>
              <a:buFont typeface="Arial"/>
              <a:buNone/>
              <a:defRPr b="0" i="0" sz="1600" u="none" cap="none" strike="noStrik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marR="0" rtl="0" algn="ctr">
              <a:lnSpc>
                <a:spcPct val="100000"/>
              </a:lnSpc>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1"/>
          <p:cNvSpPr txBox="1"/>
          <p:nvPr>
            <p:ph idx="1" type="body"/>
          </p:nvPr>
        </p:nvSpPr>
        <p:spPr>
          <a:xfrm>
            <a:off x="301752" y="1524000"/>
            <a:ext cx="8534400" cy="4599432"/>
          </a:xfrm>
          <a:prstGeom prst="rect">
            <a:avLst/>
          </a:prstGeom>
          <a:noFill/>
          <a:ln>
            <a:noFill/>
          </a:ln>
        </p:spPr>
        <p:txBody>
          <a:bodyPr anchorCtr="0" anchor="t" bIns="45700" lIns="91425" spcFirstLastPara="1" rIns="91425" wrap="square" tIns="45700">
            <a:normAutofit/>
          </a:bodyPr>
          <a:lstStyle>
            <a:lvl1pPr indent="-374332" lvl="0" marL="457200" marR="0" rtl="0" algn="l">
              <a:lnSpc>
                <a:spcPct val="100000"/>
              </a:lnSpc>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lnSpc>
                <a:spcPct val="100000"/>
              </a:lnSpc>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lnSpc>
                <a:spcPct val="100000"/>
              </a:lnSpc>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lnSpc>
                <a:spcPct val="100000"/>
              </a:lnSpc>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lnSpc>
                <a:spcPct val="100000"/>
              </a:lnSpc>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lnSpc>
                <a:spcPct val="100000"/>
              </a:lnSpc>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lnSpc>
                <a:spcPct val="100000"/>
              </a:lnSpc>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lnSpc>
                <a:spcPct val="100000"/>
              </a:lnSpc>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360"/>
              <a:buNone/>
            </a:pPr>
            <a:r>
              <a:rPr lang="en-US"/>
              <a:t>Ashwin Ashok</a:t>
            </a:r>
            <a:endParaRPr/>
          </a:p>
          <a:p>
            <a:pPr indent="0" lvl="0" marL="0" rtl="0" algn="ctr">
              <a:lnSpc>
                <a:spcPct val="100000"/>
              </a:lnSpc>
              <a:spcBef>
                <a:spcPts val="320"/>
              </a:spcBef>
              <a:spcAft>
                <a:spcPts val="0"/>
              </a:spcAft>
              <a:buSzPts val="1360"/>
              <a:buNone/>
            </a:pPr>
            <a:r>
              <a:rPr lang="en-US"/>
              <a:t>CSC 3320 SYSTEM LEVEL PROGRAMMING</a:t>
            </a:r>
            <a:endParaRPr/>
          </a:p>
          <a:p>
            <a:pPr indent="0" lvl="0" marL="0" rtl="0" algn="ctr">
              <a:lnSpc>
                <a:spcPct val="100000"/>
              </a:lnSpc>
              <a:spcBef>
                <a:spcPts val="320"/>
              </a:spcBef>
              <a:spcAft>
                <a:spcPts val="0"/>
              </a:spcAft>
              <a:buSzPts val="1360"/>
              <a:buNone/>
            </a:pPr>
            <a:r>
              <a:rPr lang="en-US"/>
              <a:t>Spring 2021</a:t>
            </a:r>
            <a:endParaRPr/>
          </a:p>
        </p:txBody>
      </p:sp>
      <p:sp>
        <p:nvSpPr>
          <p:cNvPr id="168" name="Google Shape;168;p13"/>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200"/>
              <a:buFont typeface="Georgia"/>
              <a:buNone/>
            </a:pPr>
            <a:r>
              <a:t/>
            </a:r>
            <a:endParaRPr/>
          </a:p>
          <a:p>
            <a:pPr indent="0" lvl="0" marL="0" rtl="0" algn="ctr">
              <a:lnSpc>
                <a:spcPct val="100000"/>
              </a:lnSpc>
              <a:spcBef>
                <a:spcPts val="0"/>
              </a:spcBef>
              <a:spcAft>
                <a:spcPts val="0"/>
              </a:spcAft>
              <a:buClr>
                <a:schemeClr val="accent1"/>
              </a:buClr>
              <a:buSzPts val="4200"/>
              <a:buFont typeface="Georgia"/>
              <a:buNone/>
            </a:pPr>
            <a:r>
              <a:t/>
            </a:r>
            <a:endParaRPr/>
          </a:p>
          <a:p>
            <a:pPr indent="0" lvl="0" marL="0" rtl="0" algn="ctr">
              <a:lnSpc>
                <a:spcPct val="100000"/>
              </a:lnSpc>
              <a:spcBef>
                <a:spcPts val="0"/>
              </a:spcBef>
              <a:spcAft>
                <a:spcPts val="0"/>
              </a:spcAft>
              <a:buClr>
                <a:schemeClr val="accent1"/>
              </a:buClr>
              <a:buSzPts val="4200"/>
              <a:buFont typeface="Georgia"/>
              <a:buNone/>
            </a:pPr>
            <a:r>
              <a:t/>
            </a:r>
            <a:endParaRPr/>
          </a:p>
          <a:p>
            <a:pPr indent="0" lvl="0" marL="0" rtl="0" algn="ctr">
              <a:lnSpc>
                <a:spcPct val="100000"/>
              </a:lnSpc>
              <a:spcBef>
                <a:spcPts val="0"/>
              </a:spcBef>
              <a:spcAft>
                <a:spcPts val="0"/>
              </a:spcAft>
              <a:buClr>
                <a:schemeClr val="accent1"/>
              </a:buClr>
              <a:buSzPts val="4200"/>
              <a:buFont typeface="Georgia"/>
              <a:buNone/>
            </a:pPr>
            <a:r>
              <a:rPr lang="en-US"/>
              <a:t>Chapter 2: Unix Utilities for non-programmers</a:t>
            </a:r>
            <a:endParaRPr/>
          </a:p>
        </p:txBody>
      </p:sp>
      <p:sp>
        <p:nvSpPr>
          <p:cNvPr id="169" name="Google Shape;169;p1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170" name="Google Shape;170;p13"/>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171" name="Google Shape;171;p13"/>
          <p:cNvSpPr/>
          <p:nvPr/>
        </p:nvSpPr>
        <p:spPr>
          <a:xfrm>
            <a:off x="838200" y="5808571"/>
            <a:ext cx="794961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Updated based on original notes from Raj Sunderraman and Michael Weeks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Some common UNIX utilities</a:t>
            </a:r>
            <a:endParaRPr/>
          </a:p>
        </p:txBody>
      </p:sp>
      <p:sp>
        <p:nvSpPr>
          <p:cNvPr id="256" name="Google Shape;256;p2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257" name="Google Shape;257;p2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graphicFrame>
        <p:nvGraphicFramePr>
          <p:cNvPr id="258" name="Google Shape;258;p22"/>
          <p:cNvGraphicFramePr/>
          <p:nvPr/>
        </p:nvGraphicFramePr>
        <p:xfrm>
          <a:off x="838200" y="1447800"/>
          <a:ext cx="3000000" cy="3000000"/>
        </p:xfrm>
        <a:graphic>
          <a:graphicData uri="http://schemas.openxmlformats.org/drawingml/2006/table">
            <a:tbl>
              <a:tblPr bandRow="1" firstRow="1">
                <a:noFill/>
                <a:tableStyleId>{A41A767F-249B-4ADC-90BB-7B20C0A3EAE4}</a:tableStyleId>
              </a:tblPr>
              <a:tblGrid>
                <a:gridCol w="4419600"/>
                <a:gridCol w="3200400"/>
              </a:tblGrid>
              <a:tr h="506475">
                <a:tc>
                  <a:txBody>
                    <a:bodyPr/>
                    <a:lstStyle/>
                    <a:p>
                      <a:pPr indent="0" lvl="0" marL="0" marR="0" rtl="0" algn="l">
                        <a:lnSpc>
                          <a:spcPct val="100000"/>
                        </a:lnSpc>
                        <a:spcBef>
                          <a:spcPts val="0"/>
                        </a:spcBef>
                        <a:spcAft>
                          <a:spcPts val="0"/>
                        </a:spcAft>
                        <a:buClr>
                          <a:schemeClr val="dk1"/>
                        </a:buClr>
                        <a:buSzPts val="2400"/>
                        <a:buFont typeface="Georgia"/>
                        <a:buNone/>
                      </a:pPr>
                      <a:r>
                        <a:rPr lang="en-US" sz="2400" u="none" cap="none" strike="noStrike"/>
                        <a:t>Utilities</a:t>
                      </a:r>
                      <a:endParaRPr i="1" sz="2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Feature</a:t>
                      </a:r>
                      <a:endParaRPr i="1" sz="24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ls</a:t>
                      </a:r>
                      <a:endParaRPr b="1"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List files</a:t>
                      </a:r>
                      <a:endParaRPr sz="14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cat ,more, page, head, tail</a:t>
                      </a:r>
                      <a:endParaRPr b="1"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Show file contents</a:t>
                      </a:r>
                      <a:endParaRPr sz="14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mkdir, rmdir,cd, pwd </a:t>
                      </a:r>
                      <a:endParaRPr b="1" sz="2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Georgia"/>
                        <a:buNone/>
                      </a:pPr>
                      <a:r>
                        <a:rPr lang="en-US" sz="2000" u="none" cap="none" strike="noStrike"/>
                        <a:t>Working with directories</a:t>
                      </a:r>
                      <a:endParaRPr sz="14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mv, cp, rm</a:t>
                      </a:r>
                      <a:endParaRPr b="1"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Working with files</a:t>
                      </a:r>
                      <a:endParaRPr sz="1400" u="none" cap="none" strike="noStrike"/>
                    </a:p>
                  </a:txBody>
                  <a:tcPr marT="45725" marB="45725" marR="91450" marL="91450"/>
                </a:tc>
              </a:tr>
              <a:tr h="4393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wc </a:t>
                      </a:r>
                      <a:endParaRPr b="1"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Word count</a:t>
                      </a:r>
                      <a:endParaRPr sz="14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file, groups, chgrp, chmod</a:t>
                      </a:r>
                      <a:endParaRPr b="1"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About file permission</a:t>
                      </a:r>
                      <a:endParaRPr sz="1400" u="none" cap="none" strike="noStrike"/>
                    </a:p>
                  </a:txBody>
                  <a:tcPr marT="45725" marB="45725" marR="91450" marL="91450"/>
                </a:tc>
              </a:tr>
              <a:tr h="5064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vi, emacs</a:t>
                      </a:r>
                      <a:endParaRPr b="1"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Text editor</a:t>
                      </a:r>
                      <a:endParaRPr sz="14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Pathnames</a:t>
            </a:r>
            <a:endParaRPr/>
          </a:p>
        </p:txBody>
      </p:sp>
      <p:sp>
        <p:nvSpPr>
          <p:cNvPr id="265" name="Google Shape;265;p2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266" name="Google Shape;266;p2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267" name="Google Shape;267;p2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380"/>
              <a:buChar char="⚫"/>
            </a:pPr>
            <a:r>
              <a:rPr lang="en-US" sz="2800">
                <a:latin typeface="Georgia"/>
                <a:ea typeface="Georgia"/>
                <a:cs typeface="Georgia"/>
                <a:sym typeface="Georgia"/>
              </a:rPr>
              <a:t>The hierarchy from a starting directory to a target file or directory.</a:t>
            </a:r>
            <a:endParaRPr/>
          </a:p>
          <a:p>
            <a:pPr indent="-274319" lvl="1" marL="548640" rtl="0" algn="l">
              <a:lnSpc>
                <a:spcPct val="100000"/>
              </a:lnSpc>
              <a:spcBef>
                <a:spcPts val="460"/>
              </a:spcBef>
              <a:spcAft>
                <a:spcPts val="0"/>
              </a:spcAft>
              <a:buSzPts val="1610"/>
              <a:buChar char="⚪"/>
            </a:pPr>
            <a:r>
              <a:rPr lang="en-US" sz="2300">
                <a:latin typeface="Georgia"/>
                <a:ea typeface="Georgia"/>
                <a:cs typeface="Georgia"/>
                <a:sym typeface="Georgia"/>
              </a:rPr>
              <a:t>E.g.     /home/myFile ,  ../myFile,  ./myFile</a:t>
            </a:r>
            <a:endParaRPr sz="2300">
              <a:latin typeface="Georgia"/>
              <a:ea typeface="Georgia"/>
              <a:cs typeface="Georgia"/>
              <a:sym typeface="Georgia"/>
            </a:endParaRPr>
          </a:p>
          <a:p>
            <a:pPr indent="-274320" lvl="0" marL="274320" rtl="0" algn="l">
              <a:lnSpc>
                <a:spcPct val="100000"/>
              </a:lnSpc>
              <a:spcBef>
                <a:spcPts val="560"/>
              </a:spcBef>
              <a:spcAft>
                <a:spcPts val="0"/>
              </a:spcAft>
              <a:buSzPts val="2380"/>
              <a:buChar char="⚫"/>
            </a:pPr>
            <a:r>
              <a:rPr b="1" lang="en-US" sz="2800">
                <a:latin typeface="Georgia"/>
                <a:ea typeface="Georgia"/>
                <a:cs typeface="Georgia"/>
                <a:sym typeface="Georgia"/>
              </a:rPr>
              <a:t>Absolute</a:t>
            </a:r>
            <a:r>
              <a:rPr lang="en-US" sz="2800">
                <a:latin typeface="Georgia"/>
                <a:ea typeface="Georgia"/>
                <a:cs typeface="Georgia"/>
                <a:sym typeface="Georgia"/>
              </a:rPr>
              <a:t> pathname : relative to the root directory</a:t>
            </a:r>
            <a:endParaRPr/>
          </a:p>
          <a:p>
            <a:pPr indent="-274320" lvl="0" marL="274320" rtl="0" algn="l">
              <a:lnSpc>
                <a:spcPct val="100000"/>
              </a:lnSpc>
              <a:spcBef>
                <a:spcPts val="560"/>
              </a:spcBef>
              <a:spcAft>
                <a:spcPts val="0"/>
              </a:spcAft>
              <a:buSzPts val="2380"/>
              <a:buChar char="⚫"/>
            </a:pPr>
            <a:r>
              <a:rPr b="1" lang="en-US" sz="2800">
                <a:latin typeface="Georgia"/>
                <a:ea typeface="Georgia"/>
                <a:cs typeface="Georgia"/>
                <a:sym typeface="Georgia"/>
              </a:rPr>
              <a:t>Relative</a:t>
            </a:r>
            <a:r>
              <a:rPr lang="en-US" sz="2800">
                <a:latin typeface="Georgia"/>
                <a:ea typeface="Georgia"/>
                <a:cs typeface="Georgia"/>
                <a:sym typeface="Georgia"/>
              </a:rPr>
              <a:t> pathname : relative to its current working directory</a:t>
            </a:r>
            <a:endParaRPr/>
          </a:p>
          <a:p>
            <a:pPr indent="0" lvl="1" marL="274320" rtl="0" algn="l">
              <a:lnSpc>
                <a:spcPct val="100000"/>
              </a:lnSpc>
              <a:spcBef>
                <a:spcPts val="460"/>
              </a:spcBef>
              <a:spcAft>
                <a:spcPts val="0"/>
              </a:spcAft>
              <a:buSzPts val="1610"/>
              <a:buNone/>
            </a:pPr>
            <a:r>
              <a:t/>
            </a:r>
            <a:endParaRPr sz="2300">
              <a:latin typeface="Georgia"/>
              <a:ea typeface="Georgia"/>
              <a:cs typeface="Georgia"/>
              <a:sym typeface="Georgia"/>
            </a:endParaRPr>
          </a:p>
          <a:p>
            <a:pPr indent="0" lvl="0" marL="0" rtl="0" algn="l">
              <a:lnSpc>
                <a:spcPct val="100000"/>
              </a:lnSpc>
              <a:spcBef>
                <a:spcPts val="540"/>
              </a:spcBef>
              <a:spcAft>
                <a:spcPts val="0"/>
              </a:spcAft>
              <a:buSzPts val="2295"/>
              <a:buNone/>
            </a:pPr>
            <a:r>
              <a:t/>
            </a:r>
            <a:endParaRPr>
              <a:latin typeface="Georgia"/>
              <a:ea typeface="Georgia"/>
              <a:cs typeface="Georgia"/>
              <a:sym typeface="Georgia"/>
            </a:endParaRPr>
          </a:p>
          <a:p>
            <a:pPr indent="-176530" lvl="1" marL="548640" rtl="0" algn="l">
              <a:lnSpc>
                <a:spcPct val="100000"/>
              </a:lnSpc>
              <a:spcBef>
                <a:spcPts val="440"/>
              </a:spcBef>
              <a:spcAft>
                <a:spcPts val="0"/>
              </a:spcAft>
              <a:buSzPts val="1540"/>
              <a:buNone/>
            </a:pPr>
            <a:r>
              <a:t/>
            </a:r>
            <a:endParaRPr>
              <a:latin typeface="Georgia"/>
              <a:ea typeface="Georgia"/>
              <a:cs typeface="Georgia"/>
              <a:sym typeface="Georgia"/>
            </a:endParaRPr>
          </a:p>
        </p:txBody>
      </p:sp>
      <p:sp>
        <p:nvSpPr>
          <p:cNvPr id="268" name="Google Shape;268;p23"/>
          <p:cNvSpPr/>
          <p:nvPr/>
        </p:nvSpPr>
        <p:spPr>
          <a:xfrm>
            <a:off x="457200" y="5186828"/>
            <a:ext cx="8305800" cy="969496"/>
          </a:xfrm>
          <a:prstGeom prst="rect">
            <a:avLst/>
          </a:prstGeom>
          <a:solidFill>
            <a:schemeClr val="lt1"/>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Georgia"/>
                <a:ea typeface="Georgia"/>
                <a:cs typeface="Georgia"/>
                <a:sym typeface="Georgia"/>
              </a:rPr>
              <a:t>/ </a:t>
            </a:r>
            <a:r>
              <a:rPr b="1" i="0" lang="en-US" sz="1900" u="none" cap="none" strike="noStrike">
                <a:solidFill>
                  <a:schemeClr val="dk1"/>
                </a:solidFill>
                <a:latin typeface="Georgia"/>
                <a:ea typeface="Georgia"/>
                <a:cs typeface="Georgia"/>
                <a:sym typeface="Georgia"/>
              </a:rPr>
              <a:t>              </a:t>
            </a:r>
            <a:r>
              <a:rPr b="0" i="0" lang="en-US" sz="1900" u="none" cap="none" strike="noStrike">
                <a:solidFill>
                  <a:schemeClr val="dk1"/>
                </a:solidFill>
                <a:latin typeface="Georgia"/>
                <a:ea typeface="Georgia"/>
                <a:cs typeface="Georgia"/>
                <a:sym typeface="Georgia"/>
              </a:rPr>
              <a:t>refers to root directory</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Georgia"/>
                <a:ea typeface="Georgia"/>
                <a:cs typeface="Georgia"/>
                <a:sym typeface="Georgia"/>
              </a:rPr>
              <a:t>.</a:t>
            </a:r>
            <a:r>
              <a:rPr b="0" i="0" lang="en-US" sz="1900" u="none" cap="none" strike="noStrike">
                <a:solidFill>
                  <a:srgbClr val="C00000"/>
                </a:solidFill>
                <a:latin typeface="Georgia"/>
                <a:ea typeface="Georgia"/>
                <a:cs typeface="Georgia"/>
                <a:sym typeface="Georgia"/>
              </a:rPr>
              <a:t> </a:t>
            </a:r>
            <a:r>
              <a:rPr b="0" i="0" lang="en-US" sz="1900" u="none" cap="none" strike="noStrike">
                <a:solidFill>
                  <a:schemeClr val="dk1"/>
                </a:solidFill>
                <a:latin typeface="Georgia"/>
                <a:ea typeface="Georgia"/>
                <a:cs typeface="Georgia"/>
                <a:sym typeface="Georgia"/>
              </a:rPr>
              <a:t>               refers to current directory (example: ./a.out)‏</a:t>
            </a:r>
            <a:endParaRPr b="0" i="0" sz="1900" u="none" cap="none" strike="noStrike">
              <a:solidFill>
                <a:schemeClr val="dk1"/>
              </a:solidFill>
              <a:latin typeface="Georgia"/>
              <a:ea typeface="Georgia"/>
              <a:cs typeface="Georgia"/>
              <a:sym typeface="Georgia"/>
            </a:endParaRPr>
          </a:p>
          <a:p>
            <a:pPr indent="0" lvl="1" marL="45720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Georgia"/>
                <a:ea typeface="Georgia"/>
                <a:cs typeface="Georgia"/>
                <a:sym typeface="Georgia"/>
              </a:rPr>
              <a:t>..</a:t>
            </a:r>
            <a:r>
              <a:rPr b="0" i="0" lang="en-US" sz="1900" u="none" cap="none" strike="noStrike">
                <a:solidFill>
                  <a:srgbClr val="C00000"/>
                </a:solidFill>
                <a:latin typeface="Georgia"/>
                <a:ea typeface="Georgia"/>
                <a:cs typeface="Georgia"/>
                <a:sym typeface="Georgia"/>
              </a:rPr>
              <a:t>  </a:t>
            </a:r>
            <a:r>
              <a:rPr b="0" i="0" lang="en-US" sz="1900" u="none" cap="none" strike="noStrike">
                <a:solidFill>
                  <a:schemeClr val="dk1"/>
                </a:solidFill>
                <a:latin typeface="Georgia"/>
                <a:ea typeface="Georgia"/>
                <a:cs typeface="Georgia"/>
                <a:sym typeface="Georgia"/>
              </a:rPr>
              <a:t>             refers to parent directory (example: ../p2.cpp)‏</a:t>
            </a:r>
            <a:endParaRPr b="0" i="0" sz="1900" u="none" cap="none" strike="noStrike">
              <a:solidFill>
                <a:schemeClr val="dk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Pathnames</a:t>
            </a:r>
            <a:endParaRPr/>
          </a:p>
        </p:txBody>
      </p:sp>
      <p:sp>
        <p:nvSpPr>
          <p:cNvPr id="275" name="Google Shape;275;p2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276" name="Google Shape;276;p2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277" name="Google Shape;277;p2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0" lvl="1" marL="274320" rtl="0" algn="l">
              <a:lnSpc>
                <a:spcPct val="100000"/>
              </a:lnSpc>
              <a:spcBef>
                <a:spcPts val="0"/>
              </a:spcBef>
              <a:spcAft>
                <a:spcPts val="0"/>
              </a:spcAft>
              <a:buSzPts val="1610"/>
              <a:buNone/>
            </a:pPr>
            <a:r>
              <a:t/>
            </a:r>
            <a:endParaRPr sz="2300">
              <a:latin typeface="Helvetica Neue"/>
              <a:ea typeface="Helvetica Neue"/>
              <a:cs typeface="Helvetica Neue"/>
              <a:sym typeface="Helvetica Neue"/>
            </a:endParaRPr>
          </a:p>
          <a:p>
            <a:pPr indent="0" lvl="0" marL="0" rtl="0" algn="l">
              <a:lnSpc>
                <a:spcPct val="100000"/>
              </a:lnSpc>
              <a:spcBef>
                <a:spcPts val="540"/>
              </a:spcBef>
              <a:spcAft>
                <a:spcPts val="0"/>
              </a:spcAft>
              <a:buSzPts val="2295"/>
              <a:buNone/>
            </a:pPr>
            <a:r>
              <a:t/>
            </a:r>
            <a:endParaRPr/>
          </a:p>
          <a:p>
            <a:pPr indent="-176530" lvl="1" marL="548640" rtl="0" algn="l">
              <a:lnSpc>
                <a:spcPct val="100000"/>
              </a:lnSpc>
              <a:spcBef>
                <a:spcPts val="440"/>
              </a:spcBef>
              <a:spcAft>
                <a:spcPts val="0"/>
              </a:spcAft>
              <a:buSzPts val="1540"/>
              <a:buNone/>
            </a:pPr>
            <a:r>
              <a:t/>
            </a:r>
            <a:endParaRPr/>
          </a:p>
        </p:txBody>
      </p:sp>
      <p:graphicFrame>
        <p:nvGraphicFramePr>
          <p:cNvPr id="278" name="Google Shape;278;p24"/>
          <p:cNvGraphicFramePr/>
          <p:nvPr/>
        </p:nvGraphicFramePr>
        <p:xfrm>
          <a:off x="4988190" y="1623053"/>
          <a:ext cx="3000000" cy="3000000"/>
        </p:xfrm>
        <a:graphic>
          <a:graphicData uri="http://schemas.openxmlformats.org/drawingml/2006/table">
            <a:tbl>
              <a:tblPr bandRow="1" firstRow="1">
                <a:noFill/>
                <a:tableStyleId>{A41A767F-249B-4ADC-90BB-7B20C0A3EAE4}</a:tableStyleId>
              </a:tblPr>
              <a:tblGrid>
                <a:gridCol w="955400"/>
                <a:gridCol w="2743200"/>
              </a:tblGrid>
              <a:tr h="53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File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Absolute Path</a:t>
                      </a:r>
                      <a:endParaRPr sz="1400" u="none" cap="none" strike="noStrike"/>
                    </a:p>
                  </a:txBody>
                  <a:tcPr marT="45725" marB="45725" marR="91450" marL="91450"/>
                </a:tc>
              </a:tr>
              <a:tr h="53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Test.txt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/home/csc3320/Test.txt</a:t>
                      </a:r>
                      <a:endParaRPr sz="1400" u="none" cap="none" strike="noStrike"/>
                    </a:p>
                  </a:txBody>
                  <a:tcPr marT="45725" marB="45725" marR="91450" marL="91450"/>
                </a:tc>
              </a:tr>
              <a:tr h="53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Try.c</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/home/Try.c</a:t>
                      </a:r>
                      <a:endParaRPr sz="1800" u="none" cap="none" strike="noStrike"/>
                    </a:p>
                  </a:txBody>
                  <a:tcPr marT="45725" marB="45725" marR="91450" marL="91450"/>
                </a:tc>
              </a:tr>
              <a:tr h="53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/bin/try</a:t>
                      </a:r>
                      <a:endParaRPr sz="1400" u="none" cap="none" strike="noStrike"/>
                    </a:p>
                  </a:txBody>
                  <a:tcPr marT="45725" marB="45725" marR="91450" marL="91450"/>
                </a:tc>
              </a:tr>
            </a:tbl>
          </a:graphicData>
        </a:graphic>
      </p:graphicFrame>
      <p:grpSp>
        <p:nvGrpSpPr>
          <p:cNvPr id="279" name="Google Shape;279;p24"/>
          <p:cNvGrpSpPr/>
          <p:nvPr/>
        </p:nvGrpSpPr>
        <p:grpSpPr>
          <a:xfrm>
            <a:off x="432441" y="1447800"/>
            <a:ext cx="3733800" cy="2858423"/>
            <a:chOff x="205740" y="1062368"/>
            <a:chExt cx="3454908" cy="2671432"/>
          </a:xfrm>
        </p:grpSpPr>
        <p:sp>
          <p:nvSpPr>
            <p:cNvPr id="280" name="Google Shape;280;p24"/>
            <p:cNvSpPr/>
            <p:nvPr/>
          </p:nvSpPr>
          <p:spPr>
            <a:xfrm>
              <a:off x="2095500" y="1377013"/>
              <a:ext cx="457200" cy="299388"/>
            </a:xfrm>
            <a:prstGeom prst="rect">
              <a:avLst/>
            </a:prstGeom>
            <a:solidFill>
              <a:srgbClr val="D5D0CE"/>
            </a:solidFill>
            <a:ln cap="flat" cmpd="sng" w="9525">
              <a:solidFill>
                <a:schemeClr val="accent4"/>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281" name="Google Shape;281;p24"/>
            <p:cNvSpPr/>
            <p:nvPr/>
          </p:nvSpPr>
          <p:spPr>
            <a:xfrm>
              <a:off x="1021080" y="2057400"/>
              <a:ext cx="807720" cy="299388"/>
            </a:xfrm>
            <a:prstGeom prst="rect">
              <a:avLst/>
            </a:prstGeom>
            <a:solidFill>
              <a:srgbClr val="D5D0CE"/>
            </a:solidFill>
            <a:ln cap="flat" cmpd="sng" w="9525">
              <a:solidFill>
                <a:schemeClr val="accent4"/>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home</a:t>
              </a:r>
              <a:endParaRPr b="0" i="0" sz="1400" u="none" cap="none" strike="noStrike">
                <a:solidFill>
                  <a:srgbClr val="000000"/>
                </a:solidFill>
                <a:latin typeface="Arial"/>
                <a:ea typeface="Arial"/>
                <a:cs typeface="Arial"/>
                <a:sym typeface="Arial"/>
              </a:endParaRPr>
            </a:p>
          </p:txBody>
        </p:sp>
        <p:sp>
          <p:nvSpPr>
            <p:cNvPr id="282" name="Google Shape;282;p24"/>
            <p:cNvSpPr/>
            <p:nvPr/>
          </p:nvSpPr>
          <p:spPr>
            <a:xfrm>
              <a:off x="1981200" y="2066203"/>
              <a:ext cx="615696" cy="299388"/>
            </a:xfrm>
            <a:prstGeom prst="rect">
              <a:avLst/>
            </a:prstGeom>
            <a:solidFill>
              <a:srgbClr val="D5D0CE"/>
            </a:solidFill>
            <a:ln cap="flat" cmpd="sng" w="9525">
              <a:solidFill>
                <a:schemeClr val="accent4"/>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etc</a:t>
              </a:r>
              <a:endParaRPr b="0" i="0" sz="1800" u="none" cap="none" strike="noStrike">
                <a:solidFill>
                  <a:schemeClr val="dk1"/>
                </a:solidFill>
                <a:latin typeface="Georgia"/>
                <a:ea typeface="Georgia"/>
                <a:cs typeface="Georgia"/>
                <a:sym typeface="Georgia"/>
              </a:endParaRPr>
            </a:p>
          </p:txBody>
        </p:sp>
        <p:sp>
          <p:nvSpPr>
            <p:cNvPr id="283" name="Google Shape;283;p24"/>
            <p:cNvSpPr/>
            <p:nvPr/>
          </p:nvSpPr>
          <p:spPr>
            <a:xfrm>
              <a:off x="2968752" y="2066203"/>
              <a:ext cx="609600" cy="299388"/>
            </a:xfrm>
            <a:prstGeom prst="rect">
              <a:avLst/>
            </a:prstGeom>
            <a:solidFill>
              <a:srgbClr val="D5D0CE"/>
            </a:solidFill>
            <a:ln cap="flat" cmpd="sng" w="9525">
              <a:solidFill>
                <a:schemeClr val="accent4"/>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bin</a:t>
              </a:r>
              <a:endParaRPr b="0" i="0" sz="1400" u="none" cap="none" strike="noStrike">
                <a:solidFill>
                  <a:srgbClr val="000000"/>
                </a:solidFill>
                <a:latin typeface="Arial"/>
                <a:ea typeface="Arial"/>
                <a:cs typeface="Arial"/>
                <a:sym typeface="Arial"/>
              </a:endParaRPr>
            </a:p>
          </p:txBody>
        </p:sp>
        <p:sp>
          <p:nvSpPr>
            <p:cNvPr id="284" name="Google Shape;284;p24"/>
            <p:cNvSpPr/>
            <p:nvPr/>
          </p:nvSpPr>
          <p:spPr>
            <a:xfrm>
              <a:off x="1828800" y="2749980"/>
              <a:ext cx="807720" cy="302778"/>
            </a:xfrm>
            <a:prstGeom prst="rect">
              <a:avLst/>
            </a:prstGeom>
            <a:solidFill>
              <a:schemeClr val="lt1"/>
            </a:solidFill>
            <a:ln cap="flat" cmpd="sng" w="11425">
              <a:solidFill>
                <a:schemeClr val="accent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Try.c</a:t>
              </a:r>
              <a:endParaRPr b="0" i="0" sz="1800" u="none" cap="none" strike="noStrike">
                <a:solidFill>
                  <a:schemeClr val="dk1"/>
                </a:solidFill>
                <a:latin typeface="Georgia"/>
                <a:ea typeface="Georgia"/>
                <a:cs typeface="Georgia"/>
                <a:sym typeface="Georgia"/>
              </a:endParaRPr>
            </a:p>
          </p:txBody>
        </p:sp>
        <p:sp>
          <p:nvSpPr>
            <p:cNvPr id="285" name="Google Shape;285;p24"/>
            <p:cNvSpPr/>
            <p:nvPr/>
          </p:nvSpPr>
          <p:spPr>
            <a:xfrm>
              <a:off x="205740" y="2716657"/>
              <a:ext cx="1219200" cy="299388"/>
            </a:xfrm>
            <a:prstGeom prst="rect">
              <a:avLst/>
            </a:prstGeom>
            <a:solidFill>
              <a:srgbClr val="D5D0CE"/>
            </a:solidFill>
            <a:ln cap="flat" cmpd="sng" w="9525">
              <a:solidFill>
                <a:schemeClr val="accent4"/>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csc3320</a:t>
              </a:r>
              <a:endParaRPr b="0" i="0" sz="1400" u="none" cap="none" strike="noStrike">
                <a:solidFill>
                  <a:srgbClr val="000000"/>
                </a:solidFill>
                <a:latin typeface="Arial"/>
                <a:ea typeface="Arial"/>
                <a:cs typeface="Arial"/>
                <a:sym typeface="Arial"/>
              </a:endParaRPr>
            </a:p>
          </p:txBody>
        </p:sp>
        <p:sp>
          <p:nvSpPr>
            <p:cNvPr id="286" name="Google Shape;286;p24"/>
            <p:cNvSpPr/>
            <p:nvPr/>
          </p:nvSpPr>
          <p:spPr>
            <a:xfrm>
              <a:off x="205740" y="3434412"/>
              <a:ext cx="1089660" cy="299388"/>
            </a:xfrm>
            <a:prstGeom prst="rect">
              <a:avLst/>
            </a:prstGeom>
            <a:solidFill>
              <a:schemeClr val="lt1"/>
            </a:solidFill>
            <a:ln cap="flat" cmpd="sng" w="11425">
              <a:solidFill>
                <a:schemeClr val="accent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Test.txt</a:t>
              </a:r>
              <a:endParaRPr b="0" i="0" sz="1400" u="none" cap="none" strike="noStrike">
                <a:solidFill>
                  <a:srgbClr val="000000"/>
                </a:solidFill>
                <a:latin typeface="Arial"/>
                <a:ea typeface="Arial"/>
                <a:cs typeface="Arial"/>
                <a:sym typeface="Arial"/>
              </a:endParaRPr>
            </a:p>
          </p:txBody>
        </p:sp>
        <p:sp>
          <p:nvSpPr>
            <p:cNvPr id="287" name="Google Shape;287;p24"/>
            <p:cNvSpPr/>
            <p:nvPr/>
          </p:nvSpPr>
          <p:spPr>
            <a:xfrm>
              <a:off x="2971800" y="2748612"/>
              <a:ext cx="688848" cy="299388"/>
            </a:xfrm>
            <a:prstGeom prst="rect">
              <a:avLst/>
            </a:prstGeom>
            <a:solidFill>
              <a:schemeClr val="lt1"/>
            </a:solidFill>
            <a:ln cap="flat" cmpd="sng" w="11425">
              <a:solidFill>
                <a:schemeClr val="accent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try</a:t>
              </a:r>
              <a:endParaRPr b="0" i="0" sz="1400" u="none" cap="none" strike="noStrike">
                <a:solidFill>
                  <a:srgbClr val="000000"/>
                </a:solidFill>
                <a:latin typeface="Arial"/>
                <a:ea typeface="Arial"/>
                <a:cs typeface="Arial"/>
                <a:sym typeface="Arial"/>
              </a:endParaRPr>
            </a:p>
          </p:txBody>
        </p:sp>
        <p:cxnSp>
          <p:nvCxnSpPr>
            <p:cNvPr id="288" name="Google Shape;288;p24"/>
            <p:cNvCxnSpPr>
              <a:stCxn id="280" idx="2"/>
              <a:endCxn id="281" idx="0"/>
            </p:cNvCxnSpPr>
            <p:nvPr/>
          </p:nvCxnSpPr>
          <p:spPr>
            <a:xfrm flipH="1">
              <a:off x="1425000" y="1676401"/>
              <a:ext cx="899100" cy="381000"/>
            </a:xfrm>
            <a:prstGeom prst="straightConnector1">
              <a:avLst/>
            </a:prstGeom>
            <a:noFill/>
            <a:ln cap="flat" cmpd="sng" w="9525">
              <a:solidFill>
                <a:schemeClr val="accent1"/>
              </a:solidFill>
              <a:prstDash val="solid"/>
              <a:round/>
              <a:headEnd len="sm" w="sm" type="none"/>
              <a:tailEnd len="sm" w="sm" type="none"/>
            </a:ln>
          </p:spPr>
        </p:cxnSp>
        <p:cxnSp>
          <p:nvCxnSpPr>
            <p:cNvPr id="289" name="Google Shape;289;p24"/>
            <p:cNvCxnSpPr>
              <a:stCxn id="280" idx="2"/>
              <a:endCxn id="282" idx="0"/>
            </p:cNvCxnSpPr>
            <p:nvPr/>
          </p:nvCxnSpPr>
          <p:spPr>
            <a:xfrm flipH="1">
              <a:off x="2289000" y="1676401"/>
              <a:ext cx="35100" cy="389700"/>
            </a:xfrm>
            <a:prstGeom prst="straightConnector1">
              <a:avLst/>
            </a:prstGeom>
            <a:noFill/>
            <a:ln cap="flat" cmpd="sng" w="9525">
              <a:solidFill>
                <a:schemeClr val="accent1"/>
              </a:solidFill>
              <a:prstDash val="solid"/>
              <a:round/>
              <a:headEnd len="sm" w="sm" type="none"/>
              <a:tailEnd len="sm" w="sm" type="none"/>
            </a:ln>
          </p:spPr>
        </p:cxnSp>
        <p:cxnSp>
          <p:nvCxnSpPr>
            <p:cNvPr id="290" name="Google Shape;290;p24"/>
            <p:cNvCxnSpPr>
              <a:stCxn id="280" idx="2"/>
              <a:endCxn id="283" idx="0"/>
            </p:cNvCxnSpPr>
            <p:nvPr/>
          </p:nvCxnSpPr>
          <p:spPr>
            <a:xfrm>
              <a:off x="2324100" y="1676401"/>
              <a:ext cx="949500" cy="389700"/>
            </a:xfrm>
            <a:prstGeom prst="straightConnector1">
              <a:avLst/>
            </a:prstGeom>
            <a:noFill/>
            <a:ln cap="flat" cmpd="sng" w="9525">
              <a:solidFill>
                <a:schemeClr val="accent1"/>
              </a:solidFill>
              <a:prstDash val="solid"/>
              <a:round/>
              <a:headEnd len="sm" w="sm" type="none"/>
              <a:tailEnd len="sm" w="sm" type="none"/>
            </a:ln>
          </p:spPr>
        </p:cxnSp>
        <p:cxnSp>
          <p:nvCxnSpPr>
            <p:cNvPr id="291" name="Google Shape;291;p24"/>
            <p:cNvCxnSpPr>
              <a:stCxn id="281" idx="2"/>
              <a:endCxn id="285" idx="0"/>
            </p:cNvCxnSpPr>
            <p:nvPr/>
          </p:nvCxnSpPr>
          <p:spPr>
            <a:xfrm flipH="1">
              <a:off x="815340" y="2356788"/>
              <a:ext cx="609600" cy="360000"/>
            </a:xfrm>
            <a:prstGeom prst="straightConnector1">
              <a:avLst/>
            </a:prstGeom>
            <a:noFill/>
            <a:ln cap="flat" cmpd="sng" w="9525">
              <a:solidFill>
                <a:schemeClr val="accent1"/>
              </a:solidFill>
              <a:prstDash val="solid"/>
              <a:round/>
              <a:headEnd len="sm" w="sm" type="none"/>
              <a:tailEnd len="sm" w="sm" type="none"/>
            </a:ln>
          </p:spPr>
        </p:cxnSp>
        <p:cxnSp>
          <p:nvCxnSpPr>
            <p:cNvPr id="292" name="Google Shape;292;p24"/>
            <p:cNvCxnSpPr>
              <a:stCxn id="282" idx="2"/>
              <a:endCxn id="284" idx="0"/>
            </p:cNvCxnSpPr>
            <p:nvPr/>
          </p:nvCxnSpPr>
          <p:spPr>
            <a:xfrm flipH="1">
              <a:off x="2232648" y="2365591"/>
              <a:ext cx="56400" cy="384300"/>
            </a:xfrm>
            <a:prstGeom prst="straightConnector1">
              <a:avLst/>
            </a:prstGeom>
            <a:noFill/>
            <a:ln cap="flat" cmpd="sng" w="9525">
              <a:solidFill>
                <a:schemeClr val="accent1"/>
              </a:solidFill>
              <a:prstDash val="solid"/>
              <a:round/>
              <a:headEnd len="sm" w="sm" type="none"/>
              <a:tailEnd len="sm" w="sm" type="none"/>
            </a:ln>
          </p:spPr>
        </p:cxnSp>
        <p:cxnSp>
          <p:nvCxnSpPr>
            <p:cNvPr id="293" name="Google Shape;293;p24"/>
            <p:cNvCxnSpPr>
              <a:stCxn id="283" idx="2"/>
              <a:endCxn id="287" idx="0"/>
            </p:cNvCxnSpPr>
            <p:nvPr/>
          </p:nvCxnSpPr>
          <p:spPr>
            <a:xfrm>
              <a:off x="3273552" y="2365591"/>
              <a:ext cx="42600" cy="383100"/>
            </a:xfrm>
            <a:prstGeom prst="straightConnector1">
              <a:avLst/>
            </a:prstGeom>
            <a:noFill/>
            <a:ln cap="flat" cmpd="sng" w="9525">
              <a:solidFill>
                <a:schemeClr val="accent1"/>
              </a:solidFill>
              <a:prstDash val="solid"/>
              <a:round/>
              <a:headEnd len="sm" w="sm" type="none"/>
              <a:tailEnd len="sm" w="sm" type="none"/>
            </a:ln>
          </p:spPr>
        </p:cxnSp>
        <p:cxnSp>
          <p:nvCxnSpPr>
            <p:cNvPr id="294" name="Google Shape;294;p24"/>
            <p:cNvCxnSpPr>
              <a:stCxn id="285" idx="2"/>
              <a:endCxn id="286" idx="0"/>
            </p:cNvCxnSpPr>
            <p:nvPr/>
          </p:nvCxnSpPr>
          <p:spPr>
            <a:xfrm flipH="1">
              <a:off x="750540" y="3016045"/>
              <a:ext cx="64800" cy="418500"/>
            </a:xfrm>
            <a:prstGeom prst="straightConnector1">
              <a:avLst/>
            </a:prstGeom>
            <a:noFill/>
            <a:ln cap="flat" cmpd="sng" w="9525">
              <a:solidFill>
                <a:schemeClr val="accent1"/>
              </a:solidFill>
              <a:prstDash val="solid"/>
              <a:round/>
              <a:headEnd len="sm" w="sm" type="none"/>
              <a:tailEnd len="sm" w="sm" type="none"/>
            </a:ln>
          </p:spPr>
        </p:cxnSp>
        <p:sp>
          <p:nvSpPr>
            <p:cNvPr id="295" name="Google Shape;295;p24"/>
            <p:cNvSpPr/>
            <p:nvPr/>
          </p:nvSpPr>
          <p:spPr>
            <a:xfrm>
              <a:off x="2027058" y="1062368"/>
              <a:ext cx="639585" cy="34517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eorgia"/>
                  <a:ea typeface="Georgia"/>
                  <a:cs typeface="Georgia"/>
                  <a:sym typeface="Georgia"/>
                </a:rPr>
                <a:t>root</a:t>
              </a:r>
              <a:endParaRPr b="0" i="0" sz="1400" u="none" cap="none" strike="noStrike">
                <a:solidFill>
                  <a:srgbClr val="000000"/>
                </a:solidFill>
                <a:latin typeface="Arial"/>
                <a:ea typeface="Arial"/>
                <a:cs typeface="Arial"/>
                <a:sym typeface="Arial"/>
              </a:endParaRPr>
            </a:p>
          </p:txBody>
        </p:sp>
      </p:grpSp>
      <p:sp>
        <p:nvSpPr>
          <p:cNvPr id="296" name="Google Shape;296;p24"/>
          <p:cNvSpPr/>
          <p:nvPr/>
        </p:nvSpPr>
        <p:spPr>
          <a:xfrm>
            <a:off x="457200" y="5186828"/>
            <a:ext cx="8305800" cy="969496"/>
          </a:xfrm>
          <a:prstGeom prst="rect">
            <a:avLst/>
          </a:prstGeom>
          <a:solidFill>
            <a:schemeClr val="lt1"/>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Georgia"/>
                <a:ea typeface="Georgia"/>
                <a:cs typeface="Georgia"/>
                <a:sym typeface="Georgia"/>
              </a:rPr>
              <a:t>/ </a:t>
            </a:r>
            <a:r>
              <a:rPr b="1" i="0" lang="en-US" sz="1900" u="none" cap="none" strike="noStrike">
                <a:solidFill>
                  <a:schemeClr val="dk1"/>
                </a:solidFill>
                <a:latin typeface="Georgia"/>
                <a:ea typeface="Georgia"/>
                <a:cs typeface="Georgia"/>
                <a:sym typeface="Georgia"/>
              </a:rPr>
              <a:t>              </a:t>
            </a:r>
            <a:r>
              <a:rPr b="0" i="0" lang="en-US" sz="1900" u="none" cap="none" strike="noStrike">
                <a:solidFill>
                  <a:schemeClr val="dk1"/>
                </a:solidFill>
                <a:latin typeface="Georgia"/>
                <a:ea typeface="Georgia"/>
                <a:cs typeface="Georgia"/>
                <a:sym typeface="Georgia"/>
              </a:rPr>
              <a:t>refers to root directory</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Georgia"/>
                <a:ea typeface="Georgia"/>
                <a:cs typeface="Georgia"/>
                <a:sym typeface="Georgia"/>
              </a:rPr>
              <a:t>.</a:t>
            </a:r>
            <a:r>
              <a:rPr b="0" i="0" lang="en-US" sz="1900" u="none" cap="none" strike="noStrike">
                <a:solidFill>
                  <a:srgbClr val="C00000"/>
                </a:solidFill>
                <a:latin typeface="Georgia"/>
                <a:ea typeface="Georgia"/>
                <a:cs typeface="Georgia"/>
                <a:sym typeface="Georgia"/>
              </a:rPr>
              <a:t> </a:t>
            </a:r>
            <a:r>
              <a:rPr b="0" i="0" lang="en-US" sz="1900" u="none" cap="none" strike="noStrike">
                <a:solidFill>
                  <a:schemeClr val="dk1"/>
                </a:solidFill>
                <a:latin typeface="Georgia"/>
                <a:ea typeface="Georgia"/>
                <a:cs typeface="Georgia"/>
                <a:sym typeface="Georgia"/>
              </a:rPr>
              <a:t>               refers to current directory (example: ./a.out)‏</a:t>
            </a:r>
            <a:endParaRPr b="0" i="0" sz="1900" u="none" cap="none" strike="noStrike">
              <a:solidFill>
                <a:schemeClr val="dk1"/>
              </a:solidFill>
              <a:latin typeface="Georgia"/>
              <a:ea typeface="Georgia"/>
              <a:cs typeface="Georgia"/>
              <a:sym typeface="Georgia"/>
            </a:endParaRPr>
          </a:p>
          <a:p>
            <a:pPr indent="0" lvl="1" marL="45720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Georgia"/>
                <a:ea typeface="Georgia"/>
                <a:cs typeface="Georgia"/>
                <a:sym typeface="Georgia"/>
              </a:rPr>
              <a:t>..</a:t>
            </a:r>
            <a:r>
              <a:rPr b="0" i="0" lang="en-US" sz="1900" u="none" cap="none" strike="noStrike">
                <a:solidFill>
                  <a:srgbClr val="C00000"/>
                </a:solidFill>
                <a:latin typeface="Georgia"/>
                <a:ea typeface="Georgia"/>
                <a:cs typeface="Georgia"/>
                <a:sym typeface="Georgia"/>
              </a:rPr>
              <a:t>  </a:t>
            </a:r>
            <a:r>
              <a:rPr b="0" i="0" lang="en-US" sz="1900" u="none" cap="none" strike="noStrike">
                <a:solidFill>
                  <a:schemeClr val="dk1"/>
                </a:solidFill>
                <a:latin typeface="Georgia"/>
                <a:ea typeface="Georgia"/>
                <a:cs typeface="Georgia"/>
                <a:sym typeface="Georgia"/>
              </a:rPr>
              <a:t>             refers to parent directory (example: ../p2.cpp)‏</a:t>
            </a:r>
            <a:endParaRPr b="0" i="0" sz="1900" u="none" cap="none" strike="noStrike">
              <a:solidFill>
                <a:schemeClr val="dk1"/>
              </a:solidFill>
              <a:latin typeface="Georgia"/>
              <a:ea typeface="Georgia"/>
              <a:cs typeface="Georgia"/>
              <a:sym typeface="Georgia"/>
            </a:endParaRPr>
          </a:p>
        </p:txBody>
      </p:sp>
      <p:sp>
        <p:nvSpPr>
          <p:cNvPr id="297" name="Google Shape;297;p24"/>
          <p:cNvSpPr/>
          <p:nvPr/>
        </p:nvSpPr>
        <p:spPr>
          <a:xfrm>
            <a:off x="6006050" y="2792370"/>
            <a:ext cx="1717625" cy="328251"/>
          </a:xfrm>
          <a:prstGeom prst="rect">
            <a:avLst/>
          </a:prstGeom>
          <a:solidFill>
            <a:schemeClr val="accent1"/>
          </a:solidFill>
          <a:ln cap="flat" cmpd="sng" w="11425">
            <a:solidFill>
              <a:srgbClr val="984835"/>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eorgia"/>
                <a:ea typeface="Georgia"/>
                <a:cs typeface="Georgia"/>
                <a:sym typeface="Georgia"/>
              </a:rPr>
              <a:t>/etc/Try.c</a:t>
            </a:r>
            <a:endParaRPr b="0" i="0" sz="1800" u="none" cap="none" strike="noStrike">
              <a:solidFill>
                <a:schemeClr val="lt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Pathnames</a:t>
            </a:r>
            <a:endParaRPr/>
          </a:p>
        </p:txBody>
      </p:sp>
      <p:sp>
        <p:nvSpPr>
          <p:cNvPr id="304" name="Google Shape;304;p2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305" name="Google Shape;305;p2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306" name="Google Shape;306;p2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0" lvl="1" marL="274320" rtl="0" algn="l">
              <a:lnSpc>
                <a:spcPct val="100000"/>
              </a:lnSpc>
              <a:spcBef>
                <a:spcPts val="0"/>
              </a:spcBef>
              <a:spcAft>
                <a:spcPts val="0"/>
              </a:spcAft>
              <a:buSzPts val="1610"/>
              <a:buNone/>
            </a:pPr>
            <a:r>
              <a:t/>
            </a:r>
            <a:endParaRPr sz="2300">
              <a:latin typeface="Helvetica Neue"/>
              <a:ea typeface="Helvetica Neue"/>
              <a:cs typeface="Helvetica Neue"/>
              <a:sym typeface="Helvetica Neue"/>
            </a:endParaRPr>
          </a:p>
          <a:p>
            <a:pPr indent="0" lvl="0" marL="0" rtl="0" algn="l">
              <a:lnSpc>
                <a:spcPct val="100000"/>
              </a:lnSpc>
              <a:spcBef>
                <a:spcPts val="540"/>
              </a:spcBef>
              <a:spcAft>
                <a:spcPts val="0"/>
              </a:spcAft>
              <a:buSzPts val="2295"/>
              <a:buNone/>
            </a:pPr>
            <a:r>
              <a:t/>
            </a:r>
            <a:endParaRPr/>
          </a:p>
          <a:p>
            <a:pPr indent="-176530" lvl="1" marL="548640" rtl="0" algn="l">
              <a:lnSpc>
                <a:spcPct val="100000"/>
              </a:lnSpc>
              <a:spcBef>
                <a:spcPts val="440"/>
              </a:spcBef>
              <a:spcAft>
                <a:spcPts val="0"/>
              </a:spcAft>
              <a:buSzPts val="1540"/>
              <a:buNone/>
            </a:pPr>
            <a:r>
              <a:t/>
            </a:r>
            <a:endParaRPr/>
          </a:p>
        </p:txBody>
      </p:sp>
      <p:sp>
        <p:nvSpPr>
          <p:cNvPr id="307" name="Google Shape;307;p25"/>
          <p:cNvSpPr/>
          <p:nvPr/>
        </p:nvSpPr>
        <p:spPr>
          <a:xfrm>
            <a:off x="494250" y="4565945"/>
            <a:ext cx="3813064"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Georgia"/>
                <a:ea typeface="Georgia"/>
                <a:cs typeface="Georgia"/>
                <a:sym typeface="Georgia"/>
              </a:rPr>
              <a:t>Assume csc3320 as the current working directory.</a:t>
            </a:r>
            <a:endParaRPr b="0" i="0" sz="1600" u="none" cap="none" strike="noStrike">
              <a:solidFill>
                <a:schemeClr val="dk1"/>
              </a:solidFill>
              <a:latin typeface="Georgia"/>
              <a:ea typeface="Georgia"/>
              <a:cs typeface="Georgia"/>
              <a:sym typeface="Georgia"/>
            </a:endParaRPr>
          </a:p>
        </p:txBody>
      </p:sp>
      <p:grpSp>
        <p:nvGrpSpPr>
          <p:cNvPr id="308" name="Google Shape;308;p25"/>
          <p:cNvGrpSpPr/>
          <p:nvPr/>
        </p:nvGrpSpPr>
        <p:grpSpPr>
          <a:xfrm>
            <a:off x="432441" y="1447800"/>
            <a:ext cx="3733800" cy="2858423"/>
            <a:chOff x="205740" y="1062368"/>
            <a:chExt cx="3454908" cy="2671432"/>
          </a:xfrm>
        </p:grpSpPr>
        <p:sp>
          <p:nvSpPr>
            <p:cNvPr id="309" name="Google Shape;309;p25"/>
            <p:cNvSpPr/>
            <p:nvPr/>
          </p:nvSpPr>
          <p:spPr>
            <a:xfrm>
              <a:off x="2095500" y="1377013"/>
              <a:ext cx="457200" cy="299388"/>
            </a:xfrm>
            <a:prstGeom prst="rect">
              <a:avLst/>
            </a:prstGeom>
            <a:solidFill>
              <a:srgbClr val="D5D0CE"/>
            </a:solidFill>
            <a:ln cap="flat" cmpd="sng" w="9525">
              <a:solidFill>
                <a:schemeClr val="accent4"/>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310" name="Google Shape;310;p25"/>
            <p:cNvSpPr/>
            <p:nvPr/>
          </p:nvSpPr>
          <p:spPr>
            <a:xfrm>
              <a:off x="1021080" y="2057400"/>
              <a:ext cx="807720" cy="299388"/>
            </a:xfrm>
            <a:prstGeom prst="rect">
              <a:avLst/>
            </a:prstGeom>
            <a:solidFill>
              <a:srgbClr val="D5D0CE"/>
            </a:solidFill>
            <a:ln cap="flat" cmpd="sng" w="9525">
              <a:solidFill>
                <a:schemeClr val="accent4"/>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home</a:t>
              </a:r>
              <a:endParaRPr b="0" i="0" sz="1400" u="none" cap="none" strike="noStrike">
                <a:solidFill>
                  <a:srgbClr val="000000"/>
                </a:solidFill>
                <a:latin typeface="Arial"/>
                <a:ea typeface="Arial"/>
                <a:cs typeface="Arial"/>
                <a:sym typeface="Arial"/>
              </a:endParaRPr>
            </a:p>
          </p:txBody>
        </p:sp>
        <p:sp>
          <p:nvSpPr>
            <p:cNvPr id="311" name="Google Shape;311;p25"/>
            <p:cNvSpPr/>
            <p:nvPr/>
          </p:nvSpPr>
          <p:spPr>
            <a:xfrm>
              <a:off x="1981200" y="2066203"/>
              <a:ext cx="615696" cy="299388"/>
            </a:xfrm>
            <a:prstGeom prst="rect">
              <a:avLst/>
            </a:prstGeom>
            <a:solidFill>
              <a:srgbClr val="D5D0CE"/>
            </a:solidFill>
            <a:ln cap="flat" cmpd="sng" w="9525">
              <a:solidFill>
                <a:schemeClr val="accent4"/>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etc</a:t>
              </a:r>
              <a:endParaRPr b="0" i="0" sz="1800" u="none" cap="none" strike="noStrike">
                <a:solidFill>
                  <a:schemeClr val="dk1"/>
                </a:solidFill>
                <a:latin typeface="Georgia"/>
                <a:ea typeface="Georgia"/>
                <a:cs typeface="Georgia"/>
                <a:sym typeface="Georgia"/>
              </a:endParaRPr>
            </a:p>
          </p:txBody>
        </p:sp>
        <p:sp>
          <p:nvSpPr>
            <p:cNvPr id="312" name="Google Shape;312;p25"/>
            <p:cNvSpPr/>
            <p:nvPr/>
          </p:nvSpPr>
          <p:spPr>
            <a:xfrm>
              <a:off x="2968752" y="2066203"/>
              <a:ext cx="609600" cy="299388"/>
            </a:xfrm>
            <a:prstGeom prst="rect">
              <a:avLst/>
            </a:prstGeom>
            <a:solidFill>
              <a:srgbClr val="D5D0CE"/>
            </a:solidFill>
            <a:ln cap="flat" cmpd="sng" w="9525">
              <a:solidFill>
                <a:schemeClr val="accent4"/>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bin</a:t>
              </a:r>
              <a:endParaRPr b="0" i="0" sz="1400" u="none" cap="none" strike="noStrike">
                <a:solidFill>
                  <a:srgbClr val="000000"/>
                </a:solidFill>
                <a:latin typeface="Arial"/>
                <a:ea typeface="Arial"/>
                <a:cs typeface="Arial"/>
                <a:sym typeface="Arial"/>
              </a:endParaRPr>
            </a:p>
          </p:txBody>
        </p:sp>
        <p:sp>
          <p:nvSpPr>
            <p:cNvPr id="313" name="Google Shape;313;p25"/>
            <p:cNvSpPr/>
            <p:nvPr/>
          </p:nvSpPr>
          <p:spPr>
            <a:xfrm>
              <a:off x="1828800" y="2749980"/>
              <a:ext cx="807720" cy="302778"/>
            </a:xfrm>
            <a:prstGeom prst="rect">
              <a:avLst/>
            </a:prstGeom>
            <a:solidFill>
              <a:schemeClr val="lt1"/>
            </a:solidFill>
            <a:ln cap="flat" cmpd="sng" w="11425">
              <a:solidFill>
                <a:schemeClr val="accent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Try.c</a:t>
              </a:r>
              <a:endParaRPr b="0" i="0" sz="1800" u="none" cap="none" strike="noStrike">
                <a:solidFill>
                  <a:schemeClr val="dk1"/>
                </a:solidFill>
                <a:latin typeface="Georgia"/>
                <a:ea typeface="Georgia"/>
                <a:cs typeface="Georgia"/>
                <a:sym typeface="Georgia"/>
              </a:endParaRPr>
            </a:p>
          </p:txBody>
        </p:sp>
        <p:sp>
          <p:nvSpPr>
            <p:cNvPr id="314" name="Google Shape;314;p25"/>
            <p:cNvSpPr/>
            <p:nvPr/>
          </p:nvSpPr>
          <p:spPr>
            <a:xfrm>
              <a:off x="205740" y="2716657"/>
              <a:ext cx="1219200" cy="299388"/>
            </a:xfrm>
            <a:prstGeom prst="rect">
              <a:avLst/>
            </a:prstGeom>
            <a:solidFill>
              <a:srgbClr val="D5D0CE"/>
            </a:solidFill>
            <a:ln cap="flat" cmpd="sng" w="9525">
              <a:solidFill>
                <a:schemeClr val="accent4"/>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Georgia"/>
                  <a:ea typeface="Georgia"/>
                  <a:cs typeface="Georgia"/>
                  <a:sym typeface="Georgia"/>
                </a:rPr>
                <a:t>csc3320</a:t>
              </a:r>
              <a:endParaRPr b="0" i="0" sz="1400" u="none" cap="none" strike="noStrike">
                <a:solidFill>
                  <a:srgbClr val="000000"/>
                </a:solidFill>
                <a:latin typeface="Arial"/>
                <a:ea typeface="Arial"/>
                <a:cs typeface="Arial"/>
                <a:sym typeface="Arial"/>
              </a:endParaRPr>
            </a:p>
          </p:txBody>
        </p:sp>
        <p:sp>
          <p:nvSpPr>
            <p:cNvPr id="315" name="Google Shape;315;p25"/>
            <p:cNvSpPr/>
            <p:nvPr/>
          </p:nvSpPr>
          <p:spPr>
            <a:xfrm>
              <a:off x="205740" y="3434412"/>
              <a:ext cx="1089660" cy="299388"/>
            </a:xfrm>
            <a:prstGeom prst="rect">
              <a:avLst/>
            </a:prstGeom>
            <a:solidFill>
              <a:schemeClr val="lt1"/>
            </a:solidFill>
            <a:ln cap="flat" cmpd="sng" w="11425">
              <a:solidFill>
                <a:schemeClr val="accent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Test.txt</a:t>
              </a:r>
              <a:endParaRPr b="0" i="0" sz="1400" u="none" cap="none" strike="noStrike">
                <a:solidFill>
                  <a:srgbClr val="000000"/>
                </a:solidFill>
                <a:latin typeface="Arial"/>
                <a:ea typeface="Arial"/>
                <a:cs typeface="Arial"/>
                <a:sym typeface="Arial"/>
              </a:endParaRPr>
            </a:p>
          </p:txBody>
        </p:sp>
        <p:sp>
          <p:nvSpPr>
            <p:cNvPr id="316" name="Google Shape;316;p25"/>
            <p:cNvSpPr/>
            <p:nvPr/>
          </p:nvSpPr>
          <p:spPr>
            <a:xfrm>
              <a:off x="2971800" y="2748612"/>
              <a:ext cx="688848" cy="299388"/>
            </a:xfrm>
            <a:prstGeom prst="rect">
              <a:avLst/>
            </a:prstGeom>
            <a:solidFill>
              <a:schemeClr val="lt1"/>
            </a:solidFill>
            <a:ln cap="flat" cmpd="sng" w="11425">
              <a:solidFill>
                <a:schemeClr val="accent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try</a:t>
              </a:r>
              <a:endParaRPr b="0" i="0" sz="1400" u="none" cap="none" strike="noStrike">
                <a:solidFill>
                  <a:srgbClr val="000000"/>
                </a:solidFill>
                <a:latin typeface="Arial"/>
                <a:ea typeface="Arial"/>
                <a:cs typeface="Arial"/>
                <a:sym typeface="Arial"/>
              </a:endParaRPr>
            </a:p>
          </p:txBody>
        </p:sp>
        <p:cxnSp>
          <p:nvCxnSpPr>
            <p:cNvPr id="317" name="Google Shape;317;p25"/>
            <p:cNvCxnSpPr>
              <a:stCxn id="309" idx="2"/>
              <a:endCxn id="310" idx="0"/>
            </p:cNvCxnSpPr>
            <p:nvPr/>
          </p:nvCxnSpPr>
          <p:spPr>
            <a:xfrm flipH="1">
              <a:off x="1425000" y="1676401"/>
              <a:ext cx="899100" cy="381000"/>
            </a:xfrm>
            <a:prstGeom prst="straightConnector1">
              <a:avLst/>
            </a:prstGeom>
            <a:noFill/>
            <a:ln cap="flat" cmpd="sng" w="9525">
              <a:solidFill>
                <a:schemeClr val="accent1"/>
              </a:solidFill>
              <a:prstDash val="solid"/>
              <a:round/>
              <a:headEnd len="sm" w="sm" type="none"/>
              <a:tailEnd len="sm" w="sm" type="none"/>
            </a:ln>
          </p:spPr>
        </p:cxnSp>
        <p:cxnSp>
          <p:nvCxnSpPr>
            <p:cNvPr id="318" name="Google Shape;318;p25"/>
            <p:cNvCxnSpPr>
              <a:stCxn id="309" idx="2"/>
              <a:endCxn id="311" idx="0"/>
            </p:cNvCxnSpPr>
            <p:nvPr/>
          </p:nvCxnSpPr>
          <p:spPr>
            <a:xfrm flipH="1">
              <a:off x="2289000" y="1676401"/>
              <a:ext cx="35100" cy="389700"/>
            </a:xfrm>
            <a:prstGeom prst="straightConnector1">
              <a:avLst/>
            </a:prstGeom>
            <a:noFill/>
            <a:ln cap="flat" cmpd="sng" w="9525">
              <a:solidFill>
                <a:schemeClr val="accent1"/>
              </a:solidFill>
              <a:prstDash val="solid"/>
              <a:round/>
              <a:headEnd len="sm" w="sm" type="none"/>
              <a:tailEnd len="sm" w="sm" type="none"/>
            </a:ln>
          </p:spPr>
        </p:cxnSp>
        <p:cxnSp>
          <p:nvCxnSpPr>
            <p:cNvPr id="319" name="Google Shape;319;p25"/>
            <p:cNvCxnSpPr>
              <a:stCxn id="309" idx="2"/>
              <a:endCxn id="312" idx="0"/>
            </p:cNvCxnSpPr>
            <p:nvPr/>
          </p:nvCxnSpPr>
          <p:spPr>
            <a:xfrm>
              <a:off x="2324100" y="1676401"/>
              <a:ext cx="949500" cy="389700"/>
            </a:xfrm>
            <a:prstGeom prst="straightConnector1">
              <a:avLst/>
            </a:prstGeom>
            <a:noFill/>
            <a:ln cap="flat" cmpd="sng" w="9525">
              <a:solidFill>
                <a:schemeClr val="accent1"/>
              </a:solidFill>
              <a:prstDash val="solid"/>
              <a:round/>
              <a:headEnd len="sm" w="sm" type="none"/>
              <a:tailEnd len="sm" w="sm" type="none"/>
            </a:ln>
          </p:spPr>
        </p:cxnSp>
        <p:cxnSp>
          <p:nvCxnSpPr>
            <p:cNvPr id="320" name="Google Shape;320;p25"/>
            <p:cNvCxnSpPr>
              <a:stCxn id="310" idx="2"/>
              <a:endCxn id="314" idx="0"/>
            </p:cNvCxnSpPr>
            <p:nvPr/>
          </p:nvCxnSpPr>
          <p:spPr>
            <a:xfrm flipH="1">
              <a:off x="815340" y="2356788"/>
              <a:ext cx="609600" cy="360000"/>
            </a:xfrm>
            <a:prstGeom prst="straightConnector1">
              <a:avLst/>
            </a:prstGeom>
            <a:noFill/>
            <a:ln cap="flat" cmpd="sng" w="9525">
              <a:solidFill>
                <a:schemeClr val="accent1"/>
              </a:solidFill>
              <a:prstDash val="solid"/>
              <a:round/>
              <a:headEnd len="sm" w="sm" type="none"/>
              <a:tailEnd len="sm" w="sm" type="none"/>
            </a:ln>
          </p:spPr>
        </p:cxnSp>
        <p:cxnSp>
          <p:nvCxnSpPr>
            <p:cNvPr id="321" name="Google Shape;321;p25"/>
            <p:cNvCxnSpPr>
              <a:stCxn id="311" idx="2"/>
              <a:endCxn id="313" idx="0"/>
            </p:cNvCxnSpPr>
            <p:nvPr/>
          </p:nvCxnSpPr>
          <p:spPr>
            <a:xfrm flipH="1">
              <a:off x="2232648" y="2365591"/>
              <a:ext cx="56400" cy="384300"/>
            </a:xfrm>
            <a:prstGeom prst="straightConnector1">
              <a:avLst/>
            </a:prstGeom>
            <a:noFill/>
            <a:ln cap="flat" cmpd="sng" w="9525">
              <a:solidFill>
                <a:schemeClr val="accent1"/>
              </a:solidFill>
              <a:prstDash val="solid"/>
              <a:round/>
              <a:headEnd len="sm" w="sm" type="none"/>
              <a:tailEnd len="sm" w="sm" type="none"/>
            </a:ln>
          </p:spPr>
        </p:cxnSp>
        <p:cxnSp>
          <p:nvCxnSpPr>
            <p:cNvPr id="322" name="Google Shape;322;p25"/>
            <p:cNvCxnSpPr>
              <a:stCxn id="312" idx="2"/>
              <a:endCxn id="316" idx="0"/>
            </p:cNvCxnSpPr>
            <p:nvPr/>
          </p:nvCxnSpPr>
          <p:spPr>
            <a:xfrm>
              <a:off x="3273552" y="2365591"/>
              <a:ext cx="42600" cy="383100"/>
            </a:xfrm>
            <a:prstGeom prst="straightConnector1">
              <a:avLst/>
            </a:prstGeom>
            <a:noFill/>
            <a:ln cap="flat" cmpd="sng" w="9525">
              <a:solidFill>
                <a:schemeClr val="accent1"/>
              </a:solidFill>
              <a:prstDash val="solid"/>
              <a:round/>
              <a:headEnd len="sm" w="sm" type="none"/>
              <a:tailEnd len="sm" w="sm" type="none"/>
            </a:ln>
          </p:spPr>
        </p:cxnSp>
        <p:cxnSp>
          <p:nvCxnSpPr>
            <p:cNvPr id="323" name="Google Shape;323;p25"/>
            <p:cNvCxnSpPr>
              <a:stCxn id="314" idx="2"/>
              <a:endCxn id="315" idx="0"/>
            </p:cNvCxnSpPr>
            <p:nvPr/>
          </p:nvCxnSpPr>
          <p:spPr>
            <a:xfrm flipH="1">
              <a:off x="750540" y="3016045"/>
              <a:ext cx="64800" cy="418500"/>
            </a:xfrm>
            <a:prstGeom prst="straightConnector1">
              <a:avLst/>
            </a:prstGeom>
            <a:noFill/>
            <a:ln cap="flat" cmpd="sng" w="9525">
              <a:solidFill>
                <a:schemeClr val="accent1"/>
              </a:solidFill>
              <a:prstDash val="solid"/>
              <a:round/>
              <a:headEnd len="sm" w="sm" type="none"/>
              <a:tailEnd len="sm" w="sm" type="none"/>
            </a:ln>
          </p:spPr>
        </p:cxnSp>
        <p:sp>
          <p:nvSpPr>
            <p:cNvPr id="324" name="Google Shape;324;p25"/>
            <p:cNvSpPr/>
            <p:nvPr/>
          </p:nvSpPr>
          <p:spPr>
            <a:xfrm>
              <a:off x="2027058" y="1062368"/>
              <a:ext cx="639585" cy="34517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eorgia"/>
                  <a:ea typeface="Georgia"/>
                  <a:cs typeface="Georgia"/>
                  <a:sym typeface="Georgia"/>
                </a:rPr>
                <a:t>root</a:t>
              </a:r>
              <a:endParaRPr b="0" i="0" sz="1400" u="none" cap="none" strike="noStrike">
                <a:solidFill>
                  <a:srgbClr val="000000"/>
                </a:solidFill>
                <a:latin typeface="Arial"/>
                <a:ea typeface="Arial"/>
                <a:cs typeface="Arial"/>
                <a:sym typeface="Arial"/>
              </a:endParaRPr>
            </a:p>
          </p:txBody>
        </p:sp>
      </p:grpSp>
      <p:sp>
        <p:nvSpPr>
          <p:cNvPr id="325" name="Google Shape;325;p25"/>
          <p:cNvSpPr/>
          <p:nvPr/>
        </p:nvSpPr>
        <p:spPr>
          <a:xfrm>
            <a:off x="457200" y="5186828"/>
            <a:ext cx="8305800" cy="969496"/>
          </a:xfrm>
          <a:prstGeom prst="rect">
            <a:avLst/>
          </a:prstGeom>
          <a:solidFill>
            <a:schemeClr val="lt1"/>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Georgia"/>
                <a:ea typeface="Georgia"/>
                <a:cs typeface="Georgia"/>
                <a:sym typeface="Georgia"/>
              </a:rPr>
              <a:t>/ </a:t>
            </a:r>
            <a:r>
              <a:rPr b="1" i="0" lang="en-US" sz="1900" u="none" cap="none" strike="noStrike">
                <a:solidFill>
                  <a:schemeClr val="dk1"/>
                </a:solidFill>
                <a:latin typeface="Georgia"/>
                <a:ea typeface="Georgia"/>
                <a:cs typeface="Georgia"/>
                <a:sym typeface="Georgia"/>
              </a:rPr>
              <a:t>              </a:t>
            </a:r>
            <a:r>
              <a:rPr b="0" i="0" lang="en-US" sz="1900" u="none" cap="none" strike="noStrike">
                <a:solidFill>
                  <a:schemeClr val="dk1"/>
                </a:solidFill>
                <a:latin typeface="Georgia"/>
                <a:ea typeface="Georgia"/>
                <a:cs typeface="Georgia"/>
                <a:sym typeface="Georgia"/>
              </a:rPr>
              <a:t>refers to root directory</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Georgia"/>
                <a:ea typeface="Georgia"/>
                <a:cs typeface="Georgia"/>
                <a:sym typeface="Georgia"/>
              </a:rPr>
              <a:t>.</a:t>
            </a:r>
            <a:r>
              <a:rPr b="0" i="0" lang="en-US" sz="1900" u="none" cap="none" strike="noStrike">
                <a:solidFill>
                  <a:srgbClr val="C00000"/>
                </a:solidFill>
                <a:latin typeface="Georgia"/>
                <a:ea typeface="Georgia"/>
                <a:cs typeface="Georgia"/>
                <a:sym typeface="Georgia"/>
              </a:rPr>
              <a:t> </a:t>
            </a:r>
            <a:r>
              <a:rPr b="0" i="0" lang="en-US" sz="1900" u="none" cap="none" strike="noStrike">
                <a:solidFill>
                  <a:schemeClr val="dk1"/>
                </a:solidFill>
                <a:latin typeface="Georgia"/>
                <a:ea typeface="Georgia"/>
                <a:cs typeface="Georgia"/>
                <a:sym typeface="Georgia"/>
              </a:rPr>
              <a:t>               refers to current directory (example: ./a.out)‏</a:t>
            </a:r>
            <a:endParaRPr b="0" i="0" sz="1900" u="none" cap="none" strike="noStrike">
              <a:solidFill>
                <a:schemeClr val="dk1"/>
              </a:solidFill>
              <a:latin typeface="Georgia"/>
              <a:ea typeface="Georgia"/>
              <a:cs typeface="Georgia"/>
              <a:sym typeface="Georgia"/>
            </a:endParaRPr>
          </a:p>
          <a:p>
            <a:pPr indent="0" lvl="1" marL="45720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Georgia"/>
                <a:ea typeface="Georgia"/>
                <a:cs typeface="Georgia"/>
                <a:sym typeface="Georgia"/>
              </a:rPr>
              <a:t>..</a:t>
            </a:r>
            <a:r>
              <a:rPr b="0" i="0" lang="en-US" sz="1900" u="none" cap="none" strike="noStrike">
                <a:solidFill>
                  <a:srgbClr val="C00000"/>
                </a:solidFill>
                <a:latin typeface="Georgia"/>
                <a:ea typeface="Georgia"/>
                <a:cs typeface="Georgia"/>
                <a:sym typeface="Georgia"/>
              </a:rPr>
              <a:t>  </a:t>
            </a:r>
            <a:r>
              <a:rPr b="0" i="0" lang="en-US" sz="1900" u="none" cap="none" strike="noStrike">
                <a:solidFill>
                  <a:schemeClr val="dk1"/>
                </a:solidFill>
                <a:latin typeface="Georgia"/>
                <a:ea typeface="Georgia"/>
                <a:cs typeface="Georgia"/>
                <a:sym typeface="Georgia"/>
              </a:rPr>
              <a:t>             refers to parent directory (example: ../p2.cpp)‏</a:t>
            </a:r>
            <a:endParaRPr b="0" i="0" sz="1900" u="none" cap="none" strike="noStrike">
              <a:solidFill>
                <a:schemeClr val="dk1"/>
              </a:solidFill>
              <a:latin typeface="Georgia"/>
              <a:ea typeface="Georgia"/>
              <a:cs typeface="Georgia"/>
              <a:sym typeface="Georgia"/>
            </a:endParaRPr>
          </a:p>
        </p:txBody>
      </p:sp>
      <p:graphicFrame>
        <p:nvGraphicFramePr>
          <p:cNvPr id="326" name="Google Shape;326;p25"/>
          <p:cNvGraphicFramePr/>
          <p:nvPr/>
        </p:nvGraphicFramePr>
        <p:xfrm>
          <a:off x="4988190" y="1623053"/>
          <a:ext cx="3000000" cy="3000000"/>
        </p:xfrm>
        <a:graphic>
          <a:graphicData uri="http://schemas.openxmlformats.org/drawingml/2006/table">
            <a:tbl>
              <a:tblPr bandRow="1" firstRow="1">
                <a:noFill/>
                <a:tableStyleId>{A41A767F-249B-4ADC-90BB-7B20C0A3EAE4}</a:tableStyleId>
              </a:tblPr>
              <a:tblGrid>
                <a:gridCol w="955400"/>
                <a:gridCol w="2743200"/>
              </a:tblGrid>
              <a:tr h="53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File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Relative Path</a:t>
                      </a:r>
                      <a:endParaRPr sz="1400" u="none" cap="none" strike="noStrike"/>
                    </a:p>
                  </a:txBody>
                  <a:tcPr marT="45725" marB="45725" marR="91450" marL="91450"/>
                </a:tc>
              </a:tr>
              <a:tr h="53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Test.txt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Test.txt or ./Test.txt</a:t>
                      </a:r>
                      <a:endParaRPr sz="1400" u="none" cap="none" strike="noStrike"/>
                    </a:p>
                  </a:txBody>
                  <a:tcPr marT="45725" marB="45725" marR="91450" marL="91450"/>
                </a:tc>
              </a:tr>
              <a:tr h="53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Try.c</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../../etc/Try.c</a:t>
                      </a:r>
                      <a:endParaRPr sz="1800" u="none" cap="none" strike="noStrike"/>
                    </a:p>
                  </a:txBody>
                  <a:tcPr marT="45725" marB="45725" marR="91450" marL="91450"/>
                </a:tc>
              </a:tr>
              <a:tr h="53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../../bin/try</a:t>
                      </a:r>
                      <a:endParaRPr sz="1400" u="none" cap="none" strike="noStrike"/>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Example of pwd</a:t>
            </a:r>
            <a:endParaRPr/>
          </a:p>
        </p:txBody>
      </p:sp>
      <p:sp>
        <p:nvSpPr>
          <p:cNvPr id="333" name="Google Shape;333;p2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334" name="Google Shape;334;p2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335" name="Google Shape;335;p26"/>
          <p:cNvSpPr/>
          <p:nvPr/>
        </p:nvSpPr>
        <p:spPr>
          <a:xfrm>
            <a:off x="301752" y="2209800"/>
            <a:ext cx="8572500" cy="3046988"/>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eorgia"/>
                <a:ea typeface="Georgia"/>
                <a:cs typeface="Georgia"/>
                <a:sym typeface="Georgia"/>
              </a:rPr>
              <a:t>[GSUAD\ylong4@snowball csc3320]$ </a:t>
            </a:r>
            <a:r>
              <a:rPr b="1" i="0" lang="en-US" sz="2400" u="none" cap="none" strike="noStrike">
                <a:solidFill>
                  <a:srgbClr val="C00000"/>
                </a:solidFill>
                <a:latin typeface="Georgia"/>
                <a:ea typeface="Georgia"/>
                <a:cs typeface="Georgia"/>
                <a:sym typeface="Georgia"/>
              </a:rPr>
              <a:t>pwd</a:t>
            </a:r>
            <a:endParaRPr b="1" i="0" sz="2400" u="none" cap="none" strike="noStrike">
              <a:solidFill>
                <a:srgbClr val="C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eorgia"/>
                <a:ea typeface="Georgia"/>
                <a:cs typeface="Georgia"/>
                <a:sym typeface="Georgia"/>
              </a:rPr>
              <a:t>/home/local/GSUAD/ylong4/csc3320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eorgia"/>
                <a:ea typeface="Georgia"/>
                <a:cs typeface="Georgia"/>
                <a:sym typeface="Georgia"/>
              </a:rPr>
              <a:t>[GSUAD\ylong4@snowball csc3320]$ </a:t>
            </a:r>
            <a:r>
              <a:rPr b="1" i="0" lang="en-US" sz="2400" u="none" cap="none" strike="noStrike">
                <a:solidFill>
                  <a:schemeClr val="dk1"/>
                </a:solidFill>
                <a:latin typeface="Georgia"/>
                <a:ea typeface="Georgia"/>
                <a:cs typeface="Georgia"/>
                <a:sym typeface="Georgia"/>
              </a:rPr>
              <a:t>cd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eorgia"/>
                <a:ea typeface="Georgia"/>
                <a:cs typeface="Georgia"/>
                <a:sym typeface="Georgia"/>
              </a:rPr>
              <a:t>[GSUAD\ylong4@snowball ~]$ </a:t>
            </a:r>
            <a:r>
              <a:rPr b="1" i="0" lang="en-US" sz="2400" u="none" cap="none" strike="noStrike">
                <a:solidFill>
                  <a:srgbClr val="C00000"/>
                </a:solidFill>
                <a:latin typeface="Georgia"/>
                <a:ea typeface="Georgia"/>
                <a:cs typeface="Georgia"/>
                <a:sym typeface="Georgia"/>
              </a:rPr>
              <a:t>pwd</a:t>
            </a:r>
            <a:endParaRPr b="1" i="0" sz="2400" u="none" cap="none" strike="noStrike">
              <a:solidFill>
                <a:srgbClr val="C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eorgia"/>
                <a:ea typeface="Georgia"/>
                <a:cs typeface="Georgia"/>
                <a:sym typeface="Georgia"/>
              </a:rPr>
              <a:t>/home/local/GSUAD/ylong4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Example of </a:t>
            </a:r>
            <a:r>
              <a:rPr i="1" lang="en-US"/>
              <a:t>cat</a:t>
            </a:r>
            <a:endParaRPr/>
          </a:p>
        </p:txBody>
      </p:sp>
      <p:sp>
        <p:nvSpPr>
          <p:cNvPr id="342" name="Google Shape;342;p2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343" name="Google Shape;343;p2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344" name="Google Shape;344;p27"/>
          <p:cNvSpPr/>
          <p:nvPr/>
        </p:nvSpPr>
        <p:spPr>
          <a:xfrm>
            <a:off x="457200" y="1676399"/>
            <a:ext cx="8229600" cy="4401205"/>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 </a:t>
            </a:r>
            <a:r>
              <a:rPr b="1" i="0" lang="en-US" sz="2800" u="none" cap="none" strike="noStrike">
                <a:solidFill>
                  <a:srgbClr val="FF0000"/>
                </a:solidFill>
                <a:latin typeface="Georgia"/>
                <a:ea typeface="Georgia"/>
                <a:cs typeface="Georgia"/>
                <a:sym typeface="Georgia"/>
              </a:rPr>
              <a:t>cat &gt; letter</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Hi Mom,</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Georgia"/>
              <a:ea typeface="Georgia"/>
              <a:cs typeface="Georgia"/>
              <a:sym typeface="Georgia"/>
            </a:endParaRPr>
          </a:p>
          <a:p>
            <a:pPr indent="0" lvl="1"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Please send me money!</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Georgia"/>
              <a:ea typeface="Georgia"/>
              <a:cs typeface="Georgia"/>
              <a:sym typeface="Georgia"/>
            </a:endParaRPr>
          </a:p>
          <a:p>
            <a:pPr indent="0" lvl="1"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David</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Georgia"/>
                <a:ea typeface="Georgia"/>
                <a:cs typeface="Georgia"/>
                <a:sym typeface="Georgia"/>
              </a:rPr>
              <a:t>^D</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 </a:t>
            </a:r>
            <a:r>
              <a:rPr b="1" i="0" lang="en-US" sz="2800" u="none" cap="none" strike="noStrike">
                <a:solidFill>
                  <a:srgbClr val="FF0000"/>
                </a:solidFill>
                <a:latin typeface="Georgia"/>
                <a:ea typeface="Georgia"/>
                <a:cs typeface="Georgia"/>
                <a:sym typeface="Georgia"/>
              </a:rPr>
              <a:t>ls -l letter</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eorgia"/>
                <a:ea typeface="Georgia"/>
                <a:cs typeface="Georgia"/>
                <a:sym typeface="Georgia"/>
              </a:rPr>
              <a:t>-rw-r--r--   1 raj      other         38 May 28 11:20 letter</a:t>
            </a:r>
            <a:endParaRPr b="0" i="0" sz="1400" u="none" cap="none" strike="noStrike">
              <a:solidFill>
                <a:srgbClr val="000000"/>
              </a:solidFill>
              <a:latin typeface="Arial"/>
              <a:ea typeface="Arial"/>
              <a:cs typeface="Arial"/>
              <a:sym typeface="Arial"/>
            </a:endParaRPr>
          </a:p>
        </p:txBody>
      </p:sp>
      <p:sp>
        <p:nvSpPr>
          <p:cNvPr id="345" name="Google Shape;345;p27"/>
          <p:cNvSpPr/>
          <p:nvPr/>
        </p:nvSpPr>
        <p:spPr>
          <a:xfrm>
            <a:off x="2133600" y="3908377"/>
            <a:ext cx="2971800" cy="618799"/>
          </a:xfrm>
          <a:prstGeom prst="wedgeEllipseCallout">
            <a:avLst>
              <a:gd fmla="val -80245" name="adj1"/>
              <a:gd fmla="val 50229" name="adj2"/>
            </a:avLst>
          </a:prstGeom>
          <a:solidFill>
            <a:srgbClr val="ECD6C7"/>
          </a:solidFill>
          <a:ln cap="flat" cmpd="sng" w="9525">
            <a:solidFill>
              <a:schemeClr val="accent6"/>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eorgia"/>
                <a:ea typeface="Georgia"/>
                <a:cs typeface="Georgia"/>
                <a:sym typeface="Georgia"/>
              </a:rPr>
              <a:t>Special Character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List Files ( </a:t>
            </a:r>
            <a:r>
              <a:rPr b="1" i="1" lang="en-US"/>
              <a:t>ls</a:t>
            </a:r>
            <a:r>
              <a:rPr i="1" lang="en-US"/>
              <a:t> )</a:t>
            </a:r>
            <a:endParaRPr/>
          </a:p>
        </p:txBody>
      </p:sp>
      <p:sp>
        <p:nvSpPr>
          <p:cNvPr id="352" name="Google Shape;352;p2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353" name="Google Shape;353;p2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354" name="Google Shape;354;p2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chemeClr val="accent1"/>
                </a:solidFill>
                <a:latin typeface="Georgia"/>
                <a:ea typeface="Georgia"/>
                <a:cs typeface="Georgia"/>
                <a:sym typeface="Georgia"/>
              </a:rPr>
              <a:t>ls</a:t>
            </a:r>
            <a:r>
              <a:rPr i="1" lang="en-US" sz="2800">
                <a:solidFill>
                  <a:srgbClr val="000000"/>
                </a:solidFill>
                <a:latin typeface="Georgia"/>
                <a:ea typeface="Georgia"/>
                <a:cs typeface="Georgia"/>
                <a:sym typeface="Georgia"/>
              </a:rPr>
              <a:t>   </a:t>
            </a:r>
            <a:r>
              <a:rPr b="1" i="1" lang="en-US" sz="2800">
                <a:solidFill>
                  <a:srgbClr val="000000"/>
                </a:solidFill>
                <a:latin typeface="Georgia"/>
                <a:ea typeface="Georgia"/>
                <a:cs typeface="Georgia"/>
                <a:sym typeface="Georgia"/>
              </a:rPr>
              <a:t>-</a:t>
            </a:r>
            <a:r>
              <a:rPr i="1" lang="en-US" sz="2800">
                <a:solidFill>
                  <a:srgbClr val="7030A0"/>
                </a:solidFill>
                <a:latin typeface="Georgia"/>
                <a:ea typeface="Georgia"/>
                <a:cs typeface="Georgia"/>
                <a:sym typeface="Georgia"/>
              </a:rPr>
              <a:t>algFsdR    </a:t>
            </a:r>
            <a:r>
              <a:rPr b="1" i="1" lang="en-US" sz="2800">
                <a:solidFill>
                  <a:srgbClr val="00B050"/>
                </a:solidFill>
                <a:latin typeface="Georgia"/>
                <a:ea typeface="Georgia"/>
                <a:cs typeface="Georgia"/>
                <a:sym typeface="Georgia"/>
              </a:rPr>
              <a:t>&lt;file-spec-list&gt;</a:t>
            </a:r>
            <a:endParaRPr/>
          </a:p>
          <a:p>
            <a:pPr indent="-195702" lvl="1" marL="604766" rtl="0" algn="l">
              <a:lnSpc>
                <a:spcPct val="100000"/>
              </a:lnSpc>
              <a:spcBef>
                <a:spcPts val="480"/>
              </a:spcBef>
              <a:spcAft>
                <a:spcPts val="0"/>
              </a:spcAft>
              <a:buClr>
                <a:srgbClr val="CCB400"/>
              </a:buClr>
              <a:buSzPts val="1680"/>
              <a:buNone/>
            </a:pPr>
            <a:r>
              <a:t/>
            </a:r>
            <a:endParaRPr sz="2400">
              <a:solidFill>
                <a:srgbClr val="646B86"/>
              </a:solidFill>
              <a:latin typeface="Helvetica Neue"/>
              <a:ea typeface="Helvetica Neue"/>
              <a:cs typeface="Helvetica Neue"/>
              <a:sym typeface="Helvetica Neue"/>
            </a:endParaRPr>
          </a:p>
          <a:p>
            <a:pPr indent="-128587" lvl="0" marL="274320" rtl="0" algn="l">
              <a:lnSpc>
                <a:spcPct val="100000"/>
              </a:lnSpc>
              <a:spcBef>
                <a:spcPts val="540"/>
              </a:spcBef>
              <a:spcAft>
                <a:spcPts val="0"/>
              </a:spcAft>
              <a:buSzPts val="2295"/>
              <a:buNone/>
            </a:pPr>
            <a:r>
              <a:t/>
            </a:r>
            <a:endParaRPr/>
          </a:p>
        </p:txBody>
      </p:sp>
      <p:sp>
        <p:nvSpPr>
          <p:cNvPr id="355" name="Google Shape;355;p28"/>
          <p:cNvSpPr/>
          <p:nvPr/>
        </p:nvSpPr>
        <p:spPr>
          <a:xfrm>
            <a:off x="5257800" y="2209800"/>
            <a:ext cx="3581400" cy="1676400"/>
          </a:xfrm>
          <a:prstGeom prst="wedgeRectCallout">
            <a:avLst>
              <a:gd fmla="val -62925" name="adj1"/>
              <a:gd fmla="val -68852" name="adj2"/>
            </a:avLst>
          </a:prstGeom>
          <a:solidFill>
            <a:srgbClr val="ECD6C7"/>
          </a:solidFill>
          <a:ln cap="flat" cmpd="sng" w="9525">
            <a:solidFill>
              <a:schemeClr val="accent6"/>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eorgia"/>
                <a:ea typeface="Georgia"/>
                <a:cs typeface="Georgia"/>
                <a:sym typeface="Georgia"/>
              </a:rPr>
              <a:t>The input can be a set of elements, separated by space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Georgia"/>
                <a:ea typeface="Georgia"/>
                <a:cs typeface="Georgia"/>
                <a:sym typeface="Georgia"/>
              </a:rPr>
              <a:t>File-spec</a:t>
            </a:r>
            <a:r>
              <a:rPr b="0" i="0" lang="en-US" sz="1800" u="none" cap="none" strike="noStrike">
                <a:solidFill>
                  <a:schemeClr val="dk1"/>
                </a:solidFill>
                <a:latin typeface="Georgia"/>
                <a:ea typeface="Georgia"/>
                <a:cs typeface="Georgia"/>
                <a:sym typeface="Georgia"/>
              </a:rPr>
              <a:t> is the pathname for directory or file</a:t>
            </a:r>
            <a:endParaRPr b="0" i="0" sz="1400" u="none" cap="none" strike="noStrike">
              <a:solidFill>
                <a:srgbClr val="000000"/>
              </a:solidFill>
              <a:latin typeface="Arial"/>
              <a:ea typeface="Arial"/>
              <a:cs typeface="Arial"/>
              <a:sym typeface="Arial"/>
            </a:endParaRPr>
          </a:p>
        </p:txBody>
      </p:sp>
      <p:sp>
        <p:nvSpPr>
          <p:cNvPr id="356" name="Google Shape;356;p28"/>
          <p:cNvSpPr/>
          <p:nvPr/>
        </p:nvSpPr>
        <p:spPr>
          <a:xfrm>
            <a:off x="304800" y="2133600"/>
            <a:ext cx="8610600" cy="3933384"/>
          </a:xfrm>
          <a:prstGeom prst="rect">
            <a:avLst/>
          </a:prstGeom>
          <a:noFill/>
          <a:ln>
            <a:noFill/>
          </a:ln>
        </p:spPr>
        <p:txBody>
          <a:bodyPr anchorCtr="0" anchor="t" bIns="45700" lIns="91425" spcFirstLastPara="1" rIns="91425" wrap="square" tIns="45700">
            <a:noAutofit/>
          </a:bodyPr>
          <a:lstStyle/>
          <a:p>
            <a:pPr indent="-302383" lvl="0" marL="302383"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options</a:t>
            </a:r>
            <a:endParaRPr b="0" i="0" sz="1400" u="none" cap="none" strike="noStrike">
              <a:solidFill>
                <a:srgbClr val="000000"/>
              </a:solidFill>
              <a:latin typeface="Arial"/>
              <a:ea typeface="Arial"/>
              <a:cs typeface="Arial"/>
              <a:sym typeface="Arial"/>
            </a:endParaRPr>
          </a:p>
          <a:p>
            <a:pPr indent="-302382" lvl="1" marL="604766" marR="0" rtl="0" algn="l">
              <a:lnSpc>
                <a:spcPct val="100000"/>
              </a:lnSpc>
              <a:spcBef>
                <a:spcPts val="480"/>
              </a:spcBef>
              <a:spcAft>
                <a:spcPts val="0"/>
              </a:spcAft>
              <a:buClr>
                <a:srgbClr val="CCB400"/>
              </a:buClr>
              <a:buSzPts val="1680"/>
              <a:buFont typeface="Noto Sans Symbols"/>
              <a:buChar char="⚪"/>
            </a:pPr>
            <a:r>
              <a:rPr b="0" i="1" lang="en-US" sz="2400" u="none" cap="none" strike="noStrike">
                <a:solidFill>
                  <a:srgbClr val="646B86"/>
                </a:solidFill>
                <a:latin typeface="Georgia"/>
                <a:ea typeface="Georgia"/>
                <a:cs typeface="Georgia"/>
                <a:sym typeface="Georgia"/>
              </a:rPr>
              <a:t>a</a:t>
            </a:r>
            <a:r>
              <a:rPr b="0" i="0" lang="en-US" sz="2400" u="none" cap="none" strike="noStrike">
                <a:solidFill>
                  <a:srgbClr val="646B86"/>
                </a:solidFill>
                <a:latin typeface="Georgia"/>
                <a:ea typeface="Georgia"/>
                <a:cs typeface="Georgia"/>
                <a:sym typeface="Georgia"/>
              </a:rPr>
              <a:t>: hidden files</a:t>
            </a:r>
            <a:endParaRPr b="0" i="0" sz="1400" u="none" cap="none" strike="noStrike">
              <a:solidFill>
                <a:srgbClr val="000000"/>
              </a:solidFill>
              <a:latin typeface="Arial"/>
              <a:ea typeface="Arial"/>
              <a:cs typeface="Arial"/>
              <a:sym typeface="Arial"/>
            </a:endParaRPr>
          </a:p>
          <a:p>
            <a:pPr indent="-302382" lvl="1" marL="604766" marR="0" rtl="0" algn="l">
              <a:lnSpc>
                <a:spcPct val="100000"/>
              </a:lnSpc>
              <a:spcBef>
                <a:spcPts val="480"/>
              </a:spcBef>
              <a:spcAft>
                <a:spcPts val="0"/>
              </a:spcAft>
              <a:buClr>
                <a:srgbClr val="CCB400"/>
              </a:buClr>
              <a:buSzPts val="1680"/>
              <a:buFont typeface="Noto Sans Symbols"/>
              <a:buChar char="⚪"/>
            </a:pPr>
            <a:r>
              <a:rPr b="0" i="1" lang="en-US" sz="2400" u="none" cap="none" strike="noStrike">
                <a:solidFill>
                  <a:srgbClr val="646B86"/>
                </a:solidFill>
                <a:latin typeface="Georgia"/>
                <a:ea typeface="Georgia"/>
                <a:cs typeface="Georgia"/>
                <a:sym typeface="Georgia"/>
              </a:rPr>
              <a:t> l</a:t>
            </a:r>
            <a:r>
              <a:rPr b="0" i="0" lang="en-US" sz="2400" u="none" cap="none" strike="noStrike">
                <a:solidFill>
                  <a:srgbClr val="646B86"/>
                </a:solidFill>
                <a:latin typeface="Georgia"/>
                <a:ea typeface="Georgia"/>
                <a:cs typeface="Georgia"/>
                <a:sym typeface="Georgia"/>
              </a:rPr>
              <a:t>: </a:t>
            </a:r>
            <a:r>
              <a:rPr b="1" i="0" lang="en-US" sz="2400" u="none" cap="none" strike="noStrike">
                <a:solidFill>
                  <a:srgbClr val="646B86"/>
                </a:solidFill>
                <a:latin typeface="Georgia"/>
                <a:ea typeface="Georgia"/>
                <a:cs typeface="Georgia"/>
                <a:sym typeface="Georgia"/>
              </a:rPr>
              <a:t>long listing</a:t>
            </a:r>
            <a:endParaRPr b="0" i="0" sz="1400" u="none" cap="none" strike="noStrike">
              <a:solidFill>
                <a:srgbClr val="000000"/>
              </a:solidFill>
              <a:latin typeface="Arial"/>
              <a:ea typeface="Arial"/>
              <a:cs typeface="Arial"/>
              <a:sym typeface="Arial"/>
            </a:endParaRPr>
          </a:p>
          <a:p>
            <a:pPr indent="-302382" lvl="1" marL="604766" marR="0" rtl="0" algn="l">
              <a:lnSpc>
                <a:spcPct val="100000"/>
              </a:lnSpc>
              <a:spcBef>
                <a:spcPts val="480"/>
              </a:spcBef>
              <a:spcAft>
                <a:spcPts val="0"/>
              </a:spcAft>
              <a:buClr>
                <a:srgbClr val="CCB400"/>
              </a:buClr>
              <a:buSzPts val="1680"/>
              <a:buFont typeface="Noto Sans Symbols"/>
              <a:buChar char="⚪"/>
            </a:pPr>
            <a:r>
              <a:rPr b="0" i="1" lang="en-US" sz="2400" u="none" cap="none" strike="noStrike">
                <a:solidFill>
                  <a:srgbClr val="646B86"/>
                </a:solidFill>
                <a:latin typeface="Georgia"/>
                <a:ea typeface="Georgia"/>
                <a:cs typeface="Georgia"/>
                <a:sym typeface="Georgia"/>
              </a:rPr>
              <a:t>g</a:t>
            </a:r>
            <a:r>
              <a:rPr b="0" i="0" lang="en-US" sz="2400" u="none" cap="none" strike="noStrike">
                <a:solidFill>
                  <a:srgbClr val="646B86"/>
                </a:solidFill>
                <a:latin typeface="Georgia"/>
                <a:ea typeface="Georgia"/>
                <a:cs typeface="Georgia"/>
                <a:sym typeface="Georgia"/>
              </a:rPr>
              <a:t>: group</a:t>
            </a:r>
            <a:endParaRPr b="0" i="0" sz="1400" u="none" cap="none" strike="noStrike">
              <a:solidFill>
                <a:srgbClr val="000000"/>
              </a:solidFill>
              <a:latin typeface="Arial"/>
              <a:ea typeface="Arial"/>
              <a:cs typeface="Arial"/>
              <a:sym typeface="Arial"/>
            </a:endParaRPr>
          </a:p>
          <a:p>
            <a:pPr indent="-302382" lvl="1" marL="604766" marR="0" rtl="0" algn="l">
              <a:lnSpc>
                <a:spcPct val="100000"/>
              </a:lnSpc>
              <a:spcBef>
                <a:spcPts val="480"/>
              </a:spcBef>
              <a:spcAft>
                <a:spcPts val="0"/>
              </a:spcAft>
              <a:buClr>
                <a:srgbClr val="CCB400"/>
              </a:buClr>
              <a:buSzPts val="1680"/>
              <a:buFont typeface="Noto Sans Symbols"/>
              <a:buChar char="⚪"/>
            </a:pPr>
            <a:r>
              <a:rPr b="0" i="1" lang="en-US" sz="2400" u="none" cap="none" strike="noStrike">
                <a:solidFill>
                  <a:srgbClr val="646B86"/>
                </a:solidFill>
                <a:latin typeface="Georgia"/>
                <a:ea typeface="Georgia"/>
                <a:cs typeface="Georgia"/>
                <a:sym typeface="Georgia"/>
              </a:rPr>
              <a:t>F</a:t>
            </a:r>
            <a:r>
              <a:rPr b="0" i="0" lang="en-US" sz="2400" u="none" cap="none" strike="noStrike">
                <a:solidFill>
                  <a:srgbClr val="646B86"/>
                </a:solidFill>
                <a:latin typeface="Georgia"/>
                <a:ea typeface="Georgia"/>
                <a:cs typeface="Georgia"/>
                <a:sym typeface="Georgia"/>
              </a:rPr>
              <a:t>: put character after file name indicating 			    </a:t>
            </a:r>
            <a:r>
              <a:rPr b="0" i="0" lang="en-US" sz="2000" u="none" cap="none" strike="noStrike">
                <a:solidFill>
                  <a:srgbClr val="646B86"/>
                </a:solidFill>
                <a:latin typeface="Georgia"/>
                <a:ea typeface="Georgia"/>
                <a:cs typeface="Georgia"/>
                <a:sym typeface="Georgia"/>
              </a:rPr>
              <a:t>executable *, link @, directory  /, socket  =</a:t>
            </a:r>
            <a:endParaRPr b="0" i="0" sz="2400" u="none" cap="none" strike="noStrike">
              <a:solidFill>
                <a:srgbClr val="646B86"/>
              </a:solidFill>
              <a:latin typeface="Georgia"/>
              <a:ea typeface="Georgia"/>
              <a:cs typeface="Georgia"/>
              <a:sym typeface="Georgia"/>
            </a:endParaRPr>
          </a:p>
          <a:p>
            <a:pPr indent="-302382" lvl="1" marL="604766" marR="0" rtl="0" algn="l">
              <a:lnSpc>
                <a:spcPct val="100000"/>
              </a:lnSpc>
              <a:spcBef>
                <a:spcPts val="480"/>
              </a:spcBef>
              <a:spcAft>
                <a:spcPts val="0"/>
              </a:spcAft>
              <a:buClr>
                <a:srgbClr val="CCB400"/>
              </a:buClr>
              <a:buSzPts val="1680"/>
              <a:buFont typeface="Noto Sans Symbols"/>
              <a:buChar char="⚪"/>
            </a:pPr>
            <a:r>
              <a:rPr b="0" i="1" lang="en-US" sz="2400" u="none" cap="none" strike="noStrike">
                <a:solidFill>
                  <a:srgbClr val="646B86"/>
                </a:solidFill>
                <a:latin typeface="Georgia"/>
                <a:ea typeface="Georgia"/>
                <a:cs typeface="Georgia"/>
                <a:sym typeface="Georgia"/>
              </a:rPr>
              <a:t>s</a:t>
            </a:r>
            <a:r>
              <a:rPr b="0" i="0" lang="en-US" sz="2400" u="none" cap="none" strike="noStrike">
                <a:solidFill>
                  <a:srgbClr val="646B86"/>
                </a:solidFill>
                <a:latin typeface="Georgia"/>
                <a:ea typeface="Georgia"/>
                <a:cs typeface="Georgia"/>
                <a:sym typeface="Georgia"/>
              </a:rPr>
              <a:t>: number of disk blocks</a:t>
            </a:r>
            <a:endParaRPr b="0" i="0" sz="1400" u="none" cap="none" strike="noStrike">
              <a:solidFill>
                <a:srgbClr val="000000"/>
              </a:solidFill>
              <a:latin typeface="Arial"/>
              <a:ea typeface="Arial"/>
              <a:cs typeface="Arial"/>
              <a:sym typeface="Arial"/>
            </a:endParaRPr>
          </a:p>
          <a:p>
            <a:pPr indent="-302382" lvl="1" marL="604766" marR="0" rtl="0" algn="l">
              <a:lnSpc>
                <a:spcPct val="100000"/>
              </a:lnSpc>
              <a:spcBef>
                <a:spcPts val="480"/>
              </a:spcBef>
              <a:spcAft>
                <a:spcPts val="0"/>
              </a:spcAft>
              <a:buClr>
                <a:srgbClr val="CCB400"/>
              </a:buClr>
              <a:buSzPts val="1680"/>
              <a:buFont typeface="Noto Sans Symbols"/>
              <a:buChar char="⚪"/>
            </a:pPr>
            <a:r>
              <a:rPr b="0" i="1" lang="en-US" sz="2400" u="none" cap="none" strike="noStrike">
                <a:solidFill>
                  <a:srgbClr val="646B86"/>
                </a:solidFill>
                <a:latin typeface="Georgia"/>
                <a:ea typeface="Georgia"/>
                <a:cs typeface="Georgia"/>
                <a:sym typeface="Georgia"/>
              </a:rPr>
              <a:t>d</a:t>
            </a:r>
            <a:r>
              <a:rPr b="0" i="0" lang="en-US" sz="2400" u="none" cap="none" strike="noStrike">
                <a:solidFill>
                  <a:srgbClr val="646B86"/>
                </a:solidFill>
                <a:latin typeface="Georgia"/>
                <a:ea typeface="Georgia"/>
                <a:cs typeface="Georgia"/>
                <a:sym typeface="Georgia"/>
              </a:rPr>
              <a:t>: dir details not contents</a:t>
            </a:r>
            <a:endParaRPr b="0" i="0" sz="1400" u="none" cap="none" strike="noStrike">
              <a:solidFill>
                <a:srgbClr val="000000"/>
              </a:solidFill>
              <a:latin typeface="Arial"/>
              <a:ea typeface="Arial"/>
              <a:cs typeface="Arial"/>
              <a:sym typeface="Arial"/>
            </a:endParaRPr>
          </a:p>
          <a:p>
            <a:pPr indent="-302382" lvl="1" marL="604766" marR="0" rtl="0" algn="l">
              <a:lnSpc>
                <a:spcPct val="100000"/>
              </a:lnSpc>
              <a:spcBef>
                <a:spcPts val="480"/>
              </a:spcBef>
              <a:spcAft>
                <a:spcPts val="0"/>
              </a:spcAft>
              <a:buClr>
                <a:srgbClr val="CCB400"/>
              </a:buClr>
              <a:buSzPts val="1680"/>
              <a:buFont typeface="Noto Sans Symbols"/>
              <a:buChar char="⚪"/>
            </a:pPr>
            <a:r>
              <a:rPr b="0" i="1" lang="en-US" sz="2400" u="none" cap="none" strike="noStrike">
                <a:solidFill>
                  <a:srgbClr val="646B86"/>
                </a:solidFill>
                <a:latin typeface="Georgia"/>
                <a:ea typeface="Georgia"/>
                <a:cs typeface="Georgia"/>
                <a:sym typeface="Georgia"/>
              </a:rPr>
              <a:t>R</a:t>
            </a:r>
            <a:r>
              <a:rPr b="0" i="0" lang="en-US" sz="2400" u="none" cap="none" strike="noStrike">
                <a:solidFill>
                  <a:srgbClr val="646B86"/>
                </a:solidFill>
                <a:latin typeface="Georgia"/>
                <a:ea typeface="Georgia"/>
                <a:cs typeface="Georgia"/>
                <a:sym typeface="Georgia"/>
              </a:rPr>
              <a:t>: recursive listing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Show File Contents (</a:t>
            </a:r>
            <a:r>
              <a:rPr i="1" lang="en-US"/>
              <a:t>cat, more</a:t>
            </a:r>
            <a:r>
              <a:rPr lang="en-US"/>
              <a:t>)</a:t>
            </a:r>
            <a:endParaRPr/>
          </a:p>
        </p:txBody>
      </p:sp>
      <p:sp>
        <p:nvSpPr>
          <p:cNvPr id="363" name="Google Shape;363;p2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364" name="Google Shape;364;p2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365" name="Google Shape;365;p2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chemeClr val="accent1"/>
                </a:solidFill>
                <a:latin typeface="Georgia"/>
                <a:ea typeface="Georgia"/>
                <a:cs typeface="Georgia"/>
                <a:sym typeface="Georgia"/>
              </a:rPr>
              <a:t>cat</a:t>
            </a:r>
            <a:r>
              <a:rPr i="1" lang="en-US" sz="2800">
                <a:solidFill>
                  <a:srgbClr val="000000"/>
                </a:solidFill>
                <a:latin typeface="Georgia"/>
                <a:ea typeface="Georgia"/>
                <a:cs typeface="Georgia"/>
                <a:sym typeface="Georgia"/>
              </a:rPr>
              <a:t>     </a:t>
            </a:r>
            <a:r>
              <a:rPr b="1" i="1" lang="en-US" sz="2800">
                <a:solidFill>
                  <a:srgbClr val="00B050"/>
                </a:solidFill>
                <a:latin typeface="Georgia"/>
                <a:ea typeface="Georgia"/>
                <a:cs typeface="Georgia"/>
                <a:sym typeface="Georgia"/>
              </a:rPr>
              <a:t>&lt;file-spec-list&gt;</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latin typeface="Georgia"/>
                <a:ea typeface="Georgia"/>
                <a:cs typeface="Georgia"/>
                <a:sym typeface="Georgia"/>
              </a:rPr>
              <a:t>list contents of file(s) on screen without pause</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FF0000"/>
                </a:solidFill>
                <a:latin typeface="Georgia"/>
                <a:ea typeface="Georgia"/>
                <a:cs typeface="Georgia"/>
                <a:sym typeface="Georgia"/>
              </a:rPr>
              <a:t>more </a:t>
            </a:r>
            <a:r>
              <a:rPr i="1" lang="en-US" sz="2800">
                <a:solidFill>
                  <a:srgbClr val="FF0000"/>
                </a:solidFill>
                <a:latin typeface="Georgia"/>
                <a:ea typeface="Georgia"/>
                <a:cs typeface="Georgia"/>
                <a:sym typeface="Georgia"/>
              </a:rPr>
              <a:t> </a:t>
            </a:r>
            <a:r>
              <a:rPr b="1" i="1" lang="en-US" sz="2800">
                <a:solidFill>
                  <a:srgbClr val="00B050"/>
                </a:solidFill>
                <a:latin typeface="Georgia"/>
                <a:ea typeface="Georgia"/>
                <a:cs typeface="Georgia"/>
                <a:sym typeface="Georgia"/>
              </a:rPr>
              <a:t>&lt;file-spec-list&gt;</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latin typeface="Georgia"/>
                <a:ea typeface="Georgia"/>
                <a:cs typeface="Georgia"/>
                <a:sym typeface="Georgia"/>
              </a:rPr>
              <a:t>same as </a:t>
            </a:r>
            <a:r>
              <a:rPr i="1" lang="en-US" sz="2400">
                <a:solidFill>
                  <a:srgbClr val="646B86"/>
                </a:solidFill>
                <a:latin typeface="Georgia"/>
                <a:ea typeface="Georgia"/>
                <a:cs typeface="Georgia"/>
                <a:sym typeface="Georgia"/>
              </a:rPr>
              <a:t>cat</a:t>
            </a:r>
            <a:r>
              <a:rPr lang="en-US" sz="2400">
                <a:solidFill>
                  <a:srgbClr val="646B86"/>
                </a:solidFill>
                <a:latin typeface="Georgia"/>
                <a:ea typeface="Georgia"/>
                <a:cs typeface="Georgia"/>
                <a:sym typeface="Georgia"/>
              </a:rPr>
              <a:t>; pauses after each screen </a:t>
            </a:r>
            <a:endParaRPr/>
          </a:p>
          <a:p>
            <a:pPr indent="-302382" lvl="1" marL="604766" rtl="0" algn="l">
              <a:lnSpc>
                <a:spcPct val="100000"/>
              </a:lnSpc>
              <a:spcBef>
                <a:spcPts val="480"/>
              </a:spcBef>
              <a:spcAft>
                <a:spcPts val="0"/>
              </a:spcAft>
              <a:buClr>
                <a:srgbClr val="CCB400"/>
              </a:buClr>
              <a:buSzPts val="1680"/>
              <a:buChar char="⚪"/>
            </a:pPr>
            <a:r>
              <a:rPr b="1" lang="en-US" sz="2400" u="sng">
                <a:solidFill>
                  <a:srgbClr val="646B86"/>
                </a:solidFill>
                <a:latin typeface="Georgia"/>
                <a:ea typeface="Georgia"/>
                <a:cs typeface="Georgia"/>
                <a:sym typeface="Georgia"/>
              </a:rPr>
              <a:t>space bar</a:t>
            </a:r>
            <a:r>
              <a:rPr b="1" lang="en-US" sz="2400">
                <a:solidFill>
                  <a:srgbClr val="646B86"/>
                </a:solidFill>
                <a:latin typeface="Georgia"/>
                <a:ea typeface="Georgia"/>
                <a:cs typeface="Georgia"/>
                <a:sym typeface="Georgia"/>
              </a:rPr>
              <a:t> </a:t>
            </a:r>
            <a:r>
              <a:rPr lang="en-US" sz="2400">
                <a:solidFill>
                  <a:srgbClr val="646B86"/>
                </a:solidFill>
                <a:latin typeface="Georgia"/>
                <a:ea typeface="Georgia"/>
                <a:cs typeface="Georgia"/>
                <a:sym typeface="Georgia"/>
              </a:rPr>
              <a:t>takes you to next screen</a:t>
            </a:r>
            <a:endParaRPr/>
          </a:p>
          <a:p>
            <a:pPr indent="-302382" lvl="1" marL="604766" rtl="0" algn="l">
              <a:lnSpc>
                <a:spcPct val="100000"/>
              </a:lnSpc>
              <a:spcBef>
                <a:spcPts val="480"/>
              </a:spcBef>
              <a:spcAft>
                <a:spcPts val="0"/>
              </a:spcAft>
              <a:buClr>
                <a:srgbClr val="CCB400"/>
              </a:buClr>
              <a:buSzPts val="1680"/>
              <a:buChar char="⚪"/>
            </a:pPr>
            <a:r>
              <a:rPr b="1" lang="en-US" sz="2400" u="sng">
                <a:solidFill>
                  <a:srgbClr val="646B86"/>
                </a:solidFill>
                <a:latin typeface="Georgia"/>
                <a:ea typeface="Georgia"/>
                <a:cs typeface="Georgia"/>
                <a:sym typeface="Georgia"/>
              </a:rPr>
              <a:t>q</a:t>
            </a:r>
            <a:r>
              <a:rPr lang="en-US" sz="2400">
                <a:solidFill>
                  <a:srgbClr val="646B86"/>
                </a:solidFill>
                <a:latin typeface="Georgia"/>
                <a:ea typeface="Georgia"/>
                <a:cs typeface="Georgia"/>
                <a:sym typeface="Georgia"/>
              </a:rPr>
              <a:t> quit </a:t>
            </a:r>
            <a:endParaRPr/>
          </a:p>
          <a:p>
            <a:pPr indent="-302382" lvl="1" marL="604766" rtl="0" algn="l">
              <a:lnSpc>
                <a:spcPct val="100000"/>
              </a:lnSpc>
              <a:spcBef>
                <a:spcPts val="480"/>
              </a:spcBef>
              <a:spcAft>
                <a:spcPts val="0"/>
              </a:spcAft>
              <a:buClr>
                <a:srgbClr val="CCB400"/>
              </a:buClr>
              <a:buSzPts val="1680"/>
              <a:buChar char="⚪"/>
            </a:pPr>
            <a:r>
              <a:rPr b="1" lang="en-US" sz="2400" u="sng">
                <a:solidFill>
                  <a:srgbClr val="646B86"/>
                </a:solidFill>
                <a:latin typeface="Georgia"/>
                <a:ea typeface="Georgia"/>
                <a:cs typeface="Georgia"/>
                <a:sym typeface="Georgia"/>
              </a:rPr>
              <a:t>enter</a:t>
            </a:r>
            <a:r>
              <a:rPr lang="en-US" sz="2400">
                <a:solidFill>
                  <a:srgbClr val="646B86"/>
                </a:solidFill>
                <a:latin typeface="Georgia"/>
                <a:ea typeface="Georgia"/>
                <a:cs typeface="Georgia"/>
                <a:sym typeface="Georgia"/>
              </a:rPr>
              <a:t> shows next line</a:t>
            </a:r>
            <a:endParaRPr/>
          </a:p>
          <a:p>
            <a:pPr indent="-302382" lvl="1" marL="604766" rtl="0" algn="l">
              <a:lnSpc>
                <a:spcPct val="100000"/>
              </a:lnSpc>
              <a:spcBef>
                <a:spcPts val="480"/>
              </a:spcBef>
              <a:spcAft>
                <a:spcPts val="0"/>
              </a:spcAft>
              <a:buClr>
                <a:srgbClr val="CCB400"/>
              </a:buClr>
              <a:buSzPts val="1680"/>
              <a:buChar char="⚪"/>
            </a:pPr>
            <a:r>
              <a:rPr b="1" lang="en-US" sz="2400" u="sng">
                <a:solidFill>
                  <a:srgbClr val="646B86"/>
                </a:solidFill>
                <a:latin typeface="Georgia"/>
                <a:ea typeface="Georgia"/>
                <a:cs typeface="Georgia"/>
                <a:sym typeface="Georgia"/>
              </a:rPr>
              <a:t>h</a:t>
            </a:r>
            <a:r>
              <a:rPr lang="en-US" sz="2400">
                <a:solidFill>
                  <a:srgbClr val="646B86"/>
                </a:solidFill>
                <a:latin typeface="Georgia"/>
                <a:ea typeface="Georgia"/>
                <a:cs typeface="Georgia"/>
                <a:sym typeface="Georgia"/>
              </a:rPr>
              <a:t> help key for more commands</a:t>
            </a:r>
            <a:endParaRPr/>
          </a:p>
          <a:p>
            <a:pPr indent="-128587" lvl="0" marL="274320" rtl="0" algn="l">
              <a:lnSpc>
                <a:spcPct val="100000"/>
              </a:lnSpc>
              <a:spcBef>
                <a:spcPts val="540"/>
              </a:spcBef>
              <a:spcAft>
                <a:spcPts val="0"/>
              </a:spcAft>
              <a:buSzPts val="2295"/>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Show File Contents (</a:t>
            </a:r>
            <a:r>
              <a:rPr b="1" i="1" lang="en-US"/>
              <a:t>page, head, tail</a:t>
            </a:r>
            <a:r>
              <a:rPr lang="en-US"/>
              <a:t>)</a:t>
            </a:r>
            <a:endParaRPr/>
          </a:p>
        </p:txBody>
      </p:sp>
      <p:sp>
        <p:nvSpPr>
          <p:cNvPr id="372" name="Google Shape;372;p3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373" name="Google Shape;373;p30"/>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374" name="Google Shape;374;p3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chemeClr val="accent1"/>
                </a:solidFill>
                <a:latin typeface="Georgia"/>
                <a:ea typeface="Georgia"/>
                <a:cs typeface="Georgia"/>
                <a:sym typeface="Georgia"/>
              </a:rPr>
              <a:t>page     </a:t>
            </a:r>
            <a:r>
              <a:rPr b="1" i="1" lang="en-US" sz="2800">
                <a:solidFill>
                  <a:srgbClr val="00B050"/>
                </a:solidFill>
                <a:latin typeface="Georgia"/>
                <a:ea typeface="Georgia"/>
                <a:cs typeface="Georgia"/>
                <a:sym typeface="Georgia"/>
              </a:rPr>
              <a:t>&lt;file-spec-list&gt;</a:t>
            </a:r>
            <a:endParaRPr/>
          </a:p>
          <a:p>
            <a:pPr indent="-274320" lvl="1" marL="548640" rtl="0" algn="l">
              <a:lnSpc>
                <a:spcPct val="100000"/>
              </a:lnSpc>
              <a:spcBef>
                <a:spcPts val="480"/>
              </a:spcBef>
              <a:spcAft>
                <a:spcPts val="0"/>
              </a:spcAft>
              <a:buSzPts val="1680"/>
              <a:buChar char="⚪"/>
            </a:pPr>
            <a:r>
              <a:rPr lang="en-US" sz="2400">
                <a:latin typeface="Georgia"/>
                <a:ea typeface="Georgia"/>
                <a:cs typeface="Georgia"/>
                <a:sym typeface="Georgia"/>
              </a:rPr>
              <a:t>same as </a:t>
            </a:r>
            <a:r>
              <a:rPr i="1" lang="en-US" sz="2400">
                <a:latin typeface="Georgia"/>
                <a:ea typeface="Georgia"/>
                <a:cs typeface="Georgia"/>
                <a:sym typeface="Georgia"/>
              </a:rPr>
              <a:t>more</a:t>
            </a:r>
            <a:r>
              <a:rPr lang="en-US" sz="2400">
                <a:latin typeface="Georgia"/>
                <a:ea typeface="Georgia"/>
                <a:cs typeface="Georgia"/>
                <a:sym typeface="Georgia"/>
              </a:rPr>
              <a:t>; clears screen before each page</a:t>
            </a:r>
            <a:endParaRPr/>
          </a:p>
          <a:p>
            <a:pPr indent="-274320" lvl="1" marL="548640" rtl="0" algn="l">
              <a:lnSpc>
                <a:spcPct val="100000"/>
              </a:lnSpc>
              <a:spcBef>
                <a:spcPts val="480"/>
              </a:spcBef>
              <a:spcAft>
                <a:spcPts val="0"/>
              </a:spcAft>
              <a:buSzPts val="1680"/>
              <a:buChar char="⚪"/>
            </a:pPr>
            <a:r>
              <a:rPr lang="en-US" sz="2400">
                <a:latin typeface="Georgia"/>
                <a:ea typeface="Georgia"/>
                <a:cs typeface="Georgia"/>
                <a:sym typeface="Georgia"/>
              </a:rPr>
              <a:t>quicker</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FF0000"/>
                </a:solidFill>
                <a:latin typeface="Georgia"/>
                <a:ea typeface="Georgia"/>
                <a:cs typeface="Georgia"/>
                <a:sym typeface="Georgia"/>
              </a:rPr>
              <a:t>head   –n   </a:t>
            </a:r>
            <a:r>
              <a:rPr b="1" i="1" lang="en-US" sz="2800">
                <a:solidFill>
                  <a:srgbClr val="00B050"/>
                </a:solidFill>
                <a:latin typeface="Georgia"/>
                <a:ea typeface="Georgia"/>
                <a:cs typeface="Georgia"/>
                <a:sym typeface="Georgia"/>
              </a:rPr>
              <a:t>&lt;file-spec-list&gt;</a:t>
            </a:r>
            <a:endParaRPr/>
          </a:p>
          <a:p>
            <a:pPr indent="-274320" lvl="1" marL="548640" rtl="0" algn="l">
              <a:lnSpc>
                <a:spcPct val="100000"/>
              </a:lnSpc>
              <a:spcBef>
                <a:spcPts val="480"/>
              </a:spcBef>
              <a:spcAft>
                <a:spcPts val="0"/>
              </a:spcAft>
              <a:buSzPts val="1680"/>
              <a:buChar char="⚪"/>
            </a:pPr>
            <a:r>
              <a:rPr lang="en-US" sz="2400">
                <a:latin typeface="Georgia"/>
                <a:ea typeface="Georgia"/>
                <a:cs typeface="Georgia"/>
                <a:sym typeface="Georgia"/>
              </a:rPr>
              <a:t>display </a:t>
            </a:r>
            <a:r>
              <a:rPr i="1" lang="en-US" sz="2400">
                <a:latin typeface="Georgia"/>
                <a:ea typeface="Georgia"/>
                <a:cs typeface="Georgia"/>
                <a:sym typeface="Georgia"/>
              </a:rPr>
              <a:t>n</a:t>
            </a:r>
            <a:r>
              <a:rPr lang="en-US" sz="2400">
                <a:latin typeface="Georgia"/>
                <a:ea typeface="Georgia"/>
                <a:cs typeface="Georgia"/>
                <a:sym typeface="Georgia"/>
              </a:rPr>
              <a:t> lines from front of file</a:t>
            </a:r>
            <a:endParaRPr/>
          </a:p>
          <a:p>
            <a:pPr indent="-302383" lvl="0" marL="302383" rtl="0" algn="l">
              <a:lnSpc>
                <a:spcPct val="100000"/>
              </a:lnSpc>
              <a:spcBef>
                <a:spcPts val="560"/>
              </a:spcBef>
              <a:spcAft>
                <a:spcPts val="0"/>
              </a:spcAft>
              <a:buClr>
                <a:srgbClr val="D16349"/>
              </a:buClr>
              <a:buSzPts val="2380"/>
              <a:buChar char="⚫"/>
            </a:pPr>
            <a:r>
              <a:rPr lang="en-US" sz="2800">
                <a:latin typeface="Georgia"/>
                <a:ea typeface="Georgia"/>
                <a:cs typeface="Georgia"/>
                <a:sym typeface="Georgia"/>
              </a:rPr>
              <a:t>$</a:t>
            </a:r>
            <a:r>
              <a:rPr b="1" i="1" lang="en-US" sz="2800">
                <a:solidFill>
                  <a:srgbClr val="FF0000"/>
                </a:solidFill>
                <a:latin typeface="Georgia"/>
                <a:ea typeface="Georgia"/>
                <a:cs typeface="Georgia"/>
                <a:sym typeface="Georgia"/>
              </a:rPr>
              <a:t> tail      –n   </a:t>
            </a:r>
            <a:r>
              <a:rPr b="1" i="1" lang="en-US" sz="2800">
                <a:solidFill>
                  <a:srgbClr val="00B050"/>
                </a:solidFill>
                <a:latin typeface="Georgia"/>
                <a:ea typeface="Georgia"/>
                <a:cs typeface="Georgia"/>
                <a:sym typeface="Georgia"/>
              </a:rPr>
              <a:t>&lt;file-spec-list&gt;</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latin typeface="Georgia"/>
                <a:ea typeface="Georgia"/>
                <a:cs typeface="Georgia"/>
                <a:sym typeface="Georgia"/>
              </a:rPr>
              <a:t>display </a:t>
            </a:r>
            <a:r>
              <a:rPr i="1" lang="en-US" sz="2400">
                <a:solidFill>
                  <a:srgbClr val="646B86"/>
                </a:solidFill>
                <a:latin typeface="Georgia"/>
                <a:ea typeface="Georgia"/>
                <a:cs typeface="Georgia"/>
                <a:sym typeface="Georgia"/>
              </a:rPr>
              <a:t>n</a:t>
            </a:r>
            <a:r>
              <a:rPr lang="en-US" sz="2400">
                <a:solidFill>
                  <a:srgbClr val="646B86"/>
                </a:solidFill>
                <a:latin typeface="Georgia"/>
                <a:ea typeface="Georgia"/>
                <a:cs typeface="Georgia"/>
                <a:sym typeface="Georgia"/>
              </a:rPr>
              <a:t> lines from end of file</a:t>
            </a:r>
            <a:endParaRPr/>
          </a:p>
          <a:p>
            <a:pPr indent="0" lvl="0" marL="0" rtl="0" algn="l">
              <a:lnSpc>
                <a:spcPct val="100000"/>
              </a:lnSpc>
              <a:spcBef>
                <a:spcPts val="580"/>
              </a:spcBef>
              <a:spcAft>
                <a:spcPts val="0"/>
              </a:spcAft>
              <a:buSzPts val="2465"/>
              <a:buNone/>
            </a:pPr>
            <a:r>
              <a:t/>
            </a:r>
            <a:endParaRPr sz="2900">
              <a:latin typeface="Helvetica Neue"/>
              <a:ea typeface="Helvetica Neue"/>
              <a:cs typeface="Helvetica Neue"/>
              <a:sym typeface="Helvetica Neue"/>
            </a:endParaRPr>
          </a:p>
          <a:p>
            <a:pPr indent="-128587" lvl="0" marL="274320" rtl="0" algn="l">
              <a:lnSpc>
                <a:spcPct val="100000"/>
              </a:lnSpc>
              <a:spcBef>
                <a:spcPts val="540"/>
              </a:spcBef>
              <a:spcAft>
                <a:spcPts val="0"/>
              </a:spcAft>
              <a:buSzPts val="2295"/>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2970"/>
              <a:buFont typeface="Georgia"/>
              <a:buNone/>
            </a:pPr>
            <a:r>
              <a:rPr lang="en-US" sz="2970"/>
              <a:t>Working with Directories (</a:t>
            </a:r>
            <a:r>
              <a:rPr b="1" i="1" lang="en-US" sz="2970"/>
              <a:t>mkdir, cd, pwd</a:t>
            </a:r>
            <a:r>
              <a:rPr lang="en-US" sz="2970"/>
              <a:t>)</a:t>
            </a:r>
            <a:endParaRPr/>
          </a:p>
        </p:txBody>
      </p:sp>
      <p:sp>
        <p:nvSpPr>
          <p:cNvPr id="381" name="Google Shape;381;p3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382" name="Google Shape;382;p3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383" name="Google Shape;383;p3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D16349"/>
                </a:solidFill>
                <a:latin typeface="Georgia"/>
                <a:ea typeface="Georgia"/>
                <a:cs typeface="Georgia"/>
                <a:sym typeface="Georgia"/>
              </a:rPr>
              <a:t>mkdir   </a:t>
            </a:r>
            <a:r>
              <a:rPr b="1" i="1" lang="en-US" sz="2800">
                <a:solidFill>
                  <a:srgbClr val="00B050"/>
                </a:solidFill>
                <a:latin typeface="Georgia"/>
                <a:ea typeface="Georgia"/>
                <a:cs typeface="Georgia"/>
                <a:sym typeface="Georgia"/>
              </a:rPr>
              <a:t>&lt;dir-list&gt;</a:t>
            </a:r>
            <a:endParaRPr/>
          </a:p>
          <a:p>
            <a:pPr indent="-274320" lvl="1" marL="548640" rtl="0" algn="l">
              <a:lnSpc>
                <a:spcPct val="100000"/>
              </a:lnSpc>
              <a:spcBef>
                <a:spcPts val="480"/>
              </a:spcBef>
              <a:spcAft>
                <a:spcPts val="0"/>
              </a:spcAft>
              <a:buSzPts val="1680"/>
              <a:buChar char="⚪"/>
            </a:pPr>
            <a:r>
              <a:rPr b="1" lang="en-US" sz="2400" u="sng">
                <a:latin typeface="Georgia"/>
                <a:ea typeface="Georgia"/>
                <a:cs typeface="Georgia"/>
                <a:sym typeface="Georgia"/>
              </a:rPr>
              <a:t>m</a:t>
            </a:r>
            <a:r>
              <a:rPr lang="en-US" sz="2400">
                <a:latin typeface="Georgia"/>
                <a:ea typeface="Georgia"/>
                <a:cs typeface="Georgia"/>
                <a:sym typeface="Georgia"/>
              </a:rPr>
              <a:t>a</a:t>
            </a:r>
            <a:r>
              <a:rPr b="1" lang="en-US" sz="2400" u="sng">
                <a:latin typeface="Georgia"/>
                <a:ea typeface="Georgia"/>
                <a:cs typeface="Georgia"/>
                <a:sym typeface="Georgia"/>
              </a:rPr>
              <a:t>k</a:t>
            </a:r>
            <a:r>
              <a:rPr lang="en-US" sz="2400">
                <a:latin typeface="Georgia"/>
                <a:ea typeface="Georgia"/>
                <a:cs typeface="Georgia"/>
                <a:sym typeface="Georgia"/>
              </a:rPr>
              <a:t>e a new </a:t>
            </a:r>
            <a:r>
              <a:rPr b="1" lang="en-US" sz="2400" u="sng">
                <a:latin typeface="Georgia"/>
                <a:ea typeface="Georgia"/>
                <a:cs typeface="Georgia"/>
                <a:sym typeface="Georgia"/>
              </a:rPr>
              <a:t>dir</a:t>
            </a:r>
            <a:r>
              <a:rPr lang="en-US" sz="2400">
                <a:latin typeface="Georgia"/>
                <a:ea typeface="Georgia"/>
                <a:cs typeface="Georgia"/>
                <a:sym typeface="Georgia"/>
              </a:rPr>
              <a:t>ectory</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FF0000"/>
                </a:solidFill>
                <a:latin typeface="Georgia"/>
                <a:ea typeface="Georgia"/>
                <a:cs typeface="Georgia"/>
                <a:sym typeface="Georgia"/>
              </a:rPr>
              <a:t>cd    </a:t>
            </a:r>
            <a:r>
              <a:rPr b="1" i="1" lang="en-US" sz="2800">
                <a:solidFill>
                  <a:srgbClr val="00B050"/>
                </a:solidFill>
                <a:latin typeface="Georgia"/>
                <a:ea typeface="Georgia"/>
                <a:cs typeface="Georgia"/>
                <a:sym typeface="Georgia"/>
              </a:rPr>
              <a:t>&lt;dir&gt;</a:t>
            </a:r>
            <a:endParaRPr/>
          </a:p>
          <a:p>
            <a:pPr indent="-274320" lvl="1" marL="548640" rtl="0" algn="l">
              <a:lnSpc>
                <a:spcPct val="100000"/>
              </a:lnSpc>
              <a:spcBef>
                <a:spcPts val="480"/>
              </a:spcBef>
              <a:spcAft>
                <a:spcPts val="0"/>
              </a:spcAft>
              <a:buSzPts val="1680"/>
              <a:buChar char="⚪"/>
            </a:pPr>
            <a:r>
              <a:rPr lang="en-US" sz="2400">
                <a:latin typeface="Georgia"/>
                <a:ea typeface="Georgia"/>
                <a:cs typeface="Georgia"/>
                <a:sym typeface="Georgia"/>
              </a:rPr>
              <a:t>built-in to shell</a:t>
            </a:r>
            <a:endParaRPr/>
          </a:p>
          <a:p>
            <a:pPr indent="-274320" lvl="1" marL="548640" rtl="0" algn="l">
              <a:lnSpc>
                <a:spcPct val="100000"/>
              </a:lnSpc>
              <a:spcBef>
                <a:spcPts val="480"/>
              </a:spcBef>
              <a:spcAft>
                <a:spcPts val="0"/>
              </a:spcAft>
              <a:buSzPts val="1680"/>
              <a:buChar char="⚪"/>
            </a:pPr>
            <a:r>
              <a:rPr b="1" lang="en-US" sz="2400" u="sng">
                <a:latin typeface="Georgia"/>
                <a:ea typeface="Georgia"/>
                <a:cs typeface="Georgia"/>
                <a:sym typeface="Georgia"/>
              </a:rPr>
              <a:t>c</a:t>
            </a:r>
            <a:r>
              <a:rPr lang="en-US" sz="2400">
                <a:latin typeface="Georgia"/>
                <a:ea typeface="Georgia"/>
                <a:cs typeface="Georgia"/>
                <a:sym typeface="Georgia"/>
              </a:rPr>
              <a:t>hanges shell to a different </a:t>
            </a:r>
            <a:r>
              <a:rPr b="1" lang="en-US" sz="2400" u="sng">
                <a:latin typeface="Georgia"/>
                <a:ea typeface="Georgia"/>
                <a:cs typeface="Georgia"/>
                <a:sym typeface="Georgia"/>
              </a:rPr>
              <a:t>d</a:t>
            </a:r>
            <a:r>
              <a:rPr lang="en-US" sz="2400">
                <a:latin typeface="Georgia"/>
                <a:ea typeface="Georgia"/>
                <a:cs typeface="Georgia"/>
                <a:sym typeface="Georgia"/>
              </a:rPr>
              <a:t>irectory</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a:t>
            </a:r>
            <a:r>
              <a:rPr b="1" i="1" lang="en-US" sz="2800">
                <a:solidFill>
                  <a:srgbClr val="FF0000"/>
                </a:solidFill>
                <a:latin typeface="Georgia"/>
                <a:ea typeface="Georgia"/>
                <a:cs typeface="Georgia"/>
                <a:sym typeface="Georgia"/>
              </a:rPr>
              <a:t> pwd</a:t>
            </a:r>
            <a:endParaRPr b="1" i="1" sz="2800">
              <a:solidFill>
                <a:srgbClr val="00B050"/>
              </a:solidFill>
              <a:latin typeface="Georgia"/>
              <a:ea typeface="Georgia"/>
              <a:cs typeface="Georgia"/>
              <a:sym typeface="Georgia"/>
            </a:endParaRPr>
          </a:p>
          <a:p>
            <a:pPr indent="-274320" lvl="1" marL="548640" rtl="0" algn="l">
              <a:lnSpc>
                <a:spcPct val="100000"/>
              </a:lnSpc>
              <a:spcBef>
                <a:spcPts val="480"/>
              </a:spcBef>
              <a:spcAft>
                <a:spcPts val="0"/>
              </a:spcAft>
              <a:buSzPts val="1680"/>
              <a:buChar char="⚪"/>
            </a:pPr>
            <a:r>
              <a:rPr b="1" lang="en-US" sz="2400" u="sng">
                <a:latin typeface="Georgia"/>
                <a:ea typeface="Georgia"/>
                <a:cs typeface="Georgia"/>
                <a:sym typeface="Georgia"/>
              </a:rPr>
              <a:t>p</a:t>
            </a:r>
            <a:r>
              <a:rPr lang="en-US" sz="2400">
                <a:latin typeface="Georgia"/>
                <a:ea typeface="Georgia"/>
                <a:cs typeface="Georgia"/>
                <a:sym typeface="Georgia"/>
              </a:rPr>
              <a:t>rint </a:t>
            </a:r>
            <a:r>
              <a:rPr b="1" lang="en-US" sz="2400" u="sng">
                <a:latin typeface="Georgia"/>
                <a:ea typeface="Georgia"/>
                <a:cs typeface="Georgia"/>
                <a:sym typeface="Georgia"/>
              </a:rPr>
              <a:t>w</a:t>
            </a:r>
            <a:r>
              <a:rPr lang="en-US" sz="2400">
                <a:latin typeface="Georgia"/>
                <a:ea typeface="Georgia"/>
                <a:cs typeface="Georgia"/>
                <a:sym typeface="Georgia"/>
              </a:rPr>
              <a:t>orking </a:t>
            </a:r>
            <a:r>
              <a:rPr b="1" lang="en-US" sz="2400" u="sng">
                <a:latin typeface="Georgia"/>
                <a:ea typeface="Georgia"/>
                <a:cs typeface="Georgia"/>
                <a:sym typeface="Georgia"/>
              </a:rPr>
              <a:t>d</a:t>
            </a:r>
            <a:r>
              <a:rPr lang="en-US" sz="2400">
                <a:latin typeface="Georgia"/>
                <a:ea typeface="Georgia"/>
                <a:cs typeface="Georgia"/>
                <a:sym typeface="Georgia"/>
              </a:rPr>
              <a:t>irectory</a:t>
            </a:r>
            <a:endParaRPr/>
          </a:p>
          <a:p>
            <a:pPr indent="-128587" lvl="0" marL="274320" rtl="0" algn="l">
              <a:lnSpc>
                <a:spcPct val="100000"/>
              </a:lnSpc>
              <a:spcBef>
                <a:spcPts val="540"/>
              </a:spcBef>
              <a:spcAft>
                <a:spcPts val="0"/>
              </a:spcAft>
              <a:buSzPts val="2295"/>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Unix</a:t>
            </a:r>
            <a:endParaRPr/>
          </a:p>
        </p:txBody>
      </p:sp>
      <p:sp>
        <p:nvSpPr>
          <p:cNvPr id="178" name="Google Shape;178;p1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302383" lvl="0" marL="302383" rtl="0" algn="l">
              <a:lnSpc>
                <a:spcPct val="100000"/>
              </a:lnSpc>
              <a:spcBef>
                <a:spcPts val="0"/>
              </a:spcBef>
              <a:spcAft>
                <a:spcPts val="0"/>
              </a:spcAft>
              <a:buClr>
                <a:srgbClr val="D16349"/>
              </a:buClr>
              <a:buSzPts val="2295"/>
              <a:buChar char="⚫"/>
            </a:pPr>
            <a:r>
              <a:rPr lang="en-US"/>
              <a:t>An operating system is computer software that manages hardware and other software</a:t>
            </a:r>
            <a:r>
              <a:rPr lang="en-US" sz="3000">
                <a:solidFill>
                  <a:srgbClr val="000000"/>
                </a:solidFill>
              </a:rPr>
              <a:t>.</a:t>
            </a:r>
            <a:endParaRPr/>
          </a:p>
          <a:p>
            <a:pPr indent="-140458" lvl="0" marL="302383" rtl="0" algn="l">
              <a:lnSpc>
                <a:spcPct val="100000"/>
              </a:lnSpc>
              <a:spcBef>
                <a:spcPts val="600"/>
              </a:spcBef>
              <a:spcAft>
                <a:spcPts val="0"/>
              </a:spcAft>
              <a:buClr>
                <a:srgbClr val="D16349"/>
              </a:buClr>
              <a:buSzPts val="2550"/>
              <a:buNone/>
            </a:pPr>
            <a:r>
              <a:t/>
            </a:r>
            <a:endParaRPr sz="3000">
              <a:solidFill>
                <a:srgbClr val="000000"/>
              </a:solidFill>
            </a:endParaRPr>
          </a:p>
        </p:txBody>
      </p:sp>
      <p:sp>
        <p:nvSpPr>
          <p:cNvPr id="179" name="Google Shape;179;p1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180" name="Google Shape;180;p1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181" name="Google Shape;181;p14"/>
          <p:cNvSpPr/>
          <p:nvPr/>
        </p:nvSpPr>
        <p:spPr>
          <a:xfrm>
            <a:off x="4553712" y="2573605"/>
            <a:ext cx="3886200" cy="35847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
        <p:nvSpPr>
          <p:cNvPr id="182" name="Google Shape;182;p14"/>
          <p:cNvSpPr txBox="1"/>
          <p:nvPr/>
        </p:nvSpPr>
        <p:spPr>
          <a:xfrm>
            <a:off x="228600" y="2651847"/>
            <a:ext cx="4343400" cy="2862322"/>
          </a:xfrm>
          <a:prstGeom prst="rect">
            <a:avLst/>
          </a:prstGeom>
          <a:noFill/>
          <a:ln>
            <a:noFill/>
          </a:ln>
        </p:spPr>
        <p:txBody>
          <a:bodyPr anchorCtr="0" anchor="t" bIns="45700" lIns="91425" spcFirstLastPara="1" rIns="91425" wrap="square" tIns="45700">
            <a:spAutoFit/>
          </a:bodyPr>
          <a:lstStyle/>
          <a:p>
            <a:pPr indent="-302383" lvl="0" marL="302383" marR="0" rtl="0" algn="l">
              <a:lnSpc>
                <a:spcPct val="100000"/>
              </a:lnSpc>
              <a:spcBef>
                <a:spcPts val="0"/>
              </a:spcBef>
              <a:spcAft>
                <a:spcPts val="0"/>
              </a:spcAft>
              <a:buClr>
                <a:srgbClr val="D16349"/>
              </a:buClr>
              <a:buSzPts val="2295"/>
              <a:buFont typeface="Noto Sans Symbols"/>
              <a:buChar char="⚫"/>
            </a:pPr>
            <a:r>
              <a:rPr b="0" i="0" lang="en-US" sz="2700" u="none" cap="none" strike="noStrike">
                <a:solidFill>
                  <a:schemeClr val="dk1"/>
                </a:solidFill>
                <a:latin typeface="Georgia"/>
                <a:ea typeface="Georgia"/>
                <a:cs typeface="Georgia"/>
                <a:sym typeface="Georgia"/>
              </a:rPr>
              <a:t> Shell is a command interpreter that takes commands from the keyboard and gives them to the operating system to perform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Rename Files (</a:t>
            </a:r>
            <a:r>
              <a:rPr b="1" i="1" lang="en-US"/>
              <a:t>mv</a:t>
            </a:r>
            <a:r>
              <a:rPr lang="en-US"/>
              <a:t>)</a:t>
            </a:r>
            <a:endParaRPr/>
          </a:p>
        </p:txBody>
      </p:sp>
      <p:sp>
        <p:nvSpPr>
          <p:cNvPr id="390" name="Google Shape;390;p3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391" name="Google Shape;391;p3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392" name="Google Shape;392;p3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380"/>
              <a:buChar char="⚫"/>
            </a:pPr>
            <a:r>
              <a:rPr lang="en-US" sz="2800">
                <a:solidFill>
                  <a:srgbClr val="000000"/>
                </a:solidFill>
                <a:latin typeface="Georgia"/>
                <a:ea typeface="Georgia"/>
                <a:cs typeface="Georgia"/>
                <a:sym typeface="Georgia"/>
              </a:rPr>
              <a:t>Rename files (simply change labels in the file hierarchy)‏</a:t>
            </a:r>
            <a:endParaRPr sz="2800">
              <a:solidFill>
                <a:srgbClr val="000000"/>
              </a:solidFill>
              <a:latin typeface="Georgia"/>
              <a:ea typeface="Georgia"/>
              <a:cs typeface="Georgia"/>
              <a:sym typeface="Georgia"/>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D16349"/>
                </a:solidFill>
                <a:latin typeface="Georgia"/>
                <a:ea typeface="Georgia"/>
                <a:cs typeface="Georgia"/>
                <a:sym typeface="Georgia"/>
              </a:rPr>
              <a:t>mv</a:t>
            </a:r>
            <a:r>
              <a:rPr i="1" lang="en-US" sz="2800">
                <a:solidFill>
                  <a:srgbClr val="FF0000"/>
                </a:solidFill>
                <a:latin typeface="Georgia"/>
                <a:ea typeface="Georgia"/>
                <a:cs typeface="Georgia"/>
                <a:sym typeface="Georgia"/>
              </a:rPr>
              <a:t>   </a:t>
            </a:r>
            <a:r>
              <a:rPr i="1" lang="en-US" sz="2800">
                <a:solidFill>
                  <a:srgbClr val="000000"/>
                </a:solidFill>
                <a:latin typeface="Georgia"/>
                <a:ea typeface="Georgia"/>
                <a:cs typeface="Georgia"/>
                <a:sym typeface="Georgia"/>
              </a:rPr>
              <a:t>-</a:t>
            </a:r>
            <a:r>
              <a:rPr b="1" i="1" lang="en-US" sz="2800">
                <a:solidFill>
                  <a:srgbClr val="7030A0"/>
                </a:solidFill>
                <a:latin typeface="Georgia"/>
                <a:ea typeface="Georgia"/>
                <a:cs typeface="Georgia"/>
                <a:sym typeface="Georgia"/>
              </a:rPr>
              <a:t>i    </a:t>
            </a:r>
            <a:r>
              <a:rPr i="1" lang="en-US" sz="2800">
                <a:solidFill>
                  <a:srgbClr val="000000"/>
                </a:solidFill>
                <a:latin typeface="Georgia"/>
                <a:ea typeface="Georgia"/>
                <a:cs typeface="Georgia"/>
                <a:sym typeface="Georgia"/>
              </a:rPr>
              <a:t> </a:t>
            </a:r>
            <a:r>
              <a:rPr b="1" i="1" lang="en-US" sz="2800">
                <a:solidFill>
                  <a:srgbClr val="00B050"/>
                </a:solidFill>
                <a:latin typeface="Georgia"/>
                <a:ea typeface="Georgia"/>
                <a:cs typeface="Georgia"/>
                <a:sym typeface="Georgia"/>
              </a:rPr>
              <a:t>&lt;old&gt;     &lt;new&gt;</a:t>
            </a:r>
            <a:endParaRPr/>
          </a:p>
          <a:p>
            <a:pPr indent="-302383" lvl="1" marL="604766" rtl="0" algn="l">
              <a:lnSpc>
                <a:spcPct val="100000"/>
              </a:lnSpc>
              <a:spcBef>
                <a:spcPts val="560"/>
              </a:spcBef>
              <a:spcAft>
                <a:spcPts val="0"/>
              </a:spcAft>
              <a:buClr>
                <a:srgbClr val="CCB400"/>
              </a:buClr>
              <a:buSzPts val="1960"/>
              <a:buChar char="⚪"/>
            </a:pPr>
            <a:r>
              <a:rPr i="1" lang="en-US" sz="2800">
                <a:solidFill>
                  <a:srgbClr val="646B86"/>
                </a:solidFill>
                <a:latin typeface="Georgia"/>
                <a:ea typeface="Georgia"/>
                <a:cs typeface="Georgia"/>
                <a:sym typeface="Georgia"/>
              </a:rPr>
              <a:t> </a:t>
            </a:r>
            <a:r>
              <a:rPr b="1" i="1" lang="en-US" sz="2800">
                <a:solidFill>
                  <a:srgbClr val="646B86"/>
                </a:solidFill>
                <a:latin typeface="Georgia"/>
                <a:ea typeface="Georgia"/>
                <a:cs typeface="Georgia"/>
                <a:sym typeface="Georgia"/>
              </a:rPr>
              <a:t>i</a:t>
            </a:r>
            <a:r>
              <a:rPr i="1" lang="en-US" sz="2800">
                <a:solidFill>
                  <a:srgbClr val="646B86"/>
                </a:solidFill>
                <a:latin typeface="Georgia"/>
                <a:ea typeface="Georgia"/>
                <a:cs typeface="Georgia"/>
                <a:sym typeface="Georgia"/>
              </a:rPr>
              <a:t>  </a:t>
            </a:r>
            <a:r>
              <a:rPr lang="en-US" sz="2800">
                <a:solidFill>
                  <a:srgbClr val="646B86"/>
                </a:solidFill>
                <a:latin typeface="Georgia"/>
                <a:ea typeface="Georgia"/>
                <a:cs typeface="Georgia"/>
                <a:sym typeface="Georgia"/>
              </a:rPr>
              <a:t>for inquire </a:t>
            </a:r>
            <a:endParaRPr/>
          </a:p>
          <a:p>
            <a:pPr indent="-302383" lvl="1" marL="604766" rtl="0" algn="l">
              <a:lnSpc>
                <a:spcPct val="100000"/>
              </a:lnSpc>
              <a:spcBef>
                <a:spcPts val="560"/>
              </a:spcBef>
              <a:spcAft>
                <a:spcPts val="0"/>
              </a:spcAft>
              <a:buClr>
                <a:srgbClr val="CCB400"/>
              </a:buClr>
              <a:buSzPts val="1960"/>
              <a:buChar char="⚪"/>
            </a:pPr>
            <a:r>
              <a:rPr lang="en-US" sz="2800">
                <a:solidFill>
                  <a:srgbClr val="646B86"/>
                </a:solidFill>
                <a:latin typeface="Georgia"/>
                <a:ea typeface="Georgia"/>
                <a:cs typeface="Georgia"/>
                <a:sym typeface="Georgia"/>
              </a:rPr>
              <a:t>( prompt if </a:t>
            </a:r>
            <a:r>
              <a:rPr i="1" lang="en-US" sz="2800">
                <a:solidFill>
                  <a:srgbClr val="646B86"/>
                </a:solidFill>
                <a:latin typeface="Georgia"/>
                <a:ea typeface="Georgia"/>
                <a:cs typeface="Georgia"/>
                <a:sym typeface="Georgia"/>
              </a:rPr>
              <a:t>&lt;new&gt;</a:t>
            </a:r>
            <a:r>
              <a:rPr lang="en-US" sz="2800">
                <a:solidFill>
                  <a:srgbClr val="646B86"/>
                </a:solidFill>
                <a:latin typeface="Georgia"/>
                <a:ea typeface="Georgia"/>
                <a:cs typeface="Georgia"/>
                <a:sym typeface="Georgia"/>
              </a:rPr>
              <a:t> already exists )‏</a:t>
            </a:r>
            <a:endParaRPr sz="2800">
              <a:solidFill>
                <a:srgbClr val="646B86"/>
              </a:solidFill>
              <a:latin typeface="Georgia"/>
              <a:ea typeface="Georgia"/>
              <a:cs typeface="Georgia"/>
              <a:sym typeface="Georgia"/>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FF0000"/>
                </a:solidFill>
                <a:latin typeface="Georgia"/>
                <a:ea typeface="Georgia"/>
                <a:cs typeface="Georgia"/>
                <a:sym typeface="Georgia"/>
              </a:rPr>
              <a:t>mv</a:t>
            </a:r>
            <a:r>
              <a:rPr i="1" lang="en-US" sz="2800">
                <a:solidFill>
                  <a:srgbClr val="FF0000"/>
                </a:solidFill>
                <a:latin typeface="Georgia"/>
                <a:ea typeface="Georgia"/>
                <a:cs typeface="Georgia"/>
                <a:sym typeface="Georgia"/>
              </a:rPr>
              <a:t>   </a:t>
            </a:r>
            <a:r>
              <a:rPr i="1" lang="en-US" sz="2800">
                <a:solidFill>
                  <a:srgbClr val="000000"/>
                </a:solidFill>
                <a:latin typeface="Georgia"/>
                <a:ea typeface="Georgia"/>
                <a:cs typeface="Georgia"/>
                <a:sym typeface="Georgia"/>
              </a:rPr>
              <a:t>-</a:t>
            </a:r>
            <a:r>
              <a:rPr b="1" i="1" lang="en-US" sz="2800">
                <a:solidFill>
                  <a:srgbClr val="7030A0"/>
                </a:solidFill>
                <a:latin typeface="Georgia"/>
                <a:ea typeface="Georgia"/>
                <a:cs typeface="Georgia"/>
                <a:sym typeface="Georgia"/>
              </a:rPr>
              <a:t>i    </a:t>
            </a:r>
            <a:r>
              <a:rPr i="1" lang="en-US" sz="2800">
                <a:solidFill>
                  <a:srgbClr val="000000"/>
                </a:solidFill>
                <a:latin typeface="Georgia"/>
                <a:ea typeface="Georgia"/>
                <a:cs typeface="Georgia"/>
                <a:sym typeface="Georgia"/>
              </a:rPr>
              <a:t> </a:t>
            </a:r>
            <a:r>
              <a:rPr b="1" i="1" lang="en-US" sz="2800">
                <a:solidFill>
                  <a:srgbClr val="00B050"/>
                </a:solidFill>
                <a:latin typeface="Georgia"/>
                <a:ea typeface="Georgia"/>
                <a:cs typeface="Georgia"/>
                <a:sym typeface="Georgia"/>
              </a:rPr>
              <a:t>&lt;file-spec&gt;     &lt;dir&gt;</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FF0000"/>
                </a:solidFill>
                <a:latin typeface="Georgia"/>
                <a:ea typeface="Georgia"/>
                <a:cs typeface="Georgia"/>
                <a:sym typeface="Georgia"/>
              </a:rPr>
              <a:t>mv</a:t>
            </a:r>
            <a:r>
              <a:rPr i="1" lang="en-US" sz="2800">
                <a:solidFill>
                  <a:srgbClr val="FF0000"/>
                </a:solidFill>
                <a:latin typeface="Georgia"/>
                <a:ea typeface="Georgia"/>
                <a:cs typeface="Georgia"/>
                <a:sym typeface="Georgia"/>
              </a:rPr>
              <a:t>   </a:t>
            </a:r>
            <a:r>
              <a:rPr i="1" lang="en-US" sz="2800">
                <a:solidFill>
                  <a:srgbClr val="000000"/>
                </a:solidFill>
                <a:latin typeface="Georgia"/>
                <a:ea typeface="Georgia"/>
                <a:cs typeface="Georgia"/>
                <a:sym typeface="Georgia"/>
              </a:rPr>
              <a:t>-</a:t>
            </a:r>
            <a:r>
              <a:rPr b="1" i="1" lang="en-US" sz="2800">
                <a:solidFill>
                  <a:srgbClr val="7030A0"/>
                </a:solidFill>
                <a:latin typeface="Georgia"/>
                <a:ea typeface="Georgia"/>
                <a:cs typeface="Georgia"/>
                <a:sym typeface="Georgia"/>
              </a:rPr>
              <a:t>i    </a:t>
            </a:r>
            <a:r>
              <a:rPr i="1" lang="en-US" sz="2800">
                <a:solidFill>
                  <a:srgbClr val="000000"/>
                </a:solidFill>
                <a:latin typeface="Georgia"/>
                <a:ea typeface="Georgia"/>
                <a:cs typeface="Georgia"/>
                <a:sym typeface="Georgia"/>
              </a:rPr>
              <a:t> </a:t>
            </a:r>
            <a:r>
              <a:rPr b="1" i="1" lang="en-US" sz="2800">
                <a:solidFill>
                  <a:srgbClr val="00B050"/>
                </a:solidFill>
                <a:latin typeface="Georgia"/>
                <a:ea typeface="Georgia"/>
                <a:cs typeface="Georgia"/>
                <a:sym typeface="Georgia"/>
              </a:rPr>
              <a:t>&lt;dir&gt;     &lt;dir&gt;</a:t>
            </a:r>
            <a:endParaRPr/>
          </a:p>
          <a:p>
            <a:pPr indent="-128587" lvl="0" marL="274320" rtl="0" algn="l">
              <a:lnSpc>
                <a:spcPct val="100000"/>
              </a:lnSpc>
              <a:spcBef>
                <a:spcPts val="540"/>
              </a:spcBef>
              <a:spcAft>
                <a:spcPts val="0"/>
              </a:spcAft>
              <a:buSzPts val="2295"/>
              <a:buNone/>
            </a:pPr>
            <a:r>
              <a:t/>
            </a:r>
            <a:endParaRPr/>
          </a:p>
        </p:txBody>
      </p:sp>
      <p:sp>
        <p:nvSpPr>
          <p:cNvPr id="393" name="Google Shape;393;p32"/>
          <p:cNvSpPr/>
          <p:nvPr/>
        </p:nvSpPr>
        <p:spPr>
          <a:xfrm>
            <a:off x="5791200" y="3048000"/>
            <a:ext cx="2971800" cy="618799"/>
          </a:xfrm>
          <a:prstGeom prst="wedgeEllipseCallout">
            <a:avLst>
              <a:gd fmla="val -54440" name="adj1"/>
              <a:gd fmla="val 157110" name="adj2"/>
            </a:avLst>
          </a:prstGeom>
          <a:solidFill>
            <a:srgbClr val="ECD6C7"/>
          </a:solidFill>
          <a:ln cap="flat" cmpd="sng" w="9525">
            <a:solidFill>
              <a:schemeClr val="accent6"/>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eorgia"/>
                <a:ea typeface="Georgia"/>
                <a:cs typeface="Georgia"/>
                <a:sym typeface="Georgia"/>
              </a:rPr>
              <a:t>Move file to a new directory</a:t>
            </a:r>
            <a:endParaRPr b="0" i="0" sz="1400" u="none" cap="none" strike="noStrike">
              <a:solidFill>
                <a:srgbClr val="000000"/>
              </a:solidFill>
              <a:latin typeface="Arial"/>
              <a:ea typeface="Arial"/>
              <a:cs typeface="Arial"/>
              <a:sym typeface="Arial"/>
            </a:endParaRPr>
          </a:p>
        </p:txBody>
      </p:sp>
      <p:sp>
        <p:nvSpPr>
          <p:cNvPr id="394" name="Google Shape;394;p32"/>
          <p:cNvSpPr/>
          <p:nvPr/>
        </p:nvSpPr>
        <p:spPr>
          <a:xfrm>
            <a:off x="4724400" y="5041384"/>
            <a:ext cx="2971800" cy="618799"/>
          </a:xfrm>
          <a:prstGeom prst="wedgeEllipseCallout">
            <a:avLst>
              <a:gd fmla="val -55359" name="adj1"/>
              <a:gd fmla="val -64946" name="adj2"/>
            </a:avLst>
          </a:prstGeom>
          <a:solidFill>
            <a:srgbClr val="ECD6C7"/>
          </a:solidFill>
          <a:ln cap="flat" cmpd="sng" w="9525">
            <a:solidFill>
              <a:schemeClr val="accent6"/>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eorgia"/>
                <a:ea typeface="Georgia"/>
                <a:cs typeface="Georgia"/>
                <a:sym typeface="Georgia"/>
              </a:rPr>
              <a:t>Rename a directory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Copy Files </a:t>
            </a:r>
            <a:r>
              <a:rPr lang="en-US" sz="3600"/>
              <a:t>( </a:t>
            </a:r>
            <a:r>
              <a:rPr b="1" i="1" lang="en-US" sz="3600"/>
              <a:t>cp</a:t>
            </a:r>
            <a:r>
              <a:rPr lang="en-US"/>
              <a:t> )</a:t>
            </a:r>
            <a:endParaRPr/>
          </a:p>
        </p:txBody>
      </p:sp>
      <p:sp>
        <p:nvSpPr>
          <p:cNvPr id="401" name="Google Shape;401;p3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402" name="Google Shape;402;p3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403" name="Google Shape;403;p3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FF0000"/>
                </a:solidFill>
                <a:latin typeface="Georgia"/>
                <a:ea typeface="Georgia"/>
                <a:cs typeface="Georgia"/>
                <a:sym typeface="Georgia"/>
              </a:rPr>
              <a:t>cp</a:t>
            </a:r>
            <a:r>
              <a:rPr i="1" lang="en-US" sz="2800">
                <a:solidFill>
                  <a:srgbClr val="000000"/>
                </a:solidFill>
                <a:latin typeface="Georgia"/>
                <a:ea typeface="Georgia"/>
                <a:cs typeface="Georgia"/>
                <a:sym typeface="Georgia"/>
              </a:rPr>
              <a:t>   </a:t>
            </a:r>
            <a:r>
              <a:rPr b="1" i="1" lang="en-US" sz="2800">
                <a:solidFill>
                  <a:srgbClr val="7030A0"/>
                </a:solidFill>
                <a:latin typeface="Georgia"/>
                <a:ea typeface="Georgia"/>
                <a:cs typeface="Georgia"/>
                <a:sym typeface="Georgia"/>
              </a:rPr>
              <a:t>-i     </a:t>
            </a:r>
            <a:r>
              <a:rPr b="1" i="1" lang="en-US" sz="2800">
                <a:solidFill>
                  <a:srgbClr val="00B050"/>
                </a:solidFill>
                <a:latin typeface="Georgia"/>
                <a:ea typeface="Georgia"/>
                <a:cs typeface="Georgia"/>
                <a:sym typeface="Georgia"/>
              </a:rPr>
              <a:t>&lt;old&gt;     &lt;new&gt;</a:t>
            </a:r>
            <a:endParaRPr/>
          </a:p>
          <a:p>
            <a:pPr indent="-302383" lvl="1" marL="604766" rtl="0" algn="l">
              <a:lnSpc>
                <a:spcPct val="100000"/>
              </a:lnSpc>
              <a:spcBef>
                <a:spcPts val="560"/>
              </a:spcBef>
              <a:spcAft>
                <a:spcPts val="0"/>
              </a:spcAft>
              <a:buClr>
                <a:srgbClr val="CCB400"/>
              </a:buClr>
              <a:buSzPts val="1960"/>
              <a:buChar char="⚪"/>
            </a:pPr>
            <a:r>
              <a:rPr b="1" i="1" lang="en-US" sz="2800">
                <a:solidFill>
                  <a:srgbClr val="646B86"/>
                </a:solidFill>
                <a:latin typeface="Georgia"/>
                <a:ea typeface="Georgia"/>
                <a:cs typeface="Georgia"/>
                <a:sym typeface="Georgia"/>
              </a:rPr>
              <a:t>i</a:t>
            </a:r>
            <a:r>
              <a:rPr lang="en-US" sz="2800">
                <a:solidFill>
                  <a:srgbClr val="646B86"/>
                </a:solidFill>
                <a:latin typeface="Georgia"/>
                <a:ea typeface="Georgia"/>
                <a:cs typeface="Georgia"/>
                <a:sym typeface="Georgia"/>
              </a:rPr>
              <a:t>  for inquire </a:t>
            </a:r>
            <a:endParaRPr/>
          </a:p>
          <a:p>
            <a:pPr indent="-302383" lvl="1" marL="604766" rtl="0" algn="l">
              <a:lnSpc>
                <a:spcPct val="100000"/>
              </a:lnSpc>
              <a:spcBef>
                <a:spcPts val="560"/>
              </a:spcBef>
              <a:spcAft>
                <a:spcPts val="0"/>
              </a:spcAft>
              <a:buClr>
                <a:srgbClr val="CCB400"/>
              </a:buClr>
              <a:buSzPts val="1960"/>
              <a:buChar char="⚪"/>
            </a:pPr>
            <a:r>
              <a:rPr lang="en-US" sz="2800">
                <a:solidFill>
                  <a:srgbClr val="646B86"/>
                </a:solidFill>
                <a:latin typeface="Georgia"/>
                <a:ea typeface="Georgia"/>
                <a:cs typeface="Georgia"/>
                <a:sym typeface="Georgia"/>
              </a:rPr>
              <a:t>(prompt if </a:t>
            </a:r>
            <a:r>
              <a:rPr i="1" lang="en-US" sz="2800">
                <a:solidFill>
                  <a:srgbClr val="646B86"/>
                </a:solidFill>
                <a:latin typeface="Georgia"/>
                <a:ea typeface="Georgia"/>
                <a:cs typeface="Georgia"/>
                <a:sym typeface="Georgia"/>
              </a:rPr>
              <a:t>&lt;new&gt;</a:t>
            </a:r>
            <a:r>
              <a:rPr lang="en-US" sz="2800">
                <a:solidFill>
                  <a:srgbClr val="646B86"/>
                </a:solidFill>
                <a:latin typeface="Georgia"/>
                <a:ea typeface="Georgia"/>
                <a:cs typeface="Georgia"/>
                <a:sym typeface="Georgia"/>
              </a:rPr>
              <a:t> already exists)‏</a:t>
            </a:r>
            <a:endParaRPr sz="2800">
              <a:solidFill>
                <a:srgbClr val="646B86"/>
              </a:solidFill>
              <a:latin typeface="Georgia"/>
              <a:ea typeface="Georgia"/>
              <a:cs typeface="Georgia"/>
              <a:sym typeface="Georgia"/>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FF0000"/>
                </a:solidFill>
                <a:latin typeface="Georgia"/>
                <a:ea typeface="Georgia"/>
                <a:cs typeface="Georgia"/>
                <a:sym typeface="Georgia"/>
              </a:rPr>
              <a:t>cp</a:t>
            </a:r>
            <a:r>
              <a:rPr i="1" lang="en-US" sz="2800">
                <a:solidFill>
                  <a:srgbClr val="000000"/>
                </a:solidFill>
                <a:latin typeface="Georgia"/>
                <a:ea typeface="Georgia"/>
                <a:cs typeface="Georgia"/>
                <a:sym typeface="Georgia"/>
              </a:rPr>
              <a:t>   </a:t>
            </a:r>
            <a:r>
              <a:rPr b="1" i="1" lang="en-US" sz="2800">
                <a:solidFill>
                  <a:srgbClr val="7030A0"/>
                </a:solidFill>
                <a:latin typeface="Georgia"/>
                <a:ea typeface="Georgia"/>
                <a:cs typeface="Georgia"/>
                <a:sym typeface="Georgia"/>
              </a:rPr>
              <a:t>-i     </a:t>
            </a:r>
            <a:r>
              <a:rPr b="1" i="1" lang="en-US" sz="2800">
                <a:solidFill>
                  <a:srgbClr val="00B050"/>
                </a:solidFill>
                <a:latin typeface="Georgia"/>
                <a:ea typeface="Georgia"/>
                <a:cs typeface="Georgia"/>
                <a:sym typeface="Georgia"/>
              </a:rPr>
              <a:t>&lt;file-spec&gt;    &lt;dir&gt;</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FF0000"/>
                </a:solidFill>
                <a:latin typeface="Georgia"/>
                <a:ea typeface="Georgia"/>
                <a:cs typeface="Georgia"/>
                <a:sym typeface="Georgia"/>
              </a:rPr>
              <a:t>cp  </a:t>
            </a:r>
            <a:r>
              <a:rPr i="1" lang="en-US" sz="2800">
                <a:solidFill>
                  <a:srgbClr val="000000"/>
                </a:solidFill>
                <a:latin typeface="Georgia"/>
                <a:ea typeface="Georgia"/>
                <a:cs typeface="Georgia"/>
                <a:sym typeface="Georgia"/>
              </a:rPr>
              <a:t> </a:t>
            </a:r>
            <a:r>
              <a:rPr b="1" i="1" lang="en-US" sz="2800">
                <a:solidFill>
                  <a:srgbClr val="7030A0"/>
                </a:solidFill>
                <a:latin typeface="Georgia"/>
                <a:ea typeface="Georgia"/>
                <a:cs typeface="Georgia"/>
                <a:sym typeface="Georgia"/>
              </a:rPr>
              <a:t>-ir   </a:t>
            </a:r>
            <a:r>
              <a:rPr b="1" i="1" lang="en-US" sz="2800">
                <a:solidFill>
                  <a:srgbClr val="00B050"/>
                </a:solidFill>
                <a:latin typeface="Georgia"/>
                <a:ea typeface="Georgia"/>
                <a:cs typeface="Georgia"/>
                <a:sym typeface="Georgia"/>
              </a:rPr>
              <a:t>&lt;dir&gt;       &lt;dir&gt;</a:t>
            </a:r>
            <a:endParaRPr/>
          </a:p>
          <a:p>
            <a:pPr indent="-302383" lvl="1" marL="604766" rtl="0" algn="l">
              <a:lnSpc>
                <a:spcPct val="100000"/>
              </a:lnSpc>
              <a:spcBef>
                <a:spcPts val="560"/>
              </a:spcBef>
              <a:spcAft>
                <a:spcPts val="0"/>
              </a:spcAft>
              <a:buClr>
                <a:srgbClr val="CCB400"/>
              </a:buClr>
              <a:buSzPts val="1960"/>
              <a:buChar char="⚪"/>
            </a:pPr>
            <a:r>
              <a:rPr b="1" i="1" lang="en-US" sz="2800">
                <a:solidFill>
                  <a:srgbClr val="646B86"/>
                </a:solidFill>
                <a:latin typeface="Georgia"/>
                <a:ea typeface="Georgia"/>
                <a:cs typeface="Georgia"/>
                <a:sym typeface="Georgia"/>
              </a:rPr>
              <a:t>r</a:t>
            </a:r>
            <a:r>
              <a:rPr i="1" lang="en-US" sz="2800">
                <a:solidFill>
                  <a:srgbClr val="646B86"/>
                </a:solidFill>
                <a:latin typeface="Georgia"/>
                <a:ea typeface="Georgia"/>
                <a:cs typeface="Georgia"/>
                <a:sym typeface="Georgia"/>
              </a:rPr>
              <a:t> </a:t>
            </a:r>
            <a:r>
              <a:rPr lang="en-US" sz="2800">
                <a:solidFill>
                  <a:srgbClr val="646B86"/>
                </a:solidFill>
                <a:latin typeface="Georgia"/>
                <a:ea typeface="Georgia"/>
                <a:cs typeface="Georgia"/>
                <a:sym typeface="Georgia"/>
              </a:rPr>
              <a:t>for recursive  </a:t>
            </a:r>
            <a:endParaRPr/>
          </a:p>
          <a:p>
            <a:pPr indent="-128587" lvl="0" marL="274320" rtl="0" algn="l">
              <a:lnSpc>
                <a:spcPct val="100000"/>
              </a:lnSpc>
              <a:spcBef>
                <a:spcPts val="540"/>
              </a:spcBef>
              <a:spcAft>
                <a:spcPts val="0"/>
              </a:spcAft>
              <a:buSzPts val="2295"/>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Removing Files (</a:t>
            </a:r>
            <a:r>
              <a:rPr b="1" i="1" lang="en-US"/>
              <a:t>rm, rmdir</a:t>
            </a:r>
            <a:r>
              <a:rPr lang="en-US"/>
              <a:t>)</a:t>
            </a:r>
            <a:endParaRPr/>
          </a:p>
        </p:txBody>
      </p:sp>
      <p:sp>
        <p:nvSpPr>
          <p:cNvPr id="410" name="Google Shape;410;p3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411" name="Google Shape;411;p3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412" name="Google Shape;412;p3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380"/>
              <a:buChar char="⚫"/>
            </a:pPr>
            <a:r>
              <a:rPr b="1" lang="en-US" sz="2800" u="sng">
                <a:solidFill>
                  <a:srgbClr val="000000"/>
                </a:solidFill>
                <a:latin typeface="Georgia"/>
                <a:ea typeface="Georgia"/>
                <a:cs typeface="Georgia"/>
                <a:sym typeface="Georgia"/>
              </a:rPr>
              <a:t>r</a:t>
            </a:r>
            <a:r>
              <a:rPr lang="en-US" sz="2800">
                <a:solidFill>
                  <a:srgbClr val="000000"/>
                </a:solidFill>
                <a:latin typeface="Georgia"/>
                <a:ea typeface="Georgia"/>
                <a:cs typeface="Georgia"/>
                <a:sym typeface="Georgia"/>
              </a:rPr>
              <a:t>e</a:t>
            </a:r>
            <a:r>
              <a:rPr b="1" lang="en-US" sz="2800" u="sng">
                <a:solidFill>
                  <a:srgbClr val="000000"/>
                </a:solidFill>
                <a:latin typeface="Georgia"/>
                <a:ea typeface="Georgia"/>
                <a:cs typeface="Georgia"/>
                <a:sym typeface="Georgia"/>
              </a:rPr>
              <a:t>m</a:t>
            </a:r>
            <a:r>
              <a:rPr lang="en-US" sz="2800">
                <a:solidFill>
                  <a:srgbClr val="000000"/>
                </a:solidFill>
                <a:latin typeface="Georgia"/>
                <a:ea typeface="Georgia"/>
                <a:cs typeface="Georgia"/>
                <a:sym typeface="Georgia"/>
              </a:rPr>
              <a:t>ove (delete) file</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FF0000"/>
                </a:solidFill>
                <a:latin typeface="Georgia"/>
                <a:ea typeface="Georgia"/>
                <a:cs typeface="Georgia"/>
                <a:sym typeface="Georgia"/>
              </a:rPr>
              <a:t>rm</a:t>
            </a:r>
            <a:r>
              <a:rPr i="1" lang="en-US" sz="2800">
                <a:solidFill>
                  <a:srgbClr val="FF0000"/>
                </a:solidFill>
                <a:latin typeface="Georgia"/>
                <a:ea typeface="Georgia"/>
                <a:cs typeface="Georgia"/>
                <a:sym typeface="Georgia"/>
              </a:rPr>
              <a:t>   </a:t>
            </a:r>
            <a:r>
              <a:rPr i="1" lang="en-US" sz="2800">
                <a:solidFill>
                  <a:srgbClr val="000000"/>
                </a:solidFill>
                <a:latin typeface="Georgia"/>
                <a:ea typeface="Georgia"/>
                <a:cs typeface="Georgia"/>
                <a:sym typeface="Georgia"/>
              </a:rPr>
              <a:t>-</a:t>
            </a:r>
            <a:r>
              <a:rPr b="1" i="1" lang="en-US" sz="2800">
                <a:solidFill>
                  <a:srgbClr val="7030A0"/>
                </a:solidFill>
                <a:latin typeface="Georgia"/>
                <a:ea typeface="Georgia"/>
                <a:cs typeface="Georgia"/>
                <a:sym typeface="Georgia"/>
              </a:rPr>
              <a:t>fir</a:t>
            </a:r>
            <a:r>
              <a:rPr i="1" lang="en-US" sz="2800">
                <a:solidFill>
                  <a:srgbClr val="000000"/>
                </a:solidFill>
                <a:latin typeface="Georgia"/>
                <a:ea typeface="Georgia"/>
                <a:cs typeface="Georgia"/>
                <a:sym typeface="Georgia"/>
              </a:rPr>
              <a:t>   </a:t>
            </a:r>
            <a:r>
              <a:rPr b="1" i="1" lang="en-US" sz="2800">
                <a:solidFill>
                  <a:srgbClr val="00B050"/>
                </a:solidFill>
                <a:latin typeface="Georgia"/>
                <a:ea typeface="Georgia"/>
                <a:cs typeface="Georgia"/>
                <a:sym typeface="Georgia"/>
              </a:rPr>
              <a:t>&lt;file-spec-list&gt;</a:t>
            </a:r>
            <a:endParaRPr/>
          </a:p>
          <a:p>
            <a:pPr indent="-302383" lvl="1" marL="604766" rtl="0" algn="l">
              <a:lnSpc>
                <a:spcPct val="100000"/>
              </a:lnSpc>
              <a:spcBef>
                <a:spcPts val="560"/>
              </a:spcBef>
              <a:spcAft>
                <a:spcPts val="0"/>
              </a:spcAft>
              <a:buClr>
                <a:srgbClr val="CCB400"/>
              </a:buClr>
              <a:buSzPts val="1960"/>
              <a:buChar char="⚪"/>
            </a:pPr>
            <a:r>
              <a:rPr b="1" lang="en-US" sz="2800">
                <a:solidFill>
                  <a:srgbClr val="646B86"/>
                </a:solidFill>
                <a:latin typeface="Georgia"/>
                <a:ea typeface="Georgia"/>
                <a:cs typeface="Georgia"/>
                <a:sym typeface="Georgia"/>
              </a:rPr>
              <a:t>f</a:t>
            </a:r>
            <a:r>
              <a:rPr lang="en-US" sz="2800">
                <a:solidFill>
                  <a:srgbClr val="646B86"/>
                </a:solidFill>
                <a:latin typeface="Georgia"/>
                <a:ea typeface="Georgia"/>
                <a:cs typeface="Georgia"/>
                <a:sym typeface="Georgia"/>
              </a:rPr>
              <a:t>: force; inhibits all prompts/messages</a:t>
            </a:r>
            <a:endParaRPr/>
          </a:p>
          <a:p>
            <a:pPr indent="-302383" lvl="1" marL="604766" rtl="0" algn="l">
              <a:lnSpc>
                <a:spcPct val="100000"/>
              </a:lnSpc>
              <a:spcBef>
                <a:spcPts val="560"/>
              </a:spcBef>
              <a:spcAft>
                <a:spcPts val="0"/>
              </a:spcAft>
              <a:buClr>
                <a:srgbClr val="CCB400"/>
              </a:buClr>
              <a:buSzPts val="1960"/>
              <a:buChar char="⚪"/>
            </a:pPr>
            <a:r>
              <a:rPr b="1" lang="en-US" sz="2800">
                <a:solidFill>
                  <a:srgbClr val="646B86"/>
                </a:solidFill>
                <a:latin typeface="Georgia"/>
                <a:ea typeface="Georgia"/>
                <a:cs typeface="Georgia"/>
                <a:sym typeface="Georgia"/>
              </a:rPr>
              <a:t>i</a:t>
            </a:r>
            <a:r>
              <a:rPr lang="en-US" sz="2800">
                <a:solidFill>
                  <a:srgbClr val="646B86"/>
                </a:solidFill>
                <a:latin typeface="Georgia"/>
                <a:ea typeface="Georgia"/>
                <a:cs typeface="Georgia"/>
                <a:sym typeface="Georgia"/>
              </a:rPr>
              <a:t>: inquire</a:t>
            </a:r>
            <a:endParaRPr/>
          </a:p>
          <a:p>
            <a:pPr indent="-302383" lvl="1" marL="604766" rtl="0" algn="l">
              <a:lnSpc>
                <a:spcPct val="100000"/>
              </a:lnSpc>
              <a:spcBef>
                <a:spcPts val="560"/>
              </a:spcBef>
              <a:spcAft>
                <a:spcPts val="0"/>
              </a:spcAft>
              <a:buClr>
                <a:srgbClr val="CCB400"/>
              </a:buClr>
              <a:buSzPts val="1960"/>
              <a:buChar char="⚪"/>
            </a:pPr>
            <a:r>
              <a:rPr b="1" lang="en-US" sz="2800">
                <a:solidFill>
                  <a:srgbClr val="646B86"/>
                </a:solidFill>
                <a:latin typeface="Georgia"/>
                <a:ea typeface="Georgia"/>
                <a:cs typeface="Georgia"/>
                <a:sym typeface="Georgia"/>
              </a:rPr>
              <a:t>r</a:t>
            </a:r>
            <a:r>
              <a:rPr lang="en-US" sz="2800">
                <a:solidFill>
                  <a:srgbClr val="646B86"/>
                </a:solidFill>
                <a:latin typeface="Georgia"/>
                <a:ea typeface="Georgia"/>
                <a:cs typeface="Georgia"/>
                <a:sym typeface="Georgia"/>
              </a:rPr>
              <a:t>: recursive</a:t>
            </a:r>
            <a:endParaRPr/>
          </a:p>
          <a:p>
            <a:pPr indent="-302383" lvl="0" marL="302383" rtl="0" algn="l">
              <a:lnSpc>
                <a:spcPct val="100000"/>
              </a:lnSpc>
              <a:spcBef>
                <a:spcPts val="560"/>
              </a:spcBef>
              <a:spcAft>
                <a:spcPts val="0"/>
              </a:spcAft>
              <a:buClr>
                <a:srgbClr val="D16349"/>
              </a:buClr>
              <a:buSzPts val="2380"/>
              <a:buChar char="⚫"/>
            </a:pPr>
            <a:r>
              <a:rPr b="1" lang="en-US" sz="2800">
                <a:solidFill>
                  <a:srgbClr val="000000"/>
                </a:solidFill>
                <a:latin typeface="Georgia"/>
                <a:ea typeface="Georgia"/>
                <a:cs typeface="Georgia"/>
                <a:sym typeface="Georgia"/>
              </a:rPr>
              <a:t>Be careful! </a:t>
            </a:r>
            <a:r>
              <a:rPr lang="en-US" sz="2800">
                <a:solidFill>
                  <a:srgbClr val="000000"/>
                </a:solidFill>
                <a:latin typeface="Georgia"/>
                <a:ea typeface="Georgia"/>
                <a:cs typeface="Georgia"/>
                <a:sym typeface="Georgia"/>
              </a:rPr>
              <a:t>This is a permanent deletion!</a:t>
            </a:r>
            <a:endParaRPr/>
          </a:p>
          <a:p>
            <a:pPr indent="-302383" lvl="0" marL="302383" rtl="0" algn="l">
              <a:lnSpc>
                <a:spcPct val="100000"/>
              </a:lnSpc>
              <a:spcBef>
                <a:spcPts val="560"/>
              </a:spcBef>
              <a:spcAft>
                <a:spcPts val="0"/>
              </a:spcAft>
              <a:buClr>
                <a:srgbClr val="D16349"/>
              </a:buClr>
              <a:buSzPts val="2380"/>
              <a:buChar char="⚫"/>
            </a:pPr>
            <a:r>
              <a:rPr b="1" lang="en-US" sz="2800" u="sng">
                <a:solidFill>
                  <a:srgbClr val="000000"/>
                </a:solidFill>
                <a:latin typeface="Georgia"/>
                <a:ea typeface="Georgia"/>
                <a:cs typeface="Georgia"/>
                <a:sym typeface="Georgia"/>
              </a:rPr>
              <a:t>r</a:t>
            </a:r>
            <a:r>
              <a:rPr lang="en-US" sz="2800">
                <a:solidFill>
                  <a:srgbClr val="000000"/>
                </a:solidFill>
                <a:latin typeface="Georgia"/>
                <a:ea typeface="Georgia"/>
                <a:cs typeface="Georgia"/>
                <a:sym typeface="Georgia"/>
              </a:rPr>
              <a:t>e</a:t>
            </a:r>
            <a:r>
              <a:rPr b="1" lang="en-US" sz="2800" u="sng">
                <a:solidFill>
                  <a:srgbClr val="000000"/>
                </a:solidFill>
                <a:latin typeface="Georgia"/>
                <a:ea typeface="Georgia"/>
                <a:cs typeface="Georgia"/>
                <a:sym typeface="Georgia"/>
              </a:rPr>
              <a:t>m</a:t>
            </a:r>
            <a:r>
              <a:rPr lang="en-US" sz="2800">
                <a:solidFill>
                  <a:srgbClr val="000000"/>
                </a:solidFill>
                <a:latin typeface="Georgia"/>
                <a:ea typeface="Georgia"/>
                <a:cs typeface="Georgia"/>
                <a:sym typeface="Georgia"/>
              </a:rPr>
              <a:t>ove (delete) </a:t>
            </a:r>
            <a:r>
              <a:rPr b="1" lang="en-US" sz="2800" u="sng">
                <a:solidFill>
                  <a:srgbClr val="000000"/>
                </a:solidFill>
                <a:latin typeface="Georgia"/>
                <a:ea typeface="Georgia"/>
                <a:cs typeface="Georgia"/>
                <a:sym typeface="Georgia"/>
              </a:rPr>
              <a:t>dir</a:t>
            </a:r>
            <a:r>
              <a:rPr lang="en-US" sz="2800">
                <a:solidFill>
                  <a:srgbClr val="000000"/>
                </a:solidFill>
                <a:latin typeface="Georgia"/>
                <a:ea typeface="Georgia"/>
                <a:cs typeface="Georgia"/>
                <a:sym typeface="Georgia"/>
              </a:rPr>
              <a:t>ectory</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 </a:t>
            </a:r>
            <a:r>
              <a:rPr b="1" i="1" lang="en-US" sz="2800">
                <a:solidFill>
                  <a:srgbClr val="FF0000"/>
                </a:solidFill>
                <a:latin typeface="Georgia"/>
                <a:ea typeface="Georgia"/>
                <a:cs typeface="Georgia"/>
                <a:sym typeface="Georgia"/>
              </a:rPr>
              <a:t>rmdir</a:t>
            </a:r>
            <a:r>
              <a:rPr i="1" lang="en-US" sz="2800">
                <a:solidFill>
                  <a:srgbClr val="FF0000"/>
                </a:solidFill>
                <a:latin typeface="Georgia"/>
                <a:ea typeface="Georgia"/>
                <a:cs typeface="Georgia"/>
                <a:sym typeface="Georgia"/>
              </a:rPr>
              <a:t>    </a:t>
            </a:r>
            <a:r>
              <a:rPr b="1" i="1" lang="en-US" sz="2800">
                <a:solidFill>
                  <a:srgbClr val="00B050"/>
                </a:solidFill>
                <a:latin typeface="Georgia"/>
                <a:ea typeface="Georgia"/>
                <a:cs typeface="Georgia"/>
                <a:sym typeface="Georgia"/>
              </a:rPr>
              <a:t>&lt;dir-list&gt;</a:t>
            </a:r>
            <a:endParaRPr/>
          </a:p>
          <a:p>
            <a:pPr indent="-128587" lvl="0" marL="274320" rtl="0" algn="l">
              <a:lnSpc>
                <a:spcPct val="100000"/>
              </a:lnSpc>
              <a:spcBef>
                <a:spcPts val="540"/>
              </a:spcBef>
              <a:spcAft>
                <a:spcPts val="0"/>
              </a:spcAft>
              <a:buSzPts val="2295"/>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Word Count ( </a:t>
            </a:r>
            <a:r>
              <a:rPr b="1" i="1" lang="en-US"/>
              <a:t>wc </a:t>
            </a:r>
            <a:r>
              <a:rPr lang="en-US"/>
              <a:t>)</a:t>
            </a:r>
            <a:endParaRPr/>
          </a:p>
        </p:txBody>
      </p:sp>
      <p:sp>
        <p:nvSpPr>
          <p:cNvPr id="419" name="Google Shape;419;p3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420" name="Google Shape;420;p3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421" name="Google Shape;421;p3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380"/>
              <a:buChar char="⚫"/>
            </a:pPr>
            <a:r>
              <a:rPr b="1" lang="en-US" sz="2800" u="sng"/>
              <a:t>w</a:t>
            </a:r>
            <a:r>
              <a:rPr lang="en-US" sz="2800"/>
              <a:t>ord </a:t>
            </a:r>
            <a:r>
              <a:rPr b="1" lang="en-US" sz="2800" u="sng"/>
              <a:t>c</a:t>
            </a:r>
            <a:r>
              <a:rPr lang="en-US" sz="2800"/>
              <a:t>ount </a:t>
            </a:r>
            <a:endParaRPr/>
          </a:p>
          <a:p>
            <a:pPr indent="-274320" lvl="0" marL="274320" rtl="0" algn="l">
              <a:lnSpc>
                <a:spcPct val="100000"/>
              </a:lnSpc>
              <a:spcBef>
                <a:spcPts val="560"/>
              </a:spcBef>
              <a:spcAft>
                <a:spcPts val="0"/>
              </a:spcAft>
              <a:buSzPts val="2380"/>
              <a:buChar char="⚫"/>
            </a:pPr>
            <a:r>
              <a:rPr lang="en-US" sz="2800"/>
              <a:t>$ </a:t>
            </a:r>
            <a:r>
              <a:rPr b="1" i="1" lang="en-US" sz="2800">
                <a:solidFill>
                  <a:srgbClr val="FF0000"/>
                </a:solidFill>
              </a:rPr>
              <a:t>wc</a:t>
            </a:r>
            <a:r>
              <a:rPr i="1" lang="en-US" sz="2800">
                <a:solidFill>
                  <a:srgbClr val="FF0000"/>
                </a:solidFill>
              </a:rPr>
              <a:t>    </a:t>
            </a:r>
            <a:r>
              <a:rPr i="1" lang="en-US" sz="2800"/>
              <a:t>-</a:t>
            </a:r>
            <a:r>
              <a:rPr b="1" i="1" lang="en-US" sz="2800">
                <a:solidFill>
                  <a:srgbClr val="7030A0"/>
                </a:solidFill>
              </a:rPr>
              <a:t>clw</a:t>
            </a:r>
            <a:r>
              <a:rPr i="1" lang="en-US" sz="2800"/>
              <a:t>    </a:t>
            </a:r>
            <a:r>
              <a:rPr b="1" i="1" lang="en-US" sz="2800">
                <a:solidFill>
                  <a:srgbClr val="00B050"/>
                </a:solidFill>
              </a:rPr>
              <a:t>&lt;file-spec&gt;</a:t>
            </a:r>
            <a:endParaRPr/>
          </a:p>
          <a:p>
            <a:pPr indent="-274319" lvl="1" marL="548640" rtl="0" algn="l">
              <a:lnSpc>
                <a:spcPct val="100000"/>
              </a:lnSpc>
              <a:spcBef>
                <a:spcPts val="560"/>
              </a:spcBef>
              <a:spcAft>
                <a:spcPts val="0"/>
              </a:spcAft>
              <a:buSzPts val="1960"/>
              <a:buChar char="⚪"/>
            </a:pPr>
            <a:r>
              <a:rPr b="1" lang="en-US" sz="2800"/>
              <a:t>c</a:t>
            </a:r>
            <a:r>
              <a:rPr lang="en-US" sz="2800"/>
              <a:t>   counts the bytes</a:t>
            </a:r>
            <a:endParaRPr/>
          </a:p>
          <a:p>
            <a:pPr indent="-274319" lvl="1" marL="548640" rtl="0" algn="l">
              <a:lnSpc>
                <a:spcPct val="100000"/>
              </a:lnSpc>
              <a:spcBef>
                <a:spcPts val="560"/>
              </a:spcBef>
              <a:spcAft>
                <a:spcPts val="0"/>
              </a:spcAft>
              <a:buSzPts val="1960"/>
              <a:buChar char="⚪"/>
            </a:pPr>
            <a:r>
              <a:rPr b="1" lang="en-US" sz="2800"/>
              <a:t>l    </a:t>
            </a:r>
            <a:r>
              <a:rPr lang="en-US" sz="2800"/>
              <a:t>counts the newline characters</a:t>
            </a:r>
            <a:endParaRPr/>
          </a:p>
          <a:p>
            <a:pPr indent="-274319" lvl="1" marL="548640" rtl="0" algn="l">
              <a:lnSpc>
                <a:spcPct val="100000"/>
              </a:lnSpc>
              <a:spcBef>
                <a:spcPts val="560"/>
              </a:spcBef>
              <a:spcAft>
                <a:spcPts val="0"/>
              </a:spcAft>
              <a:buSzPts val="1960"/>
              <a:buChar char="⚪"/>
            </a:pPr>
            <a:r>
              <a:rPr b="1" lang="en-US" sz="2800"/>
              <a:t>w</a:t>
            </a:r>
            <a:r>
              <a:rPr lang="en-US" sz="2800"/>
              <a:t>  prints the word counts</a:t>
            </a:r>
            <a:endParaRPr/>
          </a:p>
          <a:p>
            <a:pPr indent="-128587" lvl="0" marL="274320" rtl="0" algn="l">
              <a:lnSpc>
                <a:spcPct val="100000"/>
              </a:lnSpc>
              <a:spcBef>
                <a:spcPts val="540"/>
              </a:spcBef>
              <a:spcAft>
                <a:spcPts val="0"/>
              </a:spcAft>
              <a:buSzPts val="2295"/>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File Attributes</a:t>
            </a:r>
            <a:endParaRPr/>
          </a:p>
        </p:txBody>
      </p:sp>
      <p:sp>
        <p:nvSpPr>
          <p:cNvPr id="428" name="Google Shape;428;p3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429" name="Google Shape;429;p3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430" name="Google Shape;430;p36"/>
          <p:cNvSpPr/>
          <p:nvPr/>
        </p:nvSpPr>
        <p:spPr>
          <a:xfrm>
            <a:off x="381000" y="1610230"/>
            <a:ext cx="8534400" cy="659540"/>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97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0" i="0" lang="en-US" sz="2400" u="none" cap="none" strike="noStrike">
                <a:solidFill>
                  <a:srgbClr val="FF0000"/>
                </a:solidFill>
                <a:latin typeface="Courier New"/>
                <a:ea typeface="Courier New"/>
                <a:cs typeface="Courier New"/>
                <a:sym typeface="Courier New"/>
              </a:rPr>
              <a:t>ls</a:t>
            </a:r>
            <a:r>
              <a:rPr b="0" i="0" lang="en-US" sz="2400" u="none" cap="none" strike="noStrike">
                <a:solidFill>
                  <a:schemeClr val="dk1"/>
                </a:solidFill>
                <a:latin typeface="Courier New"/>
                <a:ea typeface="Courier New"/>
                <a:cs typeface="Courier New"/>
                <a:sym typeface="Courier New"/>
              </a:rPr>
              <a:t>  </a:t>
            </a:r>
            <a:r>
              <a:rPr b="0" i="0" lang="en-US" sz="2400" u="none" cap="none" strike="noStrike">
                <a:solidFill>
                  <a:srgbClr val="0070C0"/>
                </a:solidFill>
                <a:latin typeface="Courier New"/>
                <a:ea typeface="Courier New"/>
                <a:cs typeface="Courier New"/>
                <a:sym typeface="Courier New"/>
              </a:rPr>
              <a:t>-lsF  </a:t>
            </a:r>
            <a:r>
              <a:rPr b="0" i="0" lang="en-US" sz="2400" u="none" cap="none" strike="noStrike">
                <a:solidFill>
                  <a:schemeClr val="dk1"/>
                </a:solidFill>
                <a:latin typeface="Courier New"/>
                <a:ea typeface="Courier New"/>
                <a:cs typeface="Courier New"/>
                <a:sym typeface="Courier New"/>
              </a:rPr>
              <a:t>test.java</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1400"/>
              <a:buFont typeface="Arial"/>
              <a:buNone/>
            </a:pPr>
            <a:r>
              <a:rPr b="0" i="0" lang="en-US" sz="1400" u="none" cap="none" strike="noStrike">
                <a:solidFill>
                  <a:schemeClr val="dk1"/>
                </a:solidFill>
                <a:latin typeface="Courier New"/>
                <a:ea typeface="Courier New"/>
                <a:cs typeface="Courier New"/>
                <a:sym typeface="Courier New"/>
              </a:rPr>
              <a:t>4 -rw-r--r--. 1 GSUAD\ylong4 GSUAD\domain^users 247 Aug 22 13:36 test.java</a:t>
            </a:r>
            <a:endParaRPr b="0" i="0" sz="1400" u="none" cap="none" strike="noStrike">
              <a:solidFill>
                <a:srgbClr val="000000"/>
              </a:solidFill>
              <a:latin typeface="Arial"/>
              <a:ea typeface="Arial"/>
              <a:cs typeface="Arial"/>
              <a:sym typeface="Arial"/>
            </a:endParaRPr>
          </a:p>
        </p:txBody>
      </p:sp>
      <p:sp>
        <p:nvSpPr>
          <p:cNvPr id="431" name="Google Shape;431;p36"/>
          <p:cNvSpPr txBox="1"/>
          <p:nvPr/>
        </p:nvSpPr>
        <p:spPr>
          <a:xfrm>
            <a:off x="359898" y="2514600"/>
            <a:ext cx="8503920" cy="3889248"/>
          </a:xfrm>
          <a:prstGeom prst="rect">
            <a:avLst/>
          </a:prstGeom>
          <a:noFill/>
          <a:ln>
            <a:noFill/>
          </a:ln>
        </p:spPr>
        <p:txBody>
          <a:bodyPr anchorCtr="0" anchor="t" bIns="45700" lIns="91425" spcFirstLastPara="1" rIns="91425" wrap="square" tIns="45700">
            <a:normAutofit/>
          </a:bodyPr>
          <a:lstStyle/>
          <a:p>
            <a:pPr indent="-274320" lvl="1" marL="548640" marR="0" rtl="0" algn="l">
              <a:lnSpc>
                <a:spcPct val="90000"/>
              </a:lnSpc>
              <a:spcBef>
                <a:spcPts val="0"/>
              </a:spcBef>
              <a:spcAft>
                <a:spcPts val="0"/>
              </a:spcAft>
              <a:buClr>
                <a:schemeClr val="accent2"/>
              </a:buClr>
              <a:buSzPts val="1540"/>
              <a:buFont typeface="Noto Sans Symbols"/>
              <a:buChar char="⚪"/>
            </a:pPr>
            <a:r>
              <a:rPr b="0" i="0" lang="en-US" sz="2200" u="none" cap="none" strike="noStrike">
                <a:solidFill>
                  <a:schemeClr val="dk2"/>
                </a:solidFill>
                <a:latin typeface="Georgia"/>
                <a:ea typeface="Georgia"/>
                <a:cs typeface="Georgia"/>
                <a:sym typeface="Georgia"/>
              </a:rPr>
              <a:t>4          		: number of physical blocks</a:t>
            </a:r>
            <a:endParaRPr b="0" i="0" sz="1400" u="none" cap="none" strike="noStrike">
              <a:solidFill>
                <a:srgbClr val="000000"/>
              </a:solidFill>
              <a:latin typeface="Arial"/>
              <a:ea typeface="Arial"/>
              <a:cs typeface="Arial"/>
              <a:sym typeface="Arial"/>
            </a:endParaRPr>
          </a:p>
          <a:p>
            <a:pPr indent="-274320" lvl="1" marL="548640" marR="0" rtl="0" algn="l">
              <a:lnSpc>
                <a:spcPct val="90000"/>
              </a:lnSpc>
              <a:spcBef>
                <a:spcPts val="440"/>
              </a:spcBef>
              <a:spcAft>
                <a:spcPts val="0"/>
              </a:spcAft>
              <a:buClr>
                <a:schemeClr val="accent2"/>
              </a:buClr>
              <a:buSzPts val="1540"/>
              <a:buFont typeface="Noto Sans Symbols"/>
              <a:buChar char="⚪"/>
            </a:pPr>
            <a:r>
              <a:rPr b="1" i="0" lang="en-US" sz="2200" u="none" cap="none" strike="noStrike">
                <a:solidFill>
                  <a:srgbClr val="FF0000"/>
                </a:solidFill>
                <a:latin typeface="Georgia"/>
                <a:ea typeface="Georgia"/>
                <a:cs typeface="Georgia"/>
                <a:sym typeface="Georgia"/>
              </a:rPr>
              <a:t>-</a:t>
            </a:r>
            <a:r>
              <a:rPr b="0" i="0" lang="en-US" sz="2200" u="none" cap="none" strike="noStrike">
                <a:solidFill>
                  <a:srgbClr val="7030A0"/>
                </a:solidFill>
                <a:latin typeface="Georgia"/>
                <a:ea typeface="Georgia"/>
                <a:cs typeface="Georgia"/>
                <a:sym typeface="Georgia"/>
              </a:rPr>
              <a:t>rw-r--r--  </a:t>
            </a:r>
            <a:r>
              <a:rPr b="0" i="0" lang="en-US" sz="2200" u="none" cap="none" strike="noStrike">
                <a:solidFill>
                  <a:schemeClr val="dk2"/>
                </a:solidFill>
                <a:latin typeface="Georgia"/>
                <a:ea typeface="Georgia"/>
                <a:cs typeface="Georgia"/>
                <a:sym typeface="Georgia"/>
              </a:rPr>
              <a:t>	: file type (first char), permissions </a:t>
            </a:r>
            <a:endParaRPr b="0" i="0" sz="1400" u="none" cap="none" strike="noStrike">
              <a:solidFill>
                <a:srgbClr val="000000"/>
              </a:solidFill>
              <a:latin typeface="Arial"/>
              <a:ea typeface="Arial"/>
              <a:cs typeface="Arial"/>
              <a:sym typeface="Arial"/>
            </a:endParaRPr>
          </a:p>
          <a:p>
            <a:pPr indent="-228600" lvl="2" marL="822960" marR="0" rtl="0" algn="l">
              <a:lnSpc>
                <a:spcPct val="90000"/>
              </a:lnSpc>
              <a:spcBef>
                <a:spcPts val="400"/>
              </a:spcBef>
              <a:spcAft>
                <a:spcPts val="0"/>
              </a:spcAft>
              <a:buClr>
                <a:schemeClr val="accent3"/>
              </a:buClr>
              <a:buSzPts val="1500"/>
              <a:buFont typeface="Noto Sans Symbols"/>
              <a:buChar char="⯍"/>
            </a:pPr>
            <a:r>
              <a:rPr b="0" i="0" lang="en-US" sz="2000" u="none" cap="none" strike="noStrike">
                <a:solidFill>
                  <a:schemeClr val="dk1"/>
                </a:solidFill>
                <a:latin typeface="Georgia"/>
                <a:ea typeface="Georgia"/>
                <a:cs typeface="Georgia"/>
                <a:sym typeface="Georgia"/>
              </a:rPr>
              <a:t>file type (</a:t>
            </a:r>
            <a:r>
              <a:rPr b="1" i="0" lang="en-US" sz="2000" u="none" cap="none" strike="noStrike">
                <a:solidFill>
                  <a:srgbClr val="FF0000"/>
                </a:solidFill>
                <a:latin typeface="Georgia"/>
                <a:ea typeface="Georgia"/>
                <a:cs typeface="Georgia"/>
                <a:sym typeface="Georgia"/>
              </a:rPr>
              <a:t>-</a:t>
            </a:r>
            <a:r>
              <a:rPr b="0" i="0" lang="en-US" sz="2000" u="none" cap="none" strike="noStrike">
                <a:solidFill>
                  <a:schemeClr val="dk1"/>
                </a:solidFill>
                <a:latin typeface="Georgia"/>
                <a:ea typeface="Georgia"/>
                <a:cs typeface="Georgia"/>
                <a:sym typeface="Georgia"/>
              </a:rPr>
              <a:t> regular, </a:t>
            </a:r>
            <a:r>
              <a:rPr b="1" i="0" lang="en-US" sz="2000" u="none" cap="none" strike="noStrike">
                <a:solidFill>
                  <a:srgbClr val="FF0000"/>
                </a:solidFill>
                <a:latin typeface="Georgia"/>
                <a:ea typeface="Georgia"/>
                <a:cs typeface="Georgia"/>
                <a:sym typeface="Georgia"/>
              </a:rPr>
              <a:t>d</a:t>
            </a:r>
            <a:r>
              <a:rPr b="0" i="0" lang="en-US" sz="2000" u="none" cap="none" strike="noStrike">
                <a:solidFill>
                  <a:schemeClr val="dk1"/>
                </a:solidFill>
                <a:latin typeface="Georgia"/>
                <a:ea typeface="Georgia"/>
                <a:cs typeface="Georgia"/>
                <a:sym typeface="Georgia"/>
              </a:rPr>
              <a:t> dir, </a:t>
            </a:r>
            <a:r>
              <a:rPr b="1" i="0" lang="en-US" sz="2000" u="none" cap="none" strike="noStrike">
                <a:solidFill>
                  <a:srgbClr val="FF0000"/>
                </a:solidFill>
                <a:latin typeface="Georgia"/>
                <a:ea typeface="Georgia"/>
                <a:cs typeface="Georgia"/>
                <a:sym typeface="Georgia"/>
              </a:rPr>
              <a:t>b</a:t>
            </a:r>
            <a:r>
              <a:rPr b="0" i="0" lang="en-US" sz="2000" u="none" cap="none" strike="noStrike">
                <a:solidFill>
                  <a:schemeClr val="dk1"/>
                </a:solidFill>
                <a:latin typeface="Georgia"/>
                <a:ea typeface="Georgia"/>
                <a:cs typeface="Georgia"/>
                <a:sym typeface="Georgia"/>
              </a:rPr>
              <a:t> buffered file disk drive,</a:t>
            </a:r>
            <a:r>
              <a:rPr b="1" i="0" lang="en-US" sz="2000" u="none" cap="none" strike="noStrike">
                <a:solidFill>
                  <a:srgbClr val="FF0000"/>
                </a:solidFill>
                <a:latin typeface="Georgia"/>
                <a:ea typeface="Georgia"/>
                <a:cs typeface="Georgia"/>
                <a:sym typeface="Georgia"/>
              </a:rPr>
              <a:t> c </a:t>
            </a:r>
            <a:r>
              <a:rPr b="0" i="0" lang="en-US" sz="2000" u="none" cap="none" strike="noStrike">
                <a:solidFill>
                  <a:schemeClr val="dk1"/>
                </a:solidFill>
                <a:latin typeface="Georgia"/>
                <a:ea typeface="Georgia"/>
                <a:cs typeface="Georgia"/>
                <a:sym typeface="Georgia"/>
              </a:rPr>
              <a:t>unbuffered file terminal,</a:t>
            </a:r>
            <a:r>
              <a:rPr b="1" i="0" lang="en-US" sz="2000" u="none" cap="none" strike="noStrike">
                <a:solidFill>
                  <a:srgbClr val="FF0000"/>
                </a:solidFill>
                <a:latin typeface="Georgia"/>
                <a:ea typeface="Georgia"/>
                <a:cs typeface="Georgia"/>
                <a:sym typeface="Georgia"/>
              </a:rPr>
              <a:t> l </a:t>
            </a:r>
            <a:r>
              <a:rPr b="0" i="0" lang="en-US" sz="2000" u="none" cap="none" strike="noStrike">
                <a:solidFill>
                  <a:schemeClr val="dk1"/>
                </a:solidFill>
                <a:latin typeface="Georgia"/>
                <a:ea typeface="Georgia"/>
                <a:cs typeface="Georgia"/>
                <a:sym typeface="Georgia"/>
              </a:rPr>
              <a:t>link, </a:t>
            </a:r>
            <a:r>
              <a:rPr b="1" i="0" lang="en-US" sz="2000" u="none" cap="none" strike="noStrike">
                <a:solidFill>
                  <a:srgbClr val="FF0000"/>
                </a:solidFill>
                <a:latin typeface="Georgia"/>
                <a:ea typeface="Georgia"/>
                <a:cs typeface="Georgia"/>
                <a:sym typeface="Georgia"/>
              </a:rPr>
              <a:t>p</a:t>
            </a:r>
            <a:r>
              <a:rPr b="0" i="0" lang="en-US" sz="2000" u="none" cap="none" strike="noStrike">
                <a:solidFill>
                  <a:schemeClr val="dk1"/>
                </a:solidFill>
                <a:latin typeface="Georgia"/>
                <a:ea typeface="Georgia"/>
                <a:cs typeface="Georgia"/>
                <a:sym typeface="Georgia"/>
              </a:rPr>
              <a:t> pipe, </a:t>
            </a:r>
            <a:r>
              <a:rPr b="1" i="0" lang="en-US" sz="2000" u="none" cap="none" strike="noStrike">
                <a:solidFill>
                  <a:srgbClr val="FF0000"/>
                </a:solidFill>
                <a:latin typeface="Georgia"/>
                <a:ea typeface="Georgia"/>
                <a:cs typeface="Georgia"/>
                <a:sym typeface="Georgia"/>
              </a:rPr>
              <a:t>s </a:t>
            </a:r>
            <a:r>
              <a:rPr b="0" i="0" lang="en-US" sz="2000" u="none" cap="none" strike="noStrike">
                <a:solidFill>
                  <a:schemeClr val="dk1"/>
                </a:solidFill>
                <a:latin typeface="Georgia"/>
                <a:ea typeface="Georgia"/>
                <a:cs typeface="Georgia"/>
                <a:sym typeface="Georgia"/>
              </a:rPr>
              <a:t>socket )</a:t>
            </a:r>
            <a:endParaRPr b="0" i="0" sz="1400" u="none" cap="none" strike="noStrike">
              <a:solidFill>
                <a:srgbClr val="000000"/>
              </a:solidFill>
              <a:latin typeface="Arial"/>
              <a:ea typeface="Arial"/>
              <a:cs typeface="Arial"/>
              <a:sym typeface="Arial"/>
            </a:endParaRPr>
          </a:p>
          <a:p>
            <a:pPr indent="-274320" lvl="1" marL="548640" marR="0" rtl="0" algn="l">
              <a:lnSpc>
                <a:spcPct val="90000"/>
              </a:lnSpc>
              <a:spcBef>
                <a:spcPts val="440"/>
              </a:spcBef>
              <a:spcAft>
                <a:spcPts val="0"/>
              </a:spcAft>
              <a:buClr>
                <a:schemeClr val="accent2"/>
              </a:buClr>
              <a:buSzPts val="1540"/>
              <a:buFont typeface="Noto Sans Symbols"/>
              <a:buChar char="⚪"/>
            </a:pPr>
            <a:r>
              <a:rPr b="0" i="0" lang="en-US" sz="2200" u="none" cap="none" strike="noStrike">
                <a:solidFill>
                  <a:schemeClr val="dk2"/>
                </a:solidFill>
                <a:latin typeface="Georgia"/>
                <a:ea typeface="Georgia"/>
                <a:cs typeface="Georgia"/>
                <a:sym typeface="Georgia"/>
              </a:rPr>
              <a:t>1            			: hard link count</a:t>
            </a:r>
            <a:endParaRPr b="0" i="0" sz="1400" u="none" cap="none" strike="noStrike">
              <a:solidFill>
                <a:srgbClr val="000000"/>
              </a:solidFill>
              <a:latin typeface="Arial"/>
              <a:ea typeface="Arial"/>
              <a:cs typeface="Arial"/>
              <a:sym typeface="Arial"/>
            </a:endParaRPr>
          </a:p>
          <a:p>
            <a:pPr indent="-274320" lvl="1" marL="548640" marR="0" rtl="0" algn="l">
              <a:lnSpc>
                <a:spcPct val="90000"/>
              </a:lnSpc>
              <a:spcBef>
                <a:spcPts val="440"/>
              </a:spcBef>
              <a:spcAft>
                <a:spcPts val="0"/>
              </a:spcAft>
              <a:buClr>
                <a:schemeClr val="accent2"/>
              </a:buClr>
              <a:buSzPts val="1540"/>
              <a:buFont typeface="Noto Sans Symbols"/>
              <a:buChar char="⚪"/>
            </a:pPr>
            <a:r>
              <a:rPr b="0" i="0" lang="en-US" sz="2200" u="none" cap="none" strike="noStrike">
                <a:solidFill>
                  <a:schemeClr val="dk2"/>
                </a:solidFill>
                <a:latin typeface="Georgia"/>
                <a:ea typeface="Georgia"/>
                <a:cs typeface="Georgia"/>
                <a:sym typeface="Georgia"/>
              </a:rPr>
              <a:t>GSUAD\ylong4		: file owner</a:t>
            </a:r>
            <a:endParaRPr b="0" i="0" sz="1400" u="none" cap="none" strike="noStrike">
              <a:solidFill>
                <a:srgbClr val="000000"/>
              </a:solidFill>
              <a:latin typeface="Arial"/>
              <a:ea typeface="Arial"/>
              <a:cs typeface="Arial"/>
              <a:sym typeface="Arial"/>
            </a:endParaRPr>
          </a:p>
          <a:p>
            <a:pPr indent="-274320" lvl="1" marL="548640" marR="0" rtl="0" algn="l">
              <a:lnSpc>
                <a:spcPct val="90000"/>
              </a:lnSpc>
              <a:spcBef>
                <a:spcPts val="440"/>
              </a:spcBef>
              <a:spcAft>
                <a:spcPts val="0"/>
              </a:spcAft>
              <a:buClr>
                <a:schemeClr val="accent2"/>
              </a:buClr>
              <a:buSzPts val="1540"/>
              <a:buFont typeface="Noto Sans Symbols"/>
              <a:buChar char="⚪"/>
            </a:pPr>
            <a:r>
              <a:rPr b="0" i="0" lang="en-US" sz="2200" u="none" cap="none" strike="noStrike">
                <a:solidFill>
                  <a:schemeClr val="dk2"/>
                </a:solidFill>
                <a:latin typeface="Georgia"/>
                <a:ea typeface="Georgia"/>
                <a:cs typeface="Georgia"/>
                <a:sym typeface="Georgia"/>
              </a:rPr>
              <a:t>GSUAD\domain^users	: file's group</a:t>
            </a:r>
            <a:endParaRPr b="0" i="0" sz="1400" u="none" cap="none" strike="noStrike">
              <a:solidFill>
                <a:srgbClr val="000000"/>
              </a:solidFill>
              <a:latin typeface="Arial"/>
              <a:ea typeface="Arial"/>
              <a:cs typeface="Arial"/>
              <a:sym typeface="Arial"/>
            </a:endParaRPr>
          </a:p>
          <a:p>
            <a:pPr indent="-274320" lvl="1" marL="548640" marR="0" rtl="0" algn="l">
              <a:lnSpc>
                <a:spcPct val="90000"/>
              </a:lnSpc>
              <a:spcBef>
                <a:spcPts val="440"/>
              </a:spcBef>
              <a:spcAft>
                <a:spcPts val="0"/>
              </a:spcAft>
              <a:buClr>
                <a:schemeClr val="accent2"/>
              </a:buClr>
              <a:buSzPts val="1540"/>
              <a:buFont typeface="Noto Sans Symbols"/>
              <a:buChar char="⚪"/>
            </a:pPr>
            <a:r>
              <a:rPr b="0" i="0" lang="en-US" sz="2200" u="none" cap="none" strike="noStrike">
                <a:solidFill>
                  <a:schemeClr val="dk2"/>
                </a:solidFill>
                <a:latin typeface="Georgia"/>
                <a:ea typeface="Georgia"/>
                <a:cs typeface="Georgia"/>
                <a:sym typeface="Georgia"/>
              </a:rPr>
              <a:t>247 				: file size in bytes</a:t>
            </a:r>
            <a:endParaRPr b="0" i="0" sz="1400" u="none" cap="none" strike="noStrike">
              <a:solidFill>
                <a:srgbClr val="000000"/>
              </a:solidFill>
              <a:latin typeface="Arial"/>
              <a:ea typeface="Arial"/>
              <a:cs typeface="Arial"/>
              <a:sym typeface="Arial"/>
            </a:endParaRPr>
          </a:p>
          <a:p>
            <a:pPr indent="-274320" lvl="1" marL="548640" marR="0" rtl="0" algn="l">
              <a:lnSpc>
                <a:spcPct val="90000"/>
              </a:lnSpc>
              <a:spcBef>
                <a:spcPts val="480"/>
              </a:spcBef>
              <a:spcAft>
                <a:spcPts val="0"/>
              </a:spcAft>
              <a:buClr>
                <a:schemeClr val="accent2"/>
              </a:buClr>
              <a:buSzPts val="1540"/>
              <a:buFont typeface="Noto Sans Symbols"/>
              <a:buChar char="⚪"/>
            </a:pPr>
            <a:r>
              <a:rPr b="0" i="0" lang="en-US" sz="2200" u="none" cap="none" strike="noStrike">
                <a:solidFill>
                  <a:schemeClr val="dk2"/>
                </a:solidFill>
                <a:latin typeface="Georgia"/>
                <a:ea typeface="Georgia"/>
                <a:cs typeface="Georgia"/>
                <a:sym typeface="Georgia"/>
              </a:rPr>
              <a:t>Aug 22 13:36 </a:t>
            </a:r>
            <a:r>
              <a:rPr b="0" i="0" lang="en-US" sz="2400" u="none" cap="none" strike="noStrike">
                <a:solidFill>
                  <a:schemeClr val="dk2"/>
                </a:solidFill>
                <a:latin typeface="Georgia"/>
                <a:ea typeface="Georgia"/>
                <a:cs typeface="Georgia"/>
                <a:sym typeface="Georgia"/>
              </a:rPr>
              <a:t>		</a:t>
            </a:r>
            <a:r>
              <a:rPr b="0" i="0" lang="en-US" sz="2200" u="none" cap="none" strike="noStrike">
                <a:solidFill>
                  <a:schemeClr val="dk2"/>
                </a:solidFill>
                <a:latin typeface="Georgia"/>
                <a:ea typeface="Georgia"/>
                <a:cs typeface="Georgia"/>
                <a:sym typeface="Georgia"/>
              </a:rPr>
              <a:t>: file modification date</a:t>
            </a:r>
            <a:endParaRPr b="0" i="0" sz="1400" u="none" cap="none" strike="noStrike">
              <a:solidFill>
                <a:srgbClr val="000000"/>
              </a:solidFill>
              <a:latin typeface="Arial"/>
              <a:ea typeface="Arial"/>
              <a:cs typeface="Arial"/>
              <a:sym typeface="Arial"/>
            </a:endParaRPr>
          </a:p>
          <a:p>
            <a:pPr indent="-274320" lvl="1" marL="548640" marR="0" rtl="0" algn="l">
              <a:lnSpc>
                <a:spcPct val="90000"/>
              </a:lnSpc>
              <a:spcBef>
                <a:spcPts val="480"/>
              </a:spcBef>
              <a:spcAft>
                <a:spcPts val="0"/>
              </a:spcAft>
              <a:buClr>
                <a:schemeClr val="accent2"/>
              </a:buClr>
              <a:buSzPts val="1680"/>
              <a:buFont typeface="Noto Sans Symbols"/>
              <a:buChar char="⚪"/>
            </a:pPr>
            <a:r>
              <a:rPr b="0" i="0" lang="en-US" sz="2400" u="none" cap="none" strike="noStrike">
                <a:solidFill>
                  <a:schemeClr val="dk2"/>
                </a:solidFill>
                <a:latin typeface="Georgia"/>
                <a:ea typeface="Georgia"/>
                <a:cs typeface="Georgia"/>
                <a:sym typeface="Georgia"/>
              </a:rPr>
              <a:t>t</a:t>
            </a:r>
            <a:r>
              <a:rPr b="0" i="0" lang="en-US" sz="2200" u="none" cap="none" strike="noStrike">
                <a:solidFill>
                  <a:schemeClr val="dk2"/>
                </a:solidFill>
                <a:latin typeface="Georgia"/>
                <a:ea typeface="Georgia"/>
                <a:cs typeface="Georgia"/>
                <a:sym typeface="Georgia"/>
              </a:rPr>
              <a:t>est.java</a:t>
            </a:r>
            <a:r>
              <a:rPr b="0" i="0" lang="en-US" sz="2400" u="none" cap="none" strike="noStrike">
                <a:solidFill>
                  <a:schemeClr val="dk2"/>
                </a:solidFill>
                <a:latin typeface="Georgia"/>
                <a:ea typeface="Georgia"/>
                <a:cs typeface="Georgia"/>
                <a:sym typeface="Georgia"/>
              </a:rPr>
              <a:t>			</a:t>
            </a:r>
            <a:r>
              <a:rPr b="0" i="0" lang="en-US" sz="2200" u="none" cap="none" strike="noStrike">
                <a:solidFill>
                  <a:schemeClr val="dk2"/>
                </a:solidFill>
                <a:latin typeface="Georgia"/>
                <a:ea typeface="Georgia"/>
                <a:cs typeface="Georgia"/>
                <a:sym typeface="Georgia"/>
              </a:rPr>
              <a:t>: file name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File Type (file)</a:t>
            </a:r>
            <a:endParaRPr/>
          </a:p>
        </p:txBody>
      </p:sp>
      <p:sp>
        <p:nvSpPr>
          <p:cNvPr id="438" name="Google Shape;438;p3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439" name="Google Shape;439;p3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440" name="Google Shape;440;p3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550"/>
              <a:buChar char="⚫"/>
            </a:pPr>
            <a:r>
              <a:rPr lang="en-US" sz="3000">
                <a:solidFill>
                  <a:srgbClr val="000000"/>
                </a:solidFill>
              </a:rPr>
              <a:t>$ </a:t>
            </a:r>
            <a:r>
              <a:rPr b="1" i="1" lang="en-US" sz="2800">
                <a:solidFill>
                  <a:srgbClr val="FF0000"/>
                </a:solidFill>
              </a:rPr>
              <a:t>file</a:t>
            </a:r>
            <a:r>
              <a:rPr i="1" lang="en-US" sz="2800">
                <a:solidFill>
                  <a:srgbClr val="000000"/>
                </a:solidFill>
              </a:rPr>
              <a:t>  </a:t>
            </a:r>
            <a:r>
              <a:rPr b="1" i="1" lang="en-US" sz="2800">
                <a:solidFill>
                  <a:srgbClr val="00B050"/>
                </a:solidFill>
              </a:rPr>
              <a:t>&lt;file-spec-list&gt;</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Helvetica Neue"/>
                <a:ea typeface="Helvetica Neue"/>
                <a:cs typeface="Helvetica Neue"/>
                <a:sym typeface="Helvetica Neue"/>
              </a:rPr>
              <a:t>Ascertains the type of file (ascii/binary etc.)‏</a:t>
            </a:r>
            <a:endParaRPr sz="2800">
              <a:solidFill>
                <a:srgbClr val="000000"/>
              </a:solidFill>
              <a:latin typeface="Helvetica Neue"/>
              <a:ea typeface="Helvetica Neue"/>
              <a:cs typeface="Helvetica Neue"/>
              <a:sym typeface="Helvetica Neue"/>
            </a:endParaRPr>
          </a:p>
        </p:txBody>
      </p:sp>
      <p:sp>
        <p:nvSpPr>
          <p:cNvPr id="441" name="Google Shape;441;p37"/>
          <p:cNvSpPr/>
          <p:nvPr/>
        </p:nvSpPr>
        <p:spPr>
          <a:xfrm>
            <a:off x="276578" y="2590800"/>
            <a:ext cx="8534400" cy="3853619"/>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97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[GSUAD\ylong4@snowball csc3320]$ </a:t>
            </a:r>
            <a:r>
              <a:rPr b="1" i="0" lang="en-US" sz="1800" u="none" cap="none" strike="noStrike">
                <a:solidFill>
                  <a:srgbClr val="FF0000"/>
                </a:solidFill>
                <a:latin typeface="Courier New"/>
                <a:ea typeface="Courier New"/>
                <a:cs typeface="Courier New"/>
                <a:sym typeface="Courier New"/>
              </a:rPr>
              <a:t>file </a:t>
            </a:r>
            <a:r>
              <a:rPr b="1" i="0" lang="en-US" sz="1800" u="none" cap="none" strike="noStrike">
                <a:solidFill>
                  <a:srgbClr val="0070C0"/>
                </a:solidFill>
                <a:latin typeface="Courier New"/>
                <a:ea typeface="Courier New"/>
                <a:cs typeface="Courier New"/>
                <a:sym typeface="Courier New"/>
              </a:rPr>
              <a:t>testDir</a:t>
            </a:r>
            <a:endParaRPr b="1" i="0" sz="1800" u="none" cap="none" strike="noStrike">
              <a:solidFill>
                <a:srgbClr val="0070C0"/>
              </a:solidFill>
              <a:latin typeface="Courier New"/>
              <a:ea typeface="Courier New"/>
              <a:cs typeface="Courier New"/>
              <a:sym typeface="Courier New"/>
            </a:endParaRPr>
          </a:p>
          <a:p>
            <a:pPr indent="0" lvl="0" marL="0" marR="0" rtl="0" algn="l">
              <a:lnSpc>
                <a:spcPct val="97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testDir: directory</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[GSUAD\ylong4@snowball csc3320]$ </a:t>
            </a:r>
            <a:r>
              <a:rPr b="1" i="0" lang="en-US" sz="1800" u="none" cap="none" strike="noStrike">
                <a:solidFill>
                  <a:srgbClr val="FF0000"/>
                </a:solidFill>
                <a:latin typeface="Courier New"/>
                <a:ea typeface="Courier New"/>
                <a:cs typeface="Courier New"/>
                <a:sym typeface="Courier New"/>
              </a:rPr>
              <a:t>file </a:t>
            </a:r>
            <a:r>
              <a:rPr b="1" i="0" lang="en-US" sz="1800" u="none" cap="none" strike="noStrike">
                <a:solidFill>
                  <a:srgbClr val="0070C0"/>
                </a:solidFill>
                <a:latin typeface="Courier New"/>
                <a:ea typeface="Courier New"/>
                <a:cs typeface="Courier New"/>
                <a:sym typeface="Courier New"/>
              </a:rPr>
              <a:t>Person.class</a:t>
            </a:r>
            <a:endParaRPr b="1" i="0" sz="1800" u="none" cap="none" strike="noStrike">
              <a:solidFill>
                <a:srgbClr val="0070C0"/>
              </a:solidFill>
              <a:latin typeface="Courier New"/>
              <a:ea typeface="Courier New"/>
              <a:cs typeface="Courier New"/>
              <a:sym typeface="Courier New"/>
            </a:endParaRPr>
          </a:p>
          <a:p>
            <a:pPr indent="0" lvl="0" marL="0" marR="0" rtl="0" algn="l">
              <a:lnSpc>
                <a:spcPct val="97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Person.class: compiled Java class data, version 50.0 (Java 1.6)</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[GSUAD\ylong4@snowball csc3320]$ </a:t>
            </a:r>
            <a:r>
              <a:rPr b="1" i="0" lang="en-US" sz="1800" u="none" cap="none" strike="noStrike">
                <a:solidFill>
                  <a:srgbClr val="C00000"/>
                </a:solidFill>
                <a:latin typeface="Courier New"/>
                <a:ea typeface="Courier New"/>
                <a:cs typeface="Courier New"/>
                <a:sym typeface="Courier New"/>
              </a:rPr>
              <a:t>file</a:t>
            </a:r>
            <a:r>
              <a:rPr b="0" i="0" lang="en-US" sz="1800" u="none" cap="none" strike="noStrike">
                <a:solidFill>
                  <a:srgbClr val="C00000"/>
                </a:solidFill>
                <a:latin typeface="Courier New"/>
                <a:ea typeface="Courier New"/>
                <a:cs typeface="Courier New"/>
                <a:sym typeface="Courier New"/>
              </a:rPr>
              <a:t> </a:t>
            </a:r>
            <a:r>
              <a:rPr b="1" i="0" lang="en-US" sz="1800" u="none" cap="none" strike="noStrike">
                <a:solidFill>
                  <a:srgbClr val="0070C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Person.class: compiled Java class data, version 50.0 (Java 1.6)</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test:         ELF 64-bit LSB executable, x86-64, version 1 (SYSV), dynamically linked (uses shared libs), for GNU/Linux 2.6.18, not stripped</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test.c:       ASCII C program text</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testDir:      directory</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test.java:    ASCII C++ program text</a:t>
            </a:r>
            <a:endParaRPr b="0" i="0" sz="1400" u="none" cap="none" strike="noStrike">
              <a:solidFill>
                <a:srgbClr val="000000"/>
              </a:solidFill>
              <a:latin typeface="Arial"/>
              <a:ea typeface="Arial"/>
              <a:cs typeface="Arial"/>
              <a:sym typeface="Arial"/>
            </a:endParaRPr>
          </a:p>
        </p:txBody>
      </p:sp>
      <p:sp>
        <p:nvSpPr>
          <p:cNvPr id="442" name="Google Shape;442;p37"/>
          <p:cNvSpPr/>
          <p:nvPr/>
        </p:nvSpPr>
        <p:spPr>
          <a:xfrm>
            <a:off x="6186311" y="3703800"/>
            <a:ext cx="2624667" cy="618799"/>
          </a:xfrm>
          <a:prstGeom prst="wedgeEllipseCallout">
            <a:avLst>
              <a:gd fmla="val -67588" name="adj1"/>
              <a:gd fmla="val 9850" name="adj2"/>
            </a:avLst>
          </a:prstGeom>
          <a:solidFill>
            <a:srgbClr val="ECD6C7"/>
          </a:solidFill>
          <a:ln cap="flat" cmpd="sng" w="9525">
            <a:solidFill>
              <a:schemeClr val="accent6"/>
            </a:solidFill>
            <a:prstDash val="solid"/>
            <a:round/>
            <a:headEnd len="sm" w="sm" type="none"/>
            <a:tailEnd len="sm" w="sm" type="none"/>
          </a:ln>
          <a:effectLst>
            <a:outerShdw blurRad="50800" rotWithShape="0" dir="5400000" dist="254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Georgia"/>
                <a:ea typeface="Georgia"/>
                <a:cs typeface="Georgia"/>
                <a:sym typeface="Georgia"/>
              </a:rPr>
              <a:t>* matches all files in current directory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Groups (</a:t>
            </a:r>
            <a:r>
              <a:rPr b="1" i="1" lang="en-US"/>
              <a:t>groups,chgrp,newgrp</a:t>
            </a:r>
            <a:r>
              <a:rPr lang="en-US"/>
              <a:t>)</a:t>
            </a:r>
            <a:endParaRPr/>
          </a:p>
        </p:txBody>
      </p:sp>
      <p:sp>
        <p:nvSpPr>
          <p:cNvPr id="449" name="Google Shape;449;p3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450" name="Google Shape;450;p3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451" name="Google Shape;451;p3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1625" lvl="0" marL="301625" rtl="0" algn="l">
              <a:lnSpc>
                <a:spcPct val="100000"/>
              </a:lnSpc>
              <a:spcBef>
                <a:spcPts val="0"/>
              </a:spcBef>
              <a:spcAft>
                <a:spcPts val="0"/>
              </a:spcAft>
              <a:buClr>
                <a:srgbClr val="D16349"/>
              </a:buClr>
              <a:buSzPts val="2380"/>
              <a:buFont typeface="Noto Sans Symbols"/>
              <a:buChar char="⚫"/>
            </a:pPr>
            <a:r>
              <a:rPr lang="en-US" sz="2800">
                <a:solidFill>
                  <a:srgbClr val="000000"/>
                </a:solidFill>
                <a:latin typeface="Georgia"/>
                <a:ea typeface="Georgia"/>
                <a:cs typeface="Georgia"/>
                <a:sym typeface="Georgia"/>
              </a:rPr>
              <a:t>list the groups a particular user belongs to</a:t>
            </a:r>
            <a:endParaRPr/>
          </a:p>
          <a:p>
            <a:pPr indent="-301625" lvl="1" marL="603250" rtl="0" algn="l">
              <a:lnSpc>
                <a:spcPct val="100000"/>
              </a:lnSpc>
              <a:spcBef>
                <a:spcPts val="560"/>
              </a:spcBef>
              <a:spcAft>
                <a:spcPts val="0"/>
              </a:spcAft>
              <a:buClr>
                <a:srgbClr val="CCB400"/>
              </a:buClr>
              <a:buSzPts val="1960"/>
              <a:buFont typeface="Noto Sans Symbols"/>
              <a:buChar char="⚪"/>
            </a:pPr>
            <a:r>
              <a:rPr lang="en-US" sz="2800">
                <a:solidFill>
                  <a:srgbClr val="646B86"/>
                </a:solidFill>
                <a:latin typeface="Georgia"/>
                <a:ea typeface="Georgia"/>
                <a:cs typeface="Georgia"/>
                <a:sym typeface="Georgia"/>
              </a:rPr>
              <a:t>$ </a:t>
            </a:r>
            <a:r>
              <a:rPr i="1" lang="en-US" sz="2800">
                <a:solidFill>
                  <a:srgbClr val="C00000"/>
                </a:solidFill>
                <a:latin typeface="Georgia"/>
                <a:ea typeface="Georgia"/>
                <a:cs typeface="Georgia"/>
                <a:sym typeface="Georgia"/>
              </a:rPr>
              <a:t>groups</a:t>
            </a:r>
            <a:r>
              <a:rPr i="1" lang="en-US" sz="2800">
                <a:solidFill>
                  <a:srgbClr val="646B86"/>
                </a:solidFill>
                <a:latin typeface="Georgia"/>
                <a:ea typeface="Georgia"/>
                <a:cs typeface="Georgia"/>
                <a:sym typeface="Georgia"/>
              </a:rPr>
              <a:t>   &lt;userid&gt;</a:t>
            </a:r>
            <a:endParaRPr/>
          </a:p>
          <a:p>
            <a:pPr indent="-301625" lvl="0" marL="301625" rtl="0" algn="l">
              <a:lnSpc>
                <a:spcPct val="100000"/>
              </a:lnSpc>
              <a:spcBef>
                <a:spcPts val="560"/>
              </a:spcBef>
              <a:spcAft>
                <a:spcPts val="0"/>
              </a:spcAft>
              <a:buClr>
                <a:srgbClr val="D16349"/>
              </a:buClr>
              <a:buSzPts val="2380"/>
              <a:buFont typeface="Noto Sans Symbols"/>
              <a:buChar char="⚫"/>
            </a:pPr>
            <a:r>
              <a:rPr lang="en-US" sz="2800">
                <a:solidFill>
                  <a:srgbClr val="000000"/>
                </a:solidFill>
                <a:latin typeface="Georgia"/>
                <a:ea typeface="Georgia"/>
                <a:cs typeface="Georgia"/>
                <a:sym typeface="Georgia"/>
              </a:rPr>
              <a:t>change the group a file belongs to</a:t>
            </a:r>
            <a:endParaRPr/>
          </a:p>
          <a:p>
            <a:pPr indent="-301625" lvl="1" marL="603250" rtl="0" algn="l">
              <a:lnSpc>
                <a:spcPct val="100000"/>
              </a:lnSpc>
              <a:spcBef>
                <a:spcPts val="560"/>
              </a:spcBef>
              <a:spcAft>
                <a:spcPts val="0"/>
              </a:spcAft>
              <a:buClr>
                <a:srgbClr val="CCB400"/>
              </a:buClr>
              <a:buSzPts val="1960"/>
              <a:buFont typeface="Noto Sans Symbols"/>
              <a:buChar char="⚪"/>
            </a:pPr>
            <a:r>
              <a:rPr lang="en-US" sz="2800">
                <a:solidFill>
                  <a:srgbClr val="646B86"/>
                </a:solidFill>
                <a:latin typeface="Georgia"/>
                <a:ea typeface="Georgia"/>
                <a:cs typeface="Georgia"/>
                <a:sym typeface="Georgia"/>
              </a:rPr>
              <a:t>$ </a:t>
            </a:r>
            <a:r>
              <a:rPr i="1" lang="en-US" sz="2800">
                <a:solidFill>
                  <a:srgbClr val="C00000"/>
                </a:solidFill>
                <a:latin typeface="Georgia"/>
                <a:ea typeface="Georgia"/>
                <a:cs typeface="Georgia"/>
                <a:sym typeface="Georgia"/>
              </a:rPr>
              <a:t>chgrp </a:t>
            </a:r>
            <a:r>
              <a:rPr i="1" lang="en-US" sz="2800">
                <a:solidFill>
                  <a:srgbClr val="646B86"/>
                </a:solidFill>
                <a:latin typeface="Georgia"/>
                <a:ea typeface="Georgia"/>
                <a:cs typeface="Georgia"/>
                <a:sym typeface="Georgia"/>
              </a:rPr>
              <a:t>-R &lt;group-name&gt;  &lt;file-spec&gt;</a:t>
            </a:r>
            <a:endParaRPr/>
          </a:p>
          <a:p>
            <a:pPr indent="-301625" lvl="1" marL="603250" rtl="0" algn="l">
              <a:lnSpc>
                <a:spcPct val="100000"/>
              </a:lnSpc>
              <a:spcBef>
                <a:spcPts val="560"/>
              </a:spcBef>
              <a:spcAft>
                <a:spcPts val="0"/>
              </a:spcAft>
              <a:buClr>
                <a:srgbClr val="CCB400"/>
              </a:buClr>
              <a:buSzPts val="1960"/>
              <a:buFont typeface="Noto Sans Symbols"/>
              <a:buChar char="⚪"/>
            </a:pPr>
            <a:r>
              <a:rPr lang="en-US" sz="2800">
                <a:solidFill>
                  <a:srgbClr val="646B86"/>
                </a:solidFill>
                <a:latin typeface="Georgia"/>
                <a:ea typeface="Georgia"/>
                <a:cs typeface="Georgia"/>
                <a:sym typeface="Georgia"/>
              </a:rPr>
              <a:t>R stands for recursive</a:t>
            </a:r>
            <a:endParaRPr/>
          </a:p>
          <a:p>
            <a:pPr indent="-301625" lvl="0" marL="301625" rtl="0" algn="l">
              <a:lnSpc>
                <a:spcPct val="100000"/>
              </a:lnSpc>
              <a:spcBef>
                <a:spcPts val="560"/>
              </a:spcBef>
              <a:spcAft>
                <a:spcPts val="0"/>
              </a:spcAft>
              <a:buClr>
                <a:srgbClr val="D16349"/>
              </a:buClr>
              <a:buSzPts val="2380"/>
              <a:buFont typeface="Noto Sans Symbols"/>
              <a:buChar char="⚫"/>
            </a:pPr>
            <a:r>
              <a:rPr lang="en-US" sz="2800">
                <a:solidFill>
                  <a:srgbClr val="000000"/>
                </a:solidFill>
                <a:latin typeface="Georgia"/>
                <a:ea typeface="Georgia"/>
                <a:cs typeface="Georgia"/>
                <a:sym typeface="Georgia"/>
              </a:rPr>
              <a:t>create subshell with effective group id = group</a:t>
            </a:r>
            <a:endParaRPr/>
          </a:p>
          <a:p>
            <a:pPr indent="-301625" lvl="1" marL="603250" rtl="0" algn="l">
              <a:lnSpc>
                <a:spcPct val="100000"/>
              </a:lnSpc>
              <a:spcBef>
                <a:spcPts val="560"/>
              </a:spcBef>
              <a:spcAft>
                <a:spcPts val="0"/>
              </a:spcAft>
              <a:buClr>
                <a:srgbClr val="CCB400"/>
              </a:buClr>
              <a:buSzPts val="1960"/>
              <a:buFont typeface="Noto Sans Symbols"/>
              <a:buChar char="⚪"/>
            </a:pPr>
            <a:r>
              <a:rPr lang="en-US" sz="2800">
                <a:solidFill>
                  <a:srgbClr val="646B86"/>
                </a:solidFill>
                <a:latin typeface="Georgia"/>
                <a:ea typeface="Georgia"/>
                <a:cs typeface="Georgia"/>
                <a:sym typeface="Georgia"/>
              </a:rPr>
              <a:t>$ </a:t>
            </a:r>
            <a:r>
              <a:rPr i="1" lang="en-US" sz="2800">
                <a:solidFill>
                  <a:srgbClr val="C00000"/>
                </a:solidFill>
                <a:latin typeface="Georgia"/>
                <a:ea typeface="Georgia"/>
                <a:cs typeface="Georgia"/>
                <a:sym typeface="Georgia"/>
              </a:rPr>
              <a:t>newgrp    </a:t>
            </a:r>
            <a:r>
              <a:rPr i="1" lang="en-US" sz="2800">
                <a:solidFill>
                  <a:srgbClr val="646B86"/>
                </a:solidFill>
                <a:latin typeface="Georgia"/>
                <a:ea typeface="Georgia"/>
                <a:cs typeface="Georgia"/>
                <a:sym typeface="Georgia"/>
              </a:rPr>
              <a:t>&lt;group-name&gt;</a:t>
            </a:r>
            <a:endParaRPr/>
          </a:p>
          <a:p>
            <a:pPr indent="-128587" lvl="0" marL="274320" rtl="0" algn="l">
              <a:lnSpc>
                <a:spcPct val="100000"/>
              </a:lnSpc>
              <a:spcBef>
                <a:spcPts val="540"/>
              </a:spcBef>
              <a:spcAft>
                <a:spcPts val="0"/>
              </a:spcAft>
              <a:buSzPts val="2295"/>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Groups</a:t>
            </a:r>
            <a:endParaRPr/>
          </a:p>
        </p:txBody>
      </p:sp>
      <p:sp>
        <p:nvSpPr>
          <p:cNvPr id="458" name="Google Shape;458;p3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459" name="Google Shape;459;p3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460" name="Google Shape;460;p3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1625" lvl="0" marL="301625" rtl="0" algn="l">
              <a:lnSpc>
                <a:spcPct val="90000"/>
              </a:lnSpc>
              <a:spcBef>
                <a:spcPts val="0"/>
              </a:spcBef>
              <a:spcAft>
                <a:spcPts val="0"/>
              </a:spcAft>
              <a:buClr>
                <a:srgbClr val="D16349"/>
              </a:buClr>
              <a:buSzPts val="2359"/>
              <a:buFont typeface="Noto Sans Symbols"/>
              <a:buChar char="⚫"/>
            </a:pPr>
            <a:r>
              <a:rPr lang="en-US" sz="2775">
                <a:solidFill>
                  <a:srgbClr val="000000"/>
                </a:solidFill>
                <a:latin typeface="Georgia"/>
                <a:ea typeface="Georgia"/>
                <a:cs typeface="Georgia"/>
                <a:sym typeface="Georgia"/>
              </a:rPr>
              <a:t>Example</a:t>
            </a:r>
            <a:endParaRPr/>
          </a:p>
          <a:p>
            <a:pPr indent="0" lvl="0" marL="0" rtl="0" algn="l">
              <a:lnSpc>
                <a:spcPct val="90000"/>
              </a:lnSpc>
              <a:spcBef>
                <a:spcPts val="555"/>
              </a:spcBef>
              <a:spcAft>
                <a:spcPts val="0"/>
              </a:spcAft>
              <a:buClr>
                <a:srgbClr val="D16349"/>
              </a:buClr>
              <a:buSzPts val="2359"/>
              <a:buNone/>
            </a:pPr>
            <a:r>
              <a:rPr lang="en-US" sz="2775">
                <a:solidFill>
                  <a:srgbClr val="000000"/>
                </a:solidFill>
                <a:latin typeface="Georgia"/>
                <a:ea typeface="Georgia"/>
                <a:cs typeface="Georgia"/>
                <a:sym typeface="Georgia"/>
              </a:rPr>
              <a:t>I belong to two groups:  </a:t>
            </a:r>
            <a:r>
              <a:rPr b="1" lang="en-US" sz="2775">
                <a:solidFill>
                  <a:srgbClr val="000000"/>
                </a:solidFill>
                <a:latin typeface="Georgia"/>
                <a:ea typeface="Georgia"/>
                <a:cs typeface="Georgia"/>
                <a:sym typeface="Georgia"/>
              </a:rPr>
              <a:t>cs</a:t>
            </a:r>
            <a:r>
              <a:rPr lang="en-US" sz="2775">
                <a:solidFill>
                  <a:srgbClr val="000000"/>
                </a:solidFill>
                <a:latin typeface="Georgia"/>
                <a:ea typeface="Georgia"/>
                <a:cs typeface="Georgia"/>
                <a:sym typeface="Georgia"/>
              </a:rPr>
              <a:t>  and </a:t>
            </a:r>
            <a:r>
              <a:rPr b="1" lang="en-US" sz="2775">
                <a:solidFill>
                  <a:srgbClr val="000000"/>
                </a:solidFill>
                <a:latin typeface="Georgia"/>
                <a:ea typeface="Georgia"/>
                <a:cs typeface="Georgia"/>
                <a:sym typeface="Georgia"/>
              </a:rPr>
              <a:t>music</a:t>
            </a:r>
            <a:endParaRPr/>
          </a:p>
          <a:p>
            <a:pPr indent="0" lvl="0" marL="0" rtl="0" algn="l">
              <a:lnSpc>
                <a:spcPct val="90000"/>
              </a:lnSpc>
              <a:spcBef>
                <a:spcPts val="555"/>
              </a:spcBef>
              <a:spcAft>
                <a:spcPts val="0"/>
              </a:spcAft>
              <a:buClr>
                <a:srgbClr val="D16349"/>
              </a:buClr>
              <a:buSzPts val="2359"/>
              <a:buNone/>
            </a:pPr>
            <a:r>
              <a:rPr lang="en-US" sz="2775">
                <a:solidFill>
                  <a:srgbClr val="000000"/>
                </a:solidFill>
                <a:latin typeface="Georgia"/>
                <a:ea typeface="Georgia"/>
                <a:cs typeface="Georgia"/>
                <a:sym typeface="Georgia"/>
              </a:rPr>
              <a:t>Currently, I am acting as an user in </a:t>
            </a:r>
            <a:r>
              <a:rPr b="1" lang="en-US" sz="2775">
                <a:solidFill>
                  <a:srgbClr val="000000"/>
                </a:solidFill>
                <a:latin typeface="Georgia"/>
                <a:ea typeface="Georgia"/>
                <a:cs typeface="Georgia"/>
                <a:sym typeface="Georgia"/>
              </a:rPr>
              <a:t>cs</a:t>
            </a:r>
            <a:endParaRPr b="1" sz="2775">
              <a:solidFill>
                <a:srgbClr val="000000"/>
              </a:solidFill>
              <a:latin typeface="Georgia"/>
              <a:ea typeface="Georgia"/>
              <a:cs typeface="Georgia"/>
              <a:sym typeface="Georgia"/>
            </a:endParaRPr>
          </a:p>
          <a:p>
            <a:pPr indent="0" lvl="0" marL="0" rtl="0" algn="l">
              <a:lnSpc>
                <a:spcPct val="90000"/>
              </a:lnSpc>
              <a:spcBef>
                <a:spcPts val="555"/>
              </a:spcBef>
              <a:spcAft>
                <a:spcPts val="0"/>
              </a:spcAft>
              <a:buClr>
                <a:srgbClr val="D16349"/>
              </a:buClr>
              <a:buSzPts val="2359"/>
              <a:buNone/>
            </a:pPr>
            <a:r>
              <a:rPr lang="en-US" sz="2775">
                <a:solidFill>
                  <a:srgbClr val="000000"/>
                </a:solidFill>
                <a:latin typeface="Georgia"/>
                <a:ea typeface="Georgia"/>
                <a:cs typeface="Georgia"/>
                <a:sym typeface="Georgia"/>
              </a:rPr>
              <a:t>	</a:t>
            </a:r>
            <a:r>
              <a:rPr lang="en-US" sz="2405">
                <a:solidFill>
                  <a:srgbClr val="000000"/>
                </a:solidFill>
                <a:latin typeface="Georgia"/>
                <a:ea typeface="Georgia"/>
                <a:cs typeface="Georgia"/>
                <a:sym typeface="Georgia"/>
              </a:rPr>
              <a:t>$ </a:t>
            </a:r>
            <a:r>
              <a:rPr b="1" lang="en-US" sz="2405">
                <a:solidFill>
                  <a:srgbClr val="C00000"/>
                </a:solidFill>
                <a:latin typeface="Georgia"/>
                <a:ea typeface="Georgia"/>
                <a:cs typeface="Georgia"/>
                <a:sym typeface="Georgia"/>
              </a:rPr>
              <a:t>date</a:t>
            </a:r>
            <a:r>
              <a:rPr lang="en-US" sz="2405">
                <a:solidFill>
                  <a:srgbClr val="C00000"/>
                </a:solidFill>
                <a:latin typeface="Georgia"/>
                <a:ea typeface="Georgia"/>
                <a:cs typeface="Georgia"/>
                <a:sym typeface="Georgia"/>
              </a:rPr>
              <a:t> </a:t>
            </a:r>
            <a:r>
              <a:rPr b="1" lang="en-US" sz="2405">
                <a:solidFill>
                  <a:srgbClr val="000000"/>
                </a:solidFill>
                <a:latin typeface="Georgia"/>
                <a:ea typeface="Georgia"/>
                <a:cs typeface="Georgia"/>
                <a:sym typeface="Georgia"/>
              </a:rPr>
              <a:t>&gt;</a:t>
            </a:r>
            <a:r>
              <a:rPr lang="en-US" sz="2405">
                <a:solidFill>
                  <a:srgbClr val="000000"/>
                </a:solidFill>
                <a:latin typeface="Georgia"/>
                <a:ea typeface="Georgia"/>
                <a:cs typeface="Georgia"/>
                <a:sym typeface="Georgia"/>
              </a:rPr>
              <a:t> test1</a:t>
            </a:r>
            <a:endParaRPr/>
          </a:p>
          <a:p>
            <a:pPr indent="0" lvl="0" marL="0" rtl="0" algn="l">
              <a:lnSpc>
                <a:spcPct val="90000"/>
              </a:lnSpc>
              <a:spcBef>
                <a:spcPts val="481"/>
              </a:spcBef>
              <a:spcAft>
                <a:spcPts val="0"/>
              </a:spcAft>
              <a:buClr>
                <a:srgbClr val="D16349"/>
              </a:buClr>
              <a:buSzPts val="2044"/>
              <a:buNone/>
            </a:pPr>
            <a:r>
              <a:rPr lang="en-US" sz="2405">
                <a:solidFill>
                  <a:srgbClr val="000000"/>
                </a:solidFill>
                <a:latin typeface="Georgia"/>
                <a:ea typeface="Georgia"/>
                <a:cs typeface="Georgia"/>
                <a:sym typeface="Georgia"/>
              </a:rPr>
              <a:t>	$ </a:t>
            </a:r>
            <a:r>
              <a:rPr b="1" lang="en-US" sz="2405">
                <a:solidFill>
                  <a:srgbClr val="C00000"/>
                </a:solidFill>
                <a:latin typeface="Georgia"/>
                <a:ea typeface="Georgia"/>
                <a:cs typeface="Georgia"/>
                <a:sym typeface="Georgia"/>
              </a:rPr>
              <a:t>newgrp</a:t>
            </a:r>
            <a:r>
              <a:rPr lang="en-US" sz="2405">
                <a:solidFill>
                  <a:srgbClr val="C00000"/>
                </a:solidFill>
                <a:latin typeface="Georgia"/>
                <a:ea typeface="Georgia"/>
                <a:cs typeface="Georgia"/>
                <a:sym typeface="Georgia"/>
              </a:rPr>
              <a:t> </a:t>
            </a:r>
            <a:r>
              <a:rPr lang="en-US" sz="2405">
                <a:solidFill>
                  <a:srgbClr val="000000"/>
                </a:solidFill>
                <a:latin typeface="Georgia"/>
                <a:ea typeface="Georgia"/>
                <a:cs typeface="Georgia"/>
                <a:sym typeface="Georgia"/>
              </a:rPr>
              <a:t>music </a:t>
            </a:r>
            <a:endParaRPr/>
          </a:p>
          <a:p>
            <a:pPr indent="0" lvl="0" marL="0" rtl="0" algn="l">
              <a:lnSpc>
                <a:spcPct val="90000"/>
              </a:lnSpc>
              <a:spcBef>
                <a:spcPts val="481"/>
              </a:spcBef>
              <a:spcAft>
                <a:spcPts val="0"/>
              </a:spcAft>
              <a:buClr>
                <a:srgbClr val="D16349"/>
              </a:buClr>
              <a:buSzPts val="2044"/>
              <a:buNone/>
            </a:pPr>
            <a:r>
              <a:rPr lang="en-US" sz="2405">
                <a:solidFill>
                  <a:srgbClr val="000000"/>
                </a:solidFill>
                <a:latin typeface="Georgia"/>
                <a:ea typeface="Georgia"/>
                <a:cs typeface="Georgia"/>
                <a:sym typeface="Georgia"/>
              </a:rPr>
              <a:t>	$ </a:t>
            </a:r>
            <a:r>
              <a:rPr b="1" lang="en-US" sz="2405">
                <a:solidFill>
                  <a:srgbClr val="C00000"/>
                </a:solidFill>
                <a:latin typeface="Georgia"/>
                <a:ea typeface="Georgia"/>
                <a:cs typeface="Georgia"/>
                <a:sym typeface="Georgia"/>
              </a:rPr>
              <a:t>date</a:t>
            </a:r>
            <a:r>
              <a:rPr lang="en-US" sz="2405">
                <a:solidFill>
                  <a:srgbClr val="C00000"/>
                </a:solidFill>
                <a:latin typeface="Georgia"/>
                <a:ea typeface="Georgia"/>
                <a:cs typeface="Georgia"/>
                <a:sym typeface="Georgia"/>
              </a:rPr>
              <a:t> </a:t>
            </a:r>
            <a:r>
              <a:rPr b="1" lang="en-US" sz="2405">
                <a:solidFill>
                  <a:srgbClr val="000000"/>
                </a:solidFill>
                <a:latin typeface="Georgia"/>
                <a:ea typeface="Georgia"/>
                <a:cs typeface="Georgia"/>
                <a:sym typeface="Georgia"/>
              </a:rPr>
              <a:t>&gt;</a:t>
            </a:r>
            <a:r>
              <a:rPr lang="en-US" sz="2405">
                <a:solidFill>
                  <a:srgbClr val="000000"/>
                </a:solidFill>
                <a:latin typeface="Georgia"/>
                <a:ea typeface="Georgia"/>
                <a:cs typeface="Georgia"/>
                <a:sym typeface="Georgia"/>
              </a:rPr>
              <a:t> test2</a:t>
            </a:r>
            <a:endParaRPr/>
          </a:p>
          <a:p>
            <a:pPr indent="0" lvl="0" marL="0" rtl="0" algn="l">
              <a:lnSpc>
                <a:spcPct val="90000"/>
              </a:lnSpc>
              <a:spcBef>
                <a:spcPts val="481"/>
              </a:spcBef>
              <a:spcAft>
                <a:spcPts val="0"/>
              </a:spcAft>
              <a:buClr>
                <a:srgbClr val="D16349"/>
              </a:buClr>
              <a:buSzPts val="2044"/>
              <a:buNone/>
            </a:pPr>
            <a:r>
              <a:rPr lang="en-US" sz="2405">
                <a:solidFill>
                  <a:srgbClr val="000000"/>
                </a:solidFill>
                <a:latin typeface="Georgia"/>
                <a:ea typeface="Georgia"/>
                <a:cs typeface="Georgia"/>
                <a:sym typeface="Georgia"/>
              </a:rPr>
              <a:t>	^D      	</a:t>
            </a:r>
            <a:endParaRPr/>
          </a:p>
          <a:p>
            <a:pPr indent="0" lvl="0" marL="0" rtl="0" algn="l">
              <a:lnSpc>
                <a:spcPct val="90000"/>
              </a:lnSpc>
              <a:spcBef>
                <a:spcPts val="481"/>
              </a:spcBef>
              <a:spcAft>
                <a:spcPts val="0"/>
              </a:spcAft>
              <a:buClr>
                <a:srgbClr val="D16349"/>
              </a:buClr>
              <a:buSzPts val="2044"/>
              <a:buNone/>
            </a:pPr>
            <a:r>
              <a:rPr lang="en-US" sz="2405">
                <a:solidFill>
                  <a:srgbClr val="000000"/>
                </a:solidFill>
                <a:latin typeface="Georgia"/>
                <a:ea typeface="Georgia"/>
                <a:cs typeface="Georgia"/>
                <a:sym typeface="Georgia"/>
              </a:rPr>
              <a:t>	$ </a:t>
            </a:r>
            <a:r>
              <a:rPr b="1" lang="en-US" sz="2405">
                <a:solidFill>
                  <a:srgbClr val="C00000"/>
                </a:solidFill>
                <a:latin typeface="Georgia"/>
                <a:ea typeface="Georgia"/>
                <a:cs typeface="Georgia"/>
                <a:sym typeface="Georgia"/>
              </a:rPr>
              <a:t>ls</a:t>
            </a:r>
            <a:r>
              <a:rPr lang="en-US" sz="2405">
                <a:solidFill>
                  <a:srgbClr val="C00000"/>
                </a:solidFill>
                <a:latin typeface="Georgia"/>
                <a:ea typeface="Georgia"/>
                <a:cs typeface="Georgia"/>
                <a:sym typeface="Georgia"/>
              </a:rPr>
              <a:t> </a:t>
            </a:r>
            <a:r>
              <a:rPr lang="en-US" sz="2405">
                <a:solidFill>
                  <a:srgbClr val="000000"/>
                </a:solidFill>
                <a:latin typeface="Georgia"/>
                <a:ea typeface="Georgia"/>
                <a:cs typeface="Georgia"/>
                <a:sym typeface="Georgia"/>
              </a:rPr>
              <a:t>–lg  test1  test2</a:t>
            </a:r>
            <a:endParaRPr/>
          </a:p>
          <a:p>
            <a:pPr indent="0" lvl="0" marL="0" rtl="0" algn="l">
              <a:lnSpc>
                <a:spcPct val="90000"/>
              </a:lnSpc>
              <a:spcBef>
                <a:spcPts val="481"/>
              </a:spcBef>
              <a:spcAft>
                <a:spcPts val="0"/>
              </a:spcAft>
              <a:buClr>
                <a:srgbClr val="D16349"/>
              </a:buClr>
              <a:buSzPts val="2044"/>
              <a:buNone/>
            </a:pPr>
            <a:r>
              <a:rPr lang="en-US" sz="2405">
                <a:solidFill>
                  <a:srgbClr val="000000"/>
                </a:solidFill>
                <a:latin typeface="Georgia"/>
                <a:ea typeface="Georgia"/>
                <a:cs typeface="Georgia"/>
                <a:sym typeface="Georgia"/>
              </a:rPr>
              <a:t>	-rw-rw-r-- 1 </a:t>
            </a:r>
            <a:r>
              <a:rPr b="1" lang="en-US" sz="2405">
                <a:solidFill>
                  <a:srgbClr val="000000"/>
                </a:solidFill>
                <a:latin typeface="Georgia"/>
                <a:ea typeface="Georgia"/>
                <a:cs typeface="Georgia"/>
                <a:sym typeface="Georgia"/>
              </a:rPr>
              <a:t>cs</a:t>
            </a:r>
            <a:r>
              <a:rPr lang="en-US" sz="2405">
                <a:solidFill>
                  <a:srgbClr val="000000"/>
                </a:solidFill>
                <a:latin typeface="Georgia"/>
                <a:ea typeface="Georgia"/>
                <a:cs typeface="Georgia"/>
                <a:sym typeface="Georgia"/>
              </a:rPr>
              <a:t>    	   29  Aug 23 13:57   test1</a:t>
            </a:r>
            <a:endParaRPr/>
          </a:p>
          <a:p>
            <a:pPr indent="0" lvl="0" marL="0" rtl="0" algn="l">
              <a:lnSpc>
                <a:spcPct val="90000"/>
              </a:lnSpc>
              <a:spcBef>
                <a:spcPts val="481"/>
              </a:spcBef>
              <a:spcAft>
                <a:spcPts val="0"/>
              </a:spcAft>
              <a:buClr>
                <a:srgbClr val="D16349"/>
              </a:buClr>
              <a:buSzPts val="2044"/>
              <a:buNone/>
            </a:pPr>
            <a:r>
              <a:rPr lang="en-US" sz="2405">
                <a:solidFill>
                  <a:srgbClr val="000000"/>
                </a:solidFill>
                <a:latin typeface="Georgia"/>
                <a:ea typeface="Georgia"/>
                <a:cs typeface="Georgia"/>
                <a:sym typeface="Georgia"/>
              </a:rPr>
              <a:t>	-rw-rw-r-- 1 </a:t>
            </a:r>
            <a:r>
              <a:rPr b="1" lang="en-US" sz="2405">
                <a:solidFill>
                  <a:srgbClr val="000000"/>
                </a:solidFill>
                <a:latin typeface="Georgia"/>
                <a:ea typeface="Georgia"/>
                <a:cs typeface="Georgia"/>
                <a:sym typeface="Georgia"/>
              </a:rPr>
              <a:t>music</a:t>
            </a:r>
            <a:r>
              <a:rPr lang="en-US" sz="2405">
                <a:solidFill>
                  <a:srgbClr val="000000"/>
                </a:solidFill>
                <a:latin typeface="Georgia"/>
                <a:ea typeface="Georgia"/>
                <a:cs typeface="Georgia"/>
                <a:sym typeface="Georgia"/>
              </a:rPr>
              <a:t> 29   Aug 23 13:57  test2</a:t>
            </a:r>
            <a:endParaRPr sz="2405">
              <a:solidFill>
                <a:srgbClr val="000000"/>
              </a:solidFill>
              <a:latin typeface="Georgia"/>
              <a:ea typeface="Georgia"/>
              <a:cs typeface="Georgia"/>
              <a:sym typeface="Georgia"/>
            </a:endParaRPr>
          </a:p>
          <a:p>
            <a:pPr indent="0" lvl="0" marL="0" rtl="0" algn="l">
              <a:lnSpc>
                <a:spcPct val="90000"/>
              </a:lnSpc>
              <a:spcBef>
                <a:spcPts val="499"/>
              </a:spcBef>
              <a:spcAft>
                <a:spcPts val="0"/>
              </a:spcAft>
              <a:buSzPts val="2122"/>
              <a:buNone/>
            </a:pPr>
            <a:r>
              <a:t/>
            </a:r>
            <a:endParaRPr sz="2497">
              <a:latin typeface="Georgia"/>
              <a:ea typeface="Georgia"/>
              <a:cs typeface="Georgia"/>
              <a:sym typeface="Georgia"/>
            </a:endParaRPr>
          </a:p>
        </p:txBody>
      </p:sp>
      <p:sp>
        <p:nvSpPr>
          <p:cNvPr id="461" name="Google Shape;461;p39"/>
          <p:cNvSpPr/>
          <p:nvPr/>
        </p:nvSpPr>
        <p:spPr>
          <a:xfrm>
            <a:off x="4343400" y="3435420"/>
            <a:ext cx="25330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46B86"/>
                </a:solidFill>
                <a:latin typeface="Georgia"/>
                <a:ea typeface="Georgia"/>
                <a:cs typeface="Georgia"/>
                <a:sym typeface="Georgia"/>
              </a:rPr>
              <a:t>“music” group shell</a:t>
            </a:r>
            <a:endParaRPr b="0" i="0" sz="1400" u="none" cap="none" strike="noStrike">
              <a:solidFill>
                <a:srgbClr val="000000"/>
              </a:solidFill>
              <a:latin typeface="Arial"/>
              <a:ea typeface="Arial"/>
              <a:cs typeface="Arial"/>
              <a:sym typeface="Arial"/>
            </a:endParaRPr>
          </a:p>
        </p:txBody>
      </p:sp>
      <p:sp>
        <p:nvSpPr>
          <p:cNvPr id="462" name="Google Shape;462;p39"/>
          <p:cNvSpPr/>
          <p:nvPr/>
        </p:nvSpPr>
        <p:spPr>
          <a:xfrm>
            <a:off x="4419600" y="4126468"/>
            <a:ext cx="297709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46B86"/>
                </a:solidFill>
                <a:latin typeface="Georgia"/>
                <a:ea typeface="Georgia"/>
                <a:cs typeface="Georgia"/>
                <a:sym typeface="Georgia"/>
              </a:rPr>
              <a:t>terminate the new shell</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Change File Permissions (chmod)</a:t>
            </a:r>
            <a:endParaRPr/>
          </a:p>
        </p:txBody>
      </p:sp>
      <p:sp>
        <p:nvSpPr>
          <p:cNvPr id="469" name="Google Shape;469;p4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470" name="Google Shape;470;p40"/>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471" name="Google Shape;471;p4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1625" lvl="0" marL="301625" rtl="0" algn="l">
              <a:lnSpc>
                <a:spcPct val="100000"/>
              </a:lnSpc>
              <a:spcBef>
                <a:spcPts val="0"/>
              </a:spcBef>
              <a:spcAft>
                <a:spcPts val="0"/>
              </a:spcAft>
              <a:buClr>
                <a:srgbClr val="D16349"/>
              </a:buClr>
              <a:buSzPts val="2550"/>
              <a:buFont typeface="Noto Sans Symbols"/>
              <a:buChar char="⚫"/>
            </a:pPr>
            <a:r>
              <a:rPr lang="en-US" sz="3000" u="sng">
                <a:solidFill>
                  <a:srgbClr val="000000"/>
                </a:solidFill>
                <a:latin typeface="Georgia"/>
                <a:ea typeface="Georgia"/>
                <a:cs typeface="Georgia"/>
                <a:sym typeface="Georgia"/>
              </a:rPr>
              <a:t>ch</a:t>
            </a:r>
            <a:r>
              <a:rPr lang="en-US" sz="3000">
                <a:solidFill>
                  <a:srgbClr val="000000"/>
                </a:solidFill>
                <a:latin typeface="Georgia"/>
                <a:ea typeface="Georgia"/>
                <a:cs typeface="Georgia"/>
                <a:sym typeface="Georgia"/>
              </a:rPr>
              <a:t>ange file </a:t>
            </a:r>
            <a:r>
              <a:rPr lang="en-US" sz="3000" u="sng">
                <a:solidFill>
                  <a:srgbClr val="000000"/>
                </a:solidFill>
                <a:latin typeface="Georgia"/>
                <a:ea typeface="Georgia"/>
                <a:cs typeface="Georgia"/>
                <a:sym typeface="Georgia"/>
              </a:rPr>
              <a:t>mod</a:t>
            </a:r>
            <a:r>
              <a:rPr lang="en-US" sz="3000">
                <a:solidFill>
                  <a:srgbClr val="000000"/>
                </a:solidFill>
                <a:latin typeface="Georgia"/>
                <a:ea typeface="Georgia"/>
                <a:cs typeface="Georgia"/>
                <a:sym typeface="Georgia"/>
              </a:rPr>
              <a:t>e; u,g,o,a  r,w,x,s </a:t>
            </a:r>
            <a:endParaRPr/>
          </a:p>
          <a:p>
            <a:pPr indent="-301625" lvl="1" marL="603250" rtl="0" algn="l">
              <a:lnSpc>
                <a:spcPct val="100000"/>
              </a:lnSpc>
              <a:spcBef>
                <a:spcPts val="560"/>
              </a:spcBef>
              <a:spcAft>
                <a:spcPts val="0"/>
              </a:spcAft>
              <a:buClr>
                <a:srgbClr val="CCB400"/>
              </a:buClr>
              <a:buSzPts val="1960"/>
              <a:buFont typeface="Noto Sans Symbols"/>
              <a:buChar char="⚪"/>
            </a:pPr>
            <a:r>
              <a:rPr b="1" lang="en-US" sz="2800">
                <a:solidFill>
                  <a:srgbClr val="646B86"/>
                </a:solidFill>
                <a:latin typeface="Georgia"/>
                <a:ea typeface="Georgia"/>
                <a:cs typeface="Georgia"/>
                <a:sym typeface="Georgia"/>
              </a:rPr>
              <a:t>u</a:t>
            </a:r>
            <a:r>
              <a:rPr lang="en-US" sz="2800">
                <a:solidFill>
                  <a:srgbClr val="646B86"/>
                </a:solidFill>
                <a:latin typeface="Georgia"/>
                <a:ea typeface="Georgia"/>
                <a:cs typeface="Georgia"/>
                <a:sym typeface="Georgia"/>
              </a:rPr>
              <a:t>ser, </a:t>
            </a:r>
            <a:r>
              <a:rPr b="1" lang="en-US" sz="2800">
                <a:solidFill>
                  <a:srgbClr val="646B86"/>
                </a:solidFill>
                <a:latin typeface="Georgia"/>
                <a:ea typeface="Georgia"/>
                <a:cs typeface="Georgia"/>
                <a:sym typeface="Georgia"/>
              </a:rPr>
              <a:t>g</a:t>
            </a:r>
            <a:r>
              <a:rPr lang="en-US" sz="2800">
                <a:solidFill>
                  <a:srgbClr val="646B86"/>
                </a:solidFill>
                <a:latin typeface="Georgia"/>
                <a:ea typeface="Georgia"/>
                <a:cs typeface="Georgia"/>
                <a:sym typeface="Georgia"/>
              </a:rPr>
              <a:t>roup, </a:t>
            </a:r>
            <a:r>
              <a:rPr b="1" lang="en-US" sz="2800">
                <a:solidFill>
                  <a:srgbClr val="646B86"/>
                </a:solidFill>
                <a:latin typeface="Georgia"/>
                <a:ea typeface="Georgia"/>
                <a:cs typeface="Georgia"/>
                <a:sym typeface="Georgia"/>
              </a:rPr>
              <a:t>o</a:t>
            </a:r>
            <a:r>
              <a:rPr lang="en-US" sz="2800">
                <a:solidFill>
                  <a:srgbClr val="646B86"/>
                </a:solidFill>
                <a:latin typeface="Georgia"/>
                <a:ea typeface="Georgia"/>
                <a:cs typeface="Georgia"/>
                <a:sym typeface="Georgia"/>
              </a:rPr>
              <a:t>ther, </a:t>
            </a:r>
            <a:r>
              <a:rPr b="1" lang="en-US" sz="2800">
                <a:solidFill>
                  <a:srgbClr val="646B86"/>
                </a:solidFill>
                <a:latin typeface="Georgia"/>
                <a:ea typeface="Georgia"/>
                <a:cs typeface="Georgia"/>
                <a:sym typeface="Georgia"/>
              </a:rPr>
              <a:t>a</a:t>
            </a:r>
            <a:r>
              <a:rPr lang="en-US" sz="2800">
                <a:solidFill>
                  <a:srgbClr val="646B86"/>
                </a:solidFill>
                <a:latin typeface="Georgia"/>
                <a:ea typeface="Georgia"/>
                <a:cs typeface="Georgia"/>
                <a:sym typeface="Georgia"/>
              </a:rPr>
              <a:t>ll</a:t>
            </a:r>
            <a:endParaRPr/>
          </a:p>
          <a:p>
            <a:pPr indent="-301625" lvl="1" marL="603250" rtl="0" algn="l">
              <a:lnSpc>
                <a:spcPct val="100000"/>
              </a:lnSpc>
              <a:spcBef>
                <a:spcPts val="560"/>
              </a:spcBef>
              <a:spcAft>
                <a:spcPts val="0"/>
              </a:spcAft>
              <a:buClr>
                <a:srgbClr val="CCB400"/>
              </a:buClr>
              <a:buSzPts val="1960"/>
              <a:buFont typeface="Noto Sans Symbols"/>
              <a:buChar char="⚪"/>
            </a:pPr>
            <a:r>
              <a:rPr b="1" lang="en-US" sz="2800">
                <a:solidFill>
                  <a:srgbClr val="646B86"/>
                </a:solidFill>
                <a:latin typeface="Georgia"/>
                <a:ea typeface="Georgia"/>
                <a:cs typeface="Georgia"/>
                <a:sym typeface="Georgia"/>
              </a:rPr>
              <a:t>r</a:t>
            </a:r>
            <a:r>
              <a:rPr lang="en-US" sz="2800">
                <a:solidFill>
                  <a:srgbClr val="646B86"/>
                </a:solidFill>
                <a:latin typeface="Georgia"/>
                <a:ea typeface="Georgia"/>
                <a:cs typeface="Georgia"/>
                <a:sym typeface="Georgia"/>
              </a:rPr>
              <a:t>ead, </a:t>
            </a:r>
            <a:r>
              <a:rPr b="1" lang="en-US" sz="2800">
                <a:solidFill>
                  <a:srgbClr val="646B86"/>
                </a:solidFill>
                <a:latin typeface="Georgia"/>
                <a:ea typeface="Georgia"/>
                <a:cs typeface="Georgia"/>
                <a:sym typeface="Georgia"/>
              </a:rPr>
              <a:t>w</a:t>
            </a:r>
            <a:r>
              <a:rPr lang="en-US" sz="2800">
                <a:solidFill>
                  <a:srgbClr val="646B86"/>
                </a:solidFill>
                <a:latin typeface="Georgia"/>
                <a:ea typeface="Georgia"/>
                <a:cs typeface="Georgia"/>
                <a:sym typeface="Georgia"/>
              </a:rPr>
              <a:t>rite, </a:t>
            </a:r>
            <a:r>
              <a:rPr b="1" lang="en-US" sz="2800">
                <a:solidFill>
                  <a:srgbClr val="646B86"/>
                </a:solidFill>
                <a:latin typeface="Georgia"/>
                <a:ea typeface="Georgia"/>
                <a:cs typeface="Georgia"/>
                <a:sym typeface="Georgia"/>
              </a:rPr>
              <a:t>e</a:t>
            </a:r>
            <a:r>
              <a:rPr lang="en-US" sz="2800">
                <a:solidFill>
                  <a:srgbClr val="646B86"/>
                </a:solidFill>
                <a:latin typeface="Georgia"/>
                <a:ea typeface="Georgia"/>
                <a:cs typeface="Georgia"/>
                <a:sym typeface="Georgia"/>
              </a:rPr>
              <a:t>xecute, (</a:t>
            </a:r>
            <a:r>
              <a:rPr b="1" lang="en-US" sz="2800">
                <a:solidFill>
                  <a:srgbClr val="646B86"/>
                </a:solidFill>
                <a:latin typeface="Georgia"/>
                <a:ea typeface="Georgia"/>
                <a:cs typeface="Georgia"/>
                <a:sym typeface="Georgia"/>
              </a:rPr>
              <a:t>s</a:t>
            </a:r>
            <a:r>
              <a:rPr lang="en-US" sz="2800">
                <a:solidFill>
                  <a:srgbClr val="646B86"/>
                </a:solidFill>
                <a:latin typeface="Georgia"/>
                <a:ea typeface="Georgia"/>
                <a:cs typeface="Georgia"/>
                <a:sym typeface="Georgia"/>
              </a:rPr>
              <a:t>et)‏</a:t>
            </a:r>
            <a:endParaRPr sz="2800">
              <a:solidFill>
                <a:srgbClr val="646B86"/>
              </a:solidFill>
              <a:latin typeface="Georgia"/>
              <a:ea typeface="Georgia"/>
              <a:cs typeface="Georgia"/>
              <a:sym typeface="Georgia"/>
            </a:endParaRPr>
          </a:p>
          <a:p>
            <a:pPr indent="-301625" lvl="1" marL="603250" rtl="0" algn="l">
              <a:lnSpc>
                <a:spcPct val="100000"/>
              </a:lnSpc>
              <a:spcBef>
                <a:spcPts val="560"/>
              </a:spcBef>
              <a:spcAft>
                <a:spcPts val="0"/>
              </a:spcAft>
              <a:buClr>
                <a:srgbClr val="CCB400"/>
              </a:buClr>
              <a:buSzPts val="1960"/>
              <a:buFont typeface="Noto Sans Symbols"/>
              <a:buChar char="⚪"/>
            </a:pPr>
            <a:r>
              <a:rPr lang="en-US" sz="2800">
                <a:solidFill>
                  <a:srgbClr val="646B86"/>
                </a:solidFill>
                <a:latin typeface="Georgia"/>
                <a:ea typeface="Georgia"/>
                <a:cs typeface="Georgia"/>
                <a:sym typeface="Georgia"/>
              </a:rPr>
              <a:t>plus (+) adds permissions </a:t>
            </a:r>
            <a:endParaRPr/>
          </a:p>
          <a:p>
            <a:pPr indent="-301625" lvl="1" marL="603250" rtl="0" algn="l">
              <a:lnSpc>
                <a:spcPct val="100000"/>
              </a:lnSpc>
              <a:spcBef>
                <a:spcPts val="560"/>
              </a:spcBef>
              <a:spcAft>
                <a:spcPts val="0"/>
              </a:spcAft>
              <a:buClr>
                <a:srgbClr val="CCB400"/>
              </a:buClr>
              <a:buSzPts val="1960"/>
              <a:buFont typeface="Noto Sans Symbols"/>
              <a:buChar char="⚪"/>
            </a:pPr>
            <a:r>
              <a:rPr lang="en-US" sz="2800">
                <a:solidFill>
                  <a:srgbClr val="646B86"/>
                </a:solidFill>
                <a:latin typeface="Georgia"/>
                <a:ea typeface="Georgia"/>
                <a:cs typeface="Georgia"/>
                <a:sym typeface="Georgia"/>
              </a:rPr>
              <a:t>minus (-) subtracts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Change File Permissions</a:t>
            </a:r>
            <a:endParaRPr/>
          </a:p>
        </p:txBody>
      </p:sp>
      <p:sp>
        <p:nvSpPr>
          <p:cNvPr id="478" name="Google Shape;478;p4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479" name="Google Shape;479;p4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480" name="Google Shape;480;p4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1625" lvl="0" marL="301625" rtl="0" algn="l">
              <a:lnSpc>
                <a:spcPct val="100000"/>
              </a:lnSpc>
              <a:spcBef>
                <a:spcPts val="0"/>
              </a:spcBef>
              <a:spcAft>
                <a:spcPts val="0"/>
              </a:spcAft>
              <a:buClr>
                <a:srgbClr val="D16349"/>
              </a:buClr>
              <a:buSzPts val="2380"/>
              <a:buFont typeface="Noto Sans Symbols"/>
              <a:buChar char="⚫"/>
            </a:pPr>
            <a:r>
              <a:rPr lang="en-US" sz="2800">
                <a:solidFill>
                  <a:srgbClr val="000000"/>
                </a:solidFill>
              </a:rPr>
              <a:t>Examples : </a:t>
            </a:r>
            <a:endParaRPr/>
          </a:p>
          <a:p>
            <a:pPr indent="0" lvl="0" marL="0" rtl="0" algn="l">
              <a:lnSpc>
                <a:spcPct val="100000"/>
              </a:lnSpc>
              <a:spcBef>
                <a:spcPts val="560"/>
              </a:spcBef>
              <a:spcAft>
                <a:spcPts val="0"/>
              </a:spcAft>
              <a:buClr>
                <a:srgbClr val="D16349"/>
              </a:buClr>
              <a:buSzPts val="2380"/>
              <a:buNone/>
            </a:pPr>
            <a:r>
              <a:rPr lang="en-US" sz="2800">
                <a:solidFill>
                  <a:srgbClr val="000000"/>
                </a:solidFill>
              </a:rPr>
              <a:t>   Assume the file permission is </a:t>
            </a:r>
            <a:r>
              <a:rPr lang="en-US" sz="2800">
                <a:solidFill>
                  <a:srgbClr val="C00000"/>
                </a:solidFill>
                <a:latin typeface="Courier New"/>
                <a:ea typeface="Courier New"/>
                <a:cs typeface="Courier New"/>
                <a:sym typeface="Courier New"/>
              </a:rPr>
              <a:t>rw-r--r--</a:t>
            </a:r>
            <a:endParaRPr sz="2800">
              <a:solidFill>
                <a:srgbClr val="000000"/>
              </a:solidFill>
            </a:endParaRPr>
          </a:p>
          <a:p>
            <a:pPr indent="-301625" lvl="1" marL="603250" rtl="0" algn="l">
              <a:lnSpc>
                <a:spcPct val="100000"/>
              </a:lnSpc>
              <a:spcBef>
                <a:spcPts val="400"/>
              </a:spcBef>
              <a:spcAft>
                <a:spcPts val="0"/>
              </a:spcAft>
              <a:buClr>
                <a:srgbClr val="CCB400"/>
              </a:buClr>
              <a:buSzPts val="1400"/>
              <a:buFont typeface="Noto Sans Symbols"/>
              <a:buChar char="⚪"/>
            </a:pPr>
            <a:r>
              <a:rPr lang="en-US" sz="2000">
                <a:solidFill>
                  <a:srgbClr val="646B86"/>
                </a:solidFill>
              </a:rPr>
              <a:t>$ chmod  g+w  &lt;file-spec&gt; </a:t>
            </a:r>
            <a:endParaRPr/>
          </a:p>
          <a:p>
            <a:pPr indent="-301625" lvl="1" marL="603250" rtl="0" algn="l">
              <a:lnSpc>
                <a:spcPct val="100000"/>
              </a:lnSpc>
              <a:spcBef>
                <a:spcPts val="400"/>
              </a:spcBef>
              <a:spcAft>
                <a:spcPts val="0"/>
              </a:spcAft>
              <a:buClr>
                <a:srgbClr val="CCB400"/>
              </a:buClr>
              <a:buSzPts val="1400"/>
              <a:buFont typeface="Noto Sans Symbols"/>
              <a:buChar char="⚪"/>
            </a:pPr>
            <a:r>
              <a:rPr lang="en-US" sz="2000">
                <a:solidFill>
                  <a:srgbClr val="646B86"/>
                </a:solidFill>
              </a:rPr>
              <a:t>$ chmod  u-rw  &lt;file-spec&gt;</a:t>
            </a:r>
            <a:endParaRPr/>
          </a:p>
          <a:p>
            <a:pPr indent="-301625" lvl="1" marL="603250" rtl="0" algn="l">
              <a:lnSpc>
                <a:spcPct val="100000"/>
              </a:lnSpc>
              <a:spcBef>
                <a:spcPts val="400"/>
              </a:spcBef>
              <a:spcAft>
                <a:spcPts val="0"/>
              </a:spcAft>
              <a:buClr>
                <a:srgbClr val="CCB400"/>
              </a:buClr>
              <a:buSzPts val="1400"/>
              <a:buFont typeface="Noto Sans Symbols"/>
              <a:buChar char="⚪"/>
            </a:pPr>
            <a:r>
              <a:rPr lang="en-US" sz="2000">
                <a:solidFill>
                  <a:srgbClr val="646B86"/>
                </a:solidFill>
              </a:rPr>
              <a:t>$ chmod  u+w, g-r  &lt;file-spec&gt;</a:t>
            </a:r>
            <a:endParaRPr/>
          </a:p>
          <a:p>
            <a:pPr indent="-159384" lvl="1" marL="603250" rtl="0" algn="l">
              <a:lnSpc>
                <a:spcPct val="100000"/>
              </a:lnSpc>
              <a:spcBef>
                <a:spcPts val="640"/>
              </a:spcBef>
              <a:spcAft>
                <a:spcPts val="0"/>
              </a:spcAft>
              <a:buClr>
                <a:srgbClr val="CCB400"/>
              </a:buClr>
              <a:buSzPts val="2240"/>
              <a:buFont typeface="Noto Sans Symbols"/>
              <a:buNone/>
            </a:pPr>
            <a:r>
              <a:t/>
            </a:r>
            <a:endParaRPr sz="3200">
              <a:solidFill>
                <a:srgbClr val="646B86"/>
              </a:solidFill>
            </a:endParaRPr>
          </a:p>
          <a:p>
            <a:pPr indent="-128587" lvl="0" marL="274320" rtl="0" algn="l">
              <a:lnSpc>
                <a:spcPct val="100000"/>
              </a:lnSpc>
              <a:spcBef>
                <a:spcPts val="540"/>
              </a:spcBef>
              <a:spcAft>
                <a:spcPts val="0"/>
              </a:spcAft>
              <a:buSzPts val="2295"/>
              <a:buNone/>
            </a:pPr>
            <a:r>
              <a:t/>
            </a:r>
            <a:endParaRPr/>
          </a:p>
        </p:txBody>
      </p:sp>
      <p:graphicFrame>
        <p:nvGraphicFramePr>
          <p:cNvPr id="481" name="Google Shape;481;p41"/>
          <p:cNvGraphicFramePr/>
          <p:nvPr/>
        </p:nvGraphicFramePr>
        <p:xfrm>
          <a:off x="533400" y="3856707"/>
          <a:ext cx="3000000" cy="3000000"/>
        </p:xfrm>
        <a:graphic>
          <a:graphicData uri="http://schemas.openxmlformats.org/drawingml/2006/table">
            <a:tbl>
              <a:tblPr bandRow="1" firstRow="1">
                <a:noFill/>
                <a:tableStyleId>{A41A767F-249B-4ADC-90BB-7B20C0A3EAE4}</a:tableStyleId>
              </a:tblPr>
              <a:tblGrid>
                <a:gridCol w="2110300"/>
                <a:gridCol w="3452300"/>
                <a:gridCol w="2590800"/>
              </a:tblGrid>
              <a:tr h="505475">
                <a:tc>
                  <a:txBody>
                    <a:bodyPr/>
                    <a:lstStyle/>
                    <a:p>
                      <a:pPr indent="0" lvl="0" marL="0" marR="0" rtl="0" algn="ctr">
                        <a:lnSpc>
                          <a:spcPct val="100000"/>
                        </a:lnSpc>
                        <a:spcBef>
                          <a:spcPts val="0"/>
                        </a:spcBef>
                        <a:spcAft>
                          <a:spcPts val="0"/>
                        </a:spcAft>
                        <a:buClr>
                          <a:schemeClr val="dk1"/>
                        </a:buClr>
                        <a:buSzPts val="1600"/>
                        <a:buFont typeface="Georgia"/>
                        <a:buNone/>
                      </a:pPr>
                      <a:r>
                        <a:rPr lang="en-US" sz="1600" u="none" cap="none" strike="noStrike"/>
                        <a:t>Change parameters</a:t>
                      </a:r>
                      <a:endParaRPr i="1"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Feature</a:t>
                      </a:r>
                      <a:endParaRPr i="1"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File permission Result</a:t>
                      </a:r>
                      <a:endParaRPr i="1" sz="1600" u="none" cap="none" strike="noStrike"/>
                    </a:p>
                  </a:txBody>
                  <a:tcPr marT="45725" marB="45725" marR="91450" marL="91450"/>
                </a:tc>
              </a:tr>
              <a:tr h="3651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g+w</a:t>
                      </a:r>
                      <a:endParaRPr b="1"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Add group with write permission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2400"/>
                        <a:buFont typeface="Courier New"/>
                        <a:buNone/>
                      </a:pPr>
                      <a:r>
                        <a:rPr lang="en-US" sz="2400" u="none" cap="none" strike="noStrike">
                          <a:latin typeface="Courier New"/>
                          <a:ea typeface="Courier New"/>
                          <a:cs typeface="Courier New"/>
                          <a:sym typeface="Courier New"/>
                        </a:rPr>
                        <a:t>rw</a:t>
                      </a:r>
                      <a:r>
                        <a:rPr lang="en-US" sz="2400" u="none" cap="none" strike="noStrike">
                          <a:solidFill>
                            <a:srgbClr val="002060"/>
                          </a:solidFill>
                          <a:latin typeface="Courier New"/>
                          <a:ea typeface="Courier New"/>
                          <a:cs typeface="Courier New"/>
                          <a:sym typeface="Courier New"/>
                        </a:rPr>
                        <a:t>-</a:t>
                      </a:r>
                      <a:r>
                        <a:rPr lang="en-US" sz="2400" u="none" cap="none" strike="noStrike">
                          <a:latin typeface="Courier New"/>
                          <a:ea typeface="Courier New"/>
                          <a:cs typeface="Courier New"/>
                          <a:sym typeface="Courier New"/>
                        </a:rPr>
                        <a:t>r</a:t>
                      </a:r>
                      <a:r>
                        <a:rPr b="1" lang="en-US" sz="2400" u="none" cap="none" strike="noStrike">
                          <a:solidFill>
                            <a:srgbClr val="FF0000"/>
                          </a:solidFill>
                          <a:latin typeface="Courier New"/>
                          <a:ea typeface="Courier New"/>
                          <a:cs typeface="Courier New"/>
                          <a:sym typeface="Courier New"/>
                        </a:rPr>
                        <a:t>w</a:t>
                      </a:r>
                      <a:r>
                        <a:rPr lang="en-US" sz="2400" u="none" cap="none" strike="noStrike">
                          <a:latin typeface="Courier New"/>
                          <a:ea typeface="Courier New"/>
                          <a:cs typeface="Courier New"/>
                          <a:sym typeface="Courier New"/>
                        </a:rPr>
                        <a:t>-r--</a:t>
                      </a:r>
                      <a:endParaRPr sz="2400" u="none" cap="none" strike="noStrike">
                        <a:solidFill>
                          <a:srgbClr val="000000"/>
                        </a:solidFill>
                        <a:latin typeface="Courier New"/>
                        <a:ea typeface="Courier New"/>
                        <a:cs typeface="Courier New"/>
                        <a:sym typeface="Courier New"/>
                      </a:endParaRPr>
                    </a:p>
                  </a:txBody>
                  <a:tcPr marT="45725" marB="45725" marR="91450" marL="91450"/>
                </a:tc>
              </a:tr>
              <a:tr h="5933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u-rw </a:t>
                      </a:r>
                      <a:endParaRPr b="1" sz="2000" u="none" cap="none" strike="noStrike">
                        <a:solidFill>
                          <a:schemeClr val="dk1"/>
                        </a:solidFill>
                        <a:latin typeface="Georgia"/>
                        <a:ea typeface="Georgia"/>
                        <a:cs typeface="Georgia"/>
                        <a:sym typeface="Georgia"/>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Remove  user read and write permission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FF0000"/>
                        </a:buClr>
                        <a:buSzPts val="2400"/>
                        <a:buFont typeface="Courier New"/>
                        <a:buNone/>
                      </a:pPr>
                      <a:r>
                        <a:rPr b="1" lang="en-US" sz="2400" u="none" cap="none" strike="noStrike">
                          <a:solidFill>
                            <a:srgbClr val="FF0000"/>
                          </a:solidFill>
                          <a:latin typeface="Courier New"/>
                          <a:ea typeface="Courier New"/>
                          <a:cs typeface="Courier New"/>
                          <a:sym typeface="Courier New"/>
                        </a:rPr>
                        <a:t>--</a:t>
                      </a:r>
                      <a:r>
                        <a:rPr lang="en-US" sz="2400" u="none" cap="none" strike="noStrike">
                          <a:latin typeface="Courier New"/>
                          <a:ea typeface="Courier New"/>
                          <a:cs typeface="Courier New"/>
                          <a:sym typeface="Courier New"/>
                        </a:rPr>
                        <a:t>-r--r--</a:t>
                      </a:r>
                      <a:endParaRPr sz="2400" u="none" cap="none" strike="noStrike">
                        <a:solidFill>
                          <a:srgbClr val="000000"/>
                        </a:solidFill>
                        <a:latin typeface="Courier New"/>
                        <a:ea typeface="Courier New"/>
                        <a:cs typeface="Courier New"/>
                        <a:sym typeface="Courier New"/>
                      </a:endParaRPr>
                    </a:p>
                  </a:txBody>
                  <a:tcPr marT="45725" marB="45725" marR="91450" marL="91450"/>
                </a:tc>
              </a:tr>
              <a:tr h="5933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u+x, g-r </a:t>
                      </a:r>
                      <a:endParaRPr b="1" sz="2000" u="none" cap="none" strike="noStrike">
                        <a:solidFill>
                          <a:schemeClr val="dk1"/>
                        </a:solidFill>
                        <a:latin typeface="Georgia"/>
                        <a:ea typeface="Georgia"/>
                        <a:cs typeface="Georgia"/>
                        <a:sym typeface="Georgia"/>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Add execution permission for user, and remove  read permission from group</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2400"/>
                        <a:buFont typeface="Courier New"/>
                        <a:buNone/>
                      </a:pPr>
                      <a:r>
                        <a:rPr lang="en-US" sz="2400" u="none" cap="none" strike="noStrike">
                          <a:latin typeface="Courier New"/>
                          <a:ea typeface="Courier New"/>
                          <a:cs typeface="Courier New"/>
                          <a:sym typeface="Courier New"/>
                        </a:rPr>
                        <a:t>rw</a:t>
                      </a:r>
                      <a:r>
                        <a:rPr b="1" lang="en-US" sz="2400" u="none" cap="none" strike="noStrike">
                          <a:solidFill>
                            <a:srgbClr val="FF0000"/>
                          </a:solidFill>
                          <a:latin typeface="Courier New"/>
                          <a:ea typeface="Courier New"/>
                          <a:cs typeface="Courier New"/>
                          <a:sym typeface="Courier New"/>
                        </a:rPr>
                        <a:t>x</a:t>
                      </a:r>
                      <a:r>
                        <a:rPr lang="en-US" sz="2400" u="none" cap="none" strike="noStrike">
                          <a:latin typeface="Courier New"/>
                          <a:ea typeface="Courier New"/>
                          <a:cs typeface="Courier New"/>
                          <a:sym typeface="Courier New"/>
                        </a:rPr>
                        <a:t>r--</a:t>
                      </a:r>
                      <a:r>
                        <a:rPr b="1" lang="en-US" sz="2400" u="none" cap="none" strike="noStrike">
                          <a:solidFill>
                            <a:srgbClr val="FF0000"/>
                          </a:solidFill>
                          <a:latin typeface="Courier New"/>
                          <a:ea typeface="Courier New"/>
                          <a:cs typeface="Courier New"/>
                          <a:sym typeface="Courier New"/>
                        </a:rPr>
                        <a:t>-</a:t>
                      </a:r>
                      <a:r>
                        <a:rPr lang="en-US" sz="2400" u="none" cap="none" strike="noStrike">
                          <a:latin typeface="Courier New"/>
                          <a:ea typeface="Courier New"/>
                          <a:cs typeface="Courier New"/>
                          <a:sym typeface="Courier New"/>
                        </a:rPr>
                        <a:t>--</a:t>
                      </a:r>
                      <a:endParaRPr sz="1400" u="none" cap="none" strike="noStrike"/>
                    </a:p>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latin typeface="Courier New"/>
                        <a:ea typeface="Courier New"/>
                        <a:cs typeface="Courier New"/>
                        <a:sym typeface="Courier New"/>
                      </a:endParaRPr>
                    </a:p>
                  </a:txBody>
                  <a:tcPr marT="45725" marB="45725" marR="91450" marL="91450"/>
                </a:tc>
              </a:tr>
            </a:tbl>
          </a:graphicData>
        </a:graphic>
      </p:graphicFrame>
      <p:sp>
        <p:nvSpPr>
          <p:cNvPr id="482" name="Google Shape;482;p41"/>
          <p:cNvSpPr/>
          <p:nvPr/>
        </p:nvSpPr>
        <p:spPr>
          <a:xfrm>
            <a:off x="6477000" y="5562600"/>
            <a:ext cx="1905000" cy="304800"/>
          </a:xfrm>
          <a:prstGeom prst="rect">
            <a:avLst/>
          </a:prstGeom>
          <a:solidFill>
            <a:schemeClr val="accent1"/>
          </a:solidFill>
          <a:ln cap="flat" cmpd="sng" w="11425">
            <a:solidFill>
              <a:srgbClr val="984835"/>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ourier New"/>
                <a:ea typeface="Courier New"/>
                <a:cs typeface="Courier New"/>
                <a:sym typeface="Courier New"/>
              </a:rPr>
              <a:t>rwx---r--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Unix</a:t>
            </a:r>
            <a:endParaRPr/>
          </a:p>
        </p:txBody>
      </p:sp>
      <p:sp>
        <p:nvSpPr>
          <p:cNvPr id="189" name="Google Shape;189;p1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302383" lvl="0" marL="302383" rtl="0" algn="l">
              <a:lnSpc>
                <a:spcPct val="100000"/>
              </a:lnSpc>
              <a:spcBef>
                <a:spcPts val="0"/>
              </a:spcBef>
              <a:spcAft>
                <a:spcPts val="0"/>
              </a:spcAft>
              <a:buClr>
                <a:srgbClr val="D16349"/>
              </a:buClr>
              <a:buSzPts val="2040"/>
              <a:buChar char="⚫"/>
            </a:pPr>
            <a:r>
              <a:rPr lang="en-US" sz="2400"/>
              <a:t>In the old days, shell was the only user interface available on a Unix-like system such as Linux. Nowadays, we have graphical user interfaces (GUIs) in addition to command line interfaces (CLIs) such as the shell.</a:t>
            </a:r>
            <a:endParaRPr sz="2800">
              <a:solidFill>
                <a:srgbClr val="000000"/>
              </a:solidFill>
            </a:endParaRPr>
          </a:p>
        </p:txBody>
      </p:sp>
      <p:sp>
        <p:nvSpPr>
          <p:cNvPr id="190" name="Google Shape;190;p1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191" name="Google Shape;191;p1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pic>
        <p:nvPicPr>
          <p:cNvPr id="192" name="Google Shape;192;p15"/>
          <p:cNvPicPr preferRelativeResize="0"/>
          <p:nvPr/>
        </p:nvPicPr>
        <p:blipFill rotWithShape="1">
          <a:blip r:embed="rId3">
            <a:alphaModFix/>
          </a:blip>
          <a:srcRect b="0" l="0" r="0" t="0"/>
          <a:stretch/>
        </p:blipFill>
        <p:spPr>
          <a:xfrm>
            <a:off x="1682409" y="3205520"/>
            <a:ext cx="5358557" cy="311908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Change File Permissions</a:t>
            </a:r>
            <a:endParaRPr/>
          </a:p>
        </p:txBody>
      </p:sp>
      <p:sp>
        <p:nvSpPr>
          <p:cNvPr id="489" name="Google Shape;489;p4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490" name="Google Shape;490;p4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491" name="Google Shape;491;p4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380"/>
              <a:buChar char="⚫"/>
            </a:pPr>
            <a:r>
              <a:rPr lang="en-US" sz="2800"/>
              <a:t>Assign permissions absolutely using octal number</a:t>
            </a:r>
            <a:endParaRPr/>
          </a:p>
          <a:p>
            <a:pPr indent="-274320" lvl="1" marL="548640" rtl="0" algn="l">
              <a:lnSpc>
                <a:spcPct val="100000"/>
              </a:lnSpc>
              <a:spcBef>
                <a:spcPts val="440"/>
              </a:spcBef>
              <a:spcAft>
                <a:spcPts val="0"/>
              </a:spcAft>
              <a:buSzPts val="1540"/>
              <a:buChar char="⚪"/>
            </a:pPr>
            <a:r>
              <a:rPr lang="en-US">
                <a:latin typeface="Courier New"/>
                <a:ea typeface="Courier New"/>
                <a:cs typeface="Courier New"/>
                <a:sym typeface="Courier New"/>
              </a:rPr>
              <a:t>Example: Set the file permission of one file as </a:t>
            </a:r>
            <a:r>
              <a:rPr b="1" lang="en-US">
                <a:latin typeface="Courier New"/>
                <a:ea typeface="Courier New"/>
                <a:cs typeface="Courier New"/>
                <a:sym typeface="Courier New"/>
              </a:rPr>
              <a:t>rw-r--r--</a:t>
            </a:r>
            <a:endParaRPr>
              <a:latin typeface="Courier New"/>
              <a:ea typeface="Courier New"/>
              <a:cs typeface="Courier New"/>
              <a:sym typeface="Courier New"/>
            </a:endParaRPr>
          </a:p>
          <a:p>
            <a:pPr indent="0" lvl="1" marL="274320" rtl="0" algn="l">
              <a:lnSpc>
                <a:spcPct val="100000"/>
              </a:lnSpc>
              <a:spcBef>
                <a:spcPts val="440"/>
              </a:spcBef>
              <a:spcAft>
                <a:spcPts val="0"/>
              </a:spcAft>
              <a:buSzPts val="1540"/>
              <a:buNone/>
            </a:pPr>
            <a:r>
              <a:rPr lang="en-US">
                <a:latin typeface="Courier New"/>
                <a:ea typeface="Courier New"/>
                <a:cs typeface="Courier New"/>
                <a:sym typeface="Courier New"/>
              </a:rPr>
              <a:t>  $chmod 644 &lt;file-spec&gt; </a:t>
            </a:r>
            <a:endParaRPr/>
          </a:p>
        </p:txBody>
      </p:sp>
      <p:graphicFrame>
        <p:nvGraphicFramePr>
          <p:cNvPr id="492" name="Google Shape;492;p42"/>
          <p:cNvGraphicFramePr/>
          <p:nvPr/>
        </p:nvGraphicFramePr>
        <p:xfrm>
          <a:off x="457200" y="3886200"/>
          <a:ext cx="3000000" cy="3000000"/>
        </p:xfrm>
        <a:graphic>
          <a:graphicData uri="http://schemas.openxmlformats.org/drawingml/2006/table">
            <a:tbl>
              <a:tblPr bandRow="1" firstRow="1">
                <a:noFill/>
                <a:tableStyleId>{A41A767F-249B-4ADC-90BB-7B20C0A3EAE4}</a:tableStyleId>
              </a:tblPr>
              <a:tblGrid>
                <a:gridCol w="2133600"/>
                <a:gridCol w="2057400"/>
                <a:gridCol w="1981200"/>
                <a:gridCol w="1981200"/>
              </a:tblGrid>
              <a:tr h="430275">
                <a:tc>
                  <a:txBody>
                    <a:bodyPr/>
                    <a:lstStyle/>
                    <a:p>
                      <a:pPr indent="0" lvl="0" marL="0" marR="0" rtl="0" algn="ctr">
                        <a:lnSpc>
                          <a:spcPct val="100000"/>
                        </a:lnSpc>
                        <a:spcBef>
                          <a:spcPts val="0"/>
                        </a:spcBef>
                        <a:spcAft>
                          <a:spcPts val="0"/>
                        </a:spcAft>
                        <a:buClr>
                          <a:schemeClr val="dk1"/>
                        </a:buClr>
                        <a:buSzPts val="2000"/>
                        <a:buFont typeface="Georgia"/>
                        <a:buNone/>
                      </a:pPr>
                      <a:r>
                        <a:t/>
                      </a:r>
                      <a:endParaRPr i="1"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User</a:t>
                      </a:r>
                      <a:endParaRPr i="1"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Group</a:t>
                      </a:r>
                      <a:endParaRPr i="1"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Others</a:t>
                      </a:r>
                      <a:endParaRPr i="1" sz="2000" u="none" cap="none" strike="noStrike"/>
                    </a:p>
                  </a:txBody>
                  <a:tcPr marT="45725" marB="45725" marR="91450" marL="91450"/>
                </a:tc>
              </a:tr>
              <a:tr h="5064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setting</a:t>
                      </a:r>
                      <a:endParaRPr b="1"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latin typeface="Courier New"/>
                          <a:ea typeface="Courier New"/>
                          <a:cs typeface="Courier New"/>
                          <a:sym typeface="Courier New"/>
                        </a:rPr>
                        <a:t>rw-</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latin typeface="Courier New"/>
                          <a:ea typeface="Courier New"/>
                          <a:cs typeface="Courier New"/>
                          <a:sym typeface="Courier New"/>
                        </a:rPr>
                        <a:t>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latin typeface="Courier New"/>
                          <a:ea typeface="Courier New"/>
                          <a:cs typeface="Courier New"/>
                          <a:sym typeface="Courier New"/>
                        </a:rPr>
                        <a:t>r--</a:t>
                      </a:r>
                      <a:endParaRPr sz="1400" u="none" cap="none" strike="noStrike"/>
                    </a:p>
                  </a:txBody>
                  <a:tcPr marT="45725" marB="45725" marR="91450" marL="91450"/>
                </a:tc>
              </a:tr>
              <a:tr h="5064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binary</a:t>
                      </a:r>
                      <a:endParaRPr b="1" sz="2000" u="none" cap="none" strike="noStrike">
                        <a:solidFill>
                          <a:schemeClr val="dk1"/>
                        </a:solidFill>
                        <a:latin typeface="Georgia"/>
                        <a:ea typeface="Georgia"/>
                        <a:cs typeface="Georgia"/>
                        <a:sym typeface="Georgia"/>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latin typeface="Courier New"/>
                          <a:ea typeface="Courier New"/>
                          <a:cs typeface="Courier New"/>
                          <a:sym typeface="Courier New"/>
                        </a:rPr>
                        <a:t>110</a:t>
                      </a:r>
                      <a:endParaRPr sz="3200" u="none" cap="none" strike="noStrike">
                        <a:latin typeface="Courier New"/>
                        <a:ea typeface="Courier New"/>
                        <a:cs typeface="Courier New"/>
                        <a:sym typeface="Courier New"/>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latin typeface="Courier New"/>
                          <a:ea typeface="Courier New"/>
                          <a:cs typeface="Courier New"/>
                          <a:sym typeface="Courier New"/>
                        </a:rPr>
                        <a:t>100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latin typeface="Courier New"/>
                          <a:ea typeface="Courier New"/>
                          <a:cs typeface="Courier New"/>
                          <a:sym typeface="Courier New"/>
                        </a:rPr>
                        <a:t>100</a:t>
                      </a:r>
                      <a:endParaRPr sz="1400" u="none" cap="none" strike="noStrike"/>
                    </a:p>
                  </a:txBody>
                  <a:tcPr marT="45725" marB="45725" marR="91450" marL="91450"/>
                </a:tc>
              </a:tr>
              <a:tr h="5064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octal</a:t>
                      </a:r>
                      <a:endParaRPr b="1" sz="2000" u="none" cap="none" strike="noStrike">
                        <a:solidFill>
                          <a:schemeClr val="dk1"/>
                        </a:solidFill>
                        <a:latin typeface="Georgia"/>
                        <a:ea typeface="Georgia"/>
                        <a:cs typeface="Georgia"/>
                        <a:sym typeface="Georgia"/>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latin typeface="Courier New"/>
                          <a:ea typeface="Courier New"/>
                          <a:cs typeface="Courier New"/>
                          <a:sym typeface="Courier New"/>
                        </a:rPr>
                        <a:t>6</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latin typeface="Courier New"/>
                          <a:ea typeface="Courier New"/>
                          <a:cs typeface="Courier New"/>
                          <a:sym typeface="Courier New"/>
                        </a:rPr>
                        <a:t>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latin typeface="Courier New"/>
                          <a:ea typeface="Courier New"/>
                          <a:cs typeface="Courier New"/>
                          <a:sym typeface="Courier New"/>
                        </a:rPr>
                        <a:t>4</a:t>
                      </a:r>
                      <a:endParaRPr sz="1400" u="none" cap="none" strike="noStrike"/>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Change File Permissions</a:t>
            </a:r>
            <a:endParaRPr/>
          </a:p>
        </p:txBody>
      </p:sp>
      <p:sp>
        <p:nvSpPr>
          <p:cNvPr id="499" name="Google Shape;499;p4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500" name="Google Shape;500;p4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501" name="Google Shape;501;p4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1625" lvl="0" marL="301625" rtl="0" algn="l">
              <a:lnSpc>
                <a:spcPct val="100000"/>
              </a:lnSpc>
              <a:spcBef>
                <a:spcPts val="0"/>
              </a:spcBef>
              <a:spcAft>
                <a:spcPts val="0"/>
              </a:spcAft>
              <a:buClr>
                <a:srgbClr val="D16349"/>
              </a:buClr>
              <a:buSzPts val="2550"/>
              <a:buFont typeface="Noto Sans Symbols"/>
              <a:buChar char="⚫"/>
            </a:pPr>
            <a:r>
              <a:rPr lang="en-US" sz="3000">
                <a:solidFill>
                  <a:srgbClr val="000000"/>
                </a:solidFill>
              </a:rPr>
              <a:t>Another example with octal numbers</a:t>
            </a:r>
            <a:endParaRPr/>
          </a:p>
          <a:p>
            <a:pPr indent="-168275" lvl="1" marL="603250" rtl="0" algn="l">
              <a:lnSpc>
                <a:spcPct val="100000"/>
              </a:lnSpc>
              <a:spcBef>
                <a:spcPts val="600"/>
              </a:spcBef>
              <a:spcAft>
                <a:spcPts val="0"/>
              </a:spcAft>
              <a:buClr>
                <a:srgbClr val="CCB400"/>
              </a:buClr>
              <a:buSzPts val="2100"/>
              <a:buFont typeface="Noto Sans Symbols"/>
              <a:buNone/>
            </a:pPr>
            <a:r>
              <a:t/>
            </a:r>
            <a:endParaRPr sz="3000">
              <a:solidFill>
                <a:srgbClr val="000000"/>
              </a:solidFill>
            </a:endParaRPr>
          </a:p>
          <a:p>
            <a:pPr indent="-168275" lvl="1" marL="603250" rtl="0" algn="l">
              <a:lnSpc>
                <a:spcPct val="100000"/>
              </a:lnSpc>
              <a:spcBef>
                <a:spcPts val="600"/>
              </a:spcBef>
              <a:spcAft>
                <a:spcPts val="0"/>
              </a:spcAft>
              <a:buClr>
                <a:srgbClr val="CCB400"/>
              </a:buClr>
              <a:buSzPts val="2100"/>
              <a:buFont typeface="Noto Sans Symbols"/>
              <a:buNone/>
            </a:pPr>
            <a:r>
              <a:t/>
            </a:r>
            <a:endParaRPr sz="3000">
              <a:solidFill>
                <a:srgbClr val="000000"/>
              </a:solidFill>
            </a:endParaRPr>
          </a:p>
          <a:p>
            <a:pPr indent="-168275" lvl="1" marL="603250" rtl="0" algn="l">
              <a:lnSpc>
                <a:spcPct val="100000"/>
              </a:lnSpc>
              <a:spcBef>
                <a:spcPts val="600"/>
              </a:spcBef>
              <a:spcAft>
                <a:spcPts val="0"/>
              </a:spcAft>
              <a:buClr>
                <a:srgbClr val="CCB400"/>
              </a:buClr>
              <a:buSzPts val="2100"/>
              <a:buFont typeface="Noto Sans Symbols"/>
              <a:buNone/>
            </a:pPr>
            <a:r>
              <a:t/>
            </a:r>
            <a:endParaRPr sz="3000">
              <a:solidFill>
                <a:srgbClr val="000000"/>
              </a:solidFill>
            </a:endParaRPr>
          </a:p>
          <a:p>
            <a:pPr indent="-168275" lvl="1" marL="603250" rtl="0" algn="l">
              <a:lnSpc>
                <a:spcPct val="100000"/>
              </a:lnSpc>
              <a:spcBef>
                <a:spcPts val="600"/>
              </a:spcBef>
              <a:spcAft>
                <a:spcPts val="0"/>
              </a:spcAft>
              <a:buClr>
                <a:srgbClr val="CCB400"/>
              </a:buClr>
              <a:buSzPts val="2100"/>
              <a:buFont typeface="Noto Sans Symbols"/>
              <a:buNone/>
            </a:pPr>
            <a:r>
              <a:t/>
            </a:r>
            <a:endParaRPr sz="3000">
              <a:solidFill>
                <a:srgbClr val="000000"/>
              </a:solidFill>
            </a:endParaRPr>
          </a:p>
          <a:p>
            <a:pPr indent="0" lvl="1" marL="301625" rtl="0" algn="l">
              <a:lnSpc>
                <a:spcPct val="100000"/>
              </a:lnSpc>
              <a:spcBef>
                <a:spcPts val="600"/>
              </a:spcBef>
              <a:spcAft>
                <a:spcPts val="0"/>
              </a:spcAft>
              <a:buClr>
                <a:srgbClr val="CCB400"/>
              </a:buClr>
              <a:buSzPts val="2100"/>
              <a:buNone/>
            </a:pPr>
            <a:r>
              <a:t/>
            </a:r>
            <a:endParaRPr sz="3000">
              <a:solidFill>
                <a:srgbClr val="000000"/>
              </a:solidFill>
            </a:endParaRPr>
          </a:p>
        </p:txBody>
      </p:sp>
      <p:sp>
        <p:nvSpPr>
          <p:cNvPr id="502" name="Google Shape;502;p43"/>
          <p:cNvSpPr/>
          <p:nvPr/>
        </p:nvSpPr>
        <p:spPr>
          <a:xfrm>
            <a:off x="533400" y="2032782"/>
            <a:ext cx="8305800" cy="2184444"/>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97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mweeks@carmaux:~$ </a:t>
            </a:r>
            <a:r>
              <a:rPr b="0" i="0" lang="en-US" sz="2000" u="none" cap="none" strike="noStrike">
                <a:solidFill>
                  <a:srgbClr val="FF0000"/>
                </a:solidFill>
                <a:latin typeface="Courier New"/>
                <a:ea typeface="Courier New"/>
                <a:cs typeface="Courier New"/>
                <a:sym typeface="Courier New"/>
              </a:rPr>
              <a:t>ls -l example.txt</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2000"/>
              <a:buFont typeface="Arial"/>
              <a:buNone/>
            </a:pPr>
            <a:r>
              <a:rPr b="1" i="0" lang="en-US" sz="2000" u="none" cap="none" strike="noStrike">
                <a:solidFill>
                  <a:srgbClr val="7030A0"/>
                </a:solidFill>
                <a:latin typeface="Courier New"/>
                <a:ea typeface="Courier New"/>
                <a:cs typeface="Courier New"/>
                <a:sym typeface="Courier New"/>
              </a:rPr>
              <a:t>-rw-r--r-- </a:t>
            </a:r>
            <a:r>
              <a:rPr b="0" i="0" lang="en-US" sz="2000" u="none" cap="none" strike="noStrike">
                <a:solidFill>
                  <a:schemeClr val="dk1"/>
                </a:solidFill>
                <a:latin typeface="Courier New"/>
                <a:ea typeface="Courier New"/>
                <a:cs typeface="Courier New"/>
                <a:sym typeface="Courier New"/>
              </a:rPr>
              <a:t>1 mweeks mweeks 51 2007-08-23 16:06 example.txt</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mweeks@carmaux:~$ </a:t>
            </a:r>
            <a:r>
              <a:rPr b="0" i="0" lang="en-US" sz="2000" u="none" cap="none" strike="noStrike">
                <a:solidFill>
                  <a:srgbClr val="FF0000"/>
                </a:solidFill>
                <a:latin typeface="Courier New"/>
                <a:ea typeface="Courier New"/>
                <a:cs typeface="Courier New"/>
                <a:sym typeface="Courier New"/>
              </a:rPr>
              <a:t>chmod </a:t>
            </a:r>
            <a:r>
              <a:rPr b="1" i="0" lang="en-US" sz="2000" u="none" cap="none" strike="noStrike">
                <a:solidFill>
                  <a:srgbClr val="FF0000"/>
                </a:solidFill>
                <a:latin typeface="Courier New"/>
                <a:ea typeface="Courier New"/>
                <a:cs typeface="Courier New"/>
                <a:sym typeface="Courier New"/>
              </a:rPr>
              <a:t>765</a:t>
            </a:r>
            <a:r>
              <a:rPr b="0" i="0" lang="en-US" sz="2000" u="none" cap="none" strike="noStrike">
                <a:solidFill>
                  <a:srgbClr val="FF0000"/>
                </a:solidFill>
                <a:latin typeface="Courier New"/>
                <a:ea typeface="Courier New"/>
                <a:cs typeface="Courier New"/>
                <a:sym typeface="Courier New"/>
              </a:rPr>
              <a:t> example.txt</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mweeks@carmaux:~$ </a:t>
            </a:r>
            <a:r>
              <a:rPr b="0" i="0" lang="en-US" sz="2000" u="none" cap="none" strike="noStrike">
                <a:solidFill>
                  <a:srgbClr val="FF0000"/>
                </a:solidFill>
                <a:latin typeface="Courier New"/>
                <a:ea typeface="Courier New"/>
                <a:cs typeface="Courier New"/>
                <a:sym typeface="Courier New"/>
              </a:rPr>
              <a:t>ls -l example.txt</a:t>
            </a:r>
            <a:endParaRPr b="0" i="0" sz="1400" u="none" cap="none" strike="noStrike">
              <a:solidFill>
                <a:srgbClr val="000000"/>
              </a:solidFill>
              <a:latin typeface="Arial"/>
              <a:ea typeface="Arial"/>
              <a:cs typeface="Arial"/>
              <a:sym typeface="Arial"/>
            </a:endParaRPr>
          </a:p>
          <a:p>
            <a:pPr indent="0" lvl="0" marL="0" marR="0" rtl="0" algn="l">
              <a:lnSpc>
                <a:spcPct val="97000"/>
              </a:lnSpc>
              <a:spcBef>
                <a:spcPts val="0"/>
              </a:spcBef>
              <a:spcAft>
                <a:spcPts val="0"/>
              </a:spcAft>
              <a:buClr>
                <a:srgbClr val="000000"/>
              </a:buClr>
              <a:buSzPts val="2000"/>
              <a:buFont typeface="Arial"/>
              <a:buNone/>
            </a:pPr>
            <a:r>
              <a:rPr b="1" i="0" lang="en-US" sz="2000" u="none" cap="none" strike="noStrike">
                <a:solidFill>
                  <a:srgbClr val="7030A0"/>
                </a:solidFill>
                <a:latin typeface="Courier New"/>
                <a:ea typeface="Courier New"/>
                <a:cs typeface="Courier New"/>
                <a:sym typeface="Courier New"/>
              </a:rPr>
              <a:t>-rwxrw-r-x </a:t>
            </a:r>
            <a:r>
              <a:rPr b="0" i="0" lang="en-US" sz="2000" u="none" cap="none" strike="noStrike">
                <a:solidFill>
                  <a:schemeClr val="dk1"/>
                </a:solidFill>
                <a:latin typeface="Courier New"/>
                <a:ea typeface="Courier New"/>
                <a:cs typeface="Courier New"/>
                <a:sym typeface="Courier New"/>
              </a:rPr>
              <a:t>1 mweeks mweeks 51 2007-08-23 16:06 example.txt</a:t>
            </a:r>
            <a:endParaRPr b="0" i="0" sz="1400" u="none" cap="none" strike="noStrike">
              <a:solidFill>
                <a:srgbClr val="000000"/>
              </a:solidFill>
              <a:latin typeface="Arial"/>
              <a:ea typeface="Arial"/>
              <a:cs typeface="Arial"/>
              <a:sym typeface="Arial"/>
            </a:endParaRPr>
          </a:p>
        </p:txBody>
      </p:sp>
      <p:sp>
        <p:nvSpPr>
          <p:cNvPr id="503" name="Google Shape;503;p43"/>
          <p:cNvSpPr/>
          <p:nvPr/>
        </p:nvSpPr>
        <p:spPr>
          <a:xfrm>
            <a:off x="304800" y="4323409"/>
            <a:ext cx="7848600" cy="2382191"/>
          </a:xfrm>
          <a:prstGeom prst="rect">
            <a:avLst/>
          </a:prstGeom>
          <a:noFill/>
          <a:ln>
            <a:noFill/>
          </a:ln>
        </p:spPr>
        <p:txBody>
          <a:bodyPr anchorCtr="0" anchor="t" bIns="45700" lIns="91425" spcFirstLastPara="1" rIns="91425" wrap="square" tIns="45700">
            <a:noAutofit/>
          </a:bodyPr>
          <a:lstStyle/>
          <a:p>
            <a:pPr indent="-301625" lvl="0" marL="301625" marR="0" rtl="0" algn="l">
              <a:lnSpc>
                <a:spcPct val="100000"/>
              </a:lnSpc>
              <a:spcBef>
                <a:spcPts val="0"/>
              </a:spcBef>
              <a:spcAft>
                <a:spcPts val="0"/>
              </a:spcAft>
              <a:buClr>
                <a:srgbClr val="D16349"/>
              </a:buClr>
              <a:buSzPts val="2550"/>
              <a:buFont typeface="Noto Sans Symbols"/>
              <a:buChar char="⚫"/>
            </a:pPr>
            <a:r>
              <a:rPr b="0" i="0" lang="en-US" sz="3000" u="none" cap="none" strike="noStrike">
                <a:solidFill>
                  <a:srgbClr val="000000"/>
                </a:solidFill>
                <a:latin typeface="Georgia"/>
                <a:ea typeface="Georgia"/>
                <a:cs typeface="Georgia"/>
                <a:sym typeface="Georgia"/>
              </a:rPr>
              <a:t>Notice</a:t>
            </a:r>
            <a:endParaRPr b="0" i="0" sz="1400" u="none" cap="none" strike="noStrike">
              <a:solidFill>
                <a:srgbClr val="000000"/>
              </a:solidFill>
              <a:latin typeface="Arial"/>
              <a:ea typeface="Arial"/>
              <a:cs typeface="Arial"/>
              <a:sym typeface="Arial"/>
            </a:endParaRPr>
          </a:p>
          <a:p>
            <a:pPr indent="-301624" lvl="1" marL="603250" marR="0" rtl="0" algn="l">
              <a:lnSpc>
                <a:spcPct val="100000"/>
              </a:lnSpc>
              <a:spcBef>
                <a:spcPts val="480"/>
              </a:spcBef>
              <a:spcAft>
                <a:spcPts val="0"/>
              </a:spcAft>
              <a:buClr>
                <a:srgbClr val="CCB400"/>
              </a:buClr>
              <a:buSzPts val="1680"/>
              <a:buFont typeface="Noto Sans Symbols"/>
              <a:buChar char="⚪"/>
            </a:pPr>
            <a:r>
              <a:rPr b="0" i="0" lang="en-US" sz="2400" u="none" cap="none" strike="noStrike">
                <a:solidFill>
                  <a:srgbClr val="646B86"/>
                </a:solidFill>
                <a:latin typeface="Georgia"/>
                <a:ea typeface="Georgia"/>
                <a:cs typeface="Georgia"/>
                <a:sym typeface="Georgia"/>
              </a:rPr>
              <a:t>7 = 111 (binary) r “on”, w “on”, x “on”</a:t>
            </a:r>
            <a:endParaRPr b="0" i="0" sz="1400" u="none" cap="none" strike="noStrike">
              <a:solidFill>
                <a:srgbClr val="000000"/>
              </a:solidFill>
              <a:latin typeface="Arial"/>
              <a:ea typeface="Arial"/>
              <a:cs typeface="Arial"/>
              <a:sym typeface="Arial"/>
            </a:endParaRPr>
          </a:p>
          <a:p>
            <a:pPr indent="-301624" lvl="1" marL="603250" marR="0" rtl="0" algn="l">
              <a:lnSpc>
                <a:spcPct val="100000"/>
              </a:lnSpc>
              <a:spcBef>
                <a:spcPts val="480"/>
              </a:spcBef>
              <a:spcAft>
                <a:spcPts val="0"/>
              </a:spcAft>
              <a:buClr>
                <a:srgbClr val="CCB400"/>
              </a:buClr>
              <a:buSzPts val="1680"/>
              <a:buFont typeface="Noto Sans Symbols"/>
              <a:buChar char="⚪"/>
            </a:pPr>
            <a:r>
              <a:rPr b="0" i="0" lang="en-US" sz="2400" u="none" cap="none" strike="noStrike">
                <a:solidFill>
                  <a:srgbClr val="646B86"/>
                </a:solidFill>
                <a:latin typeface="Georgia"/>
                <a:ea typeface="Georgia"/>
                <a:cs typeface="Georgia"/>
                <a:sym typeface="Georgia"/>
              </a:rPr>
              <a:t>6 = 110 (binary) r “on”, w “on”, x “off”</a:t>
            </a:r>
            <a:endParaRPr b="0" i="0" sz="1400" u="none" cap="none" strike="noStrike">
              <a:solidFill>
                <a:srgbClr val="000000"/>
              </a:solidFill>
              <a:latin typeface="Arial"/>
              <a:ea typeface="Arial"/>
              <a:cs typeface="Arial"/>
              <a:sym typeface="Arial"/>
            </a:endParaRPr>
          </a:p>
          <a:p>
            <a:pPr indent="-301624" lvl="1" marL="603250" marR="0" rtl="0" algn="l">
              <a:lnSpc>
                <a:spcPct val="100000"/>
              </a:lnSpc>
              <a:spcBef>
                <a:spcPts val="480"/>
              </a:spcBef>
              <a:spcAft>
                <a:spcPts val="0"/>
              </a:spcAft>
              <a:buClr>
                <a:srgbClr val="CCB400"/>
              </a:buClr>
              <a:buSzPts val="1680"/>
              <a:buFont typeface="Noto Sans Symbols"/>
              <a:buChar char="⚪"/>
            </a:pPr>
            <a:r>
              <a:rPr b="0" i="0" lang="en-US" sz="2400" u="none" cap="none" strike="noStrike">
                <a:solidFill>
                  <a:srgbClr val="646B86"/>
                </a:solidFill>
                <a:latin typeface="Georgia"/>
                <a:ea typeface="Georgia"/>
                <a:cs typeface="Georgia"/>
                <a:sym typeface="Georgia"/>
              </a:rPr>
              <a:t>5 = 101 (binary) r “on”, w “off”, x “on” </a:t>
            </a:r>
            <a:endParaRPr b="0" i="0" sz="1400" u="none" cap="none" strike="noStrike">
              <a:solidFill>
                <a:srgbClr val="000000"/>
              </a:solidFill>
              <a:latin typeface="Arial"/>
              <a:ea typeface="Arial"/>
              <a:cs typeface="Arial"/>
              <a:sym typeface="Arial"/>
            </a:endParaRPr>
          </a:p>
          <a:p>
            <a:pPr indent="-128587" lvl="0" marL="274320" marR="0" rtl="0" algn="l">
              <a:lnSpc>
                <a:spcPct val="100000"/>
              </a:lnSpc>
              <a:spcBef>
                <a:spcPts val="540"/>
              </a:spcBef>
              <a:spcAft>
                <a:spcPts val="0"/>
              </a:spcAft>
              <a:buClr>
                <a:srgbClr val="D16349"/>
              </a:buClr>
              <a:buSzPts val="2295"/>
              <a:buFont typeface="Noto Sans Symbols"/>
              <a:buNone/>
            </a:pPr>
            <a:r>
              <a:t/>
            </a:r>
            <a:endParaRPr b="0" i="0" sz="2700" u="none" cap="none" strike="noStrike">
              <a:solidFill>
                <a:srgbClr val="000000"/>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Review</a:t>
            </a:r>
            <a:endParaRPr/>
          </a:p>
        </p:txBody>
      </p:sp>
      <p:sp>
        <p:nvSpPr>
          <p:cNvPr id="510" name="Google Shape;510;p4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511" name="Google Shape;511;p4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512" name="Google Shape;512;p4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1625" lvl="0" marL="301625" rtl="0" algn="l">
              <a:lnSpc>
                <a:spcPct val="100000"/>
              </a:lnSpc>
              <a:spcBef>
                <a:spcPts val="0"/>
              </a:spcBef>
              <a:spcAft>
                <a:spcPts val="0"/>
              </a:spcAft>
              <a:buClr>
                <a:srgbClr val="D16349"/>
              </a:buClr>
              <a:buSzPts val="2550"/>
              <a:buFont typeface="Noto Sans Symbols"/>
              <a:buChar char="⚫"/>
            </a:pPr>
            <a:r>
              <a:rPr lang="en-US" sz="3000">
                <a:solidFill>
                  <a:srgbClr val="000000"/>
                </a:solidFill>
              </a:rPr>
              <a:t>Shells and Special Characters</a:t>
            </a:r>
            <a:endParaRPr/>
          </a:p>
          <a:p>
            <a:pPr indent="-301625" lvl="0" marL="301625" rtl="0" algn="l">
              <a:lnSpc>
                <a:spcPct val="100000"/>
              </a:lnSpc>
              <a:spcBef>
                <a:spcPts val="600"/>
              </a:spcBef>
              <a:spcAft>
                <a:spcPts val="0"/>
              </a:spcAft>
              <a:buClr>
                <a:srgbClr val="D16349"/>
              </a:buClr>
              <a:buSzPts val="2550"/>
              <a:buFont typeface="Noto Sans Symbols"/>
              <a:buChar char="⚫"/>
            </a:pPr>
            <a:r>
              <a:rPr lang="en-US" sz="3000">
                <a:solidFill>
                  <a:srgbClr val="000000"/>
                </a:solidFill>
              </a:rPr>
              <a:t>Common Utilities</a:t>
            </a:r>
            <a:endParaRPr/>
          </a:p>
          <a:p>
            <a:pPr indent="-301624" lvl="1" marL="603250" rtl="0" algn="l">
              <a:lnSpc>
                <a:spcPct val="100000"/>
              </a:lnSpc>
              <a:spcBef>
                <a:spcPts val="480"/>
              </a:spcBef>
              <a:spcAft>
                <a:spcPts val="0"/>
              </a:spcAft>
              <a:buClr>
                <a:srgbClr val="CCB400"/>
              </a:buClr>
              <a:buSzPts val="1680"/>
              <a:buFont typeface="Noto Sans Symbols"/>
              <a:buChar char="⚪"/>
            </a:pPr>
            <a:r>
              <a:rPr lang="en-US" sz="2400">
                <a:solidFill>
                  <a:srgbClr val="646B86"/>
                </a:solidFill>
              </a:rPr>
              <a:t>Working with Directories</a:t>
            </a:r>
            <a:endParaRPr/>
          </a:p>
          <a:p>
            <a:pPr indent="-301624" lvl="1" marL="603250" rtl="0" algn="l">
              <a:lnSpc>
                <a:spcPct val="100000"/>
              </a:lnSpc>
              <a:spcBef>
                <a:spcPts val="480"/>
              </a:spcBef>
              <a:spcAft>
                <a:spcPts val="0"/>
              </a:spcAft>
              <a:buClr>
                <a:srgbClr val="CCB400"/>
              </a:buClr>
              <a:buSzPts val="1680"/>
              <a:buFont typeface="Noto Sans Symbols"/>
              <a:buChar char="⚪"/>
            </a:pPr>
            <a:r>
              <a:rPr lang="en-US" sz="2400">
                <a:solidFill>
                  <a:srgbClr val="646B86"/>
                </a:solidFill>
              </a:rPr>
              <a:t>Removing Files</a:t>
            </a:r>
            <a:endParaRPr/>
          </a:p>
          <a:p>
            <a:pPr indent="-301625" lvl="0" marL="301625" rtl="0" algn="l">
              <a:lnSpc>
                <a:spcPct val="100000"/>
              </a:lnSpc>
              <a:spcBef>
                <a:spcPts val="600"/>
              </a:spcBef>
              <a:spcAft>
                <a:spcPts val="0"/>
              </a:spcAft>
              <a:buClr>
                <a:srgbClr val="D16349"/>
              </a:buClr>
              <a:buSzPts val="2550"/>
              <a:buFont typeface="Noto Sans Symbols"/>
              <a:buChar char="⚫"/>
            </a:pPr>
            <a:r>
              <a:rPr lang="en-US" sz="3000">
                <a:solidFill>
                  <a:srgbClr val="000000"/>
                </a:solidFill>
              </a:rPr>
              <a:t>File Attributes/Types</a:t>
            </a:r>
            <a:endParaRPr/>
          </a:p>
          <a:p>
            <a:pPr indent="-301625" lvl="0" marL="301625" rtl="0" algn="l">
              <a:lnSpc>
                <a:spcPct val="100000"/>
              </a:lnSpc>
              <a:spcBef>
                <a:spcPts val="600"/>
              </a:spcBef>
              <a:spcAft>
                <a:spcPts val="0"/>
              </a:spcAft>
              <a:buClr>
                <a:srgbClr val="D16349"/>
              </a:buClr>
              <a:buSzPts val="2550"/>
              <a:buFont typeface="Noto Sans Symbols"/>
              <a:buChar char="⚫"/>
            </a:pPr>
            <a:r>
              <a:rPr lang="en-US" sz="3000">
                <a:solidFill>
                  <a:srgbClr val="000000"/>
                </a:solidFill>
              </a:rPr>
              <a:t>File permissions, groups, and owner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Review</a:t>
            </a:r>
            <a:endParaRPr/>
          </a:p>
        </p:txBody>
      </p:sp>
      <p:sp>
        <p:nvSpPr>
          <p:cNvPr id="199" name="Google Shape;199;p1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200" name="Google Shape;200;p1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201" name="Google Shape;201;p1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1625" lvl="0" marL="301625" rtl="0" algn="l">
              <a:lnSpc>
                <a:spcPct val="100000"/>
              </a:lnSpc>
              <a:spcBef>
                <a:spcPts val="0"/>
              </a:spcBef>
              <a:spcAft>
                <a:spcPts val="0"/>
              </a:spcAft>
              <a:buClr>
                <a:srgbClr val="D16349"/>
              </a:buClr>
              <a:buSzPts val="2550"/>
              <a:buFont typeface="Noto Sans Symbols"/>
              <a:buChar char="⚫"/>
            </a:pPr>
            <a:r>
              <a:rPr lang="en-US" sz="3000">
                <a:solidFill>
                  <a:srgbClr val="000000"/>
                </a:solidFill>
              </a:rPr>
              <a:t>How to use Linux system</a:t>
            </a:r>
            <a:endParaRPr/>
          </a:p>
          <a:p>
            <a:pPr indent="-301625" lvl="0" marL="301625" rtl="0" algn="l">
              <a:lnSpc>
                <a:spcPct val="100000"/>
              </a:lnSpc>
              <a:spcBef>
                <a:spcPts val="600"/>
              </a:spcBef>
              <a:spcAft>
                <a:spcPts val="0"/>
              </a:spcAft>
              <a:buClr>
                <a:srgbClr val="D16349"/>
              </a:buClr>
              <a:buSzPts val="2550"/>
              <a:buFont typeface="Noto Sans Symbols"/>
              <a:buChar char="⚫"/>
            </a:pPr>
            <a:r>
              <a:rPr lang="en-US" sz="3000">
                <a:solidFill>
                  <a:srgbClr val="000000"/>
                </a:solidFill>
              </a:rPr>
              <a:t>Shells and Special Characters</a:t>
            </a:r>
            <a:endParaRPr/>
          </a:p>
          <a:p>
            <a:pPr indent="-301625" lvl="0" marL="301625" rtl="0" algn="l">
              <a:lnSpc>
                <a:spcPct val="100000"/>
              </a:lnSpc>
              <a:spcBef>
                <a:spcPts val="600"/>
              </a:spcBef>
              <a:spcAft>
                <a:spcPts val="0"/>
              </a:spcAft>
              <a:buClr>
                <a:srgbClr val="D16349"/>
              </a:buClr>
              <a:buSzPts val="2550"/>
              <a:buFont typeface="Noto Sans Symbols"/>
              <a:buChar char="⚫"/>
            </a:pPr>
            <a:r>
              <a:rPr lang="en-US" sz="3000">
                <a:solidFill>
                  <a:srgbClr val="000000"/>
                </a:solidFill>
              </a:rPr>
              <a:t>Common Utilities</a:t>
            </a:r>
            <a:endParaRPr/>
          </a:p>
          <a:p>
            <a:pPr indent="-301624" lvl="1" marL="603250" rtl="0" algn="l">
              <a:lnSpc>
                <a:spcPct val="100000"/>
              </a:lnSpc>
              <a:spcBef>
                <a:spcPts val="480"/>
              </a:spcBef>
              <a:spcAft>
                <a:spcPts val="0"/>
              </a:spcAft>
              <a:buClr>
                <a:srgbClr val="CCB400"/>
              </a:buClr>
              <a:buSzPts val="1680"/>
              <a:buFont typeface="Noto Sans Symbols"/>
              <a:buChar char="⚪"/>
            </a:pPr>
            <a:r>
              <a:rPr lang="en-US" sz="2400">
                <a:solidFill>
                  <a:srgbClr val="646B86"/>
                </a:solidFill>
              </a:rPr>
              <a:t>Working with Directories</a:t>
            </a:r>
            <a:endParaRPr/>
          </a:p>
          <a:p>
            <a:pPr indent="-301624" lvl="1" marL="603250" rtl="0" algn="l">
              <a:lnSpc>
                <a:spcPct val="100000"/>
              </a:lnSpc>
              <a:spcBef>
                <a:spcPts val="480"/>
              </a:spcBef>
              <a:spcAft>
                <a:spcPts val="0"/>
              </a:spcAft>
              <a:buClr>
                <a:srgbClr val="CCB400"/>
              </a:buClr>
              <a:buSzPts val="1680"/>
              <a:buFont typeface="Noto Sans Symbols"/>
              <a:buChar char="⚪"/>
            </a:pPr>
            <a:r>
              <a:rPr lang="en-US" sz="2400">
                <a:solidFill>
                  <a:srgbClr val="646B86"/>
                </a:solidFill>
              </a:rPr>
              <a:t>Removing Files</a:t>
            </a:r>
            <a:endParaRPr/>
          </a:p>
          <a:p>
            <a:pPr indent="-301625" lvl="0" marL="301625" rtl="0" algn="l">
              <a:lnSpc>
                <a:spcPct val="100000"/>
              </a:lnSpc>
              <a:spcBef>
                <a:spcPts val="600"/>
              </a:spcBef>
              <a:spcAft>
                <a:spcPts val="0"/>
              </a:spcAft>
              <a:buClr>
                <a:srgbClr val="D16349"/>
              </a:buClr>
              <a:buSzPts val="2550"/>
              <a:buFont typeface="Noto Sans Symbols"/>
              <a:buChar char="⚫"/>
            </a:pPr>
            <a:r>
              <a:rPr lang="en-US" sz="3000">
                <a:solidFill>
                  <a:srgbClr val="000000"/>
                </a:solidFill>
              </a:rPr>
              <a:t>File Attributes/Types</a:t>
            </a:r>
            <a:endParaRPr/>
          </a:p>
          <a:p>
            <a:pPr indent="-301625" lvl="0" marL="301625" rtl="0" algn="l">
              <a:lnSpc>
                <a:spcPct val="100000"/>
              </a:lnSpc>
              <a:spcBef>
                <a:spcPts val="600"/>
              </a:spcBef>
              <a:spcAft>
                <a:spcPts val="0"/>
              </a:spcAft>
              <a:buClr>
                <a:srgbClr val="D16349"/>
              </a:buClr>
              <a:buSzPts val="2550"/>
              <a:buFont typeface="Noto Sans Symbols"/>
              <a:buChar char="⚫"/>
            </a:pPr>
            <a:r>
              <a:rPr lang="en-US" sz="3000">
                <a:solidFill>
                  <a:srgbClr val="000000"/>
                </a:solidFill>
              </a:rPr>
              <a:t>File permissions, groups, and owner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Getting Started</a:t>
            </a:r>
            <a:endParaRPr/>
          </a:p>
        </p:txBody>
      </p:sp>
      <p:sp>
        <p:nvSpPr>
          <p:cNvPr id="208" name="Google Shape;208;p1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302383" lvl="0" marL="302383" rtl="0" algn="l">
              <a:lnSpc>
                <a:spcPct val="100000"/>
              </a:lnSpc>
              <a:spcBef>
                <a:spcPts val="0"/>
              </a:spcBef>
              <a:spcAft>
                <a:spcPts val="0"/>
              </a:spcAft>
              <a:buClr>
                <a:srgbClr val="D16349"/>
              </a:buClr>
              <a:buSzPts val="2550"/>
              <a:buChar char="⚫"/>
            </a:pPr>
            <a:r>
              <a:rPr lang="en-US" sz="3000">
                <a:solidFill>
                  <a:srgbClr val="000000"/>
                </a:solidFill>
              </a:rPr>
              <a:t>Obtain an account -OR- install Linux </a:t>
            </a:r>
            <a:endParaRPr/>
          </a:p>
          <a:p>
            <a:pPr indent="-302383" lvl="0" marL="302383" rtl="0" algn="l">
              <a:lnSpc>
                <a:spcPct val="100000"/>
              </a:lnSpc>
              <a:spcBef>
                <a:spcPts val="600"/>
              </a:spcBef>
              <a:spcAft>
                <a:spcPts val="0"/>
              </a:spcAft>
              <a:buClr>
                <a:srgbClr val="D16349"/>
              </a:buClr>
              <a:buSzPts val="2550"/>
              <a:buChar char="⚫"/>
            </a:pPr>
            <a:r>
              <a:rPr lang="en-US" sz="3000">
                <a:solidFill>
                  <a:srgbClr val="000000"/>
                </a:solidFill>
              </a:rPr>
              <a:t>Logging in </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rPr>
              <a:t>locally: enter username and password</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rPr>
              <a:t>remotely: use the </a:t>
            </a:r>
            <a:r>
              <a:rPr i="1" lang="en-US" sz="2400">
                <a:solidFill>
                  <a:srgbClr val="646B86"/>
                </a:solidFill>
              </a:rPr>
              <a:t>ssh</a:t>
            </a:r>
            <a:r>
              <a:rPr lang="en-US" sz="2400">
                <a:solidFill>
                  <a:srgbClr val="646B86"/>
                </a:solidFill>
              </a:rPr>
              <a:t>/</a:t>
            </a:r>
            <a:r>
              <a:rPr i="1" lang="en-US" sz="2400">
                <a:solidFill>
                  <a:srgbClr val="646B86"/>
                </a:solidFill>
              </a:rPr>
              <a:t>telnet</a:t>
            </a:r>
            <a:r>
              <a:rPr lang="en-US" sz="2400">
                <a:solidFill>
                  <a:srgbClr val="646B86"/>
                </a:solidFill>
              </a:rPr>
              <a:t> utility to sign on to</a:t>
            </a:r>
            <a:endParaRPr/>
          </a:p>
          <a:p>
            <a:pPr indent="-195702" lvl="1" marL="604766" rtl="0" algn="l">
              <a:lnSpc>
                <a:spcPct val="100000"/>
              </a:lnSpc>
              <a:spcBef>
                <a:spcPts val="480"/>
              </a:spcBef>
              <a:spcAft>
                <a:spcPts val="0"/>
              </a:spcAft>
              <a:buClr>
                <a:srgbClr val="CCB400"/>
              </a:buClr>
              <a:buSzPts val="1680"/>
              <a:buNone/>
            </a:pPr>
            <a:r>
              <a:t/>
            </a:r>
            <a:endParaRPr sz="2400">
              <a:solidFill>
                <a:srgbClr val="646B86"/>
              </a:solidFill>
            </a:endParaRPr>
          </a:p>
          <a:p>
            <a:pPr indent="-302383" lvl="0" marL="302383" rtl="0" algn="l">
              <a:lnSpc>
                <a:spcPct val="100000"/>
              </a:lnSpc>
              <a:spcBef>
                <a:spcPts val="600"/>
              </a:spcBef>
              <a:spcAft>
                <a:spcPts val="0"/>
              </a:spcAft>
              <a:buClr>
                <a:srgbClr val="D16349"/>
              </a:buClr>
              <a:buSzPts val="2550"/>
              <a:buChar char="⚫"/>
            </a:pPr>
            <a:r>
              <a:rPr lang="en-US" sz="3000">
                <a:solidFill>
                  <a:srgbClr val="000000"/>
                </a:solidFill>
              </a:rPr>
              <a:t>Upon logging on you will see a prompt (usually $ or %) which is displayed by a special kind of program called a SHELL program.</a:t>
            </a:r>
            <a:endParaRPr/>
          </a:p>
          <a:p>
            <a:pPr indent="-302383" lvl="0" marL="302383" rtl="0" algn="l">
              <a:lnSpc>
                <a:spcPct val="100000"/>
              </a:lnSpc>
              <a:spcBef>
                <a:spcPts val="600"/>
              </a:spcBef>
              <a:spcAft>
                <a:spcPts val="0"/>
              </a:spcAft>
              <a:buClr>
                <a:srgbClr val="D16349"/>
              </a:buClr>
              <a:buSzPts val="2550"/>
              <a:buChar char="⚫"/>
            </a:pPr>
            <a:r>
              <a:rPr lang="en-US" sz="3000">
                <a:solidFill>
                  <a:srgbClr val="000000"/>
                </a:solidFill>
              </a:rPr>
              <a:t>To set your password, use </a:t>
            </a:r>
            <a:r>
              <a:rPr i="1" lang="en-US" sz="3000">
                <a:solidFill>
                  <a:srgbClr val="000000"/>
                </a:solidFill>
              </a:rPr>
              <a:t>passwd</a:t>
            </a:r>
            <a:r>
              <a:rPr lang="en-US" sz="3000">
                <a:solidFill>
                  <a:srgbClr val="000000"/>
                </a:solidFill>
              </a:rPr>
              <a:t> </a:t>
            </a:r>
            <a:endParaRPr/>
          </a:p>
        </p:txBody>
      </p:sp>
      <p:sp>
        <p:nvSpPr>
          <p:cNvPr id="209" name="Google Shape;209;p1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210" name="Google Shape;210;p1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211" name="Google Shape;211;p17"/>
          <p:cNvSpPr/>
          <p:nvPr/>
        </p:nvSpPr>
        <p:spPr>
          <a:xfrm>
            <a:off x="707136" y="3548327"/>
            <a:ext cx="8098536" cy="338554"/>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[GSUAD\ylong4@snowball csc3320]$ </a:t>
            </a:r>
            <a:r>
              <a:rPr b="1" i="0" lang="en-US" sz="1600" u="none" cap="none" strike="noStrike">
                <a:solidFill>
                  <a:srgbClr val="FF0000"/>
                </a:solidFill>
                <a:latin typeface="Courier New"/>
                <a:ea typeface="Courier New"/>
                <a:cs typeface="Courier New"/>
                <a:sym typeface="Courier New"/>
              </a:rPr>
              <a:t>ssh </a:t>
            </a:r>
            <a:r>
              <a:rPr b="1" i="0" lang="en-US" sz="1600" u="none" cap="none" strike="noStrike">
                <a:solidFill>
                  <a:srgbClr val="0070C0"/>
                </a:solidFill>
                <a:latin typeface="Courier New"/>
                <a:ea typeface="Courier New"/>
                <a:cs typeface="Courier New"/>
                <a:sym typeface="Courier New"/>
              </a:rPr>
              <a:t>ylong4</a:t>
            </a:r>
            <a:r>
              <a:rPr b="1" i="0" lang="en-US" sz="1600" u="none" cap="none" strike="noStrike">
                <a:solidFill>
                  <a:schemeClr val="dk1"/>
                </a:solidFill>
                <a:latin typeface="Courier New"/>
                <a:ea typeface="Courier New"/>
                <a:cs typeface="Courier New"/>
                <a:sym typeface="Courier New"/>
              </a:rPr>
              <a:t>@snowball.cs.gsu.edu</a:t>
            </a:r>
            <a:endParaRPr b="0" i="0" sz="1400" u="none" cap="none" strike="noStrike">
              <a:solidFill>
                <a:srgbClr val="646B86"/>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Shells</a:t>
            </a:r>
            <a:endParaRPr/>
          </a:p>
        </p:txBody>
      </p:sp>
      <p:sp>
        <p:nvSpPr>
          <p:cNvPr id="218" name="Google Shape;218;p1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219" name="Google Shape;219;p1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220" name="Google Shape;220;p1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550"/>
              <a:buChar char="⚫"/>
            </a:pPr>
            <a:r>
              <a:rPr lang="en-US" sz="3000">
                <a:solidFill>
                  <a:srgbClr val="000000"/>
                </a:solidFill>
              </a:rPr>
              <a:t>Popular shells: </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rPr>
              <a:t>Bourne Shell</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rPr>
              <a:t>Korn Shell</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rPr>
              <a:t>C Shell</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rPr>
              <a:t>Bash (Bourne Again Shell)</a:t>
            </a:r>
            <a:r>
              <a:rPr lang="en-US" sz="2400">
                <a:solidFill>
                  <a:srgbClr val="646B86"/>
                </a:solidFill>
                <a:latin typeface="Arial"/>
                <a:ea typeface="Arial"/>
                <a:cs typeface="Arial"/>
                <a:sym typeface="Arial"/>
              </a:rPr>
              <a:t>‏</a:t>
            </a:r>
            <a:endParaRPr sz="2400">
              <a:solidFill>
                <a:srgbClr val="646B86"/>
              </a:solidFill>
            </a:endParaRPr>
          </a:p>
          <a:p>
            <a:pPr indent="-302383" lvl="0" marL="302383" rtl="0" algn="l">
              <a:lnSpc>
                <a:spcPct val="100000"/>
              </a:lnSpc>
              <a:spcBef>
                <a:spcPts val="600"/>
              </a:spcBef>
              <a:spcAft>
                <a:spcPts val="0"/>
              </a:spcAft>
              <a:buClr>
                <a:srgbClr val="D16349"/>
              </a:buClr>
              <a:buSzPts val="2550"/>
              <a:buChar char="⚫"/>
            </a:pPr>
            <a:r>
              <a:rPr lang="en-US" sz="3000">
                <a:solidFill>
                  <a:srgbClr val="000000"/>
                </a:solidFill>
              </a:rPr>
              <a:t>All have common core functionality; some differences.</a:t>
            </a:r>
            <a:endParaRPr/>
          </a:p>
          <a:p>
            <a:pPr indent="-302383" lvl="0" marL="302383" rtl="0" algn="l">
              <a:lnSpc>
                <a:spcPct val="100000"/>
              </a:lnSpc>
              <a:spcBef>
                <a:spcPts val="600"/>
              </a:spcBef>
              <a:spcAft>
                <a:spcPts val="0"/>
              </a:spcAft>
              <a:buClr>
                <a:srgbClr val="D16349"/>
              </a:buClr>
              <a:buSzPts val="2550"/>
              <a:buChar char="⚫"/>
            </a:pPr>
            <a:r>
              <a:rPr lang="en-US" sz="3000">
                <a:solidFill>
                  <a:srgbClr val="000000"/>
                </a:solidFill>
              </a:rPr>
              <a:t>Each shell has its own programming language. (Shell programming).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Running Utilities</a:t>
            </a:r>
            <a:endParaRPr/>
          </a:p>
        </p:txBody>
      </p:sp>
      <p:sp>
        <p:nvSpPr>
          <p:cNvPr id="227" name="Google Shape;227;p1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228" name="Google Shape;228;p1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229" name="Google Shape;229;p1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550"/>
              <a:buChar char="⚫"/>
            </a:pPr>
            <a:r>
              <a:rPr lang="en-US" sz="3000">
                <a:solidFill>
                  <a:srgbClr val="000000"/>
                </a:solidFill>
              </a:rPr>
              <a:t>To run a utility, simply type the name of the utility after the prompt, and press </a:t>
            </a:r>
            <a:r>
              <a:rPr b="1" i="1" lang="en-US" sz="3000">
                <a:solidFill>
                  <a:srgbClr val="000000"/>
                </a:solidFill>
              </a:rPr>
              <a:t>Enter</a:t>
            </a:r>
            <a:r>
              <a:rPr lang="en-US" sz="3000">
                <a:solidFill>
                  <a:srgbClr val="000000"/>
                </a:solidFill>
              </a:rPr>
              <a:t> key</a:t>
            </a:r>
            <a:endParaRPr/>
          </a:p>
          <a:p>
            <a:pPr indent="-302383" lvl="0" marL="302383" rtl="0" algn="l">
              <a:lnSpc>
                <a:spcPct val="100000"/>
              </a:lnSpc>
              <a:spcBef>
                <a:spcPts val="600"/>
              </a:spcBef>
              <a:spcAft>
                <a:spcPts val="0"/>
              </a:spcAft>
              <a:buClr>
                <a:srgbClr val="D16349"/>
              </a:buClr>
              <a:buSzPts val="2550"/>
              <a:buChar char="⚫"/>
            </a:pPr>
            <a:r>
              <a:rPr lang="en-US" sz="3000">
                <a:solidFill>
                  <a:srgbClr val="000000"/>
                </a:solidFill>
              </a:rPr>
              <a:t>Some utilities: </a:t>
            </a:r>
            <a:r>
              <a:rPr i="1" lang="en-US" sz="3000">
                <a:solidFill>
                  <a:srgbClr val="000000"/>
                </a:solidFill>
              </a:rPr>
              <a:t>date</a:t>
            </a:r>
            <a:r>
              <a:rPr lang="en-US" sz="3000">
                <a:solidFill>
                  <a:srgbClr val="000000"/>
                </a:solidFill>
              </a:rPr>
              <a:t>, </a:t>
            </a:r>
            <a:r>
              <a:rPr i="1" lang="en-US" sz="3000">
                <a:solidFill>
                  <a:srgbClr val="000000"/>
                </a:solidFill>
              </a:rPr>
              <a:t>man</a:t>
            </a:r>
            <a:r>
              <a:rPr lang="en-US" sz="3000">
                <a:solidFill>
                  <a:srgbClr val="000000"/>
                </a:solidFill>
              </a:rPr>
              <a:t>, </a:t>
            </a:r>
            <a:r>
              <a:rPr i="1" lang="en-US" sz="3000">
                <a:solidFill>
                  <a:srgbClr val="000000"/>
                </a:solidFill>
              </a:rPr>
              <a:t>clear</a:t>
            </a:r>
            <a:r>
              <a:rPr lang="en-US" sz="3000">
                <a:solidFill>
                  <a:srgbClr val="000000"/>
                </a:solidFill>
              </a:rPr>
              <a:t>, </a:t>
            </a:r>
            <a:r>
              <a:rPr i="1" lang="en-US" sz="3000">
                <a:solidFill>
                  <a:srgbClr val="000000"/>
                </a:solidFill>
              </a:rPr>
              <a:t>stty</a:t>
            </a:r>
            <a:r>
              <a:rPr lang="en-US" sz="3000">
                <a:solidFill>
                  <a:srgbClr val="000000"/>
                </a:solidFill>
              </a:rPr>
              <a:t>, </a:t>
            </a:r>
            <a:r>
              <a:rPr i="1" lang="en-US" sz="3000">
                <a:solidFill>
                  <a:srgbClr val="000000"/>
                </a:solidFill>
              </a:rPr>
              <a:t>passwd</a:t>
            </a:r>
            <a:endParaRPr i="1" sz="3000">
              <a:solidFill>
                <a:srgbClr val="000000"/>
              </a:solidFill>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rPr>
              <a:t>Utility: date [yymmddhhmm[.ss]]</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rPr>
              <a:t>Utility: clear</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rPr>
              <a:t>Utility: man [-s section] word</a:t>
            </a:r>
            <a:endParaRPr/>
          </a:p>
          <a:p>
            <a:pPr indent="0" lvl="1" marL="302383" rtl="0" algn="l">
              <a:lnSpc>
                <a:spcPct val="100000"/>
              </a:lnSpc>
              <a:spcBef>
                <a:spcPts val="480"/>
              </a:spcBef>
              <a:spcAft>
                <a:spcPts val="0"/>
              </a:spcAft>
              <a:buClr>
                <a:srgbClr val="CCB400"/>
              </a:buClr>
              <a:buSzPts val="1680"/>
              <a:buNone/>
            </a:pPr>
            <a:r>
              <a:rPr lang="en-US" sz="2400">
                <a:solidFill>
                  <a:srgbClr val="646B86"/>
                </a:solidFill>
              </a:rPr>
              <a:t>		  man -k keyword</a:t>
            </a:r>
            <a:endParaRPr/>
          </a:p>
          <a:p>
            <a:pPr indent="-302383" lvl="0" marL="302383" rtl="0" algn="l">
              <a:lnSpc>
                <a:spcPct val="100000"/>
              </a:lnSpc>
              <a:spcBef>
                <a:spcPts val="600"/>
              </a:spcBef>
              <a:spcAft>
                <a:spcPts val="0"/>
              </a:spcAft>
              <a:buClr>
                <a:srgbClr val="D16349"/>
              </a:buClr>
              <a:buSzPts val="2550"/>
              <a:buChar char="⚫"/>
            </a:pPr>
            <a:r>
              <a:rPr lang="en-US" sz="3000">
                <a:solidFill>
                  <a:srgbClr val="000000"/>
                </a:solidFill>
              </a:rPr>
              <a:t>To logout, enter CTRL-D (or </a:t>
            </a:r>
            <a:r>
              <a:rPr i="1" lang="en-US" sz="3000">
                <a:solidFill>
                  <a:srgbClr val="000000"/>
                </a:solidFill>
              </a:rPr>
              <a:t>exit</a:t>
            </a:r>
            <a:r>
              <a:rPr lang="en-US" sz="3000">
                <a:solidFill>
                  <a:srgbClr val="000000"/>
                </a:solidFill>
              </a:rPr>
              <a:t>)</a:t>
            </a:r>
            <a:r>
              <a:rPr lang="en-US" sz="3000">
                <a:solidFill>
                  <a:srgbClr val="000000"/>
                </a:solidFill>
                <a:latin typeface="Arial"/>
                <a:ea typeface="Arial"/>
                <a:cs typeface="Arial"/>
                <a:sym typeface="Arial"/>
              </a:rPr>
              <a:t>‏</a:t>
            </a:r>
            <a:endParaRPr sz="3000">
              <a:solidFill>
                <a:srgbClr val="000000"/>
              </a:solidFill>
            </a:endParaRPr>
          </a:p>
          <a:p>
            <a:pPr indent="-128587" lvl="0" marL="274320" rtl="0" algn="l">
              <a:lnSpc>
                <a:spcPct val="100000"/>
              </a:lnSpc>
              <a:spcBef>
                <a:spcPts val="540"/>
              </a:spcBef>
              <a:spcAft>
                <a:spcPts val="0"/>
              </a:spcAft>
              <a:buSzPts val="2295"/>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Helvetica Neue"/>
              <a:buNone/>
            </a:pPr>
            <a:r>
              <a:rPr lang="en-US">
                <a:latin typeface="Helvetica Neue"/>
                <a:ea typeface="Helvetica Neue"/>
                <a:cs typeface="Helvetica Neue"/>
                <a:sym typeface="Helvetica Neue"/>
              </a:rPr>
              <a:t>Special Characters</a:t>
            </a:r>
            <a:endParaRPr/>
          </a:p>
        </p:txBody>
      </p:sp>
      <p:sp>
        <p:nvSpPr>
          <p:cNvPr id="236" name="Google Shape;236;p2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237" name="Google Shape;237;p20"/>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238" name="Google Shape;238;p2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550"/>
              <a:buChar char="⚫"/>
            </a:pPr>
            <a:r>
              <a:rPr lang="en-US" sz="3000">
                <a:solidFill>
                  <a:srgbClr val="000000"/>
                </a:solidFill>
              </a:rPr>
              <a:t>list meta characters with </a:t>
            </a:r>
            <a:r>
              <a:rPr i="1" lang="en-US" sz="3000">
                <a:solidFill>
                  <a:srgbClr val="000000"/>
                </a:solidFill>
              </a:rPr>
              <a:t>stty -a</a:t>
            </a:r>
            <a:r>
              <a:rPr lang="en-US" sz="3000">
                <a:solidFill>
                  <a:srgbClr val="000000"/>
                </a:solidFill>
              </a:rPr>
              <a:t> command</a:t>
            </a:r>
            <a:endParaRPr/>
          </a:p>
          <a:p>
            <a:pPr indent="-140458" lvl="0" marL="302383" rtl="0" algn="l">
              <a:lnSpc>
                <a:spcPct val="100000"/>
              </a:lnSpc>
              <a:spcBef>
                <a:spcPts val="600"/>
              </a:spcBef>
              <a:spcAft>
                <a:spcPts val="0"/>
              </a:spcAft>
              <a:buClr>
                <a:srgbClr val="D16349"/>
              </a:buClr>
              <a:buSzPts val="2550"/>
              <a:buNone/>
            </a:pPr>
            <a:r>
              <a:t/>
            </a:r>
            <a:endParaRPr sz="3000">
              <a:solidFill>
                <a:srgbClr val="000000"/>
              </a:solidFill>
            </a:endParaRPr>
          </a:p>
          <a:p>
            <a:pPr indent="-140458" lvl="0" marL="302383" rtl="0" algn="l">
              <a:lnSpc>
                <a:spcPct val="100000"/>
              </a:lnSpc>
              <a:spcBef>
                <a:spcPts val="600"/>
              </a:spcBef>
              <a:spcAft>
                <a:spcPts val="0"/>
              </a:spcAft>
              <a:buClr>
                <a:srgbClr val="D16349"/>
              </a:buClr>
              <a:buSzPts val="2550"/>
              <a:buNone/>
            </a:pPr>
            <a:r>
              <a:t/>
            </a:r>
            <a:endParaRPr sz="3000">
              <a:solidFill>
                <a:srgbClr val="000000"/>
              </a:solidFill>
            </a:endParaRPr>
          </a:p>
          <a:p>
            <a:pPr indent="-140458" lvl="0" marL="302383" rtl="0" algn="l">
              <a:lnSpc>
                <a:spcPct val="100000"/>
              </a:lnSpc>
              <a:spcBef>
                <a:spcPts val="600"/>
              </a:spcBef>
              <a:spcAft>
                <a:spcPts val="0"/>
              </a:spcAft>
              <a:buClr>
                <a:srgbClr val="D16349"/>
              </a:buClr>
              <a:buSzPts val="2550"/>
              <a:buNone/>
            </a:pPr>
            <a:r>
              <a:t/>
            </a:r>
            <a:endParaRPr sz="3000">
              <a:solidFill>
                <a:srgbClr val="000000"/>
              </a:solidFill>
            </a:endParaRPr>
          </a:p>
          <a:p>
            <a:pPr indent="-140458" lvl="0" marL="302383" rtl="0" algn="l">
              <a:lnSpc>
                <a:spcPct val="100000"/>
              </a:lnSpc>
              <a:spcBef>
                <a:spcPts val="600"/>
              </a:spcBef>
              <a:spcAft>
                <a:spcPts val="0"/>
              </a:spcAft>
              <a:buClr>
                <a:srgbClr val="D16349"/>
              </a:buClr>
              <a:buSzPts val="2550"/>
              <a:buNone/>
            </a:pPr>
            <a:r>
              <a:t/>
            </a:r>
            <a:endParaRPr sz="3000">
              <a:solidFill>
                <a:srgbClr val="000000"/>
              </a:solidFill>
            </a:endParaRPr>
          </a:p>
          <a:p>
            <a:pPr indent="-140458" lvl="0" marL="302383" rtl="0" algn="l">
              <a:lnSpc>
                <a:spcPct val="100000"/>
              </a:lnSpc>
              <a:spcBef>
                <a:spcPts val="600"/>
              </a:spcBef>
              <a:spcAft>
                <a:spcPts val="0"/>
              </a:spcAft>
              <a:buClr>
                <a:srgbClr val="D16349"/>
              </a:buClr>
              <a:buSzPts val="2550"/>
              <a:buNone/>
            </a:pPr>
            <a:r>
              <a:t/>
            </a:r>
            <a:endParaRPr sz="3000">
              <a:solidFill>
                <a:srgbClr val="000000"/>
              </a:solidFill>
            </a:endParaRPr>
          </a:p>
          <a:p>
            <a:pPr indent="-128587" lvl="0" marL="274320" rtl="0" algn="l">
              <a:lnSpc>
                <a:spcPct val="100000"/>
              </a:lnSpc>
              <a:spcBef>
                <a:spcPts val="540"/>
              </a:spcBef>
              <a:spcAft>
                <a:spcPts val="0"/>
              </a:spcAft>
              <a:buSzPts val="2295"/>
              <a:buNone/>
            </a:pPr>
            <a:r>
              <a:t/>
            </a:r>
            <a:endParaRPr/>
          </a:p>
        </p:txBody>
      </p:sp>
      <p:sp>
        <p:nvSpPr>
          <p:cNvPr id="239" name="Google Shape;239;p20"/>
          <p:cNvSpPr/>
          <p:nvPr/>
        </p:nvSpPr>
        <p:spPr>
          <a:xfrm>
            <a:off x="381000" y="1999128"/>
            <a:ext cx="8229600" cy="2400657"/>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[GSUAD\ylong4@snowball csc3320]$ </a:t>
            </a:r>
            <a:r>
              <a:rPr b="1" i="0" lang="en-US" sz="1800" u="none" cap="none" strike="noStrike">
                <a:solidFill>
                  <a:schemeClr val="dk1"/>
                </a:solidFill>
                <a:latin typeface="Courier New"/>
                <a:ea typeface="Courier New"/>
                <a:cs typeface="Courier New"/>
                <a:sym typeface="Courier New"/>
              </a:rPr>
              <a:t>stty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speed 38400 baud; rows 37; columns 96; line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0000"/>
                </a:solidFill>
                <a:latin typeface="Courier New"/>
                <a:ea typeface="Courier New"/>
                <a:cs typeface="Courier New"/>
                <a:sym typeface="Courier New"/>
              </a:rPr>
              <a:t>intr = ^C; quit = ^\; erase = ^?; kill = ^U; eof = ^D; eol = &lt;undef&gt;; eol2 = &lt;undef&gt;;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0000"/>
                </a:solidFill>
                <a:latin typeface="Courier New"/>
                <a:ea typeface="Courier New"/>
                <a:cs typeface="Courier New"/>
                <a:sym typeface="Courier New"/>
              </a:rPr>
              <a:t>swtch = &lt;undef&gt;; start = ^Q; stop = ^S; susp = ^Z; rprnt = ^R; werase = ^W;</a:t>
            </a:r>
            <a:r>
              <a:rPr b="0" i="0" lang="en-US" sz="1200" u="none" cap="none" strike="noStrike">
                <a:solidFill>
                  <a:schemeClr val="dk1"/>
                </a:solidFill>
                <a:latin typeface="Courier New"/>
                <a:ea typeface="Courier New"/>
                <a:cs typeface="Courier New"/>
                <a:sym typeface="Courier New"/>
              </a:rPr>
              <a:t> lnext = ^V;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flush = ^O; min = 1; time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-parenb -parodd cs8 -hupcl -cstopb cread -clocal -crtscts -cdtrdsr</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-ignbrk -brkint -ignpar -parmrk -inpck -istrip -inlcr -igncr icrnl ixon -ixoff -iuclc -ixany</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-imaxbel -iutf8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opost -olcuc -ocrnl onlcr -onocr -onlret -ofill -ofdel nl0 cr0 tab0 bs0 vt0 ff0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isig icanon iexten echo echoe echok -echonl -noflsh -xcase -tostop -echoprt echoctl echoke</a:t>
            </a:r>
            <a:endParaRPr b="0" i="0" sz="1200" u="none" cap="none" strike="noStrike">
              <a:solidFill>
                <a:schemeClr val="dk1"/>
              </a:solidFill>
              <a:latin typeface="Courier New"/>
              <a:ea typeface="Courier New"/>
              <a:cs typeface="Courier New"/>
              <a:sym typeface="Courier New"/>
            </a:endParaRPr>
          </a:p>
        </p:txBody>
      </p:sp>
      <p:sp>
        <p:nvSpPr>
          <p:cNvPr id="240" name="Google Shape;240;p20"/>
          <p:cNvSpPr/>
          <p:nvPr/>
        </p:nvSpPr>
        <p:spPr>
          <a:xfrm>
            <a:off x="381000" y="4452426"/>
            <a:ext cx="8229600" cy="1569660"/>
          </a:xfrm>
          <a:prstGeom prst="rect">
            <a:avLst/>
          </a:prstGeom>
          <a:noFill/>
          <a:ln>
            <a:noFill/>
          </a:ln>
        </p:spPr>
        <p:txBody>
          <a:bodyPr anchorCtr="0" anchor="t" bIns="45700" lIns="91425" spcFirstLastPara="1" rIns="91425" wrap="square" tIns="45700">
            <a:noAutofit/>
          </a:bodyPr>
          <a:lstStyle/>
          <a:p>
            <a:pPr indent="-302383" lvl="0" marL="302383" marR="0" rtl="0" algn="l">
              <a:lnSpc>
                <a:spcPct val="100000"/>
              </a:lnSpc>
              <a:spcBef>
                <a:spcPts val="0"/>
              </a:spcBef>
              <a:spcAft>
                <a:spcPts val="0"/>
              </a:spcAft>
              <a:buClr>
                <a:srgbClr val="D16349"/>
              </a:buClr>
              <a:buSzPts val="2550"/>
              <a:buFont typeface="Noto Sans Symbols"/>
              <a:buChar char="⚫"/>
            </a:pPr>
            <a:r>
              <a:rPr b="0" i="0" lang="en-US" sz="3000" u="none" cap="none" strike="noStrike">
                <a:solidFill>
                  <a:srgbClr val="000000"/>
                </a:solidFill>
                <a:latin typeface="Georgia"/>
                <a:ea typeface="Georgia"/>
                <a:cs typeface="Georgia"/>
                <a:sym typeface="Georgia"/>
              </a:rPr>
              <a:t>^ means Control </a:t>
            </a:r>
            <a:endParaRPr b="0" i="0" sz="1400" u="none" cap="none" strike="noStrike">
              <a:solidFill>
                <a:srgbClr val="000000"/>
              </a:solidFill>
              <a:latin typeface="Arial"/>
              <a:ea typeface="Arial"/>
              <a:cs typeface="Arial"/>
              <a:sym typeface="Arial"/>
            </a:endParaRPr>
          </a:p>
          <a:p>
            <a:pPr indent="-302383" lvl="0" marL="302383" marR="0" rtl="0" algn="l">
              <a:lnSpc>
                <a:spcPct val="100000"/>
              </a:lnSpc>
              <a:spcBef>
                <a:spcPts val="600"/>
              </a:spcBef>
              <a:spcAft>
                <a:spcPts val="0"/>
              </a:spcAft>
              <a:buClr>
                <a:srgbClr val="D16349"/>
              </a:buClr>
              <a:buSzPts val="2550"/>
              <a:buFont typeface="Noto Sans Symbols"/>
              <a:buChar char="⚫"/>
            </a:pPr>
            <a:r>
              <a:rPr b="0" i="0" lang="en-US" sz="3000" u="none" cap="none" strike="noStrike">
                <a:solidFill>
                  <a:srgbClr val="000000"/>
                </a:solidFill>
                <a:latin typeface="Georgia"/>
                <a:ea typeface="Georgia"/>
                <a:cs typeface="Georgia"/>
                <a:sym typeface="Georgia"/>
              </a:rPr>
              <a:t>^C means hold down control key (CTRL) and press the C key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7A9798"/>
              </a:buClr>
              <a:buSzPts val="3300"/>
              <a:buFont typeface="Georgia"/>
              <a:buNone/>
            </a:pPr>
            <a:r>
              <a:rPr lang="en-US"/>
              <a:t>Special Characters</a:t>
            </a:r>
            <a:endParaRPr/>
          </a:p>
        </p:txBody>
      </p:sp>
      <p:sp>
        <p:nvSpPr>
          <p:cNvPr id="247" name="Google Shape;247;p2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CSC3320 System Level Programming</a:t>
            </a:r>
            <a:endParaRPr/>
          </a:p>
        </p:txBody>
      </p:sp>
      <p:sp>
        <p:nvSpPr>
          <p:cNvPr id="248" name="Google Shape;248;p2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SzPts val="1600"/>
              <a:buNone/>
            </a:pPr>
            <a:fld id="{00000000-1234-1234-1234-123412341234}" type="slidenum">
              <a:rPr lang="en-US"/>
              <a:t>‹#›</a:t>
            </a:fld>
            <a:endParaRPr/>
          </a:p>
        </p:txBody>
      </p:sp>
      <p:sp>
        <p:nvSpPr>
          <p:cNvPr id="249" name="Google Shape;249;p2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302383" lvl="0" marL="302383" rtl="0" algn="l">
              <a:lnSpc>
                <a:spcPct val="100000"/>
              </a:lnSpc>
              <a:spcBef>
                <a:spcPts val="0"/>
              </a:spcBef>
              <a:spcAft>
                <a:spcPts val="0"/>
              </a:spcAft>
              <a:buClr>
                <a:srgbClr val="D16349"/>
              </a:buClr>
              <a:buSzPts val="2380"/>
              <a:buChar char="⚫"/>
            </a:pPr>
            <a:r>
              <a:rPr lang="en-US" sz="2800">
                <a:solidFill>
                  <a:srgbClr val="000000"/>
                </a:solidFill>
                <a:latin typeface="Georgia"/>
                <a:ea typeface="Georgia"/>
                <a:cs typeface="Georgia"/>
                <a:sym typeface="Georgia"/>
              </a:rPr>
              <a:t>intr: CTRL-C 		  interrupt running program</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susp: CTRL-Z	          suspend running program</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stop: CTRL-S/CTRL-Q 	 stop printing to screen</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eof: CTRL-D		      give program end of file </a:t>
            </a:r>
            <a:endParaRPr/>
          </a:p>
          <a:p>
            <a:pPr indent="-302383" lvl="0" marL="302383" rtl="0" algn="l">
              <a:lnSpc>
                <a:spcPct val="100000"/>
              </a:lnSpc>
              <a:spcBef>
                <a:spcPts val="560"/>
              </a:spcBef>
              <a:spcAft>
                <a:spcPts val="0"/>
              </a:spcAft>
              <a:buClr>
                <a:srgbClr val="D16349"/>
              </a:buClr>
              <a:buSzPts val="2380"/>
              <a:buChar char="⚫"/>
            </a:pPr>
            <a:r>
              <a:rPr lang="en-US" sz="2800">
                <a:solidFill>
                  <a:srgbClr val="000000"/>
                </a:solidFill>
                <a:latin typeface="Georgia"/>
                <a:ea typeface="Georgia"/>
                <a:cs typeface="Georgia"/>
                <a:sym typeface="Georgia"/>
              </a:rPr>
              <a:t>To test these:</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latin typeface="Georgia"/>
                <a:ea typeface="Georgia"/>
                <a:cs typeface="Georgia"/>
                <a:sym typeface="Georgia"/>
              </a:rPr>
              <a:t>Try a command like </a:t>
            </a:r>
            <a:r>
              <a:rPr b="1" i="1" lang="en-US" sz="2400">
                <a:solidFill>
                  <a:srgbClr val="646B86"/>
                </a:solidFill>
                <a:latin typeface="Georgia"/>
                <a:ea typeface="Georgia"/>
                <a:cs typeface="Georgia"/>
                <a:sym typeface="Georgia"/>
              </a:rPr>
              <a:t>find /</a:t>
            </a:r>
            <a:r>
              <a:rPr i="1" lang="en-US" sz="2400">
                <a:solidFill>
                  <a:srgbClr val="646B86"/>
                </a:solidFill>
                <a:latin typeface="Georgia"/>
                <a:ea typeface="Georgia"/>
                <a:cs typeface="Georgia"/>
                <a:sym typeface="Georgia"/>
              </a:rPr>
              <a:t> </a:t>
            </a:r>
            <a:endParaRPr/>
          </a:p>
          <a:p>
            <a:pPr indent="-302382" lvl="1" marL="604766" rtl="0" algn="l">
              <a:lnSpc>
                <a:spcPct val="100000"/>
              </a:lnSpc>
              <a:spcBef>
                <a:spcPts val="480"/>
              </a:spcBef>
              <a:spcAft>
                <a:spcPts val="0"/>
              </a:spcAft>
              <a:buClr>
                <a:srgbClr val="CCB400"/>
              </a:buClr>
              <a:buSzPts val="1680"/>
              <a:buChar char="⚪"/>
            </a:pPr>
            <a:r>
              <a:rPr lang="en-US" sz="2400">
                <a:solidFill>
                  <a:srgbClr val="646B86"/>
                </a:solidFill>
                <a:latin typeface="Georgia"/>
                <a:ea typeface="Georgia"/>
                <a:cs typeface="Georgia"/>
                <a:sym typeface="Georgia"/>
              </a:rPr>
              <a:t>For </a:t>
            </a:r>
            <a:r>
              <a:rPr b="1" i="1" lang="en-US" sz="2400">
                <a:solidFill>
                  <a:srgbClr val="646B86"/>
                </a:solidFill>
                <a:latin typeface="Georgia"/>
                <a:ea typeface="Georgia"/>
                <a:cs typeface="Georgia"/>
                <a:sym typeface="Georgia"/>
              </a:rPr>
              <a:t>eof</a:t>
            </a:r>
            <a:r>
              <a:rPr lang="en-US" sz="2400">
                <a:solidFill>
                  <a:srgbClr val="646B86"/>
                </a:solidFill>
                <a:latin typeface="Georgia"/>
                <a:ea typeface="Georgia"/>
                <a:cs typeface="Georgia"/>
                <a:sym typeface="Georgia"/>
              </a:rPr>
              <a:t>, try </a:t>
            </a:r>
            <a:r>
              <a:rPr b="1" i="1" lang="en-US" sz="2400">
                <a:solidFill>
                  <a:srgbClr val="646B86"/>
                </a:solidFill>
                <a:latin typeface="Georgia"/>
                <a:ea typeface="Georgia"/>
                <a:cs typeface="Georgia"/>
                <a:sym typeface="Georgia"/>
              </a:rPr>
              <a:t>cat &gt; testfile</a:t>
            </a:r>
            <a:r>
              <a:rPr b="1" lang="en-US" sz="2400">
                <a:solidFill>
                  <a:srgbClr val="646B86"/>
                </a:solidFill>
                <a:latin typeface="Georgia"/>
                <a:ea typeface="Georgia"/>
                <a:cs typeface="Georgia"/>
                <a:sym typeface="Georgia"/>
              </a:rPr>
              <a:t> </a:t>
            </a:r>
            <a:r>
              <a:rPr lang="en-US" sz="2400">
                <a:solidFill>
                  <a:srgbClr val="646B86"/>
                </a:solidFill>
                <a:latin typeface="Georgia"/>
                <a:ea typeface="Georgia"/>
                <a:cs typeface="Georgia"/>
                <a:sym typeface="Georgia"/>
              </a:rPr>
              <a:t>then </a:t>
            </a:r>
            <a:r>
              <a:rPr b="1" lang="en-US" sz="2400">
                <a:solidFill>
                  <a:srgbClr val="646B86"/>
                </a:solidFill>
                <a:latin typeface="Georgia"/>
                <a:ea typeface="Georgia"/>
                <a:cs typeface="Georgia"/>
                <a:sym typeface="Georgia"/>
              </a:rPr>
              <a:t>CTRL-D</a:t>
            </a:r>
            <a:r>
              <a:rPr lang="en-US" sz="2400">
                <a:solidFill>
                  <a:srgbClr val="646B86"/>
                </a:solidFill>
                <a:latin typeface="Georgia"/>
                <a:ea typeface="Georgia"/>
                <a:cs typeface="Georgia"/>
                <a:sym typeface="Georgia"/>
              </a:rPr>
              <a:t> on new line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