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DD40D9-0F35-4BF9-9AD0-3BF68663162A}">
  <a:tblStyle styleId="{50DD40D9-0F35-4BF9-9AD0-3BF68663162A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dk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dk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5240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Usually we call those software as engines for processing regular expressions, which are used to match the pattern to the given string.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Nowadays,</a:t>
            </a:r>
            <a:r>
              <a:rPr b="1" lang="en-US"/>
              <a:t> a series of regular expressions</a:t>
            </a:r>
            <a:r>
              <a:rPr lang="en-US"/>
              <a:t> haven developed for different programming languages, such as the engine for Java, JavaScript, Python, 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Since they are for </a:t>
            </a:r>
            <a:r>
              <a:rPr b="1" lang="en-US"/>
              <a:t>different programming languages</a:t>
            </a:r>
            <a:r>
              <a:rPr lang="en-US"/>
              <a:t>, most of time, these engines are not fully compatible with each other. For example, the syntax for writing a regular expression may be different.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if you used one regular expression in Java, it might not work in Python.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this class, we learn the Basic regular expression and extended regular expression used by several UNIX utilities to search for and replace strings.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related UNIX utilizes are like grep, egrep, awk, sed and vi.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will introduce grep, egep, awk, sed in next chapter.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????????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vi editor, do you remember the syntax on searching text, and the command on searching and replacing text?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????????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Searching: /w/g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/g means global search from start of file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Searching and replacing:   :%s/old/new/g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%s all the lines in file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/g global search , and replace all the occurrences within a range of lines in file.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??????????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What is the range of lines now?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???????????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Then how to write a regular expression?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regular expression is composed of characters, delimiters, simple strings, special characters, other metacharacters, and character classes.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will introduce then one by one.</a:t>
            </a:r>
            <a:endParaRPr/>
          </a:p>
        </p:txBody>
      </p:sp>
      <p:sp>
        <p:nvSpPr>
          <p:cNvPr id="263" name="Google Shape;263;p1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A character is any character on the keyboard except the newline character ‘\n’.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Most characters represent themselves within a regex, and are called literals. For examples, </a:t>
            </a:r>
            <a:r>
              <a:rPr b="1" lang="en-US"/>
              <a:t>the letters, numbers and some punctuations </a:t>
            </a:r>
            <a:r>
              <a:rPr lang="en-US"/>
              <a:t>are literals.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However, some of the characters have special meaning in regex, and they do not represent themselves within a regex. For example, the dollar sign cannot match the dollar sign but matches some patterns at the end of line only. The period does not only match a period, but also matches any other characters.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We can treat the regular expression as a language </a:t>
            </a:r>
            <a:r>
              <a:rPr lang="en-US"/>
              <a:t>in which literal characters are the words and the metacharacters or special characters are the grammar.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most basic regex consists of a single literal character, for example,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A delimiter </a:t>
            </a:r>
            <a:r>
              <a:rPr lang="en-US"/>
              <a:t>is a special character to mark the beginning and end of a regex.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Since it is a special character, it does not represent itself but marks the beginning and end of the regular expression.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Any characters can be used as a delimiter as long as it appears at both ends of the regular expression.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But most often, people use forward slash as the delimiter.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 that, delimiters are used in vi editor ,and other Unix utlities, such as sed, awk, but not in grep family of utilities , such as grep, egrep, which will be introduced in next chapter.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Based on literals and delimiters, now we can make some most basic regular expression</a:t>
            </a:r>
            <a:r>
              <a:rPr lang="en-US"/>
              <a:t>, and find out the strings to be matched.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this table, the first column provides regular expression /the/, this regular expression can match the word “the”, in last column, then you can find all “the” have been marked with red color.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To make our regular expressions more powerful to be useful for searching complex patterns, other special characters must be used.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Here, the symbols colored red are special characters, also called metacharacters.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In previous slides, I have mentioned that we need to learn both basic and extended expressions.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what are the </a:t>
            </a:r>
            <a:r>
              <a:rPr b="1" lang="en-US"/>
              <a:t>differences</a:t>
            </a:r>
            <a:r>
              <a:rPr lang="en-US"/>
              <a:t> between these two kinds of expressions?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difference is that extended regular expression uses </a:t>
            </a:r>
            <a:r>
              <a:rPr b="1" lang="en-US"/>
              <a:t>more special</a:t>
            </a:r>
            <a:r>
              <a:rPr lang="en-US"/>
              <a:t> characters.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basic regular expression, question mark, asterisk, plus and parenthesis are </a:t>
            </a:r>
            <a:r>
              <a:rPr b="1" lang="en-US"/>
              <a:t>literals</a:t>
            </a:r>
            <a:r>
              <a:rPr lang="en-US"/>
              <a:t>. However, these literals become special characters </a:t>
            </a:r>
            <a:r>
              <a:rPr b="1" lang="en-US"/>
              <a:t>in extended reguar expression </a:t>
            </a:r>
            <a:r>
              <a:rPr lang="en-US"/>
              <a:t>, and have special meanings respectively.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Your </a:t>
            </a:r>
            <a:r>
              <a:rPr b="1" lang="en-US"/>
              <a:t>vi editor only </a:t>
            </a:r>
            <a:r>
              <a:rPr lang="en-US"/>
              <a:t>supports the basic regular expression.  nvi sudo install nvi; :set extended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use extended regular expression, you can use nvi editor, or Unix utilitiy egrep, awk.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DEMO: INSTALL NVI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Besides the special characters </a:t>
            </a:r>
            <a:r>
              <a:rPr lang="en-US"/>
              <a:t>on top of this screen. There are other characters  only be considered as metacharacters </a:t>
            </a:r>
            <a:r>
              <a:rPr b="1" lang="en-US"/>
              <a:t>in some certain cases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Dash and brace are </a:t>
            </a:r>
            <a:r>
              <a:rPr lang="en-US"/>
              <a:t>usually literals. But </a:t>
            </a:r>
            <a:r>
              <a:rPr b="1" lang="en-US"/>
              <a:t>if you find – within </a:t>
            </a:r>
            <a:r>
              <a:rPr lang="en-US"/>
              <a:t>the square brackets, it is a special character indicating a range.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find </a:t>
            </a:r>
            <a:r>
              <a:rPr b="1" lang="en-US"/>
              <a:t>brace</a:t>
            </a:r>
            <a:r>
              <a:rPr lang="en-US"/>
              <a:t> used as a </a:t>
            </a:r>
            <a:r>
              <a:rPr b="1" lang="en-US"/>
              <a:t>repetition operator </a:t>
            </a:r>
            <a:r>
              <a:rPr lang="en-US"/>
              <a:t>, it is a special character.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The parenthesis makes the characters in it as a group.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example, one, comma, three in brace means the the preceding character or group should repeat one to three times. So this regex can match the string , cat, catcat, catcatcat.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does it match catcatcatcat?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Now we learn these special characters one by one.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E.g.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??I want to search for some strings with any character preceding ing. </a:t>
            </a:r>
            <a:r>
              <a:rPr lang="en-US"/>
              <a:t>The regular expression for this pattern is  /.ing/ 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??After that, I want to find out the strings like sing, ping, bing. </a:t>
            </a:r>
            <a:r>
              <a:rPr lang="en-US"/>
              <a:t>Then what expression should I write for 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not hard to find that these three strings start with s, or p , or b, and end with ing. So the first character should be in a range of s, p and 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How to define this range, we can use square brakets.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[a-z] matches the character ranges from a through z.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[2-5] matches the character ranges from 2 to 5.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[abc] matches single characters from a, b and c.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now in this example, the regular expression should be [spb]ing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Notethat, other special characters lose therr special meanings insides square bracket. So [spb$]ing matches all strings staring with character s, or p, or b, or $ and end with 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Most special character become literals in square bracket, except ^ which will be introduced later.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have learned several special characters, but what if the pattern contains the special characters, should we do for it?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example, how to search pattern [Y/n] 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this case, the square bracket must be converted to literal. Also the forward slash must be converted.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convert a special character into a literal, use blackslash  before the special character.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\[ matches open bracket, \/ matches fowared slash, to match backslash, use double 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the regular expression for previous question is \[Y\/n]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table gives you more examples.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first row, .nd matches strings starting with any single character and end with nd. So in the examples, it matches and, ond, And in last row.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next three rows, I skipped the delimiters in regexex.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[A-D] matche a single character between captial A and capital D.  So in the examples, captial B and A are matches.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\. Matches a period. So in the examples, the period is the matche.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en-US"/>
              <a:t>matches a string starting with lowercase a and end with any character. So in the examples, ay, ad, au, ai, a, are the matches</a:t>
            </a:r>
            <a:endParaRPr/>
          </a:p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 all occurrences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:set hlsearch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:set nohlsearch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1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already learned the special character to represent a single character.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Beginning , end line?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Then how to define the location of 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dollar sign matches the end of a line only. The ^ matches the beginning of a line only.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&gt;$ matches &gt; symbol appeared at the end of line.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example, a line is like below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&lt;html ….... 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^ID matches word ID appeared at the beginning of line.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 Student_name Library_ID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 that, if ^ is in square brakets, it matches any character not in the range.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[^abc] means any single character excluding a, b and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/a.$/ matches a string with prefix  a ends a 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/^.nd/ matches a string with any character preceding nd and at beginning a line.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1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ab abc abbc abcc abc abc abccc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Sometimes a single character or a group of characters  is repeated multiple times. In this case, we may use ?, *, +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? Matches zero or one occurrence of the preceding character or group.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Matches zero or more occurrence of preceding character or group.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+ matches one or more occurrence of preceding single character of group.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Show example in regex aa* with text cotent aaa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aa?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aa*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aa+</a:t>
            </a:r>
            <a:endParaRPr/>
          </a:p>
        </p:txBody>
      </p:sp>
      <p:sp>
        <p:nvSpPr>
          <p:cNvPr id="343" name="Google Shape;343;p1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man?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Home directory? ~</a:t>
            </a:r>
            <a:endParaRPr/>
          </a:p>
        </p:txBody>
      </p:sp>
      <p:sp>
        <p:nvSpPr>
          <p:cNvPr id="175" name="Google Shape;175;p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we have some examples.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first regex sw.*ng matches a string starting with sw and end with ng. * is before peroid. It means peroid should be repeated zero or more times. But the period represents any single character.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you can replace each repeated period with any single character.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second regex is similar to first one. So it matches a string starting with s and end with w.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second and third example, we have only three single lines. But they are wrapped because of the limited space in slides.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third regex can also match a string starting with s and end with w, but the difference from second example is that, there must be some characters between s and w.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s.*w can match sw, but s.+w cannot match sw.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s.?w matches only sw, or a string staring with s, ending with w, and any character between it.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2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 I mentioned in previous slides, we can use .,?,* to indicate the occurrences of a character or a group preceding it.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represent a group of characpters, we can use parathensis.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are the differences between abc in parentheis with *, and abc*.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first one means abc can be repeated zero or more times, but the second one means only c can be repeated zero or more times.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they have totally different meanings.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E.g. abc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matches either expression, left expression, or right expression, acts like an “or” operator.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a|b matches a or 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a|bc matches a or bc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a|bc* matches a or a string starting with b and end with no c or multiple 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you may find this is confusing, so it is better to use a parenthesis for the groups.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the following table,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Off|will matches off or will.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(ab){1,2}c matches a string end with c, and start with ab or abab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2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Currently, do you know how to represent a letter, a digit?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 letter: [a-zA-Z]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 digit: [0-9]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 string contain three letters?  [a-zA-Z]{3}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 string contain one to three letters? [a-zA-Z]{1,3}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 string start with two letters, and end with three or four digits? [a-zA-Z][0-9]{3,4}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However, this is too long. So we can use character classes defined by following strings to match only one out of several characters.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To represent a digit, we use \d, and \D to represent the non-digit characters.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For white space, we use \s (spaces, new line character)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We can use \w to search any word character, e.g. letter and digit.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\x is used to reprenst a hexadecimal with base 16. To use it , use format \xFF. F is a hex digit.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\x41 matches character A with ascii code 65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\O is used to represent an octal digit. To use it, use foramt \777. 7 is a Octal digit.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o is not required.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\101 also matches character A with ascii code 65.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With a "character class", also called "character set", you can tell the regex engine to match only one out of several characters.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2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Both basic and extended regular expressions obey two rules.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first rule is the longest match.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means, a regex always matches the longest possible string in the line.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example,  you swim swim again.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second rule is about the empty regular expressions.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empty regular expressions always represents the last regular expression used.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2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are some practices. You can do it after classed.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have two parts in this slides.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part, the first student provides me correct answer will be given one bonus point added to your final grade.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^.*(?=.{8,})(?=.*[a-zA-Z])(?=.*\d)(?=.*[!#$%&amp;? "]).*$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(?=.*\d)(?=.*[a-z])(?=.*[A-Z])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Other examples, may be used for practices.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http://www.ultraedit.com/support/tutorials_power_tips/ultraedit/regular_expressions.html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:%s/\s\(\d\d\)-\(\d\d\)-\(\d\d\d\d\)/\1\/\2\/\3/gSlide:9bing singwing ping listening going $inggoinggoodggggoabcAaBbCc,AaBbCc[Y/N]/YNSlide: 11&lt;html&gt;&lt;/html&gt;&lt;body&gt;This is a test&lt;/body&gt;ID Student Name Library_IDSlide:12aaaSlide:14abcabc abccccc ab abc abccccc bc a acSlide: 15\x41\101Slide 16: you swim swim againabcde ade abcbcde abcahOthello hello 2hello say hello12/03/2015</a:t>
            </a:r>
            <a:endParaRPr/>
          </a:p>
        </p:txBody>
      </p:sp>
      <p:sp>
        <p:nvSpPr>
          <p:cNvPr id="392" name="Google Shape;392;p2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$ means the last line of file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 editor provides you two mode.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is command mode, and the other is text entry mode.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start vi, you can use vi with the filename you want to create or edit.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Then you will see the content of a file and some blank lines indicated by tildes (~).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 then enters command mode and waits for the instructions by user.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text entry mode, you can edit files in a normal way.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enter into text entry mode from command mode, you must use the following commands. Note that when you type these 7 commands, the screen would not show you the characters for these commands.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means insertion. Lowercase I means inserting text in front of the cursor. Uppercase I means inserting text at the begging of the current line.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means append. Lowercase  a means appending text after the cursor. Uppercase a means appending text to the end of the current line.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 means opening a new line. Lowercase o opening a line below cursor. Uppercase O opening a line above cursor.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 means replace.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go back to command mode, we can press Esc key.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command key, instead of editing one line, you can use arithmetic expression to indicate the line ranges to be edited.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line ranges, the dollar sign denotes the last line in the file, the dot denotes the current line with cursor,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1,$ the first line to last line. All of the lines in the file.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1,. The first line to current line.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.,$ Current line to last line.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.-2 means the single line that’s two lines before the current 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5,12 The fifth line to twelfth line.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, +12 means the single line that’s 12 lines after current line.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example, remove first two lines.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:1,2d&lt;Enter&gt;</a:t>
            </a:r>
            <a:endParaRPr/>
          </a:p>
        </p:txBody>
      </p:sp>
      <p:sp>
        <p:nvSpPr>
          <p:cNvPr id="186" name="Google Shape;186;p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 also provides users some commands to delete, replace, copy/paste and search/replace text.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will introduce them one by one.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deleting text, to remove a single character, position the cursor over the character and press 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delete a whole word, position the cursor at the start of the word, and then press dw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delete  a whole line , position the cursor anywhere in a line, and then press double 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delete many lines, type the range of lines and 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Similarly, to replace a single character, position the cursor over the character, and press 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replace a word, move the cursor at the start of the word and press cw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replace an entire line, move cursor anywhere in a line, and then press cc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substitute the characters after cursor you can use s, for example, to substitute next 4 characters, use 4s.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Then how to do copy and paste.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 maintains a paste bufer that may be used for copying and pasting text between areas of a file.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Unlike windoInstead, you must type or press some commands.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ws or Mac, in vi Eidtor, you cannot select a part of text by cursor or your mouse and then use shortcut ctrl-C and ctrl-V to copy and paste selected texts.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the yank is similar to copy, it put the selected texts into a buffer and then use p command to paste in some locations.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yank a range of lines, type the range and 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yank a number of lines from current line, use yy preceding the number of lines you want to yank.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paste from buffer after cursor, use lower case p, before cursor, use upper case 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paster after line n, type :np.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 allows you to search forward and backward through a file, relative to current line.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search a word from current position, type slash and the word, then press Enter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search a word backward from current position, type question mark and the word, then press Enter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Repeat search forward, the cursor will go to next place containing the word.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 repeat search backward, the cursor will go to the next word in opposite direction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may perform search/ replace operation by using s command with old word you want to search , and new character you want to replace old.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first form replace the first occurrence of old on each line with new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second form replace every occurrence of old on each line with new. Here g means global search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 you edit your file, vi stores a copy of it in memory and makes the changes you specify to that copy of your file.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file stored in disk is not modified until you explicitly tell vi to write the file.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save file as a file name, you can use :w with the file name.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save file with current name, you can simply type :w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save only certain lines to another file, you  should add the range.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save file with current name and quit vi, use :wq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edit another file instead of current file, use :e with the filename of another file.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read and insert the content of another file at current position, use :r filename.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 that after you typing these commands, you must press Enter key.</a:t>
            </a:r>
            <a:endParaRPr/>
          </a:p>
        </p:txBody>
      </p:sp>
      <p:sp>
        <p:nvSpPr>
          <p:cNvPr id="226" name="Google Shape;226;p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Besides, there are some miscellaneous commands.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example, to refresh the screen if a message pops up and messes up your screen.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execute a shell command, you can use :! and the command. For example, I want to type the current date, so I use :!date to check current date in vi.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Finally, to quit vi , you can use the listed commands for different purpose.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work is saved, use :q to quit vi.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work is unsaved, use :q! to quit vi and discard unsaved 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last one has the save meaning as :wq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Case sensitive……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Basically, a regular expression is a pattern describing a certain amount of text.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With regular expression, you can search through a text file to find the strings matching the pattern. For example, you can use regular expression to find a date, or verify if a given string looks like an date. Or you can find a IP address in the file. Or you can verify if the provided string is IP address.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short name for regular expression is regex. Later you will find a lot of regex strings in slides. Keep in mind that it means regular expression.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To perform a search or replace, a software must be used to process regular expression.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3" name="Google Shape;53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" name="Google Shape;58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" name="Google Shape;83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6" name="Google Shape;86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Char char="?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Ashwin Ashok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CSC 3320 SYSTEM LEVEL PROGRAMMING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Spring 2021</a:t>
            </a:r>
            <a:endParaRPr/>
          </a:p>
        </p:txBody>
      </p:sp>
      <p:sp>
        <p:nvSpPr>
          <p:cNvPr id="168" name="Google Shape;168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Chapter 2: Unix Utilities for non-programmers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vi editor &amp; Regular Expressions</a:t>
            </a:r>
            <a:endParaRPr/>
          </a:p>
        </p:txBody>
      </p:sp>
      <p:sp>
        <p:nvSpPr>
          <p:cNvPr id="169" name="Google Shape;169;p13"/>
          <p:cNvSpPr txBox="1"/>
          <p:nvPr>
            <p:ph idx="11" type="ftr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4343400" y="2199450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838200" y="5808571"/>
            <a:ext cx="7949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Updated based on original notes from Raj Sunderraman and Michael Weeks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Different Regular Expression Engines</a:t>
            </a:r>
            <a:endParaRPr/>
          </a:p>
        </p:txBody>
      </p:sp>
      <p:sp>
        <p:nvSpPr>
          <p:cNvPr id="257" name="Google Shape;257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2383" lvl="0" marL="30238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Char char="⚫"/>
            </a:pP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/>
              <a:t>A regular expression "engine" is a piece of software that can process regular expressions, trying to match the pattern to the given string.</a:t>
            </a:r>
            <a:endParaRPr/>
          </a:p>
          <a:p>
            <a:pPr indent="-302383" lvl="0" marL="302383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Char char="⚫"/>
            </a:pPr>
            <a:r>
              <a:rPr lang="en-US" sz="2800"/>
              <a:t>Different regular expression engines are not fully compatible with each other.</a:t>
            </a:r>
            <a:endParaRPr/>
          </a:p>
          <a:p>
            <a:pPr indent="-302381" lvl="1" marL="57670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6349"/>
              </a:buClr>
              <a:buSzPts val="1400"/>
              <a:buChar char="⚪"/>
            </a:pPr>
            <a:r>
              <a:rPr lang="en-US" sz="2000"/>
              <a:t>E.g. Perl, PHP, .NET, Java, JavaScript, Python, R, POSIX</a:t>
            </a:r>
            <a:endParaRPr sz="2000"/>
          </a:p>
          <a:p>
            <a:pPr indent="-302383" lvl="0" marL="302383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Char char="⚫"/>
            </a:pPr>
            <a:r>
              <a:rPr lang="en-US" sz="2800"/>
              <a:t>In this class, we learn </a:t>
            </a:r>
            <a:r>
              <a:rPr b="1" lang="en-US" sz="2800"/>
              <a:t>BREs</a:t>
            </a:r>
            <a:r>
              <a:rPr lang="en-US" sz="2800"/>
              <a:t>(Basic Regular Expression), and </a:t>
            </a:r>
            <a:r>
              <a:rPr b="1" lang="en-US" sz="2800"/>
              <a:t>EREs</a:t>
            </a:r>
            <a:r>
              <a:rPr lang="en-US" sz="2800"/>
              <a:t>(Extended Regular Expression), used by UINX utilities, such as </a:t>
            </a:r>
            <a:r>
              <a:rPr b="1" i="1" lang="en-US" sz="2800"/>
              <a:t>grep</a:t>
            </a:r>
            <a:r>
              <a:rPr lang="en-US" sz="2800"/>
              <a:t>, </a:t>
            </a:r>
            <a:r>
              <a:rPr b="1" i="1" lang="en-US" sz="2800"/>
              <a:t>egrep</a:t>
            </a:r>
            <a:r>
              <a:rPr lang="en-US" sz="2800"/>
              <a:t>, </a:t>
            </a:r>
            <a:r>
              <a:rPr b="1" i="1" lang="en-US" sz="2800"/>
              <a:t>awk</a:t>
            </a:r>
            <a:r>
              <a:rPr lang="en-US" sz="2800"/>
              <a:t>, </a:t>
            </a:r>
            <a:r>
              <a:rPr b="1" i="1" lang="en-US" sz="2800"/>
              <a:t>sed</a:t>
            </a:r>
            <a:r>
              <a:rPr lang="en-US" sz="2800"/>
              <a:t>, and </a:t>
            </a:r>
            <a:r>
              <a:rPr b="1" i="1" lang="en-US" sz="2800"/>
              <a:t>vi</a:t>
            </a:r>
            <a:r>
              <a:rPr lang="en-US" sz="2800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How to write a regular expression?</a:t>
            </a:r>
            <a:endParaRPr/>
          </a:p>
        </p:txBody>
      </p:sp>
      <p:sp>
        <p:nvSpPr>
          <p:cNvPr id="266" name="Google Shape;266;p2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67" name="Google Shape;267;p2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2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383" lvl="0" marL="30238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550"/>
              <a:buChar char="⚫"/>
            </a:pPr>
            <a:r>
              <a:rPr lang="en-US" sz="3000">
                <a:solidFill>
                  <a:srgbClr val="000000"/>
                </a:solidFill>
              </a:rPr>
              <a:t>A regular expression is composed of </a:t>
            </a:r>
            <a:endParaRPr/>
          </a:p>
          <a:p>
            <a:pPr indent="-302381" lvl="1" marL="57670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6349"/>
              </a:buClr>
              <a:buSzPts val="1750"/>
              <a:buChar char="⚪"/>
            </a:pPr>
            <a:r>
              <a:rPr lang="en-US" sz="2500">
                <a:solidFill>
                  <a:srgbClr val="000000"/>
                </a:solidFill>
              </a:rPr>
              <a:t>Characters</a:t>
            </a:r>
            <a:endParaRPr/>
          </a:p>
          <a:p>
            <a:pPr indent="-302381" lvl="1" marL="57670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6349"/>
              </a:buClr>
              <a:buSzPts val="1750"/>
              <a:buChar char="⚪"/>
            </a:pPr>
            <a:r>
              <a:rPr lang="en-US" sz="2500">
                <a:solidFill>
                  <a:srgbClr val="000000"/>
                </a:solidFill>
              </a:rPr>
              <a:t>Delimiters</a:t>
            </a:r>
            <a:endParaRPr/>
          </a:p>
          <a:p>
            <a:pPr indent="-302381" lvl="1" marL="57670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6349"/>
              </a:buClr>
              <a:buSzPts val="1750"/>
              <a:buChar char="⚪"/>
            </a:pPr>
            <a:r>
              <a:rPr lang="en-US" sz="2500">
                <a:solidFill>
                  <a:srgbClr val="000000"/>
                </a:solidFill>
              </a:rPr>
              <a:t>Simple strings</a:t>
            </a:r>
            <a:endParaRPr/>
          </a:p>
          <a:p>
            <a:pPr indent="-302381" lvl="1" marL="57670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6349"/>
              </a:buClr>
              <a:buSzPts val="1750"/>
              <a:buChar char="⚪"/>
            </a:pPr>
            <a:r>
              <a:rPr lang="en-US" sz="2500">
                <a:solidFill>
                  <a:srgbClr val="000000"/>
                </a:solidFill>
              </a:rPr>
              <a:t>Special characters</a:t>
            </a:r>
            <a:endParaRPr/>
          </a:p>
          <a:p>
            <a:pPr indent="-302381" lvl="1" marL="57670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6349"/>
              </a:buClr>
              <a:buSzPts val="1750"/>
              <a:buChar char="⚪"/>
            </a:pPr>
            <a:r>
              <a:rPr lang="en-US" sz="2500">
                <a:solidFill>
                  <a:srgbClr val="000000"/>
                </a:solidFill>
              </a:rPr>
              <a:t>Other meta characters</a:t>
            </a:r>
            <a:endParaRPr/>
          </a:p>
          <a:p>
            <a:pPr indent="-302381" lvl="1" marL="57670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6349"/>
              </a:buClr>
              <a:buSzPts val="1750"/>
              <a:buChar char="⚪"/>
            </a:pPr>
            <a:r>
              <a:rPr lang="en-US" sz="2500">
                <a:solidFill>
                  <a:srgbClr val="000000"/>
                </a:solidFill>
              </a:rPr>
              <a:t>Character classes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Characters</a:t>
            </a:r>
            <a:endParaRPr/>
          </a:p>
        </p:txBody>
      </p:sp>
      <p:sp>
        <p:nvSpPr>
          <p:cNvPr id="275" name="Google Shape;275;p2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76" name="Google Shape;276;p2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59"/>
              <a:buChar char="⚫"/>
            </a:pPr>
            <a:r>
              <a:rPr lang="en-US" sz="2775"/>
              <a:t>Any character on the keyboard (except newline character ‘\n’)</a:t>
            </a:r>
            <a:endParaRPr/>
          </a:p>
          <a:p>
            <a:pPr indent="-274319" lvl="0" marL="274320" rtl="0" algn="just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b="1" lang="en-US" sz="2497"/>
              <a:t>Literals</a:t>
            </a:r>
            <a:endParaRPr sz="2497"/>
          </a:p>
          <a:p>
            <a:pPr indent="-274320" lvl="1" marL="54864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⚪"/>
            </a:pPr>
            <a:r>
              <a:rPr lang="en-US" sz="2405"/>
              <a:t>The characters represent themselves within a regex</a:t>
            </a:r>
            <a:endParaRPr/>
          </a:p>
          <a:p>
            <a:pPr indent="-274319" lvl="0" marL="274320" rtl="0" algn="just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b="1" lang="en-US" sz="2497"/>
              <a:t>Special characters</a:t>
            </a:r>
            <a:endParaRPr sz="2497"/>
          </a:p>
          <a:p>
            <a:pPr indent="-274320" lvl="1" marL="54864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⚪"/>
            </a:pPr>
            <a:r>
              <a:rPr lang="en-US" sz="2405"/>
              <a:t>The characters not represent themselves within a regex</a:t>
            </a:r>
            <a:endParaRPr/>
          </a:p>
          <a:p>
            <a:pPr indent="-274320" lvl="1" marL="54864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⚪"/>
            </a:pPr>
            <a:r>
              <a:rPr lang="en-US" sz="2405"/>
              <a:t>E.g. </a:t>
            </a:r>
            <a:r>
              <a:rPr b="1" lang="en-US" sz="2405"/>
              <a:t>$</a:t>
            </a:r>
            <a:r>
              <a:rPr lang="en-US" sz="2405"/>
              <a:t> matches the end of a line only.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2359"/>
              <a:buChar char="⚫"/>
            </a:pPr>
            <a:r>
              <a:rPr lang="en-US" sz="2775"/>
              <a:t>In a regex, the literal characters can be treated as </a:t>
            </a:r>
            <a:r>
              <a:rPr i="1" lang="en-US" sz="2775"/>
              <a:t>words</a:t>
            </a:r>
            <a:r>
              <a:rPr lang="en-US" sz="2775"/>
              <a:t>, while the special characters can be treated as </a:t>
            </a:r>
            <a:r>
              <a:rPr i="1" lang="en-US" sz="2775"/>
              <a:t>grammar</a:t>
            </a:r>
            <a:r>
              <a:rPr lang="en-US" sz="2775"/>
              <a:t>. 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2359"/>
              <a:buChar char="⚫"/>
            </a:pPr>
            <a:r>
              <a:rPr lang="en-US" sz="2775"/>
              <a:t>The most basic regex consists of a single literal character, e.g.: </a:t>
            </a:r>
            <a:r>
              <a:rPr b="1" lang="en-US" sz="2775"/>
              <a:t>a</a:t>
            </a:r>
            <a:r>
              <a:rPr b="1" lang="en-US" sz="2775">
                <a:latin typeface="Arial"/>
                <a:ea typeface="Arial"/>
                <a:cs typeface="Arial"/>
                <a:sym typeface="Arial"/>
              </a:rPr>
              <a:t>‏</a:t>
            </a:r>
            <a:endParaRPr sz="2497"/>
          </a:p>
          <a:p>
            <a:pPr indent="-139544" lvl="0" marL="27432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t/>
            </a:r>
            <a:endParaRPr sz="2497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Delimiters</a:t>
            </a:r>
            <a:endParaRPr/>
          </a:p>
        </p:txBody>
      </p:sp>
      <p:sp>
        <p:nvSpPr>
          <p:cNvPr id="284" name="Google Shape;284;p2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2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Special characters used to mark the beginning and end of a regex.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Any characters can be used as a delimiter.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But most often, people use forward slash ‘/’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>
                <a:solidFill>
                  <a:srgbClr val="000000"/>
                </a:solidFill>
              </a:rPr>
              <a:t>E.g. </a:t>
            </a:r>
            <a:r>
              <a:rPr b="1" lang="en-US" sz="2400">
                <a:solidFill>
                  <a:srgbClr val="FF0000"/>
                </a:solidFill>
              </a:rPr>
              <a:t>/</a:t>
            </a:r>
            <a:r>
              <a:rPr lang="en-US" sz="2400">
                <a:solidFill>
                  <a:srgbClr val="000000"/>
                </a:solidFill>
              </a:rPr>
              <a:t>\d{1,2}\/\d{1,2}\/\d{4}</a:t>
            </a:r>
            <a:r>
              <a:rPr b="1" lang="en-US" sz="2400">
                <a:solidFill>
                  <a:srgbClr val="FF0000"/>
                </a:solidFill>
              </a:rPr>
              <a:t>/</a:t>
            </a:r>
            <a:endParaRPr b="1">
              <a:solidFill>
                <a:srgbClr val="FF0000"/>
              </a:solidFill>
            </a:endParaRPr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Delimiters are not used with </a:t>
            </a:r>
            <a:r>
              <a:rPr b="1" lang="en-US" sz="2800"/>
              <a:t>grep</a:t>
            </a:r>
            <a:r>
              <a:rPr lang="en-US" sz="2800"/>
              <a:t> family of utilities</a:t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Simple Strings</a:t>
            </a:r>
            <a:endParaRPr/>
          </a:p>
        </p:txBody>
      </p:sp>
      <p:sp>
        <p:nvSpPr>
          <p:cNvPr id="293" name="Google Shape;293;p2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94" name="Google Shape;294;p2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The most basic regular expression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Matches only itself</a:t>
            </a:r>
            <a:endParaRPr/>
          </a:p>
        </p:txBody>
      </p:sp>
      <p:graphicFrame>
        <p:nvGraphicFramePr>
          <p:cNvPr id="296" name="Google Shape;296;p26"/>
          <p:cNvGraphicFramePr/>
          <p:nvPr/>
        </p:nvGraphicFramePr>
        <p:xfrm>
          <a:off x="503681" y="29497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{50DD40D9-0F35-4BF9-9AD0-3BF68663162A}</a:tableStyleId>
              </a:tblPr>
              <a:tblGrid>
                <a:gridCol w="1720675"/>
                <a:gridCol w="1376550"/>
                <a:gridCol w="5076000"/>
              </a:tblGrid>
              <a:tr h="53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Regex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Matches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Examples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 /the/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 the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So turn off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the</a:t>
                      </a:r>
                      <a:r>
                        <a:rPr lang="en-US" sz="1800" u="none" cap="none" strike="noStrike"/>
                        <a:t> light,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Say all your prayers and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the</a:t>
                      </a:r>
                      <a:r>
                        <a:rPr lang="en-US" sz="1800" u="none" cap="none" strike="noStrike"/>
                        <a:t>n,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Beautiful mermaids will swim through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the</a:t>
                      </a:r>
                      <a:r>
                        <a:rPr lang="en-US" sz="1800" u="none" cap="none" strike="noStrike"/>
                        <a:t> sea,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And you will be swimming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the</a:t>
                      </a:r>
                      <a:r>
                        <a:rPr lang="en-US" sz="1800" u="none" cap="none" strike="noStrike"/>
                        <a:t>re too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Special Characters</a:t>
            </a:r>
            <a:endParaRPr/>
          </a:p>
        </p:txBody>
      </p:sp>
      <p:sp>
        <p:nvSpPr>
          <p:cNvPr id="303" name="Google Shape;303;p2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04" name="Google Shape;304;p2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2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The metacharacters with special meaning are</a:t>
            </a:r>
            <a:endParaRPr/>
          </a:p>
          <a:p>
            <a:pPr indent="0" lvl="1" marL="27432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>
                <a:solidFill>
                  <a:srgbClr val="FF0000"/>
                </a:solidFill>
              </a:rPr>
              <a:t>                     </a:t>
            </a:r>
            <a:endParaRPr/>
          </a:p>
          <a:p>
            <a:pPr indent="0" lvl="1" marL="27432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>
                <a:solidFill>
                  <a:srgbClr val="FF0000"/>
                </a:solidFill>
              </a:rPr>
              <a:t>		\  [ ] ^ </a:t>
            </a:r>
            <a:r>
              <a:rPr lang="en-US" sz="2400"/>
              <a:t>  </a:t>
            </a:r>
            <a:r>
              <a:rPr lang="en-US" sz="2400">
                <a:solidFill>
                  <a:srgbClr val="FF0000"/>
                </a:solidFill>
              </a:rPr>
              <a:t>$ </a:t>
            </a:r>
            <a:r>
              <a:rPr lang="en-US" sz="2400"/>
              <a:t>  </a:t>
            </a:r>
            <a:r>
              <a:rPr lang="en-US" sz="2400">
                <a:solidFill>
                  <a:srgbClr val="FF0000"/>
                </a:solidFill>
              </a:rPr>
              <a:t>. *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| </a:t>
            </a:r>
            <a:r>
              <a:rPr lang="en-US" sz="2400"/>
              <a:t>  </a:t>
            </a:r>
            <a:r>
              <a:rPr lang="en-US" sz="2400">
                <a:solidFill>
                  <a:srgbClr val="FF0000"/>
                </a:solidFill>
              </a:rPr>
              <a:t>? + </a:t>
            </a:r>
            <a:r>
              <a:rPr lang="en-US" sz="2400"/>
              <a:t>    </a:t>
            </a:r>
            <a:r>
              <a:rPr lang="en-US" sz="2400">
                <a:solidFill>
                  <a:srgbClr val="FF0000"/>
                </a:solidFill>
              </a:rPr>
              <a:t>(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)</a:t>
            </a:r>
            <a:endParaRPr/>
          </a:p>
          <a:p>
            <a:pPr indent="-167640" lvl="1" marL="54864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-167640" lvl="1" marL="54864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304800" y="3352799"/>
            <a:ext cx="8458200" cy="3028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dash (</a:t>
            </a:r>
            <a:r>
              <a:rPr b="0" i="0" lang="en-US" sz="26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 can only be considered as a metacharacter within the square brackets to indicate a range.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1" marL="54864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E.g.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[0-9]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matches the digits through 0 to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D16349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brace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{}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can only be considered as a metacharacter when it is part of repetition operator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1" marL="54864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E.g.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cat{1,3}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matches the strings containing   one to three “cat”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/>
          <p:nvPr/>
        </p:nvSpPr>
        <p:spPr>
          <a:xfrm flipH="1" rot="-5400000">
            <a:off x="3014217" y="2215128"/>
            <a:ext cx="143767" cy="1600202"/>
          </a:xfrm>
          <a:prstGeom prst="rightBrace">
            <a:avLst>
              <a:gd fmla="val 52641" name="adj1"/>
              <a:gd fmla="val 48765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Google Shape;308;p27"/>
          <p:cNvSpPr/>
          <p:nvPr/>
        </p:nvSpPr>
        <p:spPr>
          <a:xfrm flipH="1" rot="5400000">
            <a:off x="3938075" y="474523"/>
            <a:ext cx="277248" cy="3581401"/>
          </a:xfrm>
          <a:prstGeom prst="rightBrace">
            <a:avLst>
              <a:gd fmla="val 71102" name="adj1"/>
              <a:gd fmla="val 5199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2599369" y="3087111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Basic</a:t>
            </a:r>
            <a:endParaRPr b="1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3513723" y="1878350"/>
            <a:ext cx="1305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Extended</a:t>
            </a:r>
            <a:endParaRPr b="1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1295400" y="5562600"/>
            <a:ext cx="785793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cat)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Special Characters</a:t>
            </a:r>
            <a:endParaRPr/>
          </a:p>
        </p:txBody>
      </p:sp>
      <p:sp>
        <p:nvSpPr>
          <p:cNvPr id="318" name="Google Shape;318;p2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19" name="Google Shape;319;p2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2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To match any single character, use </a:t>
            </a:r>
            <a:r>
              <a:rPr b="1" lang="en-US" sz="2800">
                <a:solidFill>
                  <a:srgbClr val="FF0000"/>
                </a:solidFill>
              </a:rPr>
              <a:t>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To match any of the single characters in a range, use </a:t>
            </a:r>
            <a:r>
              <a:rPr b="1" lang="en-US" sz="2800">
                <a:solidFill>
                  <a:srgbClr val="FF0000"/>
                </a:solidFill>
              </a:rPr>
              <a:t>[]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>
                <a:solidFill>
                  <a:schemeClr val="dk1"/>
                </a:solidFill>
              </a:rPr>
              <a:t>E.g. [a-z],   [2-5], [abc]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>
                <a:solidFill>
                  <a:schemeClr val="dk1"/>
                </a:solidFill>
              </a:rPr>
              <a:t>Other metacharacters lose their special meanings inside square bracket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Char char="⚫"/>
            </a:pPr>
            <a:r>
              <a:rPr lang="en-US" sz="2800">
                <a:solidFill>
                  <a:srgbClr val="000000"/>
                </a:solidFill>
              </a:rPr>
              <a:t>To convert a metacharacter into a literal, use backslash </a:t>
            </a:r>
            <a:r>
              <a:rPr b="1" lang="en-US" sz="2800">
                <a:solidFill>
                  <a:srgbClr val="FF0000"/>
                </a:solidFill>
              </a:rPr>
              <a:t>\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CCB400"/>
              </a:buClr>
              <a:buSzPts val="1610"/>
              <a:buChar char="⚪"/>
            </a:pPr>
            <a:r>
              <a:rPr lang="en-US" sz="2300">
                <a:solidFill>
                  <a:srgbClr val="000000"/>
                </a:solidFill>
              </a:rPr>
              <a:t>E.g. \[ ,  \/</a:t>
            </a:r>
            <a:endParaRPr/>
          </a:p>
          <a:p>
            <a:pPr indent="-117792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65"/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Special Characters</a:t>
            </a:r>
            <a:endParaRPr/>
          </a:p>
        </p:txBody>
      </p:sp>
      <p:sp>
        <p:nvSpPr>
          <p:cNvPr id="327" name="Google Shape;327;p2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28" name="Google Shape;328;p2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9" name="Google Shape;329;p29"/>
          <p:cNvGraphicFramePr/>
          <p:nvPr/>
        </p:nvGraphicFramePr>
        <p:xfrm>
          <a:off x="503681" y="1516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{50DD40D9-0F35-4BF9-9AD0-3BF68663162A}</a:tableStyleId>
              </a:tblPr>
              <a:tblGrid>
                <a:gridCol w="1043950"/>
                <a:gridCol w="2286000"/>
                <a:gridCol w="4843275"/>
              </a:tblGrid>
              <a:tr h="53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Regex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Matches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Examples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 /.nd/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 All strings with any character preceding 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nd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Say all your prayers 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then</a:t>
                      </a:r>
                      <a:r>
                        <a:rPr lang="en-US" sz="1800" u="none" cap="none" strike="noStrike"/>
                        <a:t>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Oh you sleepy young heads dream of w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ond</a:t>
                      </a:r>
                      <a:r>
                        <a:rPr lang="en-US" sz="1800" u="none" cap="none" strike="noStrike"/>
                        <a:t>erful things,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you will be swimming there too.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 [A-D]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Member of the character class A through D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eautiful mermaids will swim through the sea,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nd you will be swimming there too.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 u="none" cap="none" strike="noStrike"/>
                        <a:t>\.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A period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And you will be swimming there too</a:t>
                      </a: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.</a:t>
                      </a:r>
                      <a:endParaRPr b="1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 u="none" cap="none" strike="noStrike"/>
                        <a:t>a.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A string with prefix a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ay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al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l your pr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ay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ers and then,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Oh you sleepy young he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ad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 dre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am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of wonderful things,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Be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au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tiful merm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ai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ds will swim through the se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a,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Special Characters</a:t>
            </a:r>
            <a:endParaRPr/>
          </a:p>
        </p:txBody>
      </p:sp>
      <p:sp>
        <p:nvSpPr>
          <p:cNvPr id="336" name="Google Shape;336;p3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37" name="Google Shape;337;p3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b="1" lang="en-US" sz="2800">
                <a:solidFill>
                  <a:srgbClr val="FF0000"/>
                </a:solidFill>
              </a:rPr>
              <a:t>$ </a:t>
            </a:r>
            <a:r>
              <a:rPr lang="en-US" sz="2800"/>
              <a:t>matches the end of a line only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10"/>
              <a:buChar char="⚪"/>
            </a:pPr>
            <a:r>
              <a:rPr lang="en-US" sz="2300"/>
              <a:t>E.g. &gt;$</a:t>
            </a:r>
            <a:r>
              <a:rPr lang="en-US" sz="2800"/>
              <a:t> 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b="1" lang="en-US" sz="2800">
                <a:solidFill>
                  <a:srgbClr val="FF0000"/>
                </a:solidFill>
              </a:rPr>
              <a:t>^ </a:t>
            </a:r>
            <a:r>
              <a:rPr lang="en-US" sz="2800"/>
              <a:t>matches the beginning of a line only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610"/>
              <a:buChar char="⚪"/>
            </a:pPr>
            <a:r>
              <a:rPr lang="en-US" sz="2300"/>
              <a:t>E.g. ^ID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610"/>
              <a:buChar char="⚪"/>
            </a:pPr>
            <a:r>
              <a:rPr lang="en-US" sz="2300"/>
              <a:t>Note: </a:t>
            </a:r>
            <a:r>
              <a:rPr b="1" lang="en-US" sz="2300"/>
              <a:t>[^abc] </a:t>
            </a:r>
            <a:r>
              <a:rPr lang="en-US" sz="2300"/>
              <a:t>means any characters excluding a, b and c</a:t>
            </a:r>
            <a:endParaRPr sz="3100">
              <a:solidFill>
                <a:schemeClr val="dk1"/>
              </a:solidFill>
            </a:endParaRPr>
          </a:p>
        </p:txBody>
      </p:sp>
      <p:graphicFrame>
        <p:nvGraphicFramePr>
          <p:cNvPr id="339" name="Google Shape;339;p30"/>
          <p:cNvGraphicFramePr/>
          <p:nvPr/>
        </p:nvGraphicFramePr>
        <p:xfrm>
          <a:off x="467105" y="40981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{50DD40D9-0F35-4BF9-9AD0-3BF68663162A}</a:tableStyleId>
              </a:tblPr>
              <a:tblGrid>
                <a:gridCol w="1043950"/>
                <a:gridCol w="2832350"/>
                <a:gridCol w="4296925"/>
              </a:tblGrid>
              <a:tr h="53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Regex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Matches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Examples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 u="none" cap="none" strike="noStrike"/>
                        <a:t>/a.$/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eorgia"/>
                        <a:buNone/>
                      </a:pPr>
                      <a:r>
                        <a:rPr b="0" lang="en-US" sz="1600" u="none" cap="none" strike="noStrike"/>
                        <a:t>A string with prefix </a:t>
                      </a:r>
                      <a:r>
                        <a:rPr b="1" lang="en-US" sz="1600" u="none" cap="none" strike="noStrike"/>
                        <a:t>a</a:t>
                      </a:r>
                      <a:r>
                        <a:rPr b="0" lang="en-US" sz="1600" u="none" cap="none" strike="noStrike"/>
                        <a:t>  ends a line</a:t>
                      </a:r>
                      <a:endParaRPr b="0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Beautiful mermaids will swim through the se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a,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 /^.nd/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All strings with any character preceding </a:t>
                      </a: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</a:rPr>
                        <a:t> and at beginning of a line</a:t>
                      </a:r>
                      <a:endParaRPr b="0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you will be swimming there too.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Special Characters</a:t>
            </a:r>
            <a:endParaRPr/>
          </a:p>
        </p:txBody>
      </p:sp>
      <p:sp>
        <p:nvSpPr>
          <p:cNvPr id="346" name="Google Shape;346;p3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47" name="Google Shape;347;p3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3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 </a:t>
            </a:r>
            <a:r>
              <a:rPr b="1" lang="en-US" sz="2800">
                <a:solidFill>
                  <a:srgbClr val="FF0000"/>
                </a:solidFill>
              </a:rPr>
              <a:t>? </a:t>
            </a:r>
            <a:r>
              <a:rPr lang="en-US" sz="2800"/>
              <a:t>matches </a:t>
            </a:r>
            <a:r>
              <a:rPr b="1" lang="en-US" sz="2800"/>
              <a:t>zero or one </a:t>
            </a:r>
            <a:r>
              <a:rPr lang="en-US" sz="2800"/>
              <a:t>occurrence of the single preceding character.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610"/>
              <a:buChar char="⚪"/>
            </a:pPr>
            <a:r>
              <a:rPr lang="en-US" sz="2300"/>
              <a:t>E.g. a?, abc?</a:t>
            </a:r>
            <a:endParaRPr sz="2800">
              <a:solidFill>
                <a:srgbClr val="C00000"/>
              </a:solidFill>
            </a:endParaRPr>
          </a:p>
          <a:p>
            <a:pPr indent="-274320" lvl="1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lang="en-US" sz="2800">
                <a:solidFill>
                  <a:srgbClr val="C00000"/>
                </a:solidFill>
              </a:rPr>
              <a:t>* </a:t>
            </a:r>
            <a:r>
              <a:rPr lang="en-US" sz="2800">
                <a:solidFill>
                  <a:schemeClr val="dk1"/>
                </a:solidFill>
              </a:rPr>
              <a:t>matches </a:t>
            </a:r>
            <a:r>
              <a:rPr b="1" lang="en-US" sz="2800">
                <a:solidFill>
                  <a:schemeClr val="dk1"/>
                </a:solidFill>
              </a:rPr>
              <a:t>zero or more </a:t>
            </a:r>
            <a:r>
              <a:rPr lang="en-US" sz="2800">
                <a:solidFill>
                  <a:schemeClr val="dk1"/>
                </a:solidFill>
              </a:rPr>
              <a:t>occurrences of the character that precedes it.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610"/>
              <a:buChar char="⚪"/>
            </a:pPr>
            <a:r>
              <a:rPr lang="en-US" sz="2300"/>
              <a:t>E.g. a*,   abc*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b="1" lang="en-US" sz="2800">
                <a:solidFill>
                  <a:srgbClr val="FF0000"/>
                </a:solidFill>
              </a:rPr>
              <a:t>+ </a:t>
            </a:r>
            <a:r>
              <a:rPr lang="en-US" sz="2800"/>
              <a:t>matches </a:t>
            </a:r>
            <a:r>
              <a:rPr b="1" lang="en-US" sz="2800"/>
              <a:t>one or more </a:t>
            </a:r>
            <a:r>
              <a:rPr lang="en-US" sz="2800"/>
              <a:t>occurrences of the single preceding character.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610"/>
              <a:buChar char="⚪"/>
            </a:pPr>
            <a:r>
              <a:rPr lang="en-US" sz="2300"/>
              <a:t>E.g. a+, abc+</a:t>
            </a:r>
            <a:endParaRPr/>
          </a:p>
          <a:p>
            <a:pPr indent="-133985" lvl="0" marL="27432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Change File Permissions</a:t>
            </a:r>
            <a:endParaRPr/>
          </a:p>
        </p:txBody>
      </p:sp>
      <p:sp>
        <p:nvSpPr>
          <p:cNvPr id="178" name="Google Shape;178;p1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79" name="Google Shape;179;p1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1625" lvl="0" marL="301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Char char="⚫"/>
            </a:pPr>
            <a:r>
              <a:rPr lang="en-US" sz="3000">
                <a:solidFill>
                  <a:srgbClr val="000000"/>
                </a:solidFill>
              </a:rPr>
              <a:t>Another example with octal numbers</a:t>
            </a:r>
            <a:endParaRPr/>
          </a:p>
          <a:p>
            <a:pPr indent="-168275" lvl="1" marL="6032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B400"/>
              </a:buClr>
              <a:buSzPts val="2100"/>
              <a:buFont typeface="Noto Sans Symbols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168275" lvl="1" marL="6032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B400"/>
              </a:buClr>
              <a:buSzPts val="2100"/>
              <a:buFont typeface="Noto Sans Symbols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168275" lvl="1" marL="6032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B400"/>
              </a:buClr>
              <a:buSzPts val="2100"/>
              <a:buFont typeface="Noto Sans Symbols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168275" lvl="1" marL="6032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B400"/>
              </a:buClr>
              <a:buSzPts val="2100"/>
              <a:buFont typeface="Noto Sans Symbols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1" marL="301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B400"/>
              </a:buClr>
              <a:buSzPts val="210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533400" y="2032782"/>
            <a:ext cx="8305800" cy="2184444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mweeks@carmaux:~$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 -l example.txt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mweeks mweeks 51 2007-08-23 16:06 example.txt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mweeks@carmaux:~$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chmod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765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example.txt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mweeks@carmaux:~$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 -l example.txt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-rwxrw-r-x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mweeks mweeks 51 2007-08-23 16:06 example.txt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304800" y="4323409"/>
            <a:ext cx="7848600" cy="2382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1625" lvl="0" marL="301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Notice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4" lvl="1" marL="6032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7 = 111 (binary) r “on”, w “on”, x “on”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4" lvl="1" marL="6032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6 = 110 (binary) r “on”, w “on”, x “off”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4" lvl="1" marL="6032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5 = 101 (binary) r “on”, w “off”, x “on”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Special Characters</a:t>
            </a:r>
            <a:endParaRPr/>
          </a:p>
        </p:txBody>
      </p:sp>
      <p:sp>
        <p:nvSpPr>
          <p:cNvPr id="355" name="Google Shape;355;p3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56" name="Google Shape;356;p3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57" name="Google Shape;357;p32"/>
          <p:cNvGraphicFramePr/>
          <p:nvPr/>
        </p:nvGraphicFramePr>
        <p:xfrm>
          <a:off x="482345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{50DD40D9-0F35-4BF9-9AD0-3BF68663162A}</a:tableStyleId>
              </a:tblPr>
              <a:tblGrid>
                <a:gridCol w="1117850"/>
                <a:gridCol w="2758450"/>
                <a:gridCol w="4296925"/>
              </a:tblGrid>
              <a:tr h="53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Regex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Matches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Examples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 u="none" cap="none" strike="noStrike"/>
                        <a:t>/sw.*ng/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eorgia"/>
                        <a:buNone/>
                      </a:pPr>
                      <a:r>
                        <a:rPr b="1" lang="en-US" sz="1600" u="none" cap="none" strike="noStrike"/>
                        <a:t>sw</a:t>
                      </a:r>
                      <a:r>
                        <a:rPr b="0" lang="en-US" sz="1600" u="none" cap="none" strike="noStrike"/>
                        <a:t> followed by zero or more other characters followed by </a:t>
                      </a:r>
                      <a:r>
                        <a:rPr b="1" lang="en-US" sz="1600" u="none" cap="none" strike="noStrike"/>
                        <a:t>ng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And you will be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sw</a:t>
                      </a: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immi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ng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there too.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4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/s.*w/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</a:rPr>
                        <a:t> followed by zero or more other characters followed by </a:t>
                      </a: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</a:rPr>
                        <a:t>w 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Oh you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leepy young heads dream of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onderful things,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Beautiful mermaid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 will s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im through the sea,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And you will be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sw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imming there too.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4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/s.+w/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</a:rPr>
                        <a:t> followed by more other characters followed by </a:t>
                      </a: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</a:rPr>
                        <a:t>w 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Oh you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leepy young heads dream of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onderful things,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Beautiful mermaid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 will s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im through the sea,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4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/s.?w/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s </a:t>
                      </a:r>
                      <a:r>
                        <a:rPr b="0" lang="en-US" sz="1600" u="none" cap="none" strike="noStrike"/>
                        <a:t>followed by zero or one other character follwed by </a:t>
                      </a:r>
                      <a:r>
                        <a:rPr b="1" lang="en-US" sz="1600" u="none" cap="none" strike="noStrike"/>
                        <a:t>w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And you will be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sw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imming there too.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Special Characters</a:t>
            </a:r>
            <a:endParaRPr/>
          </a:p>
        </p:txBody>
      </p:sp>
      <p:sp>
        <p:nvSpPr>
          <p:cNvPr id="364" name="Google Shape;364;p3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65" name="Google Shape;365;p3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3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 </a:t>
            </a:r>
            <a:r>
              <a:rPr b="1" lang="en-US" sz="2800">
                <a:solidFill>
                  <a:srgbClr val="FF0000"/>
                </a:solidFill>
              </a:rPr>
              <a:t>( ) </a:t>
            </a:r>
            <a:r>
              <a:rPr lang="en-US" sz="2800"/>
              <a:t>group the matched string by regex inside it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610"/>
              <a:buChar char="⚪"/>
            </a:pPr>
            <a:r>
              <a:rPr lang="en-US" sz="2300"/>
              <a:t>E.g. (abc)*  v.s.  abc* </a:t>
            </a:r>
            <a:endParaRPr sz="2800">
              <a:solidFill>
                <a:srgbClr val="C00000"/>
              </a:solidFill>
            </a:endParaRPr>
          </a:p>
          <a:p>
            <a:pPr indent="-274320" lvl="1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lang="en-US" sz="2800">
                <a:solidFill>
                  <a:srgbClr val="C00000"/>
                </a:solidFill>
              </a:rPr>
              <a:t>| </a:t>
            </a:r>
            <a:r>
              <a:rPr lang="en-US" sz="2800">
                <a:solidFill>
                  <a:schemeClr val="dk1"/>
                </a:solidFill>
              </a:rPr>
              <a:t>matches either expression, acts like an “or ” operator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610"/>
              <a:buChar char="⚪"/>
            </a:pPr>
            <a:r>
              <a:rPr lang="en-US" sz="2300"/>
              <a:t>E.g.  (a|b) , (a|bc), a|bc*</a:t>
            </a:r>
            <a:endParaRPr/>
          </a:p>
        </p:txBody>
      </p:sp>
      <p:graphicFrame>
        <p:nvGraphicFramePr>
          <p:cNvPr id="367" name="Google Shape;367;p33"/>
          <p:cNvGraphicFramePr/>
          <p:nvPr/>
        </p:nvGraphicFramePr>
        <p:xfrm>
          <a:off x="503681" y="3886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{50DD40D9-0F35-4BF9-9AD0-3BF68663162A}</a:tableStyleId>
              </a:tblPr>
              <a:tblGrid>
                <a:gridCol w="1275000"/>
                <a:gridCol w="2601300"/>
                <a:gridCol w="4296925"/>
              </a:tblGrid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Regex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Matches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Examples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 u="none" cap="none" strike="noStrike"/>
                        <a:t>/off|will/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eorgia"/>
                        <a:buNone/>
                      </a:pPr>
                      <a:r>
                        <a:rPr b="1" lang="en-US" sz="1600" u="none" cap="none" strike="noStrike"/>
                        <a:t>off</a:t>
                      </a:r>
                      <a:r>
                        <a:rPr b="0" lang="en-US" sz="1600" u="none" cap="none" strike="noStrike"/>
                        <a:t> or </a:t>
                      </a:r>
                      <a:r>
                        <a:rPr b="1" lang="en-US" sz="1600" u="none" cap="none" strike="noStrike"/>
                        <a:t>will</a:t>
                      </a:r>
                      <a:r>
                        <a:rPr b="0" lang="en-US" sz="1600" u="none" cap="none" strike="noStrike"/>
                        <a:t> may appear</a:t>
                      </a:r>
                      <a:endParaRPr b="0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And you will be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sw</a:t>
                      </a: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immi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ng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there too.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4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(ab){1,2}c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</a:rPr>
                        <a:t>ababc</a:t>
                      </a:r>
                      <a:endParaRPr b="1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</a:rPr>
                        <a:t>abc</a:t>
                      </a:r>
                      <a:endParaRPr b="1"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abab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abab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This is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abc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8" name="Google Shape;368;p33"/>
          <p:cNvSpPr/>
          <p:nvPr/>
        </p:nvSpPr>
        <p:spPr>
          <a:xfrm>
            <a:off x="4356772" y="4572000"/>
            <a:ext cx="399179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you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will</a:t>
            </a: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 swimming there too.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4356772" y="5343936"/>
            <a:ext cx="96693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Aababd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4393643" y="5074338"/>
            <a:ext cx="966931" cy="38100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ababc</a:t>
            </a:r>
            <a:endParaRPr b="0" i="0" sz="18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Character Classes</a:t>
            </a:r>
            <a:endParaRPr/>
          </a:p>
        </p:txBody>
      </p:sp>
      <p:sp>
        <p:nvSpPr>
          <p:cNvPr id="377" name="Google Shape;377;p3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78" name="Google Shape;378;p3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9" name="Google Shape;379;p34"/>
          <p:cNvGraphicFramePr/>
          <p:nvPr/>
        </p:nvGraphicFramePr>
        <p:xfrm>
          <a:off x="21336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{50DD40D9-0F35-4BF9-9AD0-3BF68663162A}</a:tableStyleId>
              </a:tblPr>
              <a:tblGrid>
                <a:gridCol w="2133600"/>
                <a:gridCol w="2923050"/>
              </a:tblGrid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Character class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Matches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\s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White space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 \S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 Not white space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 \d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 Digit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\D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Not digit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\w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Word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\W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Not word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\x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Hexadecimal digit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\O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Octal digit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386" name="Google Shape;386;p3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87" name="Google Shape;387;p3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3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Longest match possible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A regex always matches the longest possible string, starting as far towards the beginning of the line as possible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Empty regular expressions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An empty regular expression always represents the last regular expression used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E.g. in vi editor</a:t>
            </a:r>
            <a:endParaRPr/>
          </a:p>
          <a:p>
            <a:pPr indent="-228600" lvl="2" marL="8229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Try </a:t>
            </a:r>
            <a:r>
              <a:rPr b="1" lang="en-US"/>
              <a:t>:s/john/kate/  </a:t>
            </a:r>
            <a:endParaRPr/>
          </a:p>
          <a:p>
            <a:pPr indent="-228600" lvl="2" marL="8229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If you want to make the same substitution again, use</a:t>
            </a:r>
            <a:endParaRPr/>
          </a:p>
          <a:p>
            <a:pPr indent="-228600" lvl="2" marL="8229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b="1" lang="en-US"/>
              <a:t>:s//kate</a:t>
            </a:r>
            <a:endParaRPr b="1"/>
          </a:p>
          <a:p>
            <a:pPr indent="-133350" lvl="2" marL="8229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Practices</a:t>
            </a:r>
            <a:endParaRPr/>
          </a:p>
        </p:txBody>
      </p:sp>
      <p:sp>
        <p:nvSpPr>
          <p:cNvPr id="395" name="Google Shape;395;p3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96" name="Google Shape;396;p3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3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Write regular expressions for following patterns.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Phone number with the format ###-###-####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Date with the format MM/DD/YYYY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Passwords: strings with at least one upper case letter, one lower case letter, and one digit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Choose all matched strings of the given regular expression. 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>
                <a:solidFill>
                  <a:schemeClr val="dk2"/>
                </a:solidFill>
              </a:rPr>
              <a:t>(1) a(bc)+de</a:t>
            </a:r>
            <a:br>
              <a:rPr lang="en-US">
                <a:solidFill>
                  <a:schemeClr val="dk2"/>
                </a:solidFill>
              </a:rPr>
            </a:br>
            <a:r>
              <a:rPr lang="en-US">
                <a:solidFill>
                  <a:schemeClr val="dk2"/>
                </a:solidFill>
              </a:rPr>
              <a:t>A) abcde       B) ade     C) abcbcde  D) abc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>
                <a:solidFill>
                  <a:schemeClr val="dk2"/>
                </a:solidFill>
              </a:rPr>
              <a:t>(2) [a-z\s]*hello</a:t>
            </a:r>
            <a:br>
              <a:rPr lang="en-US">
                <a:solidFill>
                  <a:schemeClr val="dk2"/>
                </a:solidFill>
              </a:rPr>
            </a:br>
            <a:r>
              <a:rPr lang="en-US">
                <a:solidFill>
                  <a:schemeClr val="dk2"/>
                </a:solidFill>
              </a:rPr>
              <a:t>A) Othello    B) hello   C) 2hello     D) say hello</a:t>
            </a:r>
            <a:endParaRPr>
              <a:solidFill>
                <a:schemeClr val="dk2"/>
              </a:solidFill>
            </a:endParaRPr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vi Editor</a:t>
            </a:r>
            <a:endParaRPr/>
          </a:p>
        </p:txBody>
      </p:sp>
      <p:sp>
        <p:nvSpPr>
          <p:cNvPr id="189" name="Google Shape;189;p1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90" name="Google Shape;190;p1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1625" lvl="0" marL="301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Char char="⚫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Command mode vs Text Entry Mode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To enter text entry mode use the following commands:</a:t>
            </a:r>
            <a:endParaRPr/>
          </a:p>
          <a:p>
            <a:pPr indent="-250825" lvl="2" marL="906463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CADAE"/>
              </a:buClr>
              <a:buSzPts val="2100"/>
              <a:buFont typeface="Noto Sans Symbols"/>
              <a:buChar char="⯍"/>
            </a:pPr>
            <a:r>
              <a:rPr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i,I,a,A,o,O,R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to get back to command mode use ESC</a:t>
            </a:r>
            <a:endParaRPr/>
          </a:p>
          <a:p>
            <a:pPr indent="-301625" lvl="0" marL="3016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⚫"/>
            </a:pPr>
            <a:r>
              <a:rPr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line ranges: 1,$   1,.    .,$   .,.-2   5,12   .,.+12</a:t>
            </a:r>
            <a:endParaRPr/>
          </a:p>
          <a:p>
            <a:pPr indent="-301625" lvl="0" marL="3016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⚫"/>
            </a:pPr>
            <a:r>
              <a:rPr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http://www.lagmonster.org/docs/vi.html</a:t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vi Editor</a:t>
            </a:r>
            <a:endParaRPr/>
          </a:p>
        </p:txBody>
      </p:sp>
      <p:sp>
        <p:nvSpPr>
          <p:cNvPr id="198" name="Google Shape;198;p1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99" name="Google Shape;199;p1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1625" lvl="0" marL="301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000000"/>
                </a:solidFill>
              </a:rPr>
              <a:t>Deleting Text: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</a:rPr>
              <a:t>delete character under cursor 	x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</a:rPr>
              <a:t>delete word 				dw</a:t>
            </a:r>
            <a:endParaRPr sz="2400">
              <a:solidFill>
                <a:srgbClr val="646B86"/>
              </a:solidFill>
            </a:endParaRPr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</a:rPr>
              <a:t>delete line 					dd 	(also D)</a:t>
            </a:r>
            <a:r>
              <a:rPr lang="en-US" sz="2400">
                <a:solidFill>
                  <a:srgbClr val="646B86"/>
                </a:solidFill>
                <a:latin typeface="Arial"/>
                <a:ea typeface="Arial"/>
                <a:cs typeface="Arial"/>
                <a:sym typeface="Arial"/>
              </a:rPr>
              <a:t>‏</a:t>
            </a:r>
            <a:endParaRPr sz="2400">
              <a:solidFill>
                <a:srgbClr val="646B86"/>
              </a:solidFill>
            </a:endParaRPr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</a:rPr>
              <a:t>delete many lines 			:&lt;range&gt;d</a:t>
            </a:r>
            <a:endParaRPr/>
          </a:p>
          <a:p>
            <a:pPr indent="-301625" lvl="0" marL="3016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634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000000"/>
                </a:solidFill>
              </a:rPr>
              <a:t>Replacing text: 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</a:rPr>
              <a:t>replace char under cursor 		r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</a:rPr>
              <a:t>replace word under cursor 		cw</a:t>
            </a:r>
            <a:endParaRPr sz="2400">
              <a:solidFill>
                <a:srgbClr val="646B86"/>
              </a:solidFill>
            </a:endParaRPr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</a:rPr>
              <a:t>replace entire line 			cc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</a:rPr>
              <a:t>substitute next 4 characters 	4s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vi Editor</a:t>
            </a:r>
            <a:endParaRPr/>
          </a:p>
        </p:txBody>
      </p:sp>
      <p:sp>
        <p:nvSpPr>
          <p:cNvPr id="207" name="Google Shape;207;p1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08" name="Google Shape;208;p1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1625" lvl="0" marL="301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Char char="⚫"/>
            </a:pPr>
            <a:r>
              <a:rPr lang="en-US" sz="3000">
                <a:solidFill>
                  <a:srgbClr val="000000"/>
                </a:solidFill>
              </a:rPr>
              <a:t>Pasting text: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:&lt;range&gt;y     	(copy/yank lines)‏</a:t>
            </a:r>
            <a:endParaRPr sz="2400">
              <a:solidFill>
                <a:srgbClr val="646B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5yy    			(copy/yank 5 lines)‏</a:t>
            </a:r>
            <a:endParaRPr sz="2400">
              <a:solidFill>
                <a:srgbClr val="646B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p			(paste from buffer after cursor)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P			(paste from buffer before cursor)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:np   		          (after line </a:t>
            </a:r>
            <a:r>
              <a:rPr i="1"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)‏</a:t>
            </a:r>
            <a:endParaRPr sz="2400">
              <a:solidFill>
                <a:srgbClr val="646B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vi Editor</a:t>
            </a:r>
            <a:endParaRPr/>
          </a:p>
        </p:txBody>
      </p:sp>
      <p:sp>
        <p:nvSpPr>
          <p:cNvPr id="216" name="Google Shape;216;p1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1625" lvl="0" marL="301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Char char="⚫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Searching: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search forward 				/w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search backward 			?w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next 						n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next in opposite direction 		N</a:t>
            </a:r>
            <a:endParaRPr/>
          </a:p>
          <a:p>
            <a:pPr indent="-301625" lvl="0" marL="301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Char char="⚫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Searching/Replacing: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:&lt;range&gt; s/old/new/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:&lt;range&gt; s/old/new/</a:t>
            </a:r>
            <a:r>
              <a:rPr lang="en-US" sz="2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g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</a:rPr>
              <a:t>:&lt;range&gt; %s/old/new/</a:t>
            </a:r>
            <a:r>
              <a:rPr lang="en-US" sz="2400">
                <a:solidFill>
                  <a:srgbClr val="FF0000"/>
                </a:solidFill>
              </a:rPr>
              <a:t>g</a:t>
            </a:r>
            <a:endParaRPr/>
          </a:p>
          <a:p>
            <a:pPr indent="-19494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None/>
            </a:pPr>
            <a:r>
              <a:t/>
            </a:r>
            <a:endParaRPr sz="24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4477620" y="4431268"/>
            <a:ext cx="4227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Next occurrence in current line(s)</a:t>
            </a:r>
            <a:endParaRPr b="1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4502637" y="4865132"/>
            <a:ext cx="41280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All occurrences in current line(s)</a:t>
            </a:r>
            <a:endParaRPr b="1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4495800" y="5345668"/>
            <a:ext cx="27767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All occurrences in file</a:t>
            </a:r>
            <a:endParaRPr b="1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1099456" y="5313793"/>
            <a:ext cx="1110343" cy="369332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sng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&lt;range&gt;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vi Editor</a:t>
            </a:r>
            <a:endParaRPr/>
          </a:p>
        </p:txBody>
      </p:sp>
      <p:sp>
        <p:nvSpPr>
          <p:cNvPr id="229" name="Google Shape;229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30" name="Google Shape;230;p1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1625" lvl="0" marL="301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Char char="⚫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Saving/Loading:	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write to file 			:w &lt;fname&gt;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write	again			:w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write 					:&lt;range&gt;w &lt;fname&gt;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write and quit			:wq</a:t>
            </a:r>
            <a:endParaRPr sz="2400">
              <a:solidFill>
                <a:srgbClr val="646B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edit new file			:e &lt;fname&gt;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read (insert) a file		:r &lt;fname&gt;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vi Editor</a:t>
            </a:r>
            <a:endParaRPr/>
          </a:p>
        </p:txBody>
      </p:sp>
      <p:sp>
        <p:nvSpPr>
          <p:cNvPr id="238" name="Google Shape;238;p2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1625" lvl="0" marL="301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Char char="⚫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Misc</a:t>
            </a:r>
            <a:endParaRPr sz="3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re-draw screen 					CTRL-L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execute a shell command 			:!command</a:t>
            </a:r>
            <a:endParaRPr/>
          </a:p>
          <a:p>
            <a:pPr indent="-301625" lvl="0" marL="301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Char char="⚫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Quitting:	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quit							:q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write and quit					:wq</a:t>
            </a:r>
            <a:endParaRPr sz="2400">
              <a:solidFill>
                <a:srgbClr val="646B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quit without writing				:q!</a:t>
            </a:r>
            <a:endParaRPr/>
          </a:p>
          <a:p>
            <a:pPr indent="-301624" lvl="1" marL="603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B400"/>
              </a:buClr>
              <a:buSzPts val="1680"/>
              <a:buFont typeface="Noto Sans Symbols"/>
              <a:buChar char="⚪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exit and write if changed			:x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Regular Expression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2383" lvl="0" marL="30238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Char char="⚫"/>
            </a:pPr>
            <a:r>
              <a:rPr lang="en-US" sz="2800">
                <a:solidFill>
                  <a:srgbClr val="000000"/>
                </a:solidFill>
              </a:rPr>
              <a:t>A pattern describing a certain amount of text.</a:t>
            </a:r>
            <a:endParaRPr/>
          </a:p>
          <a:p>
            <a:pPr indent="-302383" lvl="0" marL="302383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Char char="⚫"/>
            </a:pPr>
            <a:r>
              <a:rPr lang="en-US" sz="2800">
                <a:solidFill>
                  <a:srgbClr val="000000"/>
                </a:solidFill>
              </a:rPr>
              <a:t>A “match” is the piece of text that pattern was found to correspond to by the </a:t>
            </a:r>
            <a:r>
              <a:rPr i="1" lang="en-US" sz="2800">
                <a:solidFill>
                  <a:srgbClr val="FF0000"/>
                </a:solidFill>
              </a:rPr>
              <a:t>regex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processing software.</a:t>
            </a:r>
            <a:endParaRPr/>
          </a:p>
          <a:p>
            <a:pPr indent="-302383" lvl="0" marL="302383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Char char="⚫"/>
            </a:pPr>
            <a:r>
              <a:rPr lang="en-US" sz="2800">
                <a:solidFill>
                  <a:srgbClr val="000000"/>
                </a:solidFill>
              </a:rPr>
              <a:t>For example,</a:t>
            </a:r>
            <a:endParaRPr/>
          </a:p>
        </p:txBody>
      </p:sp>
      <p:sp>
        <p:nvSpPr>
          <p:cNvPr id="248" name="Google Shape;248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49" name="Google Shape;249;p2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0" name="Google Shape;250;p21"/>
          <p:cNvGraphicFramePr/>
          <p:nvPr/>
        </p:nvGraphicFramePr>
        <p:xfrm>
          <a:off x="1066800" y="4343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{50DD40D9-0F35-4BF9-9AD0-3BF68663162A}</a:tableStyleId>
              </a:tblPr>
              <a:tblGrid>
                <a:gridCol w="4114800"/>
                <a:gridCol w="3124200"/>
              </a:tblGrid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Pattern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Will Match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/\d{1,2}\/\d{1,2}\/\d{4}/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Date (e.g. 9/5/2016)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/\d{1,3}\.\d{1,3}\.\d{1,3}\.\d{1,3} /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IP Address (e.g. 255.255.0.0)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