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70573F-58BE-46C4-B8B6-41CA189AEECD}">
  <a:tblStyle styleId="{9070573F-58BE-46C4-B8B6-41CA189AEECD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Substitution: change all occurences of the regular expression into a new value.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</a:t>
            </a:r>
            <a:endParaRPr/>
          </a:p>
        </p:txBody>
      </p:sp>
      <p:sp>
        <p:nvSpPr>
          <p:cNvPr id="272" name="Google Shape;272;p1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</a:t>
            </a:r>
            <a:endParaRPr/>
          </a:p>
        </p:txBody>
      </p:sp>
      <p:sp>
        <p:nvSpPr>
          <p:cNvPr id="282" name="Google Shape;282;p1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 B  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 B ;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, B ,C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. B 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BEGIN {Print  “Start”}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 {Print “End”}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Line ranges: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NR&gt;3 &amp;&amp; NR&gt;5 {Print “processing this line”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Multiple commands have been written in different lines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print out some texts, use print. To concatenate some texts and values of variables, use comma, instead of “+”, or simply leave space between them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Traditionally, the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/etc/passwd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is used to keep track of every registered user that has access to a system.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/etc/passwd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is a colon-separated file that contains the following information: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name   $1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password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ID number (UID)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User's group ID number (GID)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name of the user (GECOS)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home directory  $6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shell  $7</a:t>
            </a:r>
            <a:endParaRPr/>
          </a:p>
        </p:txBody>
      </p:sp>
      <p:sp>
        <p:nvSpPr>
          <p:cNvPr id="356" name="Google Shape;356;p1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2" name="Google Shape;372;p2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2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Sort is a utility that sorts lines in one or more files on the basis of specified sorting critiria.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By default, lines into ascending order, and all of a line’s fileds are considered when the sort is being performed.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Upper case &lt; lower case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John   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Jason 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Jason 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Amy  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Sort-&gt;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Sort-&gt; (Name,Age)</a:t>
            </a:r>
            <a:endParaRPr/>
          </a:p>
        </p:txBody>
      </p:sp>
      <p:sp>
        <p:nvSpPr>
          <p:cNvPr id="419" name="Google Shape;419;p2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sort on a particular filed, you must specify the starting filed number with the use a prefix +, followed by the noninclusive stop field number with a – prefix.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Filed number starts at index 0.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If stop filed is not specified, all fields following the starting field are included in the sort.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Sort the lines according to the name?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Sort the lines according to the Month?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Sort the lines according to the Month? Is this right?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2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 is often packed for download as a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(Tape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Archive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that is a standard format in the Unix/Linux world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tar utility was designed specifically for maintaining an archive of files on a magnetic tape.</a:t>
            </a:r>
            <a:endParaRPr/>
          </a:p>
        </p:txBody>
      </p:sp>
      <p:sp>
        <p:nvSpPr>
          <p:cNvPr id="456" name="Google Shape;456;p2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2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2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Regular Expression and Print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3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locate a file?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find can perform actions on a set of files that satisfy conditions.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can use find to erase all of the files belonging to a user.</a:t>
            </a:r>
            <a:endParaRPr/>
          </a:p>
        </p:txBody>
      </p:sp>
      <p:sp>
        <p:nvSpPr>
          <p:cNvPr id="497" name="Google Shape;497;p3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3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Substitute 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Allows you to create a subshell owned by another user.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you are in the subshell, you are effectively logged on as that user; when you terminate the shell with Control-D, you are returned to your original shell.</a:t>
            </a:r>
            <a:endParaRPr/>
          </a:p>
        </p:txBody>
      </p:sp>
      <p:sp>
        <p:nvSpPr>
          <p:cNvPr id="515" name="Google Shape;515;p3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Crontab, which allows you to create a scheduling table that describes a series of jobs to be executed on a periodic basis.</a:t>
            </a:r>
            <a:endParaRPr/>
          </a:p>
        </p:txBody>
      </p:sp>
      <p:sp>
        <p:nvSpPr>
          <p:cNvPr id="524" name="Google Shape;524;p3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matched texts to red and italian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 sw.+ng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test maybe, http://www.kingcomputerservices.com/unix_101/search_and_replace_with_vi_part_2.htm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matched texts to red and italian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test maybe, http://www.kingcomputerservices.com/unix_101/search_and_replace_with_vi_part_2.htm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matched texts to red and italian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test maybe, http://www.kingcomputerservices.com/unix_101/search_and_replace_with_vi_part_2.htm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matched texts to red and italian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test maybe, http://www.kingcomputerservices.com/unix_101/search_and_replace_with_vi_part_2.htm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</p:txBody>
      </p:sp>
      <p:sp>
        <p:nvSpPr>
          <p:cNvPr id="168" name="Google Shape;168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Chapter 3</a:t>
            </a:r>
            <a:br>
              <a:rPr lang="en-US"/>
            </a:br>
            <a:r>
              <a:rPr lang="en-US"/>
              <a:t>UNIX Utilities for Power Users</a:t>
            </a:r>
            <a:endParaRPr/>
          </a:p>
        </p:txBody>
      </p:sp>
      <p:sp>
        <p:nvSpPr>
          <p:cNvPr id="169" name="Google Shape;169;p1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1952297" y="6046153"/>
            <a:ext cx="7949612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Updated based on original notes from Raj Sunderraman and Michael Weeks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u="sng"/>
              <a:t>S</a:t>
            </a:r>
            <a:r>
              <a:rPr lang="en-US"/>
              <a:t>tream </a:t>
            </a:r>
            <a:r>
              <a:rPr lang="en-US" u="sng"/>
              <a:t>Ed</a:t>
            </a:r>
            <a:r>
              <a:rPr lang="en-US"/>
              <a:t>itor (</a:t>
            </a:r>
            <a:r>
              <a:rPr b="1" i="1" lang="en-US"/>
              <a:t>sed</a:t>
            </a:r>
            <a:r>
              <a:rPr lang="en-US"/>
              <a:t>)</a:t>
            </a:r>
            <a:endParaRPr/>
          </a:p>
        </p:txBody>
      </p:sp>
      <p:sp>
        <p:nvSpPr>
          <p:cNvPr id="265" name="Google Shape;265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66" name="Google Shape;266;p2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lang="en-US" sz="2700">
                <a:solidFill>
                  <a:schemeClr val="dk1"/>
                </a:solidFill>
              </a:rPr>
              <a:t>Condition: select the matched lines </a:t>
            </a:r>
            <a:endParaRPr sz="2300">
              <a:solidFill>
                <a:schemeClr val="dk1"/>
              </a:solidFill>
            </a:endParaRPr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Line number, line range, regular expression(BRE in default)</a:t>
            </a:r>
            <a:r>
              <a:rPr b="1" lang="en-US"/>
              <a:t> </a:t>
            </a:r>
            <a:endParaRPr/>
          </a:p>
          <a:p>
            <a:pPr indent="-228600" lvl="2" marL="8229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E.g.    1,4     10,$     /Expr/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Action : things you can do with </a:t>
            </a:r>
            <a:r>
              <a:rPr i="1" lang="en-US"/>
              <a:t>sed</a:t>
            </a:r>
            <a:endParaRPr i="1"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Delete lines	</a:t>
            </a:r>
            <a:r>
              <a:rPr b="1" lang="en-US"/>
              <a:t>d </a:t>
            </a:r>
            <a:r>
              <a:rPr lang="en-US"/>
              <a:t> 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Print lines 	</a:t>
            </a:r>
            <a:r>
              <a:rPr b="1" lang="en-US"/>
              <a:t>P or p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Substitution  	</a:t>
            </a:r>
            <a:r>
              <a:rPr b="1" lang="en-US"/>
              <a:t>s/old/new/g</a:t>
            </a:r>
            <a:r>
              <a:rPr lang="en-US"/>
              <a:t>         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Insert lines  	</a:t>
            </a:r>
            <a:r>
              <a:rPr b="1" lang="en-US"/>
              <a:t>i</a:t>
            </a:r>
            <a:r>
              <a:rPr b="1" lang="en-US">
                <a:solidFill>
                  <a:srgbClr val="C00000"/>
                </a:solidFill>
              </a:rPr>
              <a:t>\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Change lines  	</a:t>
            </a:r>
            <a:r>
              <a:rPr b="1" lang="en-US"/>
              <a:t>c</a:t>
            </a:r>
            <a:r>
              <a:rPr b="1" lang="en-US">
                <a:solidFill>
                  <a:srgbClr val="C00000"/>
                </a:solidFill>
              </a:rPr>
              <a:t>\</a:t>
            </a:r>
            <a:endParaRPr/>
          </a:p>
          <a:p>
            <a:pPr indent="-17653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  <a:p>
            <a:pPr indent="-133350" lvl="2" marL="8229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7653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  <a:p>
            <a:pPr indent="-17653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681844" y="5437219"/>
            <a:ext cx="7776356" cy="646331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sed       ‘</a:t>
            </a:r>
            <a:r>
              <a:rPr b="1" i="0" lang="en-US" sz="1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1,100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s/A/a/</a:t>
            </a:r>
            <a:r>
              <a:rPr b="1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         test.txt</a:t>
            </a:r>
            <a:endParaRPr b="1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Condition: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1,100  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Action:</a:t>
            </a:r>
            <a:r>
              <a:rPr b="1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s/A/a</a:t>
            </a:r>
            <a:endParaRPr b="0" i="0" sz="18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Delete and Print Lines</a:t>
            </a:r>
            <a:endParaRPr/>
          </a:p>
        </p:txBody>
      </p:sp>
      <p:sp>
        <p:nvSpPr>
          <p:cNvPr id="275" name="Google Shape;275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$ sed 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/a/d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'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file &gt; file.new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-274320" lvl="1" marL="5486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Deletes all lines containing ‘a’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$ sed </a:t>
            </a: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–n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’/a/ p’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file &gt;new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Print lines containing ‘a’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$ sed </a:t>
            </a: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–n 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'200,300 p’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file &gt;new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Print line 200 to line 300</a:t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4361688" y="3733800"/>
            <a:ext cx="4474464" cy="1447800"/>
          </a:xfrm>
          <a:prstGeom prst="wedgeEllipseCallout">
            <a:avLst>
              <a:gd fmla="val -48925" name="adj1"/>
              <a:gd fmla="val -43150" name="adj2"/>
            </a:avLst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Try without –n, what will be printed?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-n</a:t>
            </a:r>
            <a:r>
              <a:rPr b="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suppress the automatic printing of pattern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Substituting Text</a:t>
            </a:r>
            <a:endParaRPr/>
          </a:p>
        </p:txBody>
      </p:sp>
      <p:sp>
        <p:nvSpPr>
          <p:cNvPr id="285" name="Google Shape;285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86" name="Google Shape;286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$ sed '</a:t>
            </a: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s/^/  /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' file &gt; file.new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-274320" lvl="1" marL="5486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indents each line in the file by 2 spaces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$ sed '</a:t>
            </a: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s/^ *//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' file &gt; file.new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-274320" lvl="1" marL="5486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removes all leading spaces from each line of the file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$ sed 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'200,300 s/A/a/g'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f1 f2 f3 &gt;new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combine file f1, f2 and f3 together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replace ‘A’ with ‘a’ from line 200 to 300 in the new combined file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store the output of sed command to file new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$ cat f1 f2 f3 | sed 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'200,300 s/A/a/g'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&gt; new</a:t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Inserting Text</a:t>
            </a:r>
            <a:endParaRPr/>
          </a:p>
        </p:txBody>
      </p:sp>
      <p:sp>
        <p:nvSpPr>
          <p:cNvPr id="294" name="Google Shape;294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95" name="Google Shape;295;p2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Add two lines at the beginning of file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3886200" y="2362200"/>
            <a:ext cx="5277803" cy="116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cat sed1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i\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Copyright 2016 by Yuan\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All rights reserved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609600" y="2057400"/>
            <a:ext cx="3276600" cy="224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cat  -n dummy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1:one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2:two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3:three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4:four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5:five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6:six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3886200" y="3657600"/>
            <a:ext cx="4572000" cy="2510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sed   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–f     sed1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dummy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Copyright 2016 by Yuan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All rights reserved</a:t>
            </a:r>
            <a:endParaRPr b="1" i="0" sz="1800" u="none" cap="none" strike="noStrike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two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Replacing Text</a:t>
            </a:r>
            <a:endParaRPr/>
          </a:p>
        </p:txBody>
      </p:sp>
      <p:sp>
        <p:nvSpPr>
          <p:cNvPr id="305" name="Google Shape;305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06" name="Google Shape;306;p2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Replace lines 1-3 by “Lines 1-3 are censored”</a:t>
            </a:r>
            <a:endParaRPr/>
          </a:p>
        </p:txBody>
      </p:sp>
      <p:sp>
        <p:nvSpPr>
          <p:cNvPr id="308" name="Google Shape;308;p26"/>
          <p:cNvSpPr txBox="1"/>
          <p:nvPr/>
        </p:nvSpPr>
        <p:spPr>
          <a:xfrm>
            <a:off x="3886200" y="2362200"/>
            <a:ext cx="5277803" cy="17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cat    sed2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1,3</a:t>
            </a:r>
            <a:r>
              <a:rPr b="1" i="0" lang="en-US" sz="1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c\</a:t>
            </a:r>
            <a:endParaRPr b="1" i="0" sz="18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Lines 1-3 are censored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609600" y="2057400"/>
            <a:ext cx="3276600" cy="224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cat dummy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1:one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2:two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3:three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4:four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5:five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6:six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3886200" y="3657600"/>
            <a:ext cx="4572000" cy="1435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sed    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-f   sed2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dummy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Lines 1-3 are censored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Deleting Text</a:t>
            </a:r>
            <a:endParaRPr/>
          </a:p>
        </p:txBody>
      </p:sp>
      <p:sp>
        <p:nvSpPr>
          <p:cNvPr id="317" name="Google Shape;317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Delete  only those lines that contain ‘o’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3886200" y="2362200"/>
            <a:ext cx="5277803" cy="117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cat sed3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/.*o/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d</a:t>
            </a:r>
            <a:endParaRPr b="1" i="0" sz="1800" u="none" cap="none" strike="noStrike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609600" y="2057400"/>
            <a:ext cx="3276600" cy="224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cat dummy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1:one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2:two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3:three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4:four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5:five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6:six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3886200" y="3657600"/>
            <a:ext cx="4572000" cy="116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sed  -f  sed3 dummy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3810000" y="5203450"/>
            <a:ext cx="2765501" cy="1460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sed 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'/.*o/d'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dummy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awk Command</a:t>
            </a:r>
            <a:endParaRPr/>
          </a:p>
        </p:txBody>
      </p:sp>
      <p:sp>
        <p:nvSpPr>
          <p:cNvPr id="329" name="Google Shape;329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0" name="Google Shape;330;p2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2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59"/>
              <a:buChar char="⚫"/>
            </a:pPr>
            <a:r>
              <a:rPr b="1" i="1" lang="en-US" sz="2775"/>
              <a:t>awk</a:t>
            </a:r>
            <a:r>
              <a:rPr lang="en-US" sz="2775"/>
              <a:t>   </a:t>
            </a:r>
            <a:r>
              <a:rPr lang="en-US" sz="2775">
                <a:solidFill>
                  <a:srgbClr val="A5A5A5"/>
                </a:solidFill>
              </a:rPr>
              <a:t>[</a:t>
            </a:r>
            <a:r>
              <a:rPr lang="en-US" sz="2775"/>
              <a:t>condition</a:t>
            </a:r>
            <a:r>
              <a:rPr lang="en-US" sz="2775">
                <a:solidFill>
                  <a:srgbClr val="A5A5A5"/>
                </a:solidFill>
              </a:rPr>
              <a:t>]</a:t>
            </a:r>
            <a:r>
              <a:rPr lang="en-US" sz="2775"/>
              <a:t>  </a:t>
            </a:r>
            <a:r>
              <a:rPr lang="en-US" sz="2775">
                <a:solidFill>
                  <a:srgbClr val="A5A5A5"/>
                </a:solidFill>
              </a:rPr>
              <a:t>[</a:t>
            </a:r>
            <a:r>
              <a:rPr b="1" lang="en-US" sz="2775"/>
              <a:t>{</a:t>
            </a:r>
            <a:r>
              <a:rPr lang="en-US" sz="2775"/>
              <a:t>action</a:t>
            </a:r>
            <a:r>
              <a:rPr b="1" lang="en-US" sz="2775"/>
              <a:t>}</a:t>
            </a:r>
            <a:r>
              <a:rPr lang="en-US" sz="2775">
                <a:solidFill>
                  <a:srgbClr val="A5A5A5"/>
                </a:solidFill>
              </a:rPr>
              <a:t>]    </a:t>
            </a:r>
            <a:endParaRPr/>
          </a:p>
          <a:p>
            <a:pPr indent="-274319" lvl="0" marL="27432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Condition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lang="en-US" sz="2405"/>
              <a:t>special tokens </a:t>
            </a:r>
            <a:r>
              <a:rPr b="1" lang="en-US" sz="2405"/>
              <a:t>BEGIN</a:t>
            </a:r>
            <a:r>
              <a:rPr lang="en-US" sz="2405"/>
              <a:t> or </a:t>
            </a:r>
            <a:r>
              <a:rPr b="1" lang="en-US" sz="2405"/>
              <a:t>END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lang="en-US" sz="2405"/>
              <a:t>an expression involving logical operators, relational operators, and/or regular expressions</a:t>
            </a:r>
            <a:endParaRPr/>
          </a:p>
          <a:p>
            <a:pPr indent="-274319" lvl="0" marL="27432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Action: one of the following kinds of C-like statements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lang="en-US" sz="2405"/>
              <a:t>if-else; while; for; break; continue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lang="en-US" sz="2405"/>
              <a:t>assignment statement: var=expression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b="1" lang="en-US" sz="2405"/>
              <a:t>print; printf;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lang="en-US" sz="2405"/>
              <a:t>next (skip remaining patterns on current line)</a:t>
            </a:r>
            <a:r>
              <a:rPr lang="en-US" sz="2405">
                <a:latin typeface="Arial"/>
                <a:ea typeface="Arial"/>
                <a:cs typeface="Arial"/>
                <a:sym typeface="Arial"/>
              </a:rPr>
              <a:t>‏</a:t>
            </a:r>
            <a:endParaRPr sz="2405"/>
          </a:p>
          <a:p>
            <a:pPr indent="-274320" lvl="1" marL="54864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lang="en-US" sz="2405"/>
              <a:t>exit (skips the rest of the current line)</a:t>
            </a:r>
            <a:r>
              <a:rPr lang="en-US" sz="2405">
                <a:latin typeface="Arial"/>
                <a:ea typeface="Arial"/>
                <a:cs typeface="Arial"/>
                <a:sym typeface="Arial"/>
              </a:rPr>
              <a:t>‏</a:t>
            </a:r>
            <a:endParaRPr sz="2405"/>
          </a:p>
          <a:p>
            <a:pPr indent="-274320" lvl="1" marL="54864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⚪"/>
            </a:pPr>
            <a:r>
              <a:rPr lang="en-US" sz="2405"/>
              <a:t>list of statements</a:t>
            </a:r>
            <a:endParaRPr/>
          </a:p>
          <a:p>
            <a:pPr indent="-183864" lvl="1" marL="54864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SzPts val="1425"/>
              <a:buNone/>
            </a:pPr>
            <a:r>
              <a:t/>
            </a:r>
            <a:endParaRPr sz="203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awk Command</a:t>
            </a:r>
            <a:endParaRPr/>
          </a:p>
        </p:txBody>
      </p:sp>
      <p:sp>
        <p:nvSpPr>
          <p:cNvPr id="338" name="Google Shape;338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9" name="Google Shape;339;p2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i="1" lang="en-US"/>
              <a:t>awk</a:t>
            </a:r>
            <a:r>
              <a:rPr lang="en-US"/>
              <a:t> reads a line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breaks it into fields separated by tabs/spaces (in default)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or other separators specified by </a:t>
            </a:r>
            <a:r>
              <a:rPr b="1" lang="en-US"/>
              <a:t>–F option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Accessing individual fields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b="1" lang="en-US"/>
              <a:t>$1,…,$n </a:t>
            </a:r>
            <a:r>
              <a:rPr lang="en-US"/>
              <a:t>refer to the values in fields 1 through n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b="1" lang="en-US"/>
              <a:t>$0 </a:t>
            </a:r>
            <a:r>
              <a:rPr lang="en-US"/>
              <a:t>refers to entire line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Example: Print the number of fields and first field in the /etc/passwd file.</a:t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7653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1447800" y="4953000"/>
            <a:ext cx="55915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$ awk  -F:   '{ print NF, $1 }'   /etc/passwd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42" name="Google Shape;342;p29"/>
          <p:cNvGraphicFramePr/>
          <p:nvPr/>
        </p:nvGraphicFramePr>
        <p:xfrm>
          <a:off x="1667754" y="5392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{9070573F-58BE-46C4-B8B6-41CA189AEECD}</a:tableStyleId>
              </a:tblPr>
              <a:tblGrid>
                <a:gridCol w="1219200"/>
                <a:gridCol w="487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-F: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Use colon ’</a:t>
                      </a:r>
                      <a:r>
                        <a:rPr b="1" lang="en-US" sz="1600" u="none" cap="none" strike="noStrike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b="0" lang="en-US" sz="1600" u="none" cap="none" strike="noStrike"/>
                        <a:t>’ as the field separator</a:t>
                      </a:r>
                      <a:endParaRPr b="0"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NF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Built-in variable, means number of fields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$1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Refers to filed 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awk Command</a:t>
            </a:r>
            <a:endParaRPr/>
          </a:p>
        </p:txBody>
      </p:sp>
      <p:sp>
        <p:nvSpPr>
          <p:cNvPr id="349" name="Google Shape;349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50" name="Google Shape;350;p3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Special tokens in </a:t>
            </a:r>
            <a:r>
              <a:rPr b="1" i="1" lang="en-US"/>
              <a:t>awk</a:t>
            </a:r>
            <a:endParaRPr b="1" i="1"/>
          </a:p>
        </p:txBody>
      </p:sp>
      <p:graphicFrame>
        <p:nvGraphicFramePr>
          <p:cNvPr id="352" name="Google Shape;352;p30"/>
          <p:cNvGraphicFramePr/>
          <p:nvPr/>
        </p:nvGraphicFramePr>
        <p:xfrm>
          <a:off x="1313688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{9070573F-58BE-46C4-B8B6-41CA189AEECD}</a:tableStyleId>
              </a:tblPr>
              <a:tblGrid>
                <a:gridCol w="1886700"/>
                <a:gridCol w="4209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BEGIN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Triggered before first line read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Triggered after last line read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FILENAME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 of file being processed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Current line #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Number of fields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awk Example</a:t>
            </a:r>
            <a:endParaRPr/>
          </a:p>
        </p:txBody>
      </p:sp>
      <p:sp>
        <p:nvSpPr>
          <p:cNvPr id="359" name="Google Shape;359;p3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332232" y="1565148"/>
            <a:ext cx="8503920" cy="50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72"/>
              <a:buChar char="⚫"/>
            </a:pPr>
            <a:r>
              <a:rPr lang="en-US" sz="2790">
                <a:solidFill>
                  <a:srgbClr val="000000"/>
                </a:solidFill>
              </a:rPr>
              <a:t>Now we are using a file “</a:t>
            </a:r>
            <a:r>
              <a:rPr b="1" lang="en-US" sz="279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passwd” </a:t>
            </a:r>
            <a:r>
              <a:rPr lang="en-US" sz="279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the folder of </a:t>
            </a:r>
            <a:r>
              <a:rPr b="1" lang="en-US" sz="279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etc</a:t>
            </a:r>
            <a:r>
              <a:rPr lang="en-US" sz="279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under root directory</a:t>
            </a:r>
            <a:endParaRPr/>
          </a:p>
          <a:p>
            <a:pPr indent="-185257" lvl="0" marL="302383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D16349"/>
              </a:buClr>
              <a:buSzPts val="1845"/>
              <a:buNone/>
            </a:pPr>
            <a:r>
              <a:t/>
            </a:r>
            <a:endParaRPr sz="2170">
              <a:solidFill>
                <a:srgbClr val="000000"/>
              </a:solidFill>
            </a:endParaRPr>
          </a:p>
          <a:p>
            <a:pPr indent="-176891" lvl="0" marL="302383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sz="2325">
              <a:solidFill>
                <a:srgbClr val="000000"/>
              </a:solidFill>
            </a:endParaRPr>
          </a:p>
          <a:p>
            <a:pPr indent="-176891" lvl="0" marL="302383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sz="2325">
              <a:solidFill>
                <a:srgbClr val="000000"/>
              </a:solidFill>
            </a:endParaRPr>
          </a:p>
          <a:p>
            <a:pPr indent="-176891" lvl="0" marL="302383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sz="2325">
              <a:solidFill>
                <a:srgbClr val="000000"/>
              </a:solidFill>
            </a:endParaRPr>
          </a:p>
          <a:p>
            <a:pPr indent="-302383" lvl="0" marL="302383" rtl="0" algn="just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rgbClr val="D16349"/>
              </a:buClr>
              <a:buSzPts val="1713"/>
              <a:buChar char="⚫"/>
            </a:pP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Task 1:  Only display  the </a:t>
            </a:r>
            <a:r>
              <a:rPr lang="en-US" sz="2015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user name</a:t>
            </a: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user’s </a:t>
            </a:r>
            <a:r>
              <a:rPr lang="en-US" sz="2015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home directory </a:t>
            </a: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015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login shell</a:t>
            </a:r>
            <a:endParaRPr/>
          </a:p>
          <a:p>
            <a:pPr indent="-227087" lvl="0" marL="302383" rtl="0" algn="just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rgbClr val="D16349"/>
              </a:buClr>
              <a:buSzPts val="1186"/>
              <a:buNone/>
            </a:pPr>
            <a:r>
              <a:t/>
            </a:r>
            <a:endParaRPr sz="1395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2383" lvl="0" marL="302383" rtl="0" algn="just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rgbClr val="D16349"/>
              </a:buClr>
              <a:buSzPts val="1713"/>
              <a:buChar char="⚫"/>
            </a:pP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Task 2: Based on task 1, print out “</a:t>
            </a:r>
            <a:r>
              <a:rPr i="1"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Start of file</a:t>
            </a: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” and “</a:t>
            </a:r>
            <a:r>
              <a:rPr i="1"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End of file</a:t>
            </a: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” at beginning and end of the output separately.</a:t>
            </a:r>
            <a:endParaRPr/>
          </a:p>
          <a:p>
            <a:pPr indent="-214565" lvl="0" marL="302383" rtl="0" algn="just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rgbClr val="D16349"/>
              </a:buClr>
              <a:buSzPts val="1383"/>
              <a:buNone/>
            </a:pPr>
            <a:r>
              <a:t/>
            </a:r>
            <a:endParaRPr sz="162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2383" lvl="0" marL="302383" rtl="0" algn="just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rgbClr val="D16349"/>
              </a:buClr>
              <a:buSzPts val="1713"/>
              <a:buChar char="⚫"/>
            </a:pP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Task 3: Display the required information only for the </a:t>
            </a:r>
            <a:r>
              <a:rPr b="1"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first two user</a:t>
            </a: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14565" lvl="0" marL="302383" rtl="0" algn="just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rgbClr val="D16349"/>
              </a:buClr>
              <a:buSzPts val="1383"/>
              <a:buNone/>
            </a:pPr>
            <a:r>
              <a:t/>
            </a:r>
            <a:endParaRPr sz="162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2383" lvl="0" marL="302383" rtl="0" algn="just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rgbClr val="D16349"/>
              </a:buClr>
              <a:buSzPts val="1713"/>
              <a:buChar char="⚫"/>
            </a:pP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Task 4: Based on task3, add the </a:t>
            </a:r>
            <a:r>
              <a:rPr b="1" i="1"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line number </a:t>
            </a: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b="1" i="1"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number of fields </a:t>
            </a:r>
            <a:r>
              <a:rPr lang="en-US" sz="2015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begging and end separately for each line.</a:t>
            </a:r>
            <a:endParaRPr/>
          </a:p>
          <a:p>
            <a:pPr indent="-176891" lvl="0" marL="302383" rtl="0" algn="just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i="1" sz="2325">
              <a:solidFill>
                <a:srgbClr val="000000"/>
              </a:solidFill>
            </a:endParaRPr>
          </a:p>
          <a:p>
            <a:pPr indent="-176891" lvl="0" marL="302383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sz="2325">
              <a:solidFill>
                <a:srgbClr val="000000"/>
              </a:solidFill>
            </a:endParaRPr>
          </a:p>
          <a:p>
            <a:pPr indent="-176891" lvl="0" marL="302383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sz="2325">
              <a:solidFill>
                <a:srgbClr val="000000"/>
              </a:solidFill>
            </a:endParaRPr>
          </a:p>
          <a:p>
            <a:pPr indent="-161404" lvl="0" marL="27432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t/>
            </a:r>
            <a:endParaRPr sz="2092"/>
          </a:p>
        </p:txBody>
      </p:sp>
      <p:sp>
        <p:nvSpPr>
          <p:cNvPr id="362" name="Google Shape;362;p31"/>
          <p:cNvSpPr/>
          <p:nvPr/>
        </p:nvSpPr>
        <p:spPr>
          <a:xfrm>
            <a:off x="762000" y="2362200"/>
            <a:ext cx="7772400" cy="1231106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nobody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Unprivileged User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/usr/bin/false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root:*:0:0:System Administrator:/var/root:/bin/sh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lp:*:26:26:Printing Services:/var/spool/cups:/usr/bin/false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1"/>
          <p:cNvSpPr/>
          <p:nvPr/>
        </p:nvSpPr>
        <p:spPr>
          <a:xfrm>
            <a:off x="3657600" y="3938586"/>
            <a:ext cx="845103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1" baseline="30000" i="0" lang="en-US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st</a:t>
            </a:r>
            <a:r>
              <a:rPr b="1" i="0" lang="en-US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 field</a:t>
            </a:r>
            <a:endParaRPr b="1" i="0" sz="1400" u="none" cap="none" strike="noStrike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5867400" y="3920369"/>
            <a:ext cx="894797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b="1" baseline="30000" i="0" lang="en-US" sz="1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th</a:t>
            </a:r>
            <a:r>
              <a:rPr b="1" i="0" lang="en-US" sz="1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field</a:t>
            </a:r>
            <a:endParaRPr b="1" i="0" sz="14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7924800" y="3949895"/>
            <a:ext cx="877163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b="1" baseline="30000" i="0" lang="en-US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th</a:t>
            </a:r>
            <a:r>
              <a:rPr b="1" i="0" lang="en-US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field</a:t>
            </a:r>
            <a:endParaRPr b="1" i="0" sz="14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5562600" y="6019800"/>
            <a:ext cx="478016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NR</a:t>
            </a:r>
            <a:endParaRPr b="1" i="0" sz="1400" u="none" cap="none" strike="noStrike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7772400" y="6019800"/>
            <a:ext cx="455574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NF</a:t>
            </a:r>
            <a:endParaRPr b="1" i="0" sz="1400" u="none" cap="none" strike="noStrike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31"/>
          <p:cNvSpPr/>
          <p:nvPr/>
        </p:nvSpPr>
        <p:spPr>
          <a:xfrm>
            <a:off x="6172199" y="1981200"/>
            <a:ext cx="2629763" cy="685800"/>
          </a:xfrm>
          <a:prstGeom prst="wedgeEllipseCallout">
            <a:avLst>
              <a:gd fmla="val -46998" name="adj1"/>
              <a:gd fmla="val 72397" name="adj2"/>
            </a:avLst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each line, there are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b="1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fields separated by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 b="1" i="0" sz="14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What will be covered?</a:t>
            </a:r>
            <a:endParaRPr/>
          </a:p>
        </p:txBody>
      </p:sp>
      <p:sp>
        <p:nvSpPr>
          <p:cNvPr id="178" name="Google Shape;178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9" name="Google Shape;179;p1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0" name="Google Shape;180;p14"/>
          <p:cNvGraphicFramePr/>
          <p:nvPr/>
        </p:nvGraphicFramePr>
        <p:xfrm>
          <a:off x="1828800" y="1506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{9070573F-58BE-46C4-B8B6-41CA189AEECD}</a:tableStyleId>
              </a:tblPr>
              <a:tblGrid>
                <a:gridCol w="2423600"/>
                <a:gridCol w="3320375"/>
              </a:tblGrid>
              <a:tr h="53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Utilities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Filtering files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egrep, fgrep, grep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Programmable text processing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awk, sed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Sorting files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sort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Archiving files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tar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Searching for files 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find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Switching users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su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Scheduling commands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crontab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awk Example : Task 1</a:t>
            </a:r>
            <a:endParaRPr/>
          </a:p>
        </p:txBody>
      </p:sp>
      <p:sp>
        <p:nvSpPr>
          <p:cNvPr id="375" name="Google Shape;375;p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76" name="Google Shape;376;p3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301752" y="1527048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72"/>
              <a:buChar char="⚫"/>
            </a:pPr>
            <a:r>
              <a:rPr lang="en-US" sz="279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Task 1:  Only display  the </a:t>
            </a:r>
            <a:r>
              <a:rPr lang="en-US" sz="279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user name</a:t>
            </a:r>
            <a:r>
              <a:rPr lang="en-US" sz="279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user’s </a:t>
            </a:r>
            <a:r>
              <a:rPr lang="en-US" sz="279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home directory </a:t>
            </a:r>
            <a:r>
              <a:rPr lang="en-US" sz="279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79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login shell</a:t>
            </a:r>
            <a:endParaRPr/>
          </a:p>
          <a:p>
            <a:pPr indent="-185257" lvl="0" marL="302383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D16349"/>
              </a:buClr>
              <a:buSzPts val="1845"/>
              <a:buNone/>
            </a:pPr>
            <a:r>
              <a:t/>
            </a:r>
            <a:endParaRPr sz="2170">
              <a:solidFill>
                <a:srgbClr val="000000"/>
              </a:solidFill>
            </a:endParaRPr>
          </a:p>
          <a:p>
            <a:pPr indent="-176891" lvl="0" marL="302383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sz="2325">
              <a:solidFill>
                <a:srgbClr val="000000"/>
              </a:solidFill>
            </a:endParaRPr>
          </a:p>
          <a:p>
            <a:pPr indent="-176891" lvl="0" marL="302383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sz="2325">
              <a:solidFill>
                <a:srgbClr val="000000"/>
              </a:solidFill>
            </a:endParaRPr>
          </a:p>
          <a:p>
            <a:pPr indent="-176891" lvl="0" marL="302383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sz="2325">
              <a:solidFill>
                <a:srgbClr val="000000"/>
              </a:solidFill>
            </a:endParaRPr>
          </a:p>
          <a:p>
            <a:pPr indent="-176891" lvl="0" marL="302383" rtl="0" algn="just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i="1" sz="2325">
              <a:solidFill>
                <a:srgbClr val="000000"/>
              </a:solidFill>
            </a:endParaRPr>
          </a:p>
          <a:p>
            <a:pPr indent="-176891" lvl="0" marL="302383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sz="2325">
              <a:solidFill>
                <a:srgbClr val="000000"/>
              </a:solidFill>
            </a:endParaRPr>
          </a:p>
          <a:p>
            <a:pPr indent="-176891" lvl="0" marL="302383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Clr>
                <a:srgbClr val="D16349"/>
              </a:buClr>
              <a:buSzPts val="1976"/>
              <a:buNone/>
            </a:pPr>
            <a:r>
              <a:t/>
            </a:r>
            <a:endParaRPr sz="2325">
              <a:solidFill>
                <a:srgbClr val="000000"/>
              </a:solidFill>
            </a:endParaRPr>
          </a:p>
          <a:p>
            <a:pPr indent="-161404" lvl="0" marL="27432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t/>
            </a:r>
            <a:endParaRPr sz="2092"/>
          </a:p>
        </p:txBody>
      </p:sp>
      <p:sp>
        <p:nvSpPr>
          <p:cNvPr id="378" name="Google Shape;378;p32"/>
          <p:cNvSpPr/>
          <p:nvPr/>
        </p:nvSpPr>
        <p:spPr>
          <a:xfrm>
            <a:off x="609600" y="2316480"/>
            <a:ext cx="7772400" cy="800219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p1.awk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#Print out the first, sixth, and seventh fields in the remained 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print   $1    "  “    $6    "  "   $7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5791201" y="1981200"/>
            <a:ext cx="3010762" cy="685800"/>
          </a:xfrm>
          <a:prstGeom prst="wedgeEllipseCallout">
            <a:avLst>
              <a:gd fmla="val -60665" name="adj1"/>
              <a:gd fmla="val 22397" name="adj2"/>
            </a:avLst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Assume  the program for </a:t>
            </a:r>
            <a:r>
              <a:rPr b="1" i="1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awk</a:t>
            </a: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has been stored in </a:t>
            </a:r>
            <a:r>
              <a:rPr b="1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p1.awk</a:t>
            </a:r>
            <a:endParaRPr b="1" i="0" sz="14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298043" y="4114800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Execute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awk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command</a:t>
            </a:r>
            <a:endParaRPr b="0" i="0" sz="28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1253" lvl="0" marL="30238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1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609600" y="4543806"/>
            <a:ext cx="7772400" cy="1384995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awk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b="1" i="0" lang="en-US" sz="2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-f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p1.awk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nobody  /  /usr/bin/false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  /var/root  /bin/sh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lp  /var/spool/cups  /usr/bin/false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awk Example : Task 2</a:t>
            </a:r>
            <a:endParaRPr/>
          </a:p>
        </p:txBody>
      </p:sp>
      <p:sp>
        <p:nvSpPr>
          <p:cNvPr id="388" name="Google Shape;388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89" name="Google Shape;389;p3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33"/>
          <p:cNvSpPr txBox="1"/>
          <p:nvPr>
            <p:ph idx="1" type="body"/>
          </p:nvPr>
        </p:nvSpPr>
        <p:spPr>
          <a:xfrm>
            <a:off x="301752" y="1527047"/>
            <a:ext cx="8503920" cy="1139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90"/>
              <a:buChar char="⚫"/>
            </a:pPr>
            <a:r>
              <a:rPr lang="en-US" sz="281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Task 2: Based on task 1, print out “Start of file” and “End of file” at beginning and end of the output separately.</a:t>
            </a:r>
            <a:endParaRPr/>
          </a:p>
          <a:p>
            <a:pPr indent="-150604" lvl="0" marL="302383" rtl="0" algn="l">
              <a:lnSpc>
                <a:spcPct val="80000"/>
              </a:lnSpc>
              <a:spcBef>
                <a:spcPts val="562"/>
              </a:spcBef>
              <a:spcAft>
                <a:spcPts val="0"/>
              </a:spcAft>
              <a:buClr>
                <a:srgbClr val="D16349"/>
              </a:buClr>
              <a:buSzPts val="2390"/>
              <a:buNone/>
            </a:pPr>
            <a:r>
              <a:t/>
            </a:r>
            <a:endParaRPr sz="2812">
              <a:solidFill>
                <a:srgbClr val="000000"/>
              </a:solidFill>
            </a:endParaRPr>
          </a:p>
          <a:p>
            <a:pPr indent="-201179" lvl="0" marL="302383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D16349"/>
              </a:buClr>
              <a:buSzPts val="1594"/>
              <a:buNone/>
            </a:pPr>
            <a:r>
              <a:t/>
            </a:r>
            <a:endParaRPr sz="1875">
              <a:solidFill>
                <a:srgbClr val="000000"/>
              </a:solidFill>
            </a:endParaRPr>
          </a:p>
          <a:p>
            <a:pPr indent="-201179" lvl="0" marL="302383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D16349"/>
              </a:buClr>
              <a:buSzPts val="1594"/>
              <a:buNone/>
            </a:pPr>
            <a:r>
              <a:t/>
            </a:r>
            <a:endParaRPr sz="1875">
              <a:solidFill>
                <a:srgbClr val="000000"/>
              </a:solidFill>
            </a:endParaRPr>
          </a:p>
          <a:p>
            <a:pPr indent="-201179" lvl="0" marL="302383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D16349"/>
              </a:buClr>
              <a:buSzPts val="1594"/>
              <a:buNone/>
            </a:pPr>
            <a:r>
              <a:t/>
            </a:r>
            <a:endParaRPr sz="1875">
              <a:solidFill>
                <a:srgbClr val="000000"/>
              </a:solidFill>
            </a:endParaRPr>
          </a:p>
          <a:p>
            <a:pPr indent="-201179" lvl="0" marL="302383" rtl="0" algn="just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D16349"/>
              </a:buClr>
              <a:buSzPts val="1594"/>
              <a:buNone/>
            </a:pPr>
            <a:r>
              <a:t/>
            </a:r>
            <a:endParaRPr i="1" sz="1875">
              <a:solidFill>
                <a:srgbClr val="000000"/>
              </a:solidFill>
            </a:endParaRPr>
          </a:p>
          <a:p>
            <a:pPr indent="-201179" lvl="0" marL="302383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D16349"/>
              </a:buClr>
              <a:buSzPts val="1594"/>
              <a:buNone/>
            </a:pPr>
            <a:r>
              <a:t/>
            </a:r>
            <a:endParaRPr sz="1875">
              <a:solidFill>
                <a:srgbClr val="000000"/>
              </a:solidFill>
            </a:endParaRPr>
          </a:p>
          <a:p>
            <a:pPr indent="-201179" lvl="0" marL="302383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D16349"/>
              </a:buClr>
              <a:buSzPts val="1594"/>
              <a:buNone/>
            </a:pPr>
            <a:r>
              <a:t/>
            </a:r>
            <a:endParaRPr sz="1875">
              <a:solidFill>
                <a:srgbClr val="000000"/>
              </a:solidFill>
            </a:endParaRPr>
          </a:p>
          <a:p>
            <a:pPr indent="-183264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None/>
            </a:pPr>
            <a:r>
              <a:t/>
            </a:r>
            <a:endParaRPr sz="1687"/>
          </a:p>
        </p:txBody>
      </p:sp>
      <p:sp>
        <p:nvSpPr>
          <p:cNvPr id="391" name="Google Shape;391;p33"/>
          <p:cNvSpPr/>
          <p:nvPr/>
        </p:nvSpPr>
        <p:spPr>
          <a:xfrm>
            <a:off x="663802" y="2646938"/>
            <a:ext cx="7946797" cy="1723549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p2.awk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#Before processing first line, print out “Start of file”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{ print   "Start of file: “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#Print out the first, sixth, and seventh fields in the remained 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print   $1    "  “    $6    "  "   $7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#After processing all lines, Print out “End of file” with Filename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END {  print   "End of file",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FILENAME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 txBox="1"/>
          <p:nvPr/>
        </p:nvSpPr>
        <p:spPr>
          <a:xfrm>
            <a:off x="298043" y="4343400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Execute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awk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command</a:t>
            </a:r>
            <a:endParaRPr b="0" i="0" sz="28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1253" lvl="0" marL="30238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1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3" name="Google Shape;393;p33"/>
          <p:cNvSpPr/>
          <p:nvPr/>
        </p:nvSpPr>
        <p:spPr>
          <a:xfrm>
            <a:off x="671422" y="4824764"/>
            <a:ext cx="7939177" cy="1661993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awk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-F: -f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p2.awk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 of file: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nobody  /  /usr/bin/false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  /var/root  /bin/sh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lp  /var/spool/cups  /usr/bin/false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 of file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awk Example : Task 3</a:t>
            </a:r>
            <a:endParaRPr/>
          </a:p>
        </p:txBody>
      </p:sp>
      <p:sp>
        <p:nvSpPr>
          <p:cNvPr id="399" name="Google Shape;399;p3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00" name="Google Shape;400;p3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34"/>
          <p:cNvSpPr txBox="1"/>
          <p:nvPr>
            <p:ph idx="1" type="body"/>
          </p:nvPr>
        </p:nvSpPr>
        <p:spPr>
          <a:xfrm>
            <a:off x="301752" y="1527047"/>
            <a:ext cx="8503920" cy="835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38"/>
              <a:buChar char="⚫"/>
            </a:pPr>
            <a:r>
              <a:rPr lang="en-US" sz="27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Task 3: Display the required information only for the </a:t>
            </a:r>
            <a:r>
              <a:rPr b="1" lang="en-US" sz="27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first two user</a:t>
            </a:r>
            <a:r>
              <a:rPr lang="en-US" sz="27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D16349"/>
              </a:buClr>
              <a:buSzPts val="1594"/>
              <a:buNone/>
            </a:pPr>
            <a:r>
              <a:t/>
            </a:r>
            <a:endParaRPr sz="1875">
              <a:solidFill>
                <a:srgbClr val="000000"/>
              </a:solidFill>
            </a:endParaRPr>
          </a:p>
          <a:p>
            <a:pPr indent="-183264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None/>
            </a:pPr>
            <a:r>
              <a:t/>
            </a:r>
            <a:endParaRPr sz="1687"/>
          </a:p>
        </p:txBody>
      </p:sp>
      <p:sp>
        <p:nvSpPr>
          <p:cNvPr id="402" name="Google Shape;402;p34"/>
          <p:cNvSpPr/>
          <p:nvPr/>
        </p:nvSpPr>
        <p:spPr>
          <a:xfrm>
            <a:off x="663802" y="2362200"/>
            <a:ext cx="7946797" cy="584775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p3.awk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NR &gt;= 1 &amp;&amp; NR &lt;= 2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print   $1    “  "    $6    "  "   $7 }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278993" y="3810000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Execute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awk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command</a:t>
            </a:r>
            <a:endParaRPr b="0" i="0" sz="28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1253" lvl="0" marL="30238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1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652372" y="4291364"/>
            <a:ext cx="7939177" cy="800219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awk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-F: -f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p3.awk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nobody </a:t>
            </a:r>
            <a: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/usr/bin/false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  /var/root  /bin/sh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awk Example : Task 4</a:t>
            </a:r>
            <a:endParaRPr/>
          </a:p>
        </p:txBody>
      </p:sp>
      <p:sp>
        <p:nvSpPr>
          <p:cNvPr id="410" name="Google Shape;410;p3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11" name="Google Shape;411;p3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301752" y="1527047"/>
            <a:ext cx="8503920" cy="112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38"/>
              <a:buChar char="⚫"/>
            </a:pPr>
            <a:r>
              <a:rPr lang="en-US" sz="27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Task 4: Based on task3, add the </a:t>
            </a:r>
            <a:r>
              <a:rPr b="1" i="1" lang="en-US" sz="27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line number </a:t>
            </a:r>
            <a:r>
              <a:rPr lang="en-US" sz="27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b="1" i="1" lang="en-US" sz="27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number of fields </a:t>
            </a:r>
            <a:r>
              <a:rPr lang="en-US" sz="27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beginning and end separately on each line.</a:t>
            </a:r>
            <a:endParaRPr sz="27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D16349"/>
              </a:buClr>
              <a:buSzPts val="1594"/>
              <a:buNone/>
            </a:pPr>
            <a:r>
              <a:t/>
            </a:r>
            <a:endParaRPr sz="1875">
              <a:solidFill>
                <a:srgbClr val="000000"/>
              </a:solidFill>
            </a:endParaRPr>
          </a:p>
          <a:p>
            <a:pPr indent="-183264" lvl="0" marL="274320" rtl="0" algn="l">
              <a:lnSpc>
                <a:spcPct val="80000"/>
              </a:lnSpc>
              <a:spcBef>
                <a:spcPts val="337"/>
              </a:spcBef>
              <a:spcAft>
                <a:spcPts val="0"/>
              </a:spcAft>
              <a:buSzPts val="1434"/>
              <a:buNone/>
            </a:pPr>
            <a:r>
              <a:t/>
            </a:r>
            <a:endParaRPr sz="1687"/>
          </a:p>
        </p:txBody>
      </p:sp>
      <p:sp>
        <p:nvSpPr>
          <p:cNvPr id="413" name="Google Shape;413;p35"/>
          <p:cNvSpPr/>
          <p:nvPr/>
        </p:nvSpPr>
        <p:spPr>
          <a:xfrm>
            <a:off x="663802" y="2696497"/>
            <a:ext cx="7946797" cy="584775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p4.awk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NR &gt;= 1 &amp;&amp; NR &lt;= 2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print   NR   $1    “  "    $6    "  "   $7   NF}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35"/>
          <p:cNvSpPr txBox="1"/>
          <p:nvPr/>
        </p:nvSpPr>
        <p:spPr>
          <a:xfrm>
            <a:off x="278993" y="3810000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Execute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awk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command</a:t>
            </a:r>
            <a:endParaRPr b="0" i="0" sz="28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1253" lvl="0" marL="30238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1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0458" lvl="0" marL="30238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652372" y="4291364"/>
            <a:ext cx="7958227" cy="800219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awk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-F: -f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p4.awk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nobody  /  /usr/bin/false  </a:t>
            </a:r>
            <a: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root  /var/root  /bin/sh  </a:t>
            </a:r>
            <a:r>
              <a:rPr b="1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Sorting Files (sort)</a:t>
            </a:r>
            <a:endParaRPr/>
          </a:p>
        </p:txBody>
      </p:sp>
      <p:sp>
        <p:nvSpPr>
          <p:cNvPr id="422" name="Google Shape;422;p3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23" name="Google Shape;423;p3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Sorts a file in ascending or descending order based on one or more fields.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Individual fields are ordered lexicographically, which means that corresponding characters are compared based on their ASCII value.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Sorting Files (sort)</a:t>
            </a:r>
            <a:endParaRPr/>
          </a:p>
        </p:txBody>
      </p:sp>
      <p:sp>
        <p:nvSpPr>
          <p:cNvPr id="431" name="Google Shape;431;p3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3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sort   </a:t>
            </a:r>
            <a:r>
              <a:rPr lang="en-US" sz="2400">
                <a:solidFill>
                  <a:srgbClr val="7030A0"/>
                </a:solidFill>
              </a:rPr>
              <a:t> </a:t>
            </a:r>
            <a:r>
              <a:rPr b="1" lang="en-US" sz="2400">
                <a:solidFill>
                  <a:srgbClr val="7030A0"/>
                </a:solidFill>
              </a:rPr>
              <a:t>-tc</a:t>
            </a:r>
            <a:r>
              <a:rPr lang="en-US" sz="2400">
                <a:solidFill>
                  <a:srgbClr val="7030A0"/>
                </a:solidFill>
              </a:rPr>
              <a:t>   -r</a:t>
            </a:r>
            <a:r>
              <a:rPr lang="en-US" sz="2400"/>
              <a:t>     </a:t>
            </a:r>
            <a:r>
              <a:rPr lang="en-US" sz="2400">
                <a:solidFill>
                  <a:srgbClr val="0070C0"/>
                </a:solidFill>
              </a:rPr>
              <a:t>{sortField   -bfMn}*</a:t>
            </a:r>
            <a:r>
              <a:rPr lang="en-US" sz="2400"/>
              <a:t>     {fileName}*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b="1" lang="en-US"/>
              <a:t>-t</a:t>
            </a:r>
            <a:r>
              <a:rPr b="1" lang="en-US">
                <a:solidFill>
                  <a:srgbClr val="C00000"/>
                </a:solidFill>
              </a:rPr>
              <a:t>c </a:t>
            </a:r>
            <a:r>
              <a:rPr lang="en-US"/>
              <a:t>separator is </a:t>
            </a:r>
            <a:r>
              <a:rPr lang="en-US">
                <a:solidFill>
                  <a:srgbClr val="C00000"/>
                </a:solidFill>
              </a:rPr>
              <a:t>c</a:t>
            </a:r>
            <a:r>
              <a:rPr lang="en-US"/>
              <a:t> instead of blank   e.g.  -t: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b="1" lang="en-US"/>
              <a:t>-r   </a:t>
            </a:r>
            <a:r>
              <a:rPr lang="en-US"/>
              <a:t>descending instead of ascending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400"/>
              <a:buChar char="⚪"/>
            </a:pPr>
            <a:r>
              <a:rPr lang="en-US" sz="2000">
                <a:solidFill>
                  <a:srgbClr val="0070C0"/>
                </a:solidFill>
              </a:rPr>
              <a:t>sortField  </a:t>
            </a:r>
            <a:r>
              <a:rPr lang="en-US" sz="2000"/>
              <a:t>: </a:t>
            </a:r>
            <a:r>
              <a:rPr b="1" lang="en-US"/>
              <a:t>+POS1 [-POS2]  </a:t>
            </a:r>
            <a:r>
              <a:rPr lang="en-US"/>
              <a:t>key positions start [up to end]  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-b   ignore leading blanks 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-f    ignore case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b="1" lang="en-US"/>
              <a:t>-M </a:t>
            </a:r>
            <a:r>
              <a:rPr lang="en-US"/>
              <a:t>month sort (3 letter month abbreviation)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b="1" lang="en-US"/>
              <a:t>-n  </a:t>
            </a:r>
            <a:r>
              <a:rPr lang="en-US"/>
              <a:t>numeric sort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Sort Examples</a:t>
            </a:r>
            <a:endParaRPr/>
          </a:p>
        </p:txBody>
      </p:sp>
      <p:sp>
        <p:nvSpPr>
          <p:cNvPr id="440" name="Google Shape;440;p3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335280" y="1506517"/>
            <a:ext cx="457200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cat sort.dat</a:t>
            </a:r>
            <a:endParaRPr b="1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John Smith 1222 20 Apr 1956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Tony Jones 1012 20 Mar 1950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John Duncan 1111 20 Jan 1966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Larry Jones 1223 20 Dec 1946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8"/>
          <p:cNvSpPr/>
          <p:nvPr/>
        </p:nvSpPr>
        <p:spPr>
          <a:xfrm>
            <a:off x="301752" y="3553821"/>
            <a:ext cx="457200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sort  +0  -2  sort.dat</a:t>
            </a:r>
            <a:endParaRPr b="1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John Duncan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1111 20 Jan 1966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John Smith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1222 20 Apr 1956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Larry Jones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1223 20 Dec 1946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Tony Jones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1012 20 Mar 1950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4873752" y="1510653"/>
            <a:ext cx="457200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sort  +4  -5  -M  sort.dat</a:t>
            </a:r>
            <a:endParaRPr b="1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John Duncan 1111 20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Jan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1966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Tony Jones 1012 20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1950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John Smith 1222 20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Apr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1956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Larry Jones 1223 20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Dec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1946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4873752" y="3557957"/>
            <a:ext cx="3403432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$ sort  +4  -5  sort.dat</a:t>
            </a:r>
            <a:endParaRPr b="1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John Smith 1222 20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Apr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1956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Larry Jones 1223 20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Dec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1946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John Duncan 1111 20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Jan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1966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Tony Jones 1012 20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1950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335280" y="5715000"/>
            <a:ext cx="7077579" cy="369332"/>
          </a:xfrm>
          <a:prstGeom prst="rect">
            <a:avLst/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Note: the position of field for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sort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starts from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457200" y="2968823"/>
            <a:ext cx="289560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endParaRPr b="1" i="0" sz="1400" u="none" cap="none" strike="noStrike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1487692" y="2968823"/>
            <a:ext cx="272832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4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2156460" y="2968823"/>
            <a:ext cx="296876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4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2736036" y="2968823"/>
            <a:ext cx="296876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1" i="0" sz="14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3158490" y="2968823"/>
            <a:ext cx="301686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1" i="0" sz="14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3817924" y="2968823"/>
            <a:ext cx="296876" cy="30777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b="1" i="0" sz="14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Archiving (tar)</a:t>
            </a:r>
            <a:endParaRPr/>
          </a:p>
        </p:txBody>
      </p:sp>
      <p:sp>
        <p:nvSpPr>
          <p:cNvPr id="459" name="Google Shape;459;p3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60" name="Google Shape;460;p3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3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Create a “tape archive” format file from the file list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tar –</a:t>
            </a:r>
            <a:r>
              <a:rPr b="1" lang="en-US"/>
              <a:t>c</a:t>
            </a:r>
            <a:r>
              <a:rPr lang="en-US"/>
              <a:t>vf   tarFileName  fileList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Extract files from a “tape archive” format file to current directory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tar -</a:t>
            </a:r>
            <a:r>
              <a:rPr b="1" lang="en-US"/>
              <a:t>x</a:t>
            </a:r>
            <a:r>
              <a:rPr lang="en-US"/>
              <a:t>vf    tarFileName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Show the content of a “tape archive” format file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tar –</a:t>
            </a:r>
            <a:r>
              <a:rPr b="1" lang="en-US"/>
              <a:t>t</a:t>
            </a:r>
            <a:r>
              <a:rPr lang="en-US"/>
              <a:t>vf   tarFileName</a:t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505200" y="4861265"/>
            <a:ext cx="5330952" cy="923330"/>
          </a:xfrm>
          <a:prstGeom prst="rect">
            <a:avLst/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-f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enables you to give a tar file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Default name is /dev/rmt0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-v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verbose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Create a tar file</a:t>
            </a:r>
            <a:endParaRPr/>
          </a:p>
        </p:txBody>
      </p:sp>
      <p:sp>
        <p:nvSpPr>
          <p:cNvPr id="469" name="Google Shape;469;p4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70" name="Google Shape;470;p4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457200" y="1708190"/>
            <a:ext cx="8229600" cy="3016210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tar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-cvf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ch6.tar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ch6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ch6/menu.csh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ch6/junk/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ch6/junk/junk.csh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ch6/junk.csh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ch6/menu2.csh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ch6/multi.csh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ch6/expr1.csh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ch6/expr3.csh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ch6/expr4.csh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ch6/if.csh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ch6/menu3.csh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457200" y="5517700"/>
            <a:ext cx="8229600" cy="578300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ls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ch6.tar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-rw-rw-r--   1 raj     raj         20480 Jun 26 20:08 ch6.tar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0"/>
          <p:cNvSpPr txBox="1"/>
          <p:nvPr>
            <p:ph idx="1" type="body"/>
          </p:nvPr>
        </p:nvSpPr>
        <p:spPr>
          <a:xfrm>
            <a:off x="457200" y="4856670"/>
            <a:ext cx="8503920" cy="6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Check the existence of ch6.tar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Show Contents in a Tar File</a:t>
            </a:r>
            <a:endParaRPr/>
          </a:p>
        </p:txBody>
      </p:sp>
      <p:sp>
        <p:nvSpPr>
          <p:cNvPr id="480" name="Google Shape;480;p4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81" name="Google Shape;481;p4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p41"/>
          <p:cNvSpPr/>
          <p:nvPr/>
        </p:nvSpPr>
        <p:spPr>
          <a:xfrm>
            <a:off x="457200" y="1631990"/>
            <a:ext cx="8229600" cy="3170099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tar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-tvf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ch6.tar</a:t>
            </a:r>
            <a:endParaRPr b="1" i="0" sz="18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drwxr-xr-x raj/raj      0 2007-06-03 09:57 ch6/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-rwxr-xr-x raj/raj    403 2007-06-02 14:50 ch6/menu.csh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drwxr-xr-x raj/raj      0 2007-06-03 09:57 ch6/junk/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-rwxr-xr-x raj/raj   1475 2007-06-03 09:57 ch6/junk/junk.csh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-rwxr-xr-x raj/raj   1475 2007-06-03 09:56 ch6/junk.csh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-rw-r--r-- raj/raj    744 2007-06-02 15:59 ch6/menu2.csh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-rwxr-xr-x raj/raj    445 2007-06-02 15:26 ch6/multi.csh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-rwxr-xr-x raj/raj    279 2007-06-02 15:18 ch6/expr1.csh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-rwxr-xr-x raj/raj     98 2007-06-02 15:20 ch6/expr3.csh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-rwxr-xr-x raj/raj    262 2007-06-02 15:21 ch6/expr4.csh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-rwxr-xr-x raj/raj    204 2007-06-02 15:22 ch6/if.csh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-rw-r--r-- raj/raj    744 2007-06-02 16:01 ch6/menu3.csh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-rw-rw-r-- raj/raj     29 2007-06-21 11:06 date.txt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Filtering files</a:t>
            </a:r>
            <a:endParaRPr/>
          </a:p>
        </p:txBody>
      </p:sp>
      <p:sp>
        <p:nvSpPr>
          <p:cNvPr id="187" name="Google Shape;187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/>
              <a:t>grep, egrep, and fgrep</a:t>
            </a:r>
            <a:endParaRPr b="1" sz="2800"/>
          </a:p>
          <a:p>
            <a:pPr indent="-274320" lvl="1" marL="54864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>
                <a:solidFill>
                  <a:schemeClr val="dk1"/>
                </a:solidFill>
              </a:rPr>
              <a:t>Filter out all lines that do not contain a </a:t>
            </a:r>
            <a:r>
              <a:rPr b="1" lang="en-US" sz="2400">
                <a:solidFill>
                  <a:schemeClr val="dk1"/>
                </a:solidFill>
              </a:rPr>
              <a:t>specified pattern </a:t>
            </a:r>
            <a:r>
              <a:rPr lang="en-US" sz="2400">
                <a:solidFill>
                  <a:schemeClr val="dk1"/>
                </a:solidFill>
              </a:rPr>
              <a:t>(i.e. output all lines containing a specified pattern)</a:t>
            </a:r>
            <a:endParaRPr sz="2300"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grep    -inw    ‘</a:t>
            </a:r>
            <a:r>
              <a:rPr b="1" lang="en-US">
                <a:solidFill>
                  <a:srgbClr val="C00000"/>
                </a:solidFill>
              </a:rPr>
              <a:t>pattern</a:t>
            </a:r>
            <a:r>
              <a:rPr b="1" lang="en-US"/>
              <a:t>’</a:t>
            </a:r>
            <a:r>
              <a:rPr lang="en-US"/>
              <a:t>     {fileName}*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egrep  -inw    ‘</a:t>
            </a:r>
            <a:r>
              <a:rPr b="1" lang="en-US">
                <a:solidFill>
                  <a:srgbClr val="7030A0"/>
                </a:solidFill>
              </a:rPr>
              <a:t>pattern</a:t>
            </a:r>
            <a:r>
              <a:rPr b="1" lang="en-US"/>
              <a:t>’</a:t>
            </a:r>
            <a:r>
              <a:rPr lang="en-US"/>
              <a:t>     {fileName}*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fgrep   -inw    ‘</a:t>
            </a:r>
            <a:r>
              <a:rPr b="1" lang="en-US">
                <a:solidFill>
                  <a:srgbClr val="0070C0"/>
                </a:solidFill>
              </a:rPr>
              <a:t>pattern</a:t>
            </a:r>
            <a:r>
              <a:rPr b="1" lang="en-US"/>
              <a:t>’</a:t>
            </a:r>
            <a:r>
              <a:rPr lang="en-US"/>
              <a:t>     {fileName}*</a:t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914400" y="4724400"/>
            <a:ext cx="7772400" cy="92333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8" lvl="2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-i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:  ignore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-n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:  display line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905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-w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:  matches only whole words only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5768899" y="3242846"/>
            <a:ext cx="27655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basic regular expression</a:t>
            </a:r>
            <a:endParaRPr b="1" i="0" sz="16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5770847" y="4023013"/>
            <a:ext cx="13901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fixed string</a:t>
            </a:r>
            <a:endParaRPr b="1" i="0" sz="1600" u="none" cap="none" strike="noStrike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5770847" y="3684459"/>
            <a:ext cx="32207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extended regular expression</a:t>
            </a:r>
            <a:endParaRPr b="1" i="0" sz="1600" u="none" cap="none" strike="noStrik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5973511" y="4875881"/>
            <a:ext cx="2832161" cy="1031932"/>
          </a:xfrm>
          <a:prstGeom prst="wedgeEllipseCallout">
            <a:avLst>
              <a:gd fmla="val -48925" name="adj1"/>
              <a:gd fmla="val -43150" name="adj2"/>
            </a:avLst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Check following options: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-E in grep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-x in egrep</a:t>
            </a:r>
            <a:endParaRPr b="1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Extract a Tar File</a:t>
            </a:r>
            <a:endParaRPr/>
          </a:p>
        </p:txBody>
      </p:sp>
      <p:sp>
        <p:nvSpPr>
          <p:cNvPr id="489" name="Google Shape;489;p4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90" name="Google Shape;490;p4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4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Assume we remove the original </a:t>
            </a:r>
            <a:r>
              <a:rPr b="1" i="1" lang="en-US"/>
              <a:t>ch6</a:t>
            </a:r>
            <a:r>
              <a:rPr lang="en-US"/>
              <a:t> folder first</a:t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77165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Then extract the </a:t>
            </a:r>
            <a:r>
              <a:rPr b="1" lang="en-US"/>
              <a:t>Tar</a:t>
            </a:r>
            <a:r>
              <a:rPr lang="en-US"/>
              <a:t> file to the current folder</a:t>
            </a:r>
            <a:endParaRPr/>
          </a:p>
        </p:txBody>
      </p:sp>
      <p:sp>
        <p:nvSpPr>
          <p:cNvPr id="492" name="Google Shape;492;p42"/>
          <p:cNvSpPr/>
          <p:nvPr/>
        </p:nvSpPr>
        <p:spPr>
          <a:xfrm>
            <a:off x="491490" y="2057400"/>
            <a:ext cx="8229600" cy="369332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rm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-fr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457200" y="3352800"/>
            <a:ext cx="8229600" cy="2769989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ch6.tar</a:t>
            </a:r>
            <a:endParaRPr b="1" i="0" sz="18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ch6/menu.csh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ch6/junk/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ch6/junk/junk.csh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ch6/junk.csh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ch6/menu2.csh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ch6/multi.csh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ch6/expr1.csh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ch6/expr3.csh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ch6/expr4.csh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ch6/if.csh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ch6/menu3.csh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date.txt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Searching files (find)</a:t>
            </a:r>
            <a:endParaRPr/>
          </a:p>
        </p:txBody>
      </p:sp>
      <p:sp>
        <p:nvSpPr>
          <p:cNvPr id="500" name="Google Shape;500;p4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01" name="Google Shape;501;p4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2" name="Google Shape;502;p4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23"/>
              <a:buChar char="⚫"/>
            </a:pPr>
            <a:r>
              <a:rPr b="1" i="1" lang="en-US" sz="2380"/>
              <a:t>find</a:t>
            </a:r>
            <a:r>
              <a:rPr lang="en-US" sz="2380"/>
              <a:t>  &lt;</a:t>
            </a:r>
            <a:r>
              <a:rPr lang="en-US" sz="2380">
                <a:solidFill>
                  <a:srgbClr val="0070C0"/>
                </a:solidFill>
              </a:rPr>
              <a:t>startingDirectory&gt;  &lt;matching criteria and actions&gt;</a:t>
            </a:r>
            <a:endParaRPr/>
          </a:p>
          <a:p>
            <a:pPr indent="-274319" lvl="1" marL="54864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274"/>
              <a:buChar char="⚪"/>
            </a:pPr>
            <a:r>
              <a:rPr lang="en-US" sz="1820"/>
              <a:t>Searching the files matching given expression starting from </a:t>
            </a:r>
            <a:r>
              <a:rPr b="1" lang="en-US" sz="1820"/>
              <a:t>pathName</a:t>
            </a:r>
            <a:endParaRPr b="1" sz="1820"/>
          </a:p>
          <a:p>
            <a:pPr indent="-274320" lvl="0" marL="27432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SzPts val="1666"/>
              <a:buChar char="⚫"/>
            </a:pPr>
            <a:r>
              <a:rPr lang="en-US" sz="1960"/>
              <a:t>Expression</a:t>
            </a:r>
            <a:endParaRPr/>
          </a:p>
          <a:p>
            <a:pPr indent="-274319" lvl="1" marL="54864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274"/>
              <a:buChar char="⚪"/>
            </a:pPr>
            <a:r>
              <a:rPr lang="en-US" sz="1820"/>
              <a:t>-name pattern      </a:t>
            </a:r>
            <a:endParaRPr/>
          </a:p>
          <a:p>
            <a:pPr indent="-228600" lvl="2" marL="82296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365"/>
              <a:buChar char="⯍"/>
            </a:pPr>
            <a:r>
              <a:rPr lang="en-US" sz="1820"/>
              <a:t>true if the file name matches pattern</a:t>
            </a:r>
            <a:endParaRPr/>
          </a:p>
          <a:p>
            <a:pPr indent="-274319" lvl="1" marL="54864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274"/>
              <a:buChar char="⚪"/>
            </a:pPr>
            <a:r>
              <a:rPr lang="en-US" sz="1820"/>
              <a:t>-perm oct</a:t>
            </a:r>
            <a:endParaRPr sz="1820"/>
          </a:p>
          <a:p>
            <a:pPr indent="-228600" lvl="2" marL="82296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365"/>
              <a:buChar char="⯍"/>
            </a:pPr>
            <a:r>
              <a:rPr lang="en-US" sz="1820"/>
              <a:t>true if the octal description of file's permission equals oct</a:t>
            </a:r>
            <a:endParaRPr sz="1820"/>
          </a:p>
          <a:p>
            <a:pPr indent="-274319" lvl="1" marL="54864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274"/>
              <a:buChar char="⚪"/>
            </a:pPr>
            <a:r>
              <a:rPr lang="en-US" sz="1820"/>
              <a:t>-type ch</a:t>
            </a:r>
            <a:endParaRPr sz="1820"/>
          </a:p>
          <a:p>
            <a:pPr indent="-228600" lvl="2" marL="82296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365"/>
              <a:buChar char="⯍"/>
            </a:pPr>
            <a:r>
              <a:rPr lang="en-US" sz="1820"/>
              <a:t>true if the type of the file is ch (b=block, c=char ..)</a:t>
            </a:r>
            <a:r>
              <a:rPr lang="en-US" sz="1820">
                <a:latin typeface="Arial"/>
                <a:ea typeface="Arial"/>
                <a:cs typeface="Arial"/>
                <a:sym typeface="Arial"/>
              </a:rPr>
              <a:t>‏</a:t>
            </a:r>
            <a:endParaRPr sz="1820"/>
          </a:p>
          <a:p>
            <a:pPr indent="-274319" lvl="1" marL="54864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274"/>
              <a:buChar char="⚪"/>
            </a:pPr>
            <a:r>
              <a:rPr lang="en-US" sz="1820"/>
              <a:t>-user userId       </a:t>
            </a:r>
            <a:endParaRPr/>
          </a:p>
          <a:p>
            <a:pPr indent="-228600" lvl="2" marL="82296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365"/>
              <a:buChar char="⯍"/>
            </a:pPr>
            <a:r>
              <a:rPr lang="en-US" sz="1820"/>
              <a:t>true if the owner of the file is userId</a:t>
            </a:r>
            <a:endParaRPr sz="1820"/>
          </a:p>
          <a:p>
            <a:pPr indent="-274319" lvl="1" marL="54864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274"/>
              <a:buChar char="⚪"/>
            </a:pPr>
            <a:r>
              <a:rPr lang="en-US" sz="1820"/>
              <a:t>-group groupId     </a:t>
            </a:r>
            <a:endParaRPr/>
          </a:p>
          <a:p>
            <a:pPr indent="-228600" lvl="2" marL="82296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365"/>
              <a:buChar char="⯍"/>
            </a:pPr>
            <a:r>
              <a:rPr lang="en-US" sz="1820"/>
              <a:t>true if the group of the file is groupId</a:t>
            </a:r>
            <a:endParaRPr sz="182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Find Examples</a:t>
            </a:r>
            <a:endParaRPr/>
          </a:p>
        </p:txBody>
      </p:sp>
      <p:sp>
        <p:nvSpPr>
          <p:cNvPr id="509" name="Google Shape;509;p4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10" name="Google Shape;510;p4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4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$ find   /   -name    </a:t>
            </a:r>
            <a:r>
              <a:rPr lang="en-US">
                <a:solidFill>
                  <a:srgbClr val="C00000"/>
                </a:solidFill>
              </a:rPr>
              <a:t>‘</a:t>
            </a:r>
            <a:r>
              <a:rPr lang="en-US"/>
              <a:t>*.java</a:t>
            </a:r>
            <a:r>
              <a:rPr lang="en-US">
                <a:solidFill>
                  <a:srgbClr val="C00000"/>
                </a:solidFill>
              </a:rPr>
              <a:t>’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searches for all Java file in the entire file system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$ find .   -name    </a:t>
            </a:r>
            <a:r>
              <a:rPr lang="en-US">
                <a:solidFill>
                  <a:srgbClr val="C00000"/>
                </a:solidFill>
              </a:rPr>
              <a:t>‘</a:t>
            </a:r>
            <a:r>
              <a:rPr lang="en-US"/>
              <a:t>sed*</a:t>
            </a:r>
            <a:r>
              <a:rPr lang="en-US">
                <a:solidFill>
                  <a:srgbClr val="C00000"/>
                </a:solidFill>
              </a:rPr>
              <a:t>’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Searches for all files with  names starting “sed”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Substituting User</a:t>
            </a:r>
            <a:endParaRPr/>
          </a:p>
        </p:txBody>
      </p:sp>
      <p:sp>
        <p:nvSpPr>
          <p:cNvPr id="518" name="Google Shape;518;p4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19" name="Google Shape;519;p4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4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% su userName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If userName is not specified, root is assumed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Need access privileges for this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Requires password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% sudo command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User can execute command as super user</a:t>
            </a:r>
            <a:endParaRPr/>
          </a:p>
          <a:p>
            <a:pPr indent="-274320" lvl="1" marL="54864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Requires password</a:t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527" name="Google Shape;527;p4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28" name="Google Shape;528;p4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p4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Pattern matching (grep)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Pattern matching and processing  (awk,sed)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Sort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Archiving(tar)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Searching files(find)</a:t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grep Examples</a:t>
            </a:r>
            <a:endParaRPr/>
          </a:p>
        </p:txBody>
      </p:sp>
      <p:sp>
        <p:nvSpPr>
          <p:cNvPr id="201" name="Google Shape;201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Assume we have a file called </a:t>
            </a:r>
            <a:r>
              <a:rPr i="1" lang="en-US" sz="2800">
                <a:solidFill>
                  <a:srgbClr val="000000"/>
                </a:solidFill>
              </a:rPr>
              <a:t>grepfile</a:t>
            </a:r>
            <a:endParaRPr i="1" sz="2800">
              <a:solidFill>
                <a:srgbClr val="000000"/>
              </a:solidFill>
            </a:endParaRPr>
          </a:p>
          <a:p>
            <a:pPr indent="-140458" lvl="0" marL="30238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40458" lvl="0" marL="30238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40458" lvl="0" marL="30238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302383" lvl="0" marL="302383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Display the lines containing the pattern </a:t>
            </a:r>
            <a:r>
              <a:rPr lang="en-US" sz="2800">
                <a:solidFill>
                  <a:srgbClr val="002060"/>
                </a:solidFill>
              </a:rPr>
              <a:t>/</a:t>
            </a:r>
            <a:r>
              <a:rPr b="1" lang="en-US" sz="2800">
                <a:solidFill>
                  <a:srgbClr val="002060"/>
                </a:solidFill>
              </a:rPr>
              <a:t>sw.*ng/</a:t>
            </a:r>
            <a:endParaRPr/>
          </a:p>
          <a:p>
            <a:pPr indent="-129662" lvl="0" marL="302383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16349"/>
              </a:buClr>
              <a:buSzPts val="2720"/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  <a:p>
            <a:pPr indent="-302383" lvl="0" marL="302383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Display the lines containing the pattern </a:t>
            </a:r>
            <a:r>
              <a:rPr lang="en-US" sz="2800">
                <a:solidFill>
                  <a:srgbClr val="002060"/>
                </a:solidFill>
              </a:rPr>
              <a:t>/</a:t>
            </a:r>
            <a:r>
              <a:rPr b="1" lang="en-US" sz="2800">
                <a:solidFill>
                  <a:srgbClr val="002060"/>
                </a:solidFill>
              </a:rPr>
              <a:t>a./</a:t>
            </a:r>
            <a:endParaRPr/>
          </a:p>
          <a:p>
            <a:pPr indent="-140458" lvl="0" marL="30238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i="1" sz="3000">
              <a:solidFill>
                <a:srgbClr val="000000"/>
              </a:solidFill>
            </a:endParaRPr>
          </a:p>
          <a:p>
            <a:pPr indent="-140458" lvl="0" marL="30238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40458" lvl="0" marL="30238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381000" y="1999128"/>
            <a:ext cx="8229600" cy="1661993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–n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grepfile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Well you know it's your bedtime,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 turn off the light,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Say all your prayers and then,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Oh you sleepy young heads dream of wonderful things,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Beautiful mermaids will swim through the sea,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you will be swimming there too.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408371" y="4215350"/>
            <a:ext cx="8229600" cy="584775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 --color  -n ‘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sw.*ng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 grepfile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you will be 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swimming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there too. 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406831" y="5302287"/>
            <a:ext cx="8229600" cy="1015663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 --color  -n ‘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a.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 grepfile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ay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your pr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ay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ers 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then,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Oh you sleepy young he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ad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dre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of wonderful things,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au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tiful merm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ai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ds will swim through the se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a,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6299493" y="5301672"/>
            <a:ext cx="2590800" cy="1103312"/>
          </a:xfrm>
          <a:prstGeom prst="wedgeEllipseCallout">
            <a:avLst>
              <a:gd fmla="val -60902" name="adj1"/>
              <a:gd fmla="val -24164" name="adj2"/>
            </a:avLst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--color: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highlight the matched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grep Examples</a:t>
            </a:r>
            <a:endParaRPr/>
          </a:p>
        </p:txBody>
      </p:sp>
      <p:sp>
        <p:nvSpPr>
          <p:cNvPr id="214" name="Google Shape;214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6" name="Google Shape;216;p17"/>
          <p:cNvGraphicFramePr/>
          <p:nvPr/>
        </p:nvGraphicFramePr>
        <p:xfrm>
          <a:off x="620268" y="139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{9070573F-58BE-46C4-B8B6-41CA189AEECD}</a:tableStyleId>
              </a:tblPr>
              <a:tblGrid>
                <a:gridCol w="1356050"/>
                <a:gridCol w="65840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grep pattern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Lines that match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.nd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Say all your prayers 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and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then,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Oh you sleepy young heads dream of w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ond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erful things,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And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you will be swimming there too.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^.nd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B41D"/>
                        </a:buClr>
                        <a:buSzPts val="1600"/>
                        <a:buFont typeface="Courier New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And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you will be swimming there too.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sw.*ng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B41D"/>
                        </a:buClr>
                        <a:buSzPts val="1600"/>
                        <a:buFont typeface="Courier New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And you will be 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swimming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there too.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[A-D]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eautiful mermaids will swim through the sea,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nd you will be swimming there too. 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B41D"/>
                        </a:buClr>
                        <a:buSzPts val="1600"/>
                        <a:buFont typeface="Courier New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And you will be swimming there too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a.$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B41D"/>
                        </a:buClr>
                        <a:buSzPts val="1600"/>
                        <a:buFont typeface="Courier New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Beautiful mermaids will swim through the se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a,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[a-m]nd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B41D"/>
                        </a:buClr>
                        <a:buSzPts val="1600"/>
                        <a:buFont typeface="Courier New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Say all your prayers 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and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then,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[^a-m]nd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Oh you sleepy young heads dream of w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ond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erful things,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And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you will be swimming there too.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egrep Examples</a:t>
            </a:r>
            <a:endParaRPr/>
          </a:p>
        </p:txBody>
      </p:sp>
      <p:sp>
        <p:nvSpPr>
          <p:cNvPr id="223" name="Google Shape;223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383" lvl="0" marL="30238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Assume we still use the </a:t>
            </a:r>
            <a:r>
              <a:rPr i="1" lang="en-US" sz="2800">
                <a:solidFill>
                  <a:srgbClr val="000000"/>
                </a:solidFill>
              </a:rPr>
              <a:t>grepfile </a:t>
            </a:r>
            <a:r>
              <a:rPr lang="en-US" sz="2800">
                <a:solidFill>
                  <a:srgbClr val="000000"/>
                </a:solidFill>
              </a:rPr>
              <a:t>file</a:t>
            </a:r>
            <a:endParaRPr/>
          </a:p>
          <a:p>
            <a:pPr indent="-140458" lvl="0" marL="30238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40458" lvl="0" marL="30238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40458" lvl="0" marL="30238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302383" lvl="0" marL="302383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Display the lines containing the pattern </a:t>
            </a:r>
            <a:r>
              <a:rPr lang="en-US" sz="2800">
                <a:solidFill>
                  <a:srgbClr val="002060"/>
                </a:solidFill>
              </a:rPr>
              <a:t>/</a:t>
            </a:r>
            <a:r>
              <a:rPr b="1" lang="en-US" sz="2800">
                <a:solidFill>
                  <a:srgbClr val="002060"/>
                </a:solidFill>
              </a:rPr>
              <a:t>sw.*ng/</a:t>
            </a:r>
            <a:endParaRPr/>
          </a:p>
          <a:p>
            <a:pPr indent="-129662" lvl="0" marL="302383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16349"/>
              </a:buClr>
              <a:buSzPts val="2720"/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  <a:p>
            <a:pPr indent="-302383" lvl="0" marL="302383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6349"/>
              </a:buClr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Display the lines containing the pattern </a:t>
            </a:r>
            <a:r>
              <a:rPr lang="en-US" sz="2800">
                <a:solidFill>
                  <a:srgbClr val="002060"/>
                </a:solidFill>
              </a:rPr>
              <a:t>/</a:t>
            </a:r>
            <a:r>
              <a:rPr b="1" lang="en-US" sz="2800">
                <a:solidFill>
                  <a:srgbClr val="002060"/>
                </a:solidFill>
              </a:rPr>
              <a:t>s.+w/</a:t>
            </a:r>
            <a:endParaRPr/>
          </a:p>
          <a:p>
            <a:pPr indent="-140458" lvl="0" marL="30238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i="1" sz="3000">
              <a:solidFill>
                <a:srgbClr val="000000"/>
              </a:solidFill>
            </a:endParaRPr>
          </a:p>
          <a:p>
            <a:pPr indent="-140458" lvl="0" marL="30238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40458" lvl="0" marL="30238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55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381000" y="1999128"/>
            <a:ext cx="8229600" cy="1661993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–n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grepfile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Well you know it's your bedtime,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 turn off the light,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Say all your prayers and then,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Oh you sleepy young heads dream of wonderful things,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Beautiful mermaids will swim through the sea,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you will be swimming there too.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408371" y="4215350"/>
            <a:ext cx="8229600" cy="584775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egrep  --color  -n ‘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sw.*ng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 grepfile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you will be 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swimming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there too. 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406831" y="5302287"/>
            <a:ext cx="8229600" cy="800219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 --color  -n ‘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s.+w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 grepfile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Oh you 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sleepy young heads dream of w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onderful things,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FB41D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400" u="none" cap="none" strike="noStrike">
                <a:solidFill>
                  <a:srgbClr val="2EAEB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Beautiful mermaid</a:t>
            </a:r>
            <a:r>
              <a:rPr b="1" i="0" lang="en-US" sz="1400" u="none" cap="none" strike="noStrike">
                <a:solidFill>
                  <a:srgbClr val="B42419"/>
                </a:solidFill>
                <a:latin typeface="Courier New"/>
                <a:ea typeface="Courier New"/>
                <a:cs typeface="Courier New"/>
                <a:sym typeface="Courier New"/>
              </a:rPr>
              <a:t>s will sw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through the sea,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609600" y="5302287"/>
            <a:ext cx="1011815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egrep 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egrep Examples</a:t>
            </a:r>
            <a:endParaRPr/>
          </a:p>
        </p:txBody>
      </p:sp>
      <p:sp>
        <p:nvSpPr>
          <p:cNvPr id="236" name="Google Shape;236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8" name="Google Shape;238;p19"/>
          <p:cNvGraphicFramePr/>
          <p:nvPr/>
        </p:nvGraphicFramePr>
        <p:xfrm>
          <a:off x="533400" y="1830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{9070573F-58BE-46C4-B8B6-41CA189AEECD}</a:tableStyleId>
              </a:tblPr>
              <a:tblGrid>
                <a:gridCol w="1407075"/>
                <a:gridCol w="683167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grep pattern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Lines that match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s.*w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Oh you 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sleepy young heads dream of w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onderful things,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Beautiful mermaid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 will sw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 through the sea,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And you will be 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sw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imming there too.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s.+w</a:t>
                      </a:r>
                      <a:endParaRPr b="1" sz="18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Oh you 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sleepy young heads dream of w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onderful things,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Beautiful mermaid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 will sw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 through the sea,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Off|will</a:t>
                      </a:r>
                      <a:endParaRPr b="1" sz="18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So turn 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off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the light,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Beautiful mermaids 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will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swim through the sea,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And you 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will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be swimming there too.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im*ing</a:t>
                      </a:r>
                      <a:endParaRPr b="1" sz="18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B41D"/>
                        </a:buClr>
                        <a:buSzPts val="1600"/>
                        <a:buFont typeface="Courier New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B4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-US" sz="1600" u="none" cap="none" strike="noStrike">
                          <a:solidFill>
                            <a:srgbClr val="2EAEB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And you will be sw</a:t>
                      </a:r>
                      <a:r>
                        <a:rPr b="1" lang="en-US" sz="1500" u="none" cap="none" strike="noStrike">
                          <a:solidFill>
                            <a:srgbClr val="B4241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imming</a:t>
                      </a: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there too.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im?ing</a:t>
                      </a:r>
                      <a:endParaRPr b="1" sz="18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ourier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&lt;No Matches&gt;</a:t>
                      </a:r>
                      <a:endParaRPr sz="15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Programmable Text Processing</a:t>
            </a:r>
            <a:endParaRPr/>
          </a:p>
        </p:txBody>
      </p:sp>
      <p:sp>
        <p:nvSpPr>
          <p:cNvPr id="244" name="Google Shape;244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45" name="Google Shape;245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301752" y="1527048"/>
            <a:ext cx="8503920" cy="47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Char char="⚫"/>
            </a:pPr>
            <a:r>
              <a:rPr b="1" i="1" lang="en-US" sz="3000"/>
              <a:t>sed, awk</a:t>
            </a:r>
            <a:endParaRPr b="1" i="1" sz="30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b="1" lang="en-US" sz="2800"/>
              <a:t>   </a:t>
            </a:r>
            <a:r>
              <a:rPr lang="en-US" sz="3000"/>
              <a:t>Powerful tools for editing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50"/>
              <a:buNone/>
            </a:pPr>
            <a:r>
              <a:rPr lang="en-US" sz="3000"/>
              <a:t>   Examples: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Char char="⚪"/>
            </a:pPr>
            <a:r>
              <a:rPr lang="en-US" sz="2600"/>
              <a:t>Remove selected lines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Char char="⚪"/>
            </a:pPr>
            <a:r>
              <a:rPr lang="en-US" sz="2600"/>
              <a:t>Print a range of lines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Char char="⚪"/>
            </a:pPr>
            <a:r>
              <a:rPr lang="en-US" sz="2600"/>
              <a:t>Modify specific words in the files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635"/>
              <a:buChar char="⚫"/>
            </a:pPr>
            <a:r>
              <a:rPr lang="en-US" sz="3100"/>
              <a:t>http://docstore.mik.ua/orelly/unix/sedawk/</a:t>
            </a:r>
            <a:endParaRPr/>
          </a:p>
          <a:p>
            <a:pPr indent="-133350" lvl="2" marL="82296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600"/>
              <a:buFont typeface="Georgia"/>
              <a:buNone/>
            </a:pPr>
            <a:r>
              <a:rPr lang="en-US" sz="3600"/>
              <a:t>How do </a:t>
            </a:r>
            <a:r>
              <a:rPr b="1" lang="en-US" sz="3600"/>
              <a:t>sed</a:t>
            </a:r>
            <a:r>
              <a:rPr lang="en-US" sz="3600"/>
              <a:t> and </a:t>
            </a:r>
            <a:r>
              <a:rPr b="1" lang="en-US" sz="3600"/>
              <a:t>awk</a:t>
            </a:r>
            <a:r>
              <a:rPr lang="en-US" sz="3600"/>
              <a:t> work?</a:t>
            </a:r>
            <a:endParaRPr/>
          </a:p>
        </p:txBody>
      </p:sp>
      <p:sp>
        <p:nvSpPr>
          <p:cNvPr id="252" name="Google Shape;252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301752" y="1527048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5"/>
              <a:buChar char="⚫"/>
            </a:pPr>
            <a:r>
              <a:rPr lang="en-US" sz="3100"/>
              <a:t>Performs an </a:t>
            </a:r>
            <a:r>
              <a:rPr lang="en-US" sz="3100">
                <a:solidFill>
                  <a:srgbClr val="0070C0"/>
                </a:solidFill>
              </a:rPr>
              <a:t>action</a:t>
            </a:r>
            <a:r>
              <a:rPr lang="en-US" sz="3100"/>
              <a:t> on all lines that match a particular </a:t>
            </a:r>
            <a:r>
              <a:rPr lang="en-US" sz="3100">
                <a:solidFill>
                  <a:srgbClr val="C00000"/>
                </a:solidFill>
              </a:rPr>
              <a:t>condition 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635"/>
              <a:buChar char="⚫"/>
            </a:pPr>
            <a:r>
              <a:rPr lang="en-US" sz="3100"/>
              <a:t>The </a:t>
            </a:r>
            <a:r>
              <a:rPr b="1" lang="en-US" sz="3100"/>
              <a:t>action</a:t>
            </a:r>
            <a:r>
              <a:rPr lang="en-US" sz="3100"/>
              <a:t> could be from command line or a file</a:t>
            </a:r>
            <a:endParaRPr/>
          </a:p>
          <a:p>
            <a:pPr indent="-158750" lvl="1" marL="54864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>
              <a:solidFill>
                <a:srgbClr val="C00000"/>
              </a:solidFill>
            </a:endParaRPr>
          </a:p>
          <a:p>
            <a:pPr indent="-158750" lvl="1" marL="54864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>
              <a:solidFill>
                <a:srgbClr val="C00000"/>
              </a:solidFill>
            </a:endParaRPr>
          </a:p>
          <a:p>
            <a:pPr indent="-128587" lvl="0" marL="27432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 b="1"/>
          </a:p>
          <a:p>
            <a:pPr indent="-274320" lvl="0" marL="27432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b="1" lang="en-US"/>
              <a:t>Note</a:t>
            </a:r>
            <a:r>
              <a:rPr lang="en-US"/>
              <a:t>: in default both </a:t>
            </a:r>
            <a:r>
              <a:rPr i="1" lang="en-US"/>
              <a:t>sed</a:t>
            </a:r>
            <a:r>
              <a:rPr lang="en-US"/>
              <a:t> and </a:t>
            </a:r>
            <a:r>
              <a:rPr i="1" lang="en-US"/>
              <a:t>awk</a:t>
            </a:r>
            <a:r>
              <a:rPr lang="en-US"/>
              <a:t> do not modify the input file; without condition, the action will be performed on all lines.</a:t>
            </a:r>
            <a:endParaRPr/>
          </a:p>
          <a:p>
            <a:pPr indent="-128587" lvl="0" marL="27432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748568" y="4405628"/>
            <a:ext cx="5108448" cy="369332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sed   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-f    sedfile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test.txt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748568" y="3886200"/>
            <a:ext cx="5108448" cy="369332"/>
          </a:xfrm>
          <a:prstGeom prst="rect">
            <a:avLst/>
          </a:prstGeom>
          <a:solidFill>
            <a:srgbClr val="F2F2F2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sed   ‘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1,100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s/A/a/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  test.txt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5930339" y="3849383"/>
            <a:ext cx="28761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Action in a command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5930339" y="4388879"/>
            <a:ext cx="1707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Action in a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