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57C9DF-A3F8-465A-9B9E-8C3F7BCE276E}">
  <a:tblStyle styleId="{D357C9DF-A3F8-465A-9B9E-8C3F7BCE276E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can refer to http://www.calpoly.edu/~rasplund/script.html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http://cs.canisius.edu/ONLINESTUFF/UNIX/bourne.html</a:t>
            </a:r>
            <a:endParaRPr/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Although expr can be used to check if a string mathces a pattern, it can not return true flase.</a:t>
            </a:r>
            <a:endParaRPr/>
          </a:p>
        </p:txBody>
      </p:sp>
      <p:sp>
        <p:nvSpPr>
          <p:cNvPr id="258" name="Google Shape;258;p1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Actually, the Bourne shell accepts the return status code of any UNIX command as a possible boolean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always remember that you can use "raw" UNIX commands. </a:t>
            </a:r>
            <a:endParaRPr/>
          </a:p>
        </p:txBody>
      </p:sp>
      <p:sp>
        <p:nvSpPr>
          <p:cNvPr id="293" name="Google Shape;293;p1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condition could be enclosed in square backets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number of conditions supported by shell script.</a:t>
            </a:r>
            <a:endParaRPr/>
          </a:p>
        </p:txBody>
      </p:sp>
      <p:sp>
        <p:nvSpPr>
          <p:cNvPr id="303" name="Google Shape;303;p1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(expression){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pattern1: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pattern2: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pattern3: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interpreter checks each case against the value of the expression until a match is found. If nothing matches, a default condition will be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;; is a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statements also allowed to use wildcard characters in pattern like – (defining range), * (match anything), | ( define multiple patterns ) etc.</a:t>
            </a:r>
            <a:endParaRPr/>
          </a:p>
        </p:txBody>
      </p:sp>
      <p:sp>
        <p:nvSpPr>
          <p:cNvPr id="315" name="Google Shape;315;p1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blanks are the only way that Bourne shell knows if = means "assign" or "compare".</a:t>
            </a:r>
            <a:endParaRPr/>
          </a:p>
        </p:txBody>
      </p:sp>
      <p:sp>
        <p:nvSpPr>
          <p:cNvPr id="183" name="Google Shape;183;p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Any words left over are assigned to the last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Variables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− A local variable is a variable that is present within the current instance of the shell. It is not available to programs that are started by the shell. They are set at the command prompt.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 Variables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− An environment variable is available to any child process of the shell. Some programs need environment variables in order to function correctly. Usually, a shell script defines only those environment variables that are needed by the programs that it runs.</a:t>
            </a:r>
            <a:endParaRPr/>
          </a:p>
        </p:txBody>
      </p:sp>
      <p:sp>
        <p:nvSpPr>
          <p:cNvPr id="219" name="Google Shape;219;p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Evaluate an expression and output the corresponding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operator availabe for integers, 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operator available for strings: comparison....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functions can be used to locate a substring , or check if a string matches to a pattern.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substring(beginingindex)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contains(string)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.equals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match 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 abc : a.* , return the length of the longest matched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⚫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⯍"/>
              <a:defRPr sz="2400"/>
            </a:lvl3pPr>
            <a:lvl4pPr indent="-326389" lvl="3" marL="1828800" algn="l">
              <a:spcBef>
                <a:spcPts val="440"/>
              </a:spcBef>
              <a:spcAft>
                <a:spcPts val="0"/>
              </a:spcAft>
              <a:buSzPts val="1540"/>
              <a:buChar char="🞆"/>
              <a:defRPr sz="22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Georgia"/>
              <a:buChar char="•"/>
              <a:defRPr sz="20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iki.bash-hackers.org/commands/classictes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SPRING 2021</a:t>
            </a:r>
            <a:endParaRPr/>
          </a:p>
        </p:txBody>
      </p:sp>
      <p:sp>
        <p:nvSpPr>
          <p:cNvPr id="168" name="Google Shape;168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Chapter 5</a:t>
            </a:r>
            <a:br>
              <a:rPr lang="en-US"/>
            </a:br>
            <a:r>
              <a:rPr lang="en-US"/>
              <a:t> The Bourne Shell</a:t>
            </a:r>
            <a:endParaRPr/>
          </a:p>
        </p:txBody>
      </p:sp>
      <p:sp>
        <p:nvSpPr>
          <p:cNvPr id="169" name="Google Shape;169;p1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838200" y="5808571"/>
            <a:ext cx="79496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Updated based on original notes from Raj Sunderraman and Michael Weeks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 - Arithmetic</a:t>
            </a:r>
            <a:endParaRPr/>
          </a:p>
        </p:txBody>
      </p:sp>
      <p:sp>
        <p:nvSpPr>
          <p:cNvPr id="261" name="Google Shape;261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322416" y="5172670"/>
            <a:ext cx="8513736" cy="923330"/>
          </a:xfrm>
          <a:prstGeom prst="rect">
            <a:avLst/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of the components of expression must be 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separated by blanks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of the shell metacharacters must be 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escaped by backslash \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graphicFrame>
        <p:nvGraphicFramePr>
          <p:cNvPr id="264" name="Google Shape;264;p22"/>
          <p:cNvGraphicFramePr/>
          <p:nvPr/>
        </p:nvGraphicFramePr>
        <p:xfrm>
          <a:off x="392250" y="1701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{D357C9DF-A3F8-465A-9B9E-8C3F7BCE276E}</a:tableStyleId>
              </a:tblPr>
              <a:tblGrid>
                <a:gridCol w="3341550"/>
                <a:gridCol w="5054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Code in Java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 in Bourne</a:t>
                      </a:r>
                      <a:r>
                        <a:rPr lang="en-US" sz="1800"/>
                        <a:t> Shell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x  =   1;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x=1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x</a:t>
                      </a:r>
                      <a:r>
                        <a:rPr lang="en-US" sz="2800"/>
                        <a:t>  =   x + 1;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x=`expr    </a:t>
                      </a:r>
                      <a:r>
                        <a:rPr lang="en-US" sz="2800">
                          <a:solidFill>
                            <a:srgbClr val="7030A0"/>
                          </a:solidFill>
                        </a:rPr>
                        <a:t>$</a:t>
                      </a:r>
                      <a:r>
                        <a:rPr lang="en-US" sz="2800"/>
                        <a:t>x   + </a:t>
                      </a:r>
                      <a:r>
                        <a:rPr lang="en-US" sz="2800"/>
                        <a:t> 1</a:t>
                      </a:r>
                      <a:r>
                        <a:rPr lang="en-US" sz="2800"/>
                        <a:t> `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System.out.println(x);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echo</a:t>
                      </a:r>
                      <a:r>
                        <a:rPr lang="en-US" sz="2800"/>
                        <a:t> </a:t>
                      </a:r>
                      <a:r>
                        <a:rPr lang="en-US" sz="2800">
                          <a:solidFill>
                            <a:srgbClr val="7030A0"/>
                          </a:solidFill>
                        </a:rPr>
                        <a:t>$</a:t>
                      </a:r>
                      <a:r>
                        <a:rPr lang="en-US" sz="2800"/>
                        <a:t>x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x</a:t>
                      </a:r>
                      <a:r>
                        <a:rPr lang="en-US" sz="2800"/>
                        <a:t>=2+3*5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x=`expr   2   +  3   </a:t>
                      </a:r>
                      <a:r>
                        <a:rPr b="1" lang="en-US" sz="2800">
                          <a:solidFill>
                            <a:srgbClr val="7030A0"/>
                          </a:solidFill>
                        </a:rPr>
                        <a:t>\</a:t>
                      </a:r>
                      <a:r>
                        <a:rPr lang="en-US" sz="2800"/>
                        <a:t>*  5 `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x&gt;1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expr</a:t>
                      </a:r>
                      <a:r>
                        <a:rPr lang="en-US" sz="2800"/>
                        <a:t>   </a:t>
                      </a: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2800"/>
                        <a:t>x   \&gt;   1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eorgia"/>
                        <a:buNone/>
                      </a:pPr>
                      <a:r>
                        <a:rPr lang="en-US" sz="2800"/>
                        <a:t>expr</a:t>
                      </a:r>
                      <a:r>
                        <a:rPr lang="en-US" sz="2800"/>
                        <a:t>   “swimming”  </a:t>
                      </a: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/>
                        <a:t>  ‘ sw.*ing’</a:t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5" name="Google Shape;265;p22"/>
          <p:cNvSpPr/>
          <p:nvPr/>
        </p:nvSpPr>
        <p:spPr>
          <a:xfrm>
            <a:off x="6781800" y="4700673"/>
            <a:ext cx="2984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test Command</a:t>
            </a:r>
            <a:endParaRPr/>
          </a:p>
        </p:txBody>
      </p:sp>
      <p:sp>
        <p:nvSpPr>
          <p:cNvPr id="272" name="Google Shape;272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73" name="Google Shape;273;p2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Command </a:t>
            </a:r>
            <a:r>
              <a:rPr b="1" i="1" lang="en-US"/>
              <a:t>test</a:t>
            </a:r>
            <a:r>
              <a:rPr i="1" lang="en-US"/>
              <a:t> expression</a:t>
            </a:r>
            <a:r>
              <a:rPr lang="en-US"/>
              <a:t> OR just </a:t>
            </a:r>
            <a:r>
              <a:rPr i="1" lang="en-US"/>
              <a:t>expression</a:t>
            </a:r>
            <a:endParaRPr/>
          </a:p>
          <a:p>
            <a:pPr indent="-274319" lvl="1" marL="548640" rtl="0" algn="l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Returns 0 if true</a:t>
            </a:r>
            <a:endParaRPr/>
          </a:p>
          <a:p>
            <a:pPr indent="-274319" lvl="1" marL="548640" rtl="0" algn="l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Returns nonzero if false</a:t>
            </a:r>
            <a:endParaRPr/>
          </a:p>
          <a:p>
            <a:pPr indent="-274320" lvl="0" marL="274320" rtl="0" algn="l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Examples</a:t>
            </a:r>
            <a:endParaRPr/>
          </a:p>
          <a:p>
            <a:pPr indent="-274319" lvl="1" marL="548640" rtl="0" algn="l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File exists: </a:t>
            </a:r>
            <a:r>
              <a:rPr b="1" i="1" lang="en-US"/>
              <a:t>-e filename</a:t>
            </a:r>
            <a:r>
              <a:rPr b="1" lang="en-US"/>
              <a:t> </a:t>
            </a:r>
            <a:endParaRPr/>
          </a:p>
          <a:p>
            <a:pPr indent="-274319" lvl="1" marL="548640" rtl="0" algn="l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Strings are equal: </a:t>
            </a:r>
            <a:r>
              <a:rPr b="1" i="1" lang="en-US"/>
              <a:t>str1 = str2, str1 == str2</a:t>
            </a:r>
            <a:endParaRPr/>
          </a:p>
          <a:p>
            <a:pPr indent="-274319" lvl="1" marL="548640" rtl="0" algn="l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Two integers not equals: </a:t>
            </a:r>
            <a:r>
              <a:rPr b="1" i="1" lang="en-US"/>
              <a:t>int1 –ne int2  !=</a:t>
            </a:r>
            <a:endParaRPr b="1" i="1"/>
          </a:p>
          <a:p>
            <a:pPr indent="-274320" lvl="0" marL="274320" rtl="0" algn="l">
              <a:spcBef>
                <a:spcPts val="592"/>
              </a:spcBef>
              <a:spcAft>
                <a:spcPts val="0"/>
              </a:spcAft>
              <a:buSzPct val="90666"/>
              <a:buChar char="⚫"/>
            </a:pPr>
            <a:r>
              <a:rPr lang="en-US"/>
              <a:t>See page 193 for a more complete list or 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http://wiki.bash-hackers.org/commands/classictest</a:t>
            </a:r>
            <a:endParaRPr sz="3000"/>
          </a:p>
          <a:p>
            <a:pPr indent="-159194" lvl="1" marL="548640" rtl="0" algn="l">
              <a:spcBef>
                <a:spcPts val="518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 – test command</a:t>
            </a:r>
            <a:endParaRPr/>
          </a:p>
        </p:txBody>
      </p:sp>
      <p:sp>
        <p:nvSpPr>
          <p:cNvPr id="280" name="Google Shape;280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81" name="Google Shape;281;p2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4"/>
          <p:cNvSpPr txBox="1"/>
          <p:nvPr>
            <p:ph idx="1" type="body"/>
          </p:nvPr>
        </p:nvSpPr>
        <p:spPr>
          <a:xfrm>
            <a:off x="301752" y="1527048"/>
            <a:ext cx="8503920" cy="606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Check if file CSc_course.txt exits in ~/public</a:t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1143000" y="2253756"/>
            <a:ext cx="7010400" cy="707886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$test -e  </a:t>
            </a: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~/public/CSc_course.txt</a:t>
            </a:r>
            <a:endParaRPr b="1" sz="2000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$echo $?</a:t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2819400" y="2610282"/>
            <a:ext cx="2504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Check Return value</a:t>
            </a:r>
            <a:endParaRPr sz="1800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301752" y="3242665"/>
            <a:ext cx="8503920" cy="606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Char char="⚫"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Check if string matches</a:t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1143000" y="3810000"/>
            <a:ext cx="7010400" cy="1015663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$test </a:t>
            </a: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“donkey”  =  “ke”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$echo $?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4953000" y="3810000"/>
            <a:ext cx="4648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Remember to put spaces between each component</a:t>
            </a:r>
            <a:endParaRPr sz="1800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278449" y="4832882"/>
            <a:ext cx="8503920" cy="606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Char char="⚫"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Check if two integer not equals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1143000" y="5385137"/>
            <a:ext cx="7010400" cy="1015663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$test </a:t>
            </a: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23 -ne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$echo $?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If .. Then</a:t>
            </a:r>
            <a:endParaRPr/>
          </a:p>
        </p:txBody>
      </p:sp>
      <p:sp>
        <p:nvSpPr>
          <p:cNvPr id="296" name="Google Shape;296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97" name="Google Shape;297;p2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5"/>
          <p:cNvSpPr txBox="1"/>
          <p:nvPr>
            <p:ph idx="1" type="body"/>
          </p:nvPr>
        </p:nvSpPr>
        <p:spPr>
          <a:xfrm>
            <a:off x="301752" y="1527048"/>
            <a:ext cx="4059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Execute </a:t>
            </a:r>
            <a:r>
              <a:rPr i="1" lang="en-US"/>
              <a:t>list1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If last command succeeds, do </a:t>
            </a:r>
            <a:r>
              <a:rPr i="1" lang="en-US"/>
              <a:t>list2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If last command (of </a:t>
            </a:r>
            <a:r>
              <a:rPr i="1" lang="en-US"/>
              <a:t>list1</a:t>
            </a:r>
            <a:r>
              <a:rPr lang="en-US"/>
              <a:t>) fails, try </a:t>
            </a:r>
            <a:r>
              <a:rPr i="1" lang="en-US"/>
              <a:t>list3</a:t>
            </a:r>
            <a:r>
              <a:rPr lang="en-US"/>
              <a:t>, etc.</a:t>
            </a:r>
            <a:endParaRPr/>
          </a:p>
          <a:p>
            <a:pPr indent="-101600" lvl="0" marL="274320" rtl="0" algn="l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4818888" y="1506517"/>
            <a:ext cx="4572000" cy="3853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list1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list2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lang="en-US" sz="280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list3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list4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list5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If .. Then Example</a:t>
            </a:r>
            <a:endParaRPr/>
          </a:p>
        </p:txBody>
      </p:sp>
      <p:sp>
        <p:nvSpPr>
          <p:cNvPr id="306" name="Google Shape;306;p2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07" name="Google Shape;307;p2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758332" y="1376967"/>
            <a:ext cx="7206712" cy="2808846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i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cat testif.sh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echo "enter a word: "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read v1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if [ -e $v1 ]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then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echo "A file by that name exists."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echo "No file by that name exists."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fi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758333" y="4316345"/>
            <a:ext cx="7206712" cy="2301399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./testif.sh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enter a word: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CSC_Course.txt</a:t>
            </a:r>
            <a:endParaRPr b="1" i="1" sz="18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 file by that name exists.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./testif.sh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enter a word: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two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No file by that name exists.</a:t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3429000" y="2135059"/>
            <a:ext cx="3493264" cy="646331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You can replace it with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if test -e  </a:t>
            </a:r>
            <a:r>
              <a:rPr b="1"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$v1</a:t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819400" y="2351189"/>
            <a:ext cx="381000" cy="16341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Case Structure</a:t>
            </a:r>
            <a:endParaRPr/>
          </a:p>
        </p:txBody>
      </p:sp>
      <p:sp>
        <p:nvSpPr>
          <p:cNvPr id="318" name="Google Shape;318;p2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19" name="Google Shape;319;p2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2096792" y="1463055"/>
            <a:ext cx="5772912" cy="510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expression </a:t>
            </a:r>
            <a:r>
              <a:rPr b="1"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pattern1</a:t>
            </a:r>
            <a:r>
              <a:rPr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)‏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list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;;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pattern2</a:t>
            </a:r>
            <a:r>
              <a:rPr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)‏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list2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;;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*)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# default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list_n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;;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esac</a:t>
            </a:r>
            <a:endParaRPr b="1" sz="2800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301752" y="2400868"/>
            <a:ext cx="2209800" cy="1295400"/>
          </a:xfrm>
          <a:prstGeom prst="wedgeEllipseCallout">
            <a:avLst>
              <a:gd fmla="val 52746" name="adj1"/>
              <a:gd fmla="val -58338" name="adj2"/>
            </a:avLst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Represented by wildcards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 – Case Structure</a:t>
            </a:r>
            <a:endParaRPr/>
          </a:p>
        </p:txBody>
      </p:sp>
      <p:sp>
        <p:nvSpPr>
          <p:cNvPr id="328" name="Google Shape;328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301752" y="1600200"/>
            <a:ext cx="4194048" cy="4629794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cat testcase.sh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echo "Type out the word for 1 or 2:"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read v1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$v1 </a:t>
            </a:r>
            <a:r>
              <a:rPr b="1"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[Oo]ne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)‏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echo "You entered 1"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;;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[Tt]wo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)‏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echo "You entered 2"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;;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)‏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echo "sorry"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;;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esac</a:t>
            </a:r>
            <a:endParaRPr b="1" sz="1800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4572000" y="1600200"/>
            <a:ext cx="4343400" cy="4689489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i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./testcase.sh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 out the word for 1 or 2: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&lt;input&gt;</a:t>
            </a:r>
            <a:r>
              <a:rPr b="1" i="1"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two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You entered </a:t>
            </a:r>
            <a:r>
              <a:rPr b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./testcase.sh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 out the word for 1 or 2: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&lt;input&gt;</a:t>
            </a:r>
            <a:r>
              <a:rPr b="1" i="1"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Two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You entered </a:t>
            </a:r>
            <a:r>
              <a:rPr b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./testcase.sh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 out the word for 1 or 2: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&lt;input&gt;</a:t>
            </a:r>
            <a:r>
              <a:rPr b="1" i="1"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three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Sorry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For Loop</a:t>
            </a:r>
            <a:endParaRPr/>
          </a:p>
        </p:txBody>
      </p:sp>
      <p:sp>
        <p:nvSpPr>
          <p:cNvPr id="337" name="Google Shape;337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38" name="Google Shape;338;p2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Loop where </a:t>
            </a:r>
            <a:r>
              <a:rPr i="1" lang="en-US"/>
              <a:t>name</a:t>
            </a:r>
            <a:r>
              <a:rPr lang="en-US"/>
              <a:t> gets each value in </a:t>
            </a:r>
            <a:r>
              <a:rPr i="1" lang="en-US"/>
              <a:t>word</a:t>
            </a:r>
            <a:r>
              <a:rPr lang="en-US"/>
              <a:t>, in turn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Uses </a:t>
            </a:r>
            <a:r>
              <a:rPr b="1" i="1" lang="en-US"/>
              <a:t>$@</a:t>
            </a:r>
            <a:r>
              <a:rPr lang="en-US"/>
              <a:t> if no word given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End loop: </a:t>
            </a:r>
            <a:r>
              <a:rPr i="1" lang="en-US"/>
              <a:t>break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Go to next iteration: </a:t>
            </a:r>
            <a:r>
              <a:rPr i="1" lang="en-US"/>
              <a:t>continue</a:t>
            </a:r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2286000" y="4516764"/>
            <a:ext cx="7224480" cy="173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-US" sz="2358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[in {</a:t>
            </a:r>
            <a:r>
              <a:rPr i="1"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word</a:t>
            </a: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}*]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i="1"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command list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 – For loop</a:t>
            </a:r>
            <a:endParaRPr/>
          </a:p>
        </p:txBody>
      </p:sp>
      <p:sp>
        <p:nvSpPr>
          <p:cNvPr id="346" name="Google Shape;346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47" name="Google Shape;347;p3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1635252" y="1467697"/>
            <a:ext cx="5867400" cy="2241768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cat testfor.sh </a:t>
            </a: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params</a:t>
            </a: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=$@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value </a:t>
            </a:r>
            <a:r>
              <a:rPr b="1"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$params</a:t>
            </a:r>
            <a:endParaRPr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echo param: $value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1612005" y="4463540"/>
            <a:ext cx="5890647" cy="1525289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./testfor.sh one two three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param: one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param: two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param: tree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356" name="Google Shape;356;p3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57" name="Google Shape;357;p3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31"/>
          <p:cNvSpPr txBox="1"/>
          <p:nvPr>
            <p:ph idx="1" type="body"/>
          </p:nvPr>
        </p:nvSpPr>
        <p:spPr>
          <a:xfrm>
            <a:off x="301752" y="1527048"/>
            <a:ext cx="8503920" cy="2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Execute </a:t>
            </a:r>
            <a:r>
              <a:rPr i="1" lang="en-US"/>
              <a:t>list2</a:t>
            </a:r>
            <a:r>
              <a:rPr lang="en-US"/>
              <a:t> as long as the last command of </a:t>
            </a:r>
            <a:r>
              <a:rPr i="1" lang="en-US"/>
              <a:t>list1</a:t>
            </a:r>
            <a:r>
              <a:rPr lang="en-US"/>
              <a:t> succeeds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End loop: </a:t>
            </a:r>
            <a:r>
              <a:rPr i="1" lang="en-US"/>
              <a:t>break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Go to next iteration: </a:t>
            </a:r>
            <a:r>
              <a:rPr i="1" lang="en-US"/>
              <a:t>continue</a:t>
            </a:r>
            <a:endParaRPr/>
          </a:p>
          <a:p>
            <a:pPr indent="-101600" lvl="0" marL="274320" rtl="0" algn="l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3886200" y="4102044"/>
            <a:ext cx="3525120" cy="21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while  </a:t>
            </a:r>
            <a:r>
              <a:rPr i="1" lang="en-US"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list1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i="1" lang="en-US"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list2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What will be covered?</a:t>
            </a:r>
            <a:endParaRPr/>
          </a:p>
        </p:txBody>
      </p:sp>
      <p:sp>
        <p:nvSpPr>
          <p:cNvPr id="177" name="Google Shape;177;p1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4343400" y="1079265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Variable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Read input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Arithmetic expression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If…else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Case structure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For loop/while loop</a:t>
            </a:r>
            <a:endParaRPr/>
          </a:p>
          <a:p>
            <a:pPr indent="-101600" lvl="0" marL="274320" rtl="0" algn="l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  - While Loop Example</a:t>
            </a:r>
            <a:endParaRPr/>
          </a:p>
        </p:txBody>
      </p:sp>
      <p:sp>
        <p:nvSpPr>
          <p:cNvPr id="365" name="Google Shape;365;p3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66" name="Google Shape;366;p3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1635252" y="1467697"/>
            <a:ext cx="5867400" cy="289855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cat testwhile.sh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   =   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while [ $x -lt 4 ]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echo x = ${x}, less than four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x=`expr $x + 1`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1661083" y="4621583"/>
            <a:ext cx="5890647" cy="1525289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./testwhile.sh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= 1, less than four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= 2, less than four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= 3, less than four</a:t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5706562" y="2516862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#while x&lt;4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1661083" y="2049497"/>
            <a:ext cx="1844117" cy="510268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x=1</a:t>
            </a:r>
            <a:endParaRPr sz="2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Until .. do .. done</a:t>
            </a:r>
            <a:endParaRPr/>
          </a:p>
        </p:txBody>
      </p:sp>
      <p:sp>
        <p:nvSpPr>
          <p:cNvPr id="376" name="Google Shape;376;p3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77" name="Google Shape;377;p3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3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Keep doing </a:t>
            </a:r>
            <a:r>
              <a:rPr i="1" lang="en-US"/>
              <a:t>list1</a:t>
            </a:r>
            <a:r>
              <a:rPr lang="en-US"/>
              <a:t> until its last line works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Otherwise, do commands in </a:t>
            </a:r>
            <a:r>
              <a:rPr i="1" lang="en-US"/>
              <a:t>list2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End loop: </a:t>
            </a:r>
            <a:r>
              <a:rPr i="1" lang="en-US"/>
              <a:t>break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Go to next iteration: </a:t>
            </a:r>
            <a:r>
              <a:rPr i="1" lang="en-US"/>
              <a:t>continue</a:t>
            </a:r>
            <a:endParaRPr/>
          </a:p>
        </p:txBody>
      </p:sp>
      <p:sp>
        <p:nvSpPr>
          <p:cNvPr id="379" name="Google Shape;379;p33"/>
          <p:cNvSpPr txBox="1"/>
          <p:nvPr/>
        </p:nvSpPr>
        <p:spPr>
          <a:xfrm>
            <a:off x="3886200" y="4102044"/>
            <a:ext cx="3525120" cy="21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until</a:t>
            </a:r>
            <a:r>
              <a:rPr lang="en-US"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-US"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list1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i="1" lang="en-US"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list2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  - Until .. do .. done</a:t>
            </a:r>
            <a:endParaRPr/>
          </a:p>
        </p:txBody>
      </p:sp>
      <p:sp>
        <p:nvSpPr>
          <p:cNvPr id="385" name="Google Shape;385;p3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86" name="Google Shape;386;p3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1635252" y="1467697"/>
            <a:ext cx="5867400" cy="289855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cat testuntil.sh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x=1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until </a:t>
            </a:r>
            <a:r>
              <a:rPr b="1"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[ $x -gt 3 ]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echo x = $x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x=      `expr $x+1`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1661083" y="4621583"/>
            <a:ext cx="5890647" cy="1525289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./testuntil.sh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= 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= 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= 3</a:t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5454537" y="2516862"/>
            <a:ext cx="28007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# while x&gt;3 fails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2580409" y="3528332"/>
            <a:ext cx="4051994" cy="510268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`expr $x  +  1`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397" name="Google Shape;397;p3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98" name="Google Shape;398;p3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Variable assignment and access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Reading standard input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Arithmetic and pattern matching (expr)‏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Control structures (case, for, if, while, until)‏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 – test command</a:t>
            </a:r>
            <a:endParaRPr/>
          </a:p>
        </p:txBody>
      </p:sp>
      <p:sp>
        <p:nvSpPr>
          <p:cNvPr id="405" name="Google Shape;405;p3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06" name="Google Shape;406;p3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3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Check if file CSc_course.txt exits in ~/public</a:t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1143000" y="2366717"/>
            <a:ext cx="7010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b="1" lang="en-US" sz="18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test -e  ~/public/CSc_course.txt</a:t>
            </a:r>
            <a:endParaRPr b="1" sz="1800">
              <a:solidFill>
                <a:srgbClr val="26262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	echo " CSc_course.txt in ~/public 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fi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1143000" y="4106542"/>
            <a:ext cx="7010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if [ -e  ~/public/CSc_course.txt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	echo " CSc_course.txt in ~/public 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fi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Creating/Assigning a Variable</a:t>
            </a:r>
            <a:endParaRPr/>
          </a:p>
        </p:txBody>
      </p:sp>
      <p:sp>
        <p:nvSpPr>
          <p:cNvPr id="186" name="Google Shape;186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87" name="Google Shape;187;p1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Name=value</a:t>
            </a:r>
            <a:endParaRPr/>
          </a:p>
          <a:p>
            <a:pPr indent="-274319" lvl="1" marL="548640" rtl="0" algn="l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Variable created if it does not exist</a:t>
            </a:r>
            <a:endParaRPr/>
          </a:p>
          <a:p>
            <a:pPr indent="-274319" lvl="1" marL="548640" rtl="0" algn="l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Need quotes if value contains spaces</a:t>
            </a:r>
            <a:endParaRPr/>
          </a:p>
          <a:p>
            <a:pPr indent="-274319" lvl="1" marL="548640" rtl="0" algn="l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E.g. x=”one two”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Access variable with $ in front</a:t>
            </a:r>
            <a:endParaRPr/>
          </a:p>
          <a:p>
            <a:pPr indent="-274319" lvl="1" marL="548640" rtl="0" algn="l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$x or </a:t>
            </a:r>
            <a:r>
              <a:rPr b="1" lang="en-US"/>
              <a:t>${x}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5489448" y="4371376"/>
            <a:ext cx="3939840" cy="188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2358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x="one two"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echo </a:t>
            </a:r>
            <a:r>
              <a:rPr b="1" lang="en-US" sz="2358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$x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one two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echo </a:t>
            </a:r>
            <a:r>
              <a:rPr b="1" lang="en-US" sz="2358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${x}</a:t>
            </a: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three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one twothree</a:t>
            </a:r>
            <a:endParaRPr sz="2358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4194048" y="1244451"/>
            <a:ext cx="4187952" cy="810542"/>
          </a:xfrm>
          <a:prstGeom prst="wedgeEllipseCallout">
            <a:avLst>
              <a:gd fmla="val -61502" name="adj1"/>
              <a:gd fmla="val 28723" name="adj2"/>
            </a:avLst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not put spaces on either side of the equal sign!</a:t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1305096" y="5206163"/>
            <a:ext cx="3581400" cy="1048785"/>
          </a:xfrm>
          <a:prstGeom prst="wedgeEllipseCallout">
            <a:avLst>
              <a:gd fmla="val -19687" name="adj1"/>
              <a:gd fmla="val -96692" name="adj2"/>
            </a:avLst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Brace must be used when variable followed by some alphabetic numerical characters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Reading from Standard Input</a:t>
            </a:r>
            <a:endParaRPr/>
          </a:p>
        </p:txBody>
      </p:sp>
      <p:sp>
        <p:nvSpPr>
          <p:cNvPr id="198" name="Google Shape;198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301752" y="1474921"/>
            <a:ext cx="754684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Command </a:t>
            </a:r>
            <a:r>
              <a:rPr i="1" lang="en-US"/>
              <a:t>read</a:t>
            </a:r>
            <a:endParaRPr/>
          </a:p>
          <a:p>
            <a:pPr indent="-274319" lvl="1" marL="548640" rtl="0" algn="l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Reads 1 line</a:t>
            </a:r>
            <a:endParaRPr/>
          </a:p>
          <a:p>
            <a:pPr indent="-274319" lvl="1" marL="548640" rtl="0" algn="l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Assign successive words to the specified variables</a:t>
            </a:r>
            <a:endParaRPr/>
          </a:p>
          <a:p>
            <a:pPr indent="-274319" lvl="1" marL="548640" rtl="0" algn="l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Examples</a:t>
            </a:r>
            <a:endParaRPr/>
          </a:p>
          <a:p>
            <a:pPr indent="-101600" lvl="0" marL="274320" rtl="0" algn="l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1036801" y="3955560"/>
            <a:ext cx="3510720" cy="252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read v1 v2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one two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echo $v1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one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echo $v2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two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8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4783681" y="3912480"/>
            <a:ext cx="3510720" cy="248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read v1 v2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one</a:t>
            </a:r>
            <a:r>
              <a:rPr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 sz="2358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two three four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echo $v1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one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echo $v2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two three four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6553200" y="2777411"/>
            <a:ext cx="2590800" cy="1295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words left over are assigned to the last variable</a:t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5486400" y="4343400"/>
            <a:ext cx="2808001" cy="381000"/>
          </a:xfrm>
          <a:prstGeom prst="rect">
            <a:avLst/>
          </a:prstGeom>
          <a:noFill/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 - Reading Multiple Lines</a:t>
            </a:r>
            <a:endParaRPr/>
          </a:p>
        </p:txBody>
      </p:sp>
      <p:sp>
        <p:nvSpPr>
          <p:cNvPr id="210" name="Google Shape;210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2113580" y="1664927"/>
            <a:ext cx="5201619" cy="2480679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i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cat readme.sh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#!/bin/bash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# read multiple lines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read v1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read v2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echo "you said $v1"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echo "then you said $v2"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2113581" y="4580384"/>
            <a:ext cx="5201618" cy="1585049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./readme.sh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one two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three four five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you said 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one two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then you said 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three four five</a:t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457200" y="4908895"/>
            <a:ext cx="1568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Input for v1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457200" y="5268635"/>
            <a:ext cx="1598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Input for v2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Exporting Variables</a:t>
            </a:r>
            <a:endParaRPr/>
          </a:p>
        </p:txBody>
      </p:sp>
      <p:sp>
        <p:nvSpPr>
          <p:cNvPr id="222" name="Google Shape;222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Command </a:t>
            </a:r>
            <a:r>
              <a:rPr i="1" lang="en-US"/>
              <a:t>export</a:t>
            </a:r>
            <a:r>
              <a:rPr lang="en-US"/>
              <a:t> 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Makes variables available in environment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e.g. </a:t>
            </a:r>
            <a:r>
              <a:rPr i="1" lang="en-US"/>
              <a:t>export x</a:t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2209800" y="3657600"/>
            <a:ext cx="6248400" cy="2241768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v1="one two"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export v1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sh</a:t>
            </a:r>
            <a:endParaRPr b="1" sz="24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sh-3.1$ echo $v1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one two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sh-3.1$ </a:t>
            </a:r>
            <a:endParaRPr/>
          </a:p>
        </p:txBody>
      </p:sp>
      <p:sp>
        <p:nvSpPr>
          <p:cNvPr id="226" name="Google Shape;226;p18"/>
          <p:cNvSpPr txBox="1"/>
          <p:nvPr/>
        </p:nvSpPr>
        <p:spPr>
          <a:xfrm>
            <a:off x="291687" y="4409152"/>
            <a:ext cx="1918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Change to another shell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Predefined Locals</a:t>
            </a:r>
            <a:endParaRPr/>
          </a:p>
        </p:txBody>
      </p:sp>
      <p:sp>
        <p:nvSpPr>
          <p:cNvPr id="232" name="Google Shape;232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644208" y="1375064"/>
            <a:ext cx="8042592" cy="2200728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cat predefined.sh</a:t>
            </a:r>
            <a:endParaRPr b="1" sz="2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echo You passed </a:t>
            </a: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$#</a:t>
            </a:r>
            <a:r>
              <a:rPr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parameters.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echo These are: "</a:t>
            </a: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$@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echo process ID of last background process = </a:t>
            </a: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$!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echo process ID of this shell = </a:t>
            </a: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$$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notAcommand</a:t>
            </a:r>
            <a:endParaRPr b="1" sz="2000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echo Last command returned with </a:t>
            </a: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$?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as the status.</a:t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644208" y="3816744"/>
            <a:ext cx="8042592" cy="2431656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./predefined.sh </a:t>
            </a: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one two three four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You passed </a:t>
            </a: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parameters.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These are: </a:t>
            </a: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one two three four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process ID of last background process =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process ID of this shell = </a:t>
            </a: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21712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./predefined.sh: line 7: notAcommand: command not found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Last command returned with </a:t>
            </a: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127</a:t>
            </a:r>
            <a:r>
              <a:rPr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as the status.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Arithmetic</a:t>
            </a:r>
            <a:endParaRPr/>
          </a:p>
        </p:txBody>
      </p:sp>
      <p:sp>
        <p:nvSpPr>
          <p:cNvPr id="242" name="Google Shape;242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Bourne shell does not directly do math</a:t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Command </a:t>
            </a:r>
            <a:r>
              <a:rPr b="1" i="1" lang="en-US"/>
              <a:t>expr</a:t>
            </a:r>
            <a:r>
              <a:rPr lang="en-US"/>
              <a:t> evaluates expressions</a:t>
            </a:r>
            <a:endParaRPr/>
          </a:p>
          <a:p>
            <a:pPr indent="-274319" lvl="1" marL="548640" rtl="0" algn="l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Supports </a:t>
            </a:r>
            <a:endParaRPr/>
          </a:p>
          <a:p>
            <a:pPr indent="-228600" lvl="2" marL="822960" rtl="0" algn="l">
              <a:spcBef>
                <a:spcPts val="480"/>
              </a:spcBef>
              <a:spcAft>
                <a:spcPts val="0"/>
              </a:spcAft>
              <a:buSzPts val="1800"/>
              <a:buChar char="⯍"/>
            </a:pPr>
            <a:r>
              <a:rPr lang="en-US"/>
              <a:t>Multiplication (\*), Division (/), Remainder (%)‏</a:t>
            </a:r>
            <a:endParaRPr/>
          </a:p>
          <a:p>
            <a:pPr indent="-228600" lvl="2" marL="822960" rtl="0" algn="l">
              <a:spcBef>
                <a:spcPts val="480"/>
              </a:spcBef>
              <a:spcAft>
                <a:spcPts val="0"/>
              </a:spcAft>
              <a:buSzPts val="1800"/>
              <a:buChar char="⯍"/>
            </a:pPr>
            <a:r>
              <a:rPr lang="en-US"/>
              <a:t>Add (\+), Subtract (-)‏</a:t>
            </a:r>
            <a:endParaRPr/>
          </a:p>
          <a:p>
            <a:pPr indent="-228600" lvl="2" marL="822960" rtl="0" algn="l">
              <a:spcBef>
                <a:spcPts val="480"/>
              </a:spcBef>
              <a:spcAft>
                <a:spcPts val="0"/>
              </a:spcAft>
              <a:buSzPts val="1800"/>
              <a:buChar char="⯍"/>
            </a:pPr>
            <a:r>
              <a:rPr lang="en-US"/>
              <a:t>Equal (=), Not Equal (!=)‏</a:t>
            </a:r>
            <a:endParaRPr/>
          </a:p>
          <a:p>
            <a:pPr indent="-228600" lvl="2" marL="822960" rtl="0" algn="l">
              <a:spcBef>
                <a:spcPts val="480"/>
              </a:spcBef>
              <a:spcAft>
                <a:spcPts val="0"/>
              </a:spcAft>
              <a:buSzPts val="1800"/>
              <a:buChar char="⯍"/>
            </a:pPr>
            <a:r>
              <a:rPr lang="en-US"/>
              <a:t>Less (\&lt;), Less/Eq (&lt;=), Greater (\&gt;), Greater/Eq (&gt;=)‏</a:t>
            </a:r>
            <a:endParaRPr/>
          </a:p>
          <a:p>
            <a:pPr indent="-228600" lvl="2" marL="822960" rtl="0" algn="l">
              <a:spcBef>
                <a:spcPts val="480"/>
              </a:spcBef>
              <a:spcAft>
                <a:spcPts val="0"/>
              </a:spcAft>
              <a:buSzPts val="1800"/>
              <a:buChar char="⯍"/>
            </a:pPr>
            <a:r>
              <a:rPr lang="en-US"/>
              <a:t>And (&amp;), Or (|)‏</a:t>
            </a:r>
            <a:endParaRPr/>
          </a:p>
          <a:p>
            <a:pPr indent="-228600" lvl="2" marL="822960" rtl="0" algn="l">
              <a:spcBef>
                <a:spcPts val="480"/>
              </a:spcBef>
              <a:spcAft>
                <a:spcPts val="0"/>
              </a:spcAft>
              <a:buSzPts val="1800"/>
              <a:buChar char="⯍"/>
            </a:pPr>
            <a:r>
              <a:rPr lang="en-US"/>
              <a:t>Index (locate substring)‏</a:t>
            </a:r>
            <a:endParaRPr/>
          </a:p>
          <a:p>
            <a:pPr indent="-228600" lvl="2" marL="822960" rtl="0" algn="l">
              <a:spcBef>
                <a:spcPts val="480"/>
              </a:spcBef>
              <a:spcAft>
                <a:spcPts val="0"/>
              </a:spcAft>
              <a:buSzPts val="1800"/>
              <a:buChar char="⯍"/>
            </a:pPr>
            <a:r>
              <a:rPr lang="en-US"/>
              <a:t>Match</a:t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2358377" y="5486400"/>
            <a:ext cx="3114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Basic regular expression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expr Command</a:t>
            </a:r>
            <a:endParaRPr/>
          </a:p>
        </p:txBody>
      </p:sp>
      <p:sp>
        <p:nvSpPr>
          <p:cNvPr id="252" name="Google Shape;252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301752" y="1527048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i="1" lang="en-US"/>
              <a:t>expr</a:t>
            </a:r>
            <a:r>
              <a:rPr lang="en-US"/>
              <a:t> also evaluates expressions</a:t>
            </a:r>
            <a:endParaRPr/>
          </a:p>
          <a:p>
            <a:pPr indent="-274320" lvl="1" marL="548640" rtl="0" algn="l">
              <a:spcBef>
                <a:spcPts val="434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Locate substring</a:t>
            </a:r>
            <a:endParaRPr/>
          </a:p>
          <a:p>
            <a:pPr indent="-228600" lvl="2" marL="822960" rtl="0" algn="l">
              <a:spcBef>
                <a:spcPts val="372"/>
              </a:spcBef>
              <a:spcAft>
                <a:spcPts val="0"/>
              </a:spcAft>
              <a:buSzPct val="75000"/>
              <a:buChar char="⯍"/>
            </a:pPr>
            <a:r>
              <a:rPr b="1" lang="en-US"/>
              <a:t>expr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index</a:t>
            </a:r>
            <a:r>
              <a:rPr lang="en-US"/>
              <a:t> string charList </a:t>
            </a:r>
            <a:endParaRPr/>
          </a:p>
          <a:p>
            <a:pPr indent="-228600" lvl="3" marL="1097280" rtl="0" algn="l">
              <a:spcBef>
                <a:spcPts val="341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E.g. $</a:t>
            </a:r>
            <a:r>
              <a:rPr b="1" lang="en-US"/>
              <a:t>expr</a:t>
            </a:r>
            <a:r>
              <a:rPr lang="en-US"/>
              <a:t> index “donkey”   “ke”</a:t>
            </a:r>
            <a:endParaRPr/>
          </a:p>
          <a:p>
            <a:pPr indent="-228600" lvl="3" marL="1097280" rtl="0" algn="l">
              <a:spcBef>
                <a:spcPts val="341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        </a:t>
            </a:r>
            <a:r>
              <a:rPr b="1" lang="en-US">
                <a:solidFill>
                  <a:srgbClr val="7030A0"/>
                </a:solidFill>
              </a:rPr>
              <a:t>4</a:t>
            </a:r>
            <a:endParaRPr/>
          </a:p>
          <a:p>
            <a:pPr indent="-274320" lvl="1" marL="548640" rtl="0" algn="l">
              <a:spcBef>
                <a:spcPts val="434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Test for a match (returns 0 or length)‏</a:t>
            </a:r>
            <a:endParaRPr/>
          </a:p>
          <a:p>
            <a:pPr indent="-228600" lvl="2" marL="822960" rtl="0" algn="l">
              <a:spcBef>
                <a:spcPts val="372"/>
              </a:spcBef>
              <a:spcAft>
                <a:spcPts val="0"/>
              </a:spcAft>
              <a:buSzPct val="75000"/>
              <a:buChar char="⯍"/>
            </a:pPr>
            <a:r>
              <a:rPr b="1" lang="en-US"/>
              <a:t>expr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match</a:t>
            </a:r>
            <a:r>
              <a:rPr lang="en-US"/>
              <a:t> string regExp</a:t>
            </a:r>
            <a:endParaRPr/>
          </a:p>
          <a:p>
            <a:pPr indent="-228600" lvl="3" marL="1097280" rtl="0" algn="l">
              <a:spcBef>
                <a:spcPts val="341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E.g. $expr match “donkey”   “ke”</a:t>
            </a:r>
            <a:endParaRPr/>
          </a:p>
          <a:p>
            <a:pPr indent="-228600" lvl="3" marL="1097280" rtl="0" algn="l">
              <a:spcBef>
                <a:spcPts val="341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        </a:t>
            </a:r>
            <a:r>
              <a:rPr b="1" lang="en-US">
                <a:solidFill>
                  <a:srgbClr val="7030A0"/>
                </a:solidFill>
              </a:rPr>
              <a:t>0</a:t>
            </a:r>
            <a:endParaRPr/>
          </a:p>
          <a:p>
            <a:pPr indent="-228600" lvl="2" marL="822960" rtl="0" algn="l">
              <a:spcBef>
                <a:spcPts val="372"/>
              </a:spcBef>
              <a:spcAft>
                <a:spcPts val="0"/>
              </a:spcAft>
              <a:buSzPct val="75000"/>
              <a:buChar char="⯍"/>
            </a:pPr>
            <a:r>
              <a:rPr lang="en-US"/>
              <a:t>expr string : regExp</a:t>
            </a:r>
            <a:endParaRPr/>
          </a:p>
          <a:p>
            <a:pPr indent="-228600" lvl="3" marL="1097280" rtl="0" algn="l">
              <a:spcBef>
                <a:spcPts val="341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E.g. $</a:t>
            </a:r>
            <a:r>
              <a:rPr b="1" lang="en-US"/>
              <a:t>expr</a:t>
            </a:r>
            <a:r>
              <a:rPr lang="en-US"/>
              <a:t> “donkey” :  “donkey”</a:t>
            </a:r>
            <a:endParaRPr/>
          </a:p>
          <a:p>
            <a:pPr indent="-228600" lvl="3" marL="1097280" rtl="0" algn="l">
              <a:spcBef>
                <a:spcPts val="341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        </a:t>
            </a:r>
            <a:r>
              <a:rPr b="1" lang="en-US">
                <a:solidFill>
                  <a:srgbClr val="7030A0"/>
                </a:solidFill>
              </a:rPr>
              <a:t>6</a:t>
            </a:r>
            <a:endParaRPr/>
          </a:p>
          <a:p>
            <a:pPr indent="-274320" lvl="1" marL="548640" rtl="0" algn="l">
              <a:spcBef>
                <a:spcPts val="434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Length of string</a:t>
            </a:r>
            <a:endParaRPr/>
          </a:p>
          <a:p>
            <a:pPr indent="-228600" lvl="2" marL="822960" rtl="0" algn="l">
              <a:spcBef>
                <a:spcPts val="372"/>
              </a:spcBef>
              <a:spcAft>
                <a:spcPts val="0"/>
              </a:spcAft>
              <a:buSzPct val="75000"/>
              <a:buChar char="⯍"/>
            </a:pPr>
            <a:r>
              <a:rPr b="1" lang="en-US"/>
              <a:t>expr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length</a:t>
            </a:r>
            <a:r>
              <a:rPr lang="en-US"/>
              <a:t> string</a:t>
            </a:r>
            <a:endParaRPr/>
          </a:p>
          <a:p>
            <a:pPr indent="-228600" lvl="3" marL="1097280" rtl="0" algn="l">
              <a:spcBef>
                <a:spcPts val="341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E.g. $</a:t>
            </a:r>
            <a:r>
              <a:rPr b="1" lang="en-US"/>
              <a:t>expr</a:t>
            </a:r>
            <a:r>
              <a:rPr lang="en-US"/>
              <a:t> length “cat”</a:t>
            </a:r>
            <a:endParaRPr/>
          </a:p>
          <a:p>
            <a:pPr indent="-228600" lvl="3" marL="1097280" rtl="0" algn="l">
              <a:spcBef>
                <a:spcPts val="341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        </a:t>
            </a:r>
            <a:r>
              <a:rPr b="1" lang="en-US">
                <a:solidFill>
                  <a:srgbClr val="7030A0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