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AWK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1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p1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1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 has some features not found in other programming language, such as pointer. So it is hard to understand.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Modern programming language provide features such as classes and packages that support the division of a large program into more manageable pieces. However, C lacks such features.</a:t>
            </a:r>
            <a:endParaRPr/>
          </a:p>
        </p:txBody>
      </p:sp>
      <p:sp>
        <p:nvSpPr>
          <p:cNvPr id="264" name="Google Shape;264;p12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Lint: more powerful than most C compilers and detect more extensive errors.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Debugger: check run-time errors or incorrect output.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Pitfalls: if (x=y)</a:t>
            </a:r>
            <a:endParaRPr/>
          </a:p>
        </p:txBody>
      </p:sp>
      <p:sp>
        <p:nvSpPr>
          <p:cNvPr id="273" name="Google Shape;273;p13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p1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possible to write code in a sort-of 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style in 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or 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imperative language uses a sequence of statements to determine how to reach a certain goal. These statements are said to change the state of the program as each one is executed in turn.</a:t>
            </a:r>
            <a:endParaRPr/>
          </a:p>
        </p:txBody>
      </p:sp>
      <p:sp>
        <p:nvSpPr>
          <p:cNvPr id="290" name="Google Shape;290;p15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gcc -E pun.c | grep printf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the definition of printf</a:t>
            </a:r>
            <a:endParaRPr/>
          </a:p>
        </p:txBody>
      </p:sp>
      <p:sp>
        <p:nvSpPr>
          <p:cNvPr id="299" name="Google Shape;299;p16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p1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9" name="Google Shape;329;p1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8" name="Google Shape;338;p19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GCC compiles programs written in C,C++,Java and Objective-C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development of 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GCC</a:t>
            </a: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almost stopped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p20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p2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p2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p2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p2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2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1" name="Google Shape;391;p25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2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0" name="Google Shape;400;p26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2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9" name="Google Shape;409;p27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5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 origin: 1969,  when Unix was written in Assembly Language. Hard to read, hard to debug and hard to enhance.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Many important ideas of C stem from BCPL, developped by Martin R</a:t>
            </a:r>
            <a:endParaRPr/>
          </a:p>
        </p:txBody>
      </p:sp>
      <p:sp>
        <p:nvSpPr>
          <p:cNvPr id="209" name="Google Shape;209;p6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 origin: 1969,  when Unix was written in Assembly Language. Hard to read, hard to debug and hard to enhance.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Many important ideas of C stem from BCPL, developped by Martin R</a:t>
            </a:r>
            <a:endParaRPr/>
          </a:p>
        </p:txBody>
      </p:sp>
      <p:sp>
        <p:nvSpPr>
          <p:cNvPr id="218" name="Google Shape;218;p7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Kernighan and Ritchie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original dialect of the C programming language, introduced by the first edition of the book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: He is also coauthor of the </a:t>
            </a: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AWK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commonly known as 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C89</a:t>
            </a:r>
            <a: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or occasionally as 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C90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C11 pubished in 2011</a:t>
            </a:r>
            <a:endParaRPr/>
          </a:p>
        </p:txBody>
      </p:sp>
      <p:sp>
        <p:nvSpPr>
          <p:cNvPr id="227" name="Google Shape;227;p8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9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Google Shape;30;p2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3" name="Google Shape;33;p2"/>
          <p:cNvCxnSpPr/>
          <p:nvPr/>
        </p:nvCxnSpPr>
        <p:spPr>
          <a:xfrm>
            <a:off x="155448" y="2420112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4" name="Google Shape;34;p2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" name="Google Shape;37;p2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2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1"/>
          <p:cNvSpPr txBox="1"/>
          <p:nvPr>
            <p:ph idx="1" type="body"/>
          </p:nvPr>
        </p:nvSpPr>
        <p:spPr>
          <a:xfrm rot="5400000">
            <a:off x="2269236" y="-443484"/>
            <a:ext cx="4599432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44" name="Google Shape;144;p11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1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12"/>
          <p:cNvSpPr/>
          <p:nvPr/>
        </p:nvSpPr>
        <p:spPr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Google Shape;150;p12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1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12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12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4" name="Google Shape;154;p12"/>
          <p:cNvCxnSpPr/>
          <p:nvPr/>
        </p:nvCxnSpPr>
        <p:spPr>
          <a:xfrm rot="5400000">
            <a:off x="4021836" y="3278124"/>
            <a:ext cx="6245352" cy="0"/>
          </a:xfrm>
          <a:prstGeom prst="straightConnector1">
            <a:avLst/>
          </a:prstGeom>
          <a:noFill/>
          <a:ln cap="flat" cmpd="sng" w="95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5" name="Google Shape;155;p12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6" name="Google Shape;156;p12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7" name="Google Shape;157;p12"/>
          <p:cNvSpPr txBox="1"/>
          <p:nvPr>
            <p:ph idx="12" type="sldNum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12"/>
          <p:cNvSpPr txBox="1"/>
          <p:nvPr>
            <p:ph idx="1" type="body"/>
          </p:nvPr>
        </p:nvSpPr>
        <p:spPr>
          <a:xfrm rot="5400000">
            <a:off x="670717" y="-61117"/>
            <a:ext cx="5821366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59" name="Google Shape;159;p12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2"/>
          <p:cNvSpPr txBox="1"/>
          <p:nvPr>
            <p:ph type="title"/>
          </p:nvPr>
        </p:nvSpPr>
        <p:spPr>
          <a:xfrm rot="5400000">
            <a:off x="5189537" y="2506664"/>
            <a:ext cx="5851525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>
                <a:solidFill>
                  <a:srgbClr val="7A979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3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1320" lvl="0" marL="45720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  <a:defRPr sz="3200"/>
            </a:lvl1pPr>
            <a:lvl2pPr indent="-353060" lvl="1" marL="91440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⚪"/>
              <a:defRPr sz="2800"/>
            </a:lvl2pPr>
            <a:lvl3pPr indent="-342900" lvl="2" marL="137160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⯍"/>
              <a:defRPr sz="2400"/>
            </a:lvl3pPr>
            <a:lvl4pPr indent="-326389" lvl="3" marL="182880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?"/>
              <a:defRPr sz="2200"/>
            </a:lvl4pPr>
            <a:lvl5pPr indent="-355600" lvl="4" marL="22860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Georgia"/>
              <a:buChar char="•"/>
              <a:defRPr sz="20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368426" y="2743200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Georgia"/>
              <a:buNone/>
              <a:defRPr sz="1400">
                <a:solidFill>
                  <a:srgbClr val="888888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53" name="Google Shape;53;p4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" name="Google Shape;54;p4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7" name="Google Shape;57;p4"/>
          <p:cNvCxnSpPr/>
          <p:nvPr/>
        </p:nvCxnSpPr>
        <p:spPr>
          <a:xfrm>
            <a:off x="152400" y="2438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8" name="Google Shape;58;p4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p4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4"/>
          <p:cNvSpPr txBox="1"/>
          <p:nvPr>
            <p:ph type="title"/>
          </p:nvPr>
        </p:nvSpPr>
        <p:spPr>
          <a:xfrm>
            <a:off x="722313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Georgia"/>
              <a:buNone/>
              <a:defRPr b="0" sz="4200" cap="none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0" type="dt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7" name="Google Shape;67;p5"/>
          <p:cNvCxnSpPr/>
          <p:nvPr/>
        </p:nvCxnSpPr>
        <p:spPr>
          <a:xfrm flipH="1" rot="10800000">
            <a:off x="4563080" y="1575652"/>
            <a:ext cx="8921" cy="481955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8" name="Google Shape;68;p5"/>
          <p:cNvSpPr txBox="1"/>
          <p:nvPr>
            <p:ph idx="1" type="body"/>
          </p:nvPr>
        </p:nvSpPr>
        <p:spPr>
          <a:xfrm>
            <a:off x="301752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3537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2" type="body"/>
          </p:nvPr>
        </p:nvSpPr>
        <p:spPr>
          <a:xfrm>
            <a:off x="4800600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3537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6"/>
          <p:cNvCxnSpPr/>
          <p:nvPr/>
        </p:nvCxnSpPr>
        <p:spPr>
          <a:xfrm rot="10800000">
            <a:off x="4572000" y="2200275"/>
            <a:ext cx="0" cy="418795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2" name="Google Shape;72;p6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Google Shape;74;p6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" name="Google Shape;75;p6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Google Shape;76;p6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" name="Google Shape;77;p6"/>
          <p:cNvSpPr/>
          <p:nvPr/>
        </p:nvSpPr>
        <p:spPr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" name="Google Shape;78;p6"/>
          <p:cNvSpPr txBox="1"/>
          <p:nvPr>
            <p:ph idx="1" type="body"/>
          </p:nvPr>
        </p:nvSpPr>
        <p:spPr>
          <a:xfrm>
            <a:off x="301752" y="1524000"/>
            <a:ext cx="4040188" cy="732974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870"/>
              <a:buNone/>
              <a:defRPr b="1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79" name="Google Shape;79;p6"/>
          <p:cNvSpPr txBox="1"/>
          <p:nvPr>
            <p:ph idx="2" type="body"/>
          </p:nvPr>
        </p:nvSpPr>
        <p:spPr>
          <a:xfrm>
            <a:off x="4791330" y="1524000"/>
            <a:ext cx="4041775" cy="731520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870"/>
              <a:buNone/>
              <a:defRPr b="1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0" name="Google Shape;80;p6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"/>
          <p:cNvSpPr txBox="1"/>
          <p:nvPr>
            <p:ph idx="11" type="ftr"/>
          </p:nvPr>
        </p:nvSpPr>
        <p:spPr>
          <a:xfrm>
            <a:off x="304800" y="6409944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2" name="Google Shape;82;p6"/>
          <p:cNvCxnSpPr/>
          <p:nvPr/>
        </p:nvCxnSpPr>
        <p:spPr>
          <a:xfrm>
            <a:off x="152400" y="128016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3" name="Google Shape;83;p6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" name="Google Shape;84;p6"/>
          <p:cNvSpPr txBox="1"/>
          <p:nvPr>
            <p:ph idx="3" type="body"/>
          </p:nvPr>
        </p:nvSpPr>
        <p:spPr>
          <a:xfrm>
            <a:off x="301752" y="2471383"/>
            <a:ext cx="4041648" cy="381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5" name="Google Shape;85;p6"/>
          <p:cNvSpPr txBox="1"/>
          <p:nvPr>
            <p:ph idx="4" type="body"/>
          </p:nvPr>
        </p:nvSpPr>
        <p:spPr>
          <a:xfrm>
            <a:off x="4800600" y="2471383"/>
            <a:ext cx="4038600" cy="3822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6" name="Google Shape;86;p6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Google Shape;88;p6"/>
          <p:cNvSpPr txBox="1"/>
          <p:nvPr>
            <p:ph idx="12" type="sldNum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7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7"/>
          <p:cNvSpPr txBox="1"/>
          <p:nvPr>
            <p:ph idx="12" type="sldNum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8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8"/>
          <p:cNvSpPr/>
          <p:nvPr/>
        </p:nvSpPr>
        <p:spPr>
          <a:xfrm>
            <a:off x="152400" y="158496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p8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8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 txBox="1"/>
          <p:nvPr>
            <p:ph idx="12" type="sldNum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/>
          <p:nvPr/>
        </p:nvSpPr>
        <p:spPr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Google Shape;110;p9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1" name="Google Shape;111;p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9"/>
          <p:cNvSpPr txBox="1"/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  <a:defRPr b="1" sz="2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9"/>
          <p:cNvSpPr txBox="1"/>
          <p:nvPr>
            <p:ph idx="1" type="body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14" name="Google Shape;114;p9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5" name="Google Shape;115;p9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6" name="Google Shape;116;p9"/>
          <p:cNvSpPr txBox="1"/>
          <p:nvPr>
            <p:ph idx="2" type="body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17" name="Google Shape;117;p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9" name="Google Shape;119;p9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Google Shape;121;p9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9"/>
          <p:cNvSpPr txBox="1"/>
          <p:nvPr>
            <p:ph idx="11" type="ftr"/>
          </p:nvPr>
        </p:nvSpPr>
        <p:spPr>
          <a:xfrm>
            <a:off x="301752" y="6410848"/>
            <a:ext cx="33832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10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5" name="Google Shape;125;p1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Google Shape;127;p10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10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10"/>
          <p:cNvSpPr/>
          <p:nvPr/>
        </p:nvSpPr>
        <p:spPr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3" name="Google Shape;133;p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Google Shape;134;p10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0"/>
          <p:cNvSpPr txBox="1"/>
          <p:nvPr>
            <p:ph type="title"/>
          </p:nvPr>
        </p:nvSpPr>
        <p:spPr>
          <a:xfrm>
            <a:off x="3000375" y="5029200"/>
            <a:ext cx="5867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b="1" sz="2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/>
          <p:nvPr>
            <p:ph idx="2" type="pic"/>
          </p:nvPr>
        </p:nvSpPr>
        <p:spPr>
          <a:xfrm>
            <a:off x="3000375" y="609600"/>
            <a:ext cx="5867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🞆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7" name="Google Shape;137;p10"/>
          <p:cNvSpPr txBox="1"/>
          <p:nvPr>
            <p:ph idx="1" type="body"/>
          </p:nvPr>
        </p:nvSpPr>
        <p:spPr>
          <a:xfrm>
            <a:off x="381000" y="990600"/>
            <a:ext cx="2438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Georgia"/>
              <a:buNone/>
              <a:defRPr sz="1600">
                <a:solidFill>
                  <a:srgbClr val="FFFFFF"/>
                </a:solidFill>
              </a:defRPr>
            </a:lvl1pPr>
            <a:lvl2pPr indent="-2819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40"/>
              <a:buChar char="⚪"/>
              <a:defRPr sz="1200"/>
            </a:lvl2pPr>
            <a:lvl3pPr indent="-276225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50"/>
              <a:buChar char="⯍"/>
              <a:defRPr sz="1000"/>
            </a:lvl3pPr>
            <a:lvl4pPr indent="-268605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Char char="?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Georgia"/>
              <a:buChar char="•"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38" name="Google Shape;138;p10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9" name="Google Shape;139;p10"/>
          <p:cNvSpPr txBox="1"/>
          <p:nvPr>
            <p:ph idx="10" type="dt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0"/>
          <p:cNvSpPr txBox="1"/>
          <p:nvPr>
            <p:ph idx="11" type="ftr"/>
          </p:nvPr>
        </p:nvSpPr>
        <p:spPr>
          <a:xfrm>
            <a:off x="301752" y="6410848"/>
            <a:ext cx="35844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7" name="Google Shape;17;p1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8" name="Google Shape;18;p1"/>
          <p:cNvCxnSpPr/>
          <p:nvPr/>
        </p:nvCxnSpPr>
        <p:spPr>
          <a:xfrm>
            <a:off x="152400" y="1276743"/>
            <a:ext cx="8833104" cy="0"/>
          </a:xfrm>
          <a:prstGeom prst="straightConnector1">
            <a:avLst/>
          </a:prstGeom>
          <a:noFill/>
          <a:ln cap="flat" cmpd="sng" w="95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" name="Google Shape;19;p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" type="body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4332" lvl="0" marL="457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🞆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/>
              <a:t>ASHWIN ASHOK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n-US"/>
              <a:t>CSC 3320 SYSTEM LEVEL PROGRAMMING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n-US"/>
              <a:t>SPRING 2021</a:t>
            </a:r>
            <a:endParaRPr/>
          </a:p>
        </p:txBody>
      </p:sp>
      <p:sp>
        <p:nvSpPr>
          <p:cNvPr id="168" name="Google Shape;168;p13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</a:pPr>
            <a:r>
              <a:rPr lang="en-US"/>
              <a:t>C Basics – Part 1/3</a:t>
            </a:r>
            <a:endParaRPr/>
          </a:p>
        </p:txBody>
      </p:sp>
      <p:sp>
        <p:nvSpPr>
          <p:cNvPr id="169" name="Google Shape;169;p1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170" name="Google Shape;170;p13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3"/>
          <p:cNvSpPr/>
          <p:nvPr/>
        </p:nvSpPr>
        <p:spPr>
          <a:xfrm>
            <a:off x="838200" y="5808571"/>
            <a:ext cx="79496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Updated based on original notes from Raj Sunderraman and Michael Weeks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Properties of C</a:t>
            </a:r>
            <a:endParaRPr/>
          </a:p>
        </p:txBody>
      </p:sp>
      <p:sp>
        <p:nvSpPr>
          <p:cNvPr id="250" name="Google Shape;250;p2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51" name="Google Shape;251;p22"/>
          <p:cNvSpPr txBox="1"/>
          <p:nvPr>
            <p:ph idx="12" type="sldNum"/>
          </p:nvPr>
        </p:nvSpPr>
        <p:spPr>
          <a:xfrm>
            <a:off x="4343400" y="1079265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" name="Google Shape;252;p22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Low-level</a:t>
            </a:r>
            <a:endParaRPr/>
          </a:p>
          <a:p>
            <a:pPr indent="-274319" lvl="1" marL="548640" rtl="0" algn="just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Suitable language for systems programming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Small </a:t>
            </a:r>
            <a:endParaRPr/>
          </a:p>
          <a:p>
            <a:pPr indent="-274319" lvl="1" marL="548640" rtl="0" algn="just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Relies on a “library” of standard functions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Permissive</a:t>
            </a:r>
            <a:endParaRPr/>
          </a:p>
          <a:p>
            <a:pPr indent="-274319" lvl="1" marL="548640" rtl="0" algn="just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It assumes that you know what you’re doing, so it allows you a wider degree of latitude than many languages. It doesn’t mandate the detailed error-checking found in other language</a:t>
            </a:r>
            <a:endParaRPr/>
          </a:p>
          <a:p>
            <a:pPr indent="-228600" lvl="2" marL="822960" rtl="0" algn="just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75000"/>
              <a:buChar char="⯍"/>
            </a:pPr>
            <a:r>
              <a:rPr lang="en-US"/>
              <a:t>E.g. C has </a:t>
            </a:r>
            <a:r>
              <a:rPr b="1" lang="en-US"/>
              <a:t>no array index out of bounds </a:t>
            </a:r>
            <a:r>
              <a:rPr lang="en-US"/>
              <a:t>error. </a:t>
            </a:r>
            <a:endParaRPr/>
          </a:p>
          <a:p>
            <a:pPr indent="0" lvl="2" marL="594360" rtl="0" algn="just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75000"/>
              <a:buNone/>
            </a:pPr>
            <a:r>
              <a:rPr i="1" lang="en-US"/>
              <a:t>	</a:t>
            </a:r>
            <a:r>
              <a:rPr i="1" lang="en-US">
                <a:solidFill>
                  <a:srgbClr val="FF0000"/>
                </a:solidFill>
              </a:rPr>
              <a:t>So be careful when you use index in an array.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Strengths of C</a:t>
            </a:r>
            <a:endParaRPr/>
          </a:p>
        </p:txBody>
      </p:sp>
      <p:sp>
        <p:nvSpPr>
          <p:cNvPr id="258" name="Google Shape;258;p2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59" name="Google Shape;259;p23"/>
          <p:cNvSpPr txBox="1"/>
          <p:nvPr>
            <p:ph idx="12" type="sldNum"/>
          </p:nvPr>
        </p:nvSpPr>
        <p:spPr>
          <a:xfrm>
            <a:off x="4343400" y="1079265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p23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Efficiency</a:t>
            </a:r>
            <a:endParaRPr/>
          </a:p>
          <a:p>
            <a:pPr indent="-274320" lvl="1" marL="548640" rtl="0" algn="just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Intended for applications where assembly language had traditionally been used.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Portability</a:t>
            </a:r>
            <a:endParaRPr/>
          </a:p>
          <a:p>
            <a:pPr indent="-274320" lvl="1" marL="548640" rtl="0" algn="just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Hasn’t splintered into incompatible dialects; small and easily written.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Power</a:t>
            </a:r>
            <a:endParaRPr/>
          </a:p>
          <a:p>
            <a:pPr indent="-274320" lvl="1" marL="548640" rtl="0" algn="just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Large collection of data types and operators.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Flexibility</a:t>
            </a:r>
            <a:endParaRPr/>
          </a:p>
          <a:p>
            <a:pPr indent="-274320" lvl="1" marL="548640" rtl="0" algn="just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Not only for system but also for embedded system commercial data processing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Standard library.</a:t>
            </a:r>
            <a:endParaRPr/>
          </a:p>
          <a:p>
            <a:pPr indent="-274320" lvl="1" marL="548640" rtl="0" algn="just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Functions for input/output, string handing, storage allocation, and other useful operations.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Integration with UNIX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Weaknesses of C</a:t>
            </a:r>
            <a:endParaRPr/>
          </a:p>
        </p:txBody>
      </p:sp>
      <p:sp>
        <p:nvSpPr>
          <p:cNvPr id="267" name="Google Shape;267;p2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68" name="Google Shape;268;p24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9" name="Google Shape;269;p24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Error-prone</a:t>
            </a:r>
            <a:endParaRPr/>
          </a:p>
          <a:p>
            <a:pPr indent="-274319" lvl="1" marL="54864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Programming mistakes that would be caught in many other languages cannot be detected by a C compiler.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Difficult to understand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Difficult to modify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Effective Use of C</a:t>
            </a:r>
            <a:endParaRPr/>
          </a:p>
        </p:txBody>
      </p:sp>
      <p:sp>
        <p:nvSpPr>
          <p:cNvPr id="276" name="Google Shape;276;p2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77" name="Google Shape;277;p25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8" name="Google Shape;278;p25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Learn how to avoid pitfalls.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Use software tools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lint</a:t>
            </a:r>
            <a:r>
              <a:rPr lang="en-US"/>
              <a:t>, debuggers) to make programs more reliable. 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Take advantage of existing code libraries.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Adopt a sensible set of coding conventions.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Avoid “tricks” and overly complex code.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Stick to the standard.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Similarities of C to java</a:t>
            </a:r>
            <a:endParaRPr/>
          </a:p>
        </p:txBody>
      </p:sp>
      <p:sp>
        <p:nvSpPr>
          <p:cNvPr id="284" name="Google Shape;284;p26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85" name="Google Shape;285;p26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26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Font typeface="Arial"/>
              <a:buChar char="•"/>
            </a:pPr>
            <a:r>
              <a:rPr lang="en-US"/>
              <a:t>/* Comments */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Font typeface="Arial"/>
              <a:buChar char="•"/>
            </a:pPr>
            <a:r>
              <a:rPr lang="en-US"/>
              <a:t>Variable declarations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Font typeface="Arial"/>
              <a:buChar char="•"/>
            </a:pPr>
            <a:r>
              <a:rPr lang="en-US"/>
              <a:t>If else statements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Font typeface="Arial"/>
              <a:buChar char="•"/>
            </a:pPr>
            <a:r>
              <a:rPr lang="en-US"/>
              <a:t>for loops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Font typeface="Arial"/>
              <a:buChar char="•"/>
            </a:pPr>
            <a:r>
              <a:rPr lang="en-US"/>
              <a:t>while loops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Font typeface="Arial"/>
              <a:buChar char="•"/>
            </a:pPr>
            <a:r>
              <a:rPr lang="en-US"/>
              <a:t>function definitions (like methods)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Font typeface="Arial"/>
              <a:buChar char="•"/>
            </a:pPr>
            <a:r>
              <a:rPr lang="en-US"/>
              <a:t>Main function starts program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Differences between C and Java</a:t>
            </a:r>
            <a:endParaRPr/>
          </a:p>
        </p:txBody>
      </p:sp>
      <p:sp>
        <p:nvSpPr>
          <p:cNvPr id="293" name="Google Shape;293;p27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94" name="Google Shape;294;p27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5" name="Google Shape;295;p27"/>
          <p:cNvSpPr txBox="1"/>
          <p:nvPr>
            <p:ph idx="1" type="body"/>
          </p:nvPr>
        </p:nvSpPr>
        <p:spPr>
          <a:xfrm>
            <a:off x="301750" y="1184500"/>
            <a:ext cx="8503800" cy="49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16027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Font typeface="Arial"/>
              <a:buChar char="•"/>
            </a:pPr>
            <a:r>
              <a:rPr lang="en-US" sz="3600"/>
              <a:t>C does not have objects</a:t>
            </a:r>
            <a:endParaRPr/>
          </a:p>
          <a:p>
            <a:pPr indent="-226314" lvl="1" marL="548640" rtl="0" algn="just">
              <a:lnSpc>
                <a:spcPct val="100000"/>
              </a:lnSpc>
              <a:spcBef>
                <a:spcPts val="666"/>
              </a:spcBef>
              <a:spcAft>
                <a:spcPts val="0"/>
              </a:spcAft>
              <a:buSzPct val="70000"/>
              <a:buChar char="⚪"/>
            </a:pPr>
            <a:r>
              <a:rPr lang="en-US" sz="3600"/>
              <a:t>There are “struct”ures</a:t>
            </a:r>
            <a:endParaRPr sz="3600"/>
          </a:p>
          <a:p>
            <a:pPr indent="0" lvl="0" marL="548640" rtl="0" algn="just">
              <a:lnSpc>
                <a:spcPct val="100000"/>
              </a:lnSpc>
              <a:spcBef>
                <a:spcPts val="666"/>
              </a:spcBef>
              <a:spcAft>
                <a:spcPts val="0"/>
              </a:spcAft>
              <a:buSzPct val="120888"/>
              <a:buNone/>
            </a:pPr>
            <a:r>
              <a:t/>
            </a:r>
            <a:endParaRPr sz="3600"/>
          </a:p>
          <a:p>
            <a:pPr indent="-216027" lvl="0" marL="274320" rtl="0" algn="just">
              <a:lnSpc>
                <a:spcPct val="100000"/>
              </a:lnSpc>
              <a:spcBef>
                <a:spcPts val="666"/>
              </a:spcBef>
              <a:spcAft>
                <a:spcPts val="0"/>
              </a:spcAft>
              <a:buSzPct val="85000"/>
              <a:buFont typeface="Arial"/>
              <a:buChar char="•"/>
            </a:pPr>
            <a:r>
              <a:rPr lang="en-US" sz="3600"/>
              <a:t>C is an imperative programming language</a:t>
            </a:r>
            <a:endParaRPr sz="3600"/>
          </a:p>
          <a:p>
            <a:pPr indent="0" lvl="0" marL="0" rtl="0" algn="just">
              <a:lnSpc>
                <a:spcPct val="100000"/>
              </a:lnSpc>
              <a:spcBef>
                <a:spcPts val="666"/>
              </a:spcBef>
              <a:spcAft>
                <a:spcPts val="0"/>
              </a:spcAft>
              <a:buSzPct val="113896"/>
              <a:buNone/>
            </a:pPr>
            <a:r>
              <a:rPr i="1" lang="en-US" sz="3821">
                <a:solidFill>
                  <a:srgbClr val="666666"/>
                </a:solidFill>
              </a:rPr>
              <a:t>An imperative language uses a sequence of statements to determine how to reach a certain goal. These statements are said to change the state of the program as each one is executed in turn.</a:t>
            </a:r>
            <a:endParaRPr i="1" sz="3821">
              <a:solidFill>
                <a:srgbClr val="666666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666"/>
              </a:spcBef>
              <a:spcAft>
                <a:spcPts val="0"/>
              </a:spcAft>
              <a:buSzPct val="113896"/>
              <a:buNone/>
            </a:pPr>
            <a:r>
              <a:t/>
            </a:r>
            <a:endParaRPr i="1" sz="3821">
              <a:solidFill>
                <a:srgbClr val="666666"/>
              </a:solidFill>
            </a:endParaRPr>
          </a:p>
          <a:p>
            <a:pPr indent="-216027" lvl="0" marL="274320" rtl="0" algn="just">
              <a:lnSpc>
                <a:spcPct val="100000"/>
              </a:lnSpc>
              <a:spcBef>
                <a:spcPts val="666"/>
              </a:spcBef>
              <a:spcAft>
                <a:spcPts val="0"/>
              </a:spcAft>
              <a:buSzPct val="85000"/>
              <a:buFont typeface="Arial"/>
              <a:buChar char="•"/>
            </a:pPr>
            <a:r>
              <a:rPr lang="en-US" sz="3600"/>
              <a:t>C allows pointer manipulation</a:t>
            </a:r>
            <a:endParaRPr/>
          </a:p>
          <a:p>
            <a:pPr indent="-216027" lvl="0" marL="274320" rtl="0" algn="just">
              <a:lnSpc>
                <a:spcPct val="100000"/>
              </a:lnSpc>
              <a:spcBef>
                <a:spcPts val="666"/>
              </a:spcBef>
              <a:spcAft>
                <a:spcPts val="0"/>
              </a:spcAft>
              <a:buSzPct val="85000"/>
              <a:buFont typeface="Arial"/>
              <a:buChar char="•"/>
            </a:pPr>
            <a:r>
              <a:rPr lang="en-US" sz="3600"/>
              <a:t>Input / Output with C</a:t>
            </a:r>
            <a:endParaRPr/>
          </a:p>
          <a:p>
            <a:pPr indent="-226314" lvl="1" marL="548640" rtl="0" algn="just">
              <a:lnSpc>
                <a:spcPct val="100000"/>
              </a:lnSpc>
              <a:spcBef>
                <a:spcPts val="666"/>
              </a:spcBef>
              <a:spcAft>
                <a:spcPts val="0"/>
              </a:spcAft>
              <a:buSzPct val="70000"/>
              <a:buChar char="⚪"/>
            </a:pPr>
            <a:r>
              <a:rPr lang="en-US" sz="3600"/>
              <a:t>Output with </a:t>
            </a:r>
            <a:r>
              <a:rPr b="1" lang="en-US" sz="3600"/>
              <a:t>printf</a:t>
            </a:r>
            <a:r>
              <a:rPr lang="en-US" sz="3600"/>
              <a:t> function</a:t>
            </a:r>
            <a:endParaRPr/>
          </a:p>
          <a:p>
            <a:pPr indent="-226314" lvl="1" marL="548640" rtl="0" algn="just">
              <a:lnSpc>
                <a:spcPct val="100000"/>
              </a:lnSpc>
              <a:spcBef>
                <a:spcPts val="666"/>
              </a:spcBef>
              <a:spcAft>
                <a:spcPts val="0"/>
              </a:spcAft>
              <a:buSzPct val="70000"/>
              <a:buChar char="⚪"/>
            </a:pPr>
            <a:r>
              <a:rPr lang="en-US" sz="3600"/>
              <a:t>Input with </a:t>
            </a:r>
            <a:r>
              <a:rPr b="1" lang="en-US" sz="3600"/>
              <a:t>scanf</a:t>
            </a:r>
            <a:r>
              <a:rPr lang="en-US" sz="3600"/>
              <a:t> function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First C program</a:t>
            </a:r>
            <a:endParaRPr/>
          </a:p>
        </p:txBody>
      </p:sp>
      <p:sp>
        <p:nvSpPr>
          <p:cNvPr id="302" name="Google Shape;302;p28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03" name="Google Shape;303;p28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4" name="Google Shape;304;p28"/>
          <p:cNvSpPr/>
          <p:nvPr/>
        </p:nvSpPr>
        <p:spPr>
          <a:xfrm>
            <a:off x="301752" y="2169842"/>
            <a:ext cx="8534400" cy="2246769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#include &lt;stdio.h&gt;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/* My first C program which prints a pun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int main(void)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printf("To C, or not to C: that is the question.</a:t>
            </a:r>
            <a:r>
              <a:rPr b="0" i="0" lang="en-US" sz="2000" u="none" cap="none" strike="noStrike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\n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return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8"/>
          <p:cNvSpPr/>
          <p:nvPr/>
        </p:nvSpPr>
        <p:spPr>
          <a:xfrm>
            <a:off x="3344410" y="1463838"/>
            <a:ext cx="110639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pun.c</a:t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6" name="Google Shape;306;p28"/>
          <p:cNvSpPr txBox="1"/>
          <p:nvPr>
            <p:ph idx="1" type="body"/>
          </p:nvPr>
        </p:nvSpPr>
        <p:spPr>
          <a:xfrm>
            <a:off x="301752" y="4703732"/>
            <a:ext cx="8503920" cy="1395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Font typeface="Arial"/>
              <a:buChar char="•"/>
            </a:pPr>
            <a:r>
              <a:rPr lang="en-US" sz="3600"/>
              <a:t>This program might be stored in a file named pun.c.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558"/>
              </a:spcBef>
              <a:spcAft>
                <a:spcPts val="0"/>
              </a:spcAft>
              <a:buSzPct val="85000"/>
              <a:buFont typeface="Arial"/>
              <a:buChar char="•"/>
            </a:pPr>
            <a:r>
              <a:rPr lang="en-US" sz="3600"/>
              <a:t>The file name doesn’t matter, but the </a:t>
            </a:r>
            <a:r>
              <a:rPr lang="en-US" sz="3600">
                <a:solidFill>
                  <a:srgbClr val="FF0000"/>
                </a:solidFill>
              </a:rPr>
              <a:t>.c extension is often required</a:t>
            </a:r>
            <a:r>
              <a:rPr lang="en-US" sz="3600"/>
              <a:t>.</a:t>
            </a:r>
            <a:endParaRPr/>
          </a:p>
        </p:txBody>
      </p:sp>
      <p:sp>
        <p:nvSpPr>
          <p:cNvPr id="307" name="Google Shape;307;p28"/>
          <p:cNvSpPr txBox="1"/>
          <p:nvPr/>
        </p:nvSpPr>
        <p:spPr>
          <a:xfrm>
            <a:off x="3886200" y="2061890"/>
            <a:ext cx="429788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Pre-processor, import I/O library</a:t>
            </a:r>
            <a:endParaRPr b="1" i="0" sz="2000" u="none" cap="none" strike="noStrike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8" name="Google Shape;308;p28"/>
          <p:cNvCxnSpPr/>
          <p:nvPr/>
        </p:nvCxnSpPr>
        <p:spPr>
          <a:xfrm flipH="1">
            <a:off x="3344408" y="2254111"/>
            <a:ext cx="541792" cy="10885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9" name="Google Shape;309;p28"/>
          <p:cNvSpPr txBox="1"/>
          <p:nvPr/>
        </p:nvSpPr>
        <p:spPr>
          <a:xfrm>
            <a:off x="7385050" y="2488662"/>
            <a:ext cx="17589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0" name="Google Shape;310;p28"/>
          <p:cNvCxnSpPr/>
          <p:nvPr/>
        </p:nvCxnSpPr>
        <p:spPr>
          <a:xfrm flipH="1">
            <a:off x="6984970" y="2667000"/>
            <a:ext cx="406430" cy="2962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1" name="Google Shape;311;p28"/>
          <p:cNvSpPr txBox="1"/>
          <p:nvPr/>
        </p:nvSpPr>
        <p:spPr>
          <a:xfrm>
            <a:off x="3048000" y="2719634"/>
            <a:ext cx="36659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main() means  “start here” </a:t>
            </a:r>
            <a:endParaRPr b="1" i="0" sz="2000" u="none" cap="none" strike="noStrike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2" name="Google Shape;312;p28"/>
          <p:cNvCxnSpPr/>
          <p:nvPr/>
        </p:nvCxnSpPr>
        <p:spPr>
          <a:xfrm flipH="1">
            <a:off x="2680900" y="2944062"/>
            <a:ext cx="355660" cy="7665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3" name="Google Shape;313;p28"/>
          <p:cNvSpPr txBox="1"/>
          <p:nvPr/>
        </p:nvSpPr>
        <p:spPr>
          <a:xfrm>
            <a:off x="2095500" y="3135306"/>
            <a:ext cx="640499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from standard I/O library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" name="Google Shape;314;p28"/>
          <p:cNvCxnSpPr/>
          <p:nvPr/>
        </p:nvCxnSpPr>
        <p:spPr>
          <a:xfrm flipH="1">
            <a:off x="1600200" y="3357529"/>
            <a:ext cx="453004" cy="7147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5" name="Google Shape;315;p28"/>
          <p:cNvSpPr txBox="1"/>
          <p:nvPr/>
        </p:nvSpPr>
        <p:spPr>
          <a:xfrm>
            <a:off x="2617806" y="3815342"/>
            <a:ext cx="484979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0 from main means our program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finished without errors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6" name="Google Shape;316;p28"/>
          <p:cNvCxnSpPr/>
          <p:nvPr/>
        </p:nvCxnSpPr>
        <p:spPr>
          <a:xfrm rot="10800000">
            <a:off x="2095500" y="3974101"/>
            <a:ext cx="522306" cy="21689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7" name="Google Shape;317;p28"/>
          <p:cNvSpPr txBox="1"/>
          <p:nvPr/>
        </p:nvSpPr>
        <p:spPr>
          <a:xfrm>
            <a:off x="8286038" y="3726660"/>
            <a:ext cx="8579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Google Shape;318;p28"/>
          <p:cNvCxnSpPr/>
          <p:nvPr/>
        </p:nvCxnSpPr>
        <p:spPr>
          <a:xfrm rot="10800000">
            <a:off x="8153400" y="3779756"/>
            <a:ext cx="169303" cy="16568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9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Compiling and Linking</a:t>
            </a:r>
            <a:endParaRPr/>
          </a:p>
        </p:txBody>
      </p:sp>
      <p:sp>
        <p:nvSpPr>
          <p:cNvPr id="324" name="Google Shape;324;p29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25" name="Google Shape;325;p29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6" name="Google Shape;326;p29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Before a program can be executed, three steps are usually necessary:</a:t>
            </a:r>
            <a:endParaRPr/>
          </a:p>
          <a:p>
            <a:pPr indent="-274320" lvl="1" marL="548640" rtl="0" algn="just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SzPct val="70000"/>
              <a:buChar char="⚪"/>
            </a:pPr>
            <a:r>
              <a:rPr b="1" i="1" lang="en-US"/>
              <a:t>Preprocessing.</a:t>
            </a:r>
            <a:r>
              <a:rPr lang="en-US"/>
              <a:t> The </a:t>
            </a:r>
            <a:r>
              <a:rPr b="1" i="1" lang="en-US"/>
              <a:t>preprocessor</a:t>
            </a:r>
            <a:r>
              <a:rPr lang="en-US"/>
              <a:t> obeys commands that begin with # (known as </a:t>
            </a:r>
            <a:r>
              <a:rPr b="1" i="1" lang="en-US"/>
              <a:t>directives</a:t>
            </a:r>
            <a:r>
              <a:rPr lang="en-US"/>
              <a:t>)</a:t>
            </a:r>
            <a:endParaRPr/>
          </a:p>
          <a:p>
            <a:pPr indent="-274320" lvl="1" marL="548640" rtl="0" algn="just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SzPct val="70000"/>
              <a:buChar char="⚪"/>
            </a:pPr>
            <a:r>
              <a:rPr b="1" i="1" lang="en-US"/>
              <a:t>Compiling.</a:t>
            </a:r>
            <a:r>
              <a:rPr lang="en-US"/>
              <a:t> A </a:t>
            </a:r>
            <a:r>
              <a:rPr b="1" i="1" lang="en-US"/>
              <a:t>compiler</a:t>
            </a:r>
            <a:r>
              <a:rPr lang="en-US"/>
              <a:t> translates then translates the program into machine instructions (</a:t>
            </a:r>
            <a:r>
              <a:rPr b="1" i="1" lang="en-US"/>
              <a:t>object code</a:t>
            </a:r>
            <a:r>
              <a:rPr lang="en-US"/>
              <a:t>).</a:t>
            </a:r>
            <a:endParaRPr/>
          </a:p>
          <a:p>
            <a:pPr indent="-274320" lvl="1" marL="548640" rtl="0" algn="just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SzPct val="70000"/>
              <a:buChar char="⚪"/>
            </a:pPr>
            <a:r>
              <a:rPr b="1" i="1" lang="en-US"/>
              <a:t>Linking.</a:t>
            </a:r>
            <a:r>
              <a:rPr lang="en-US"/>
              <a:t> A </a:t>
            </a:r>
            <a:r>
              <a:rPr b="1" i="1" lang="en-US"/>
              <a:t>linker</a:t>
            </a:r>
            <a:r>
              <a:rPr lang="en-US"/>
              <a:t> combines the object code produced by the compiler with any additional code needed to yield a complete executable program.</a:t>
            </a:r>
            <a:endParaRPr/>
          </a:p>
          <a:p>
            <a:pPr indent="-228600" lvl="2" marL="822960" rtl="0" algn="just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SzPct val="75000"/>
              <a:buChar char="⯍"/>
            </a:pPr>
            <a:r>
              <a:rPr lang="en-US"/>
              <a:t>E.g. Link </a:t>
            </a:r>
            <a:r>
              <a:rPr b="1" i="1" lang="en-US"/>
              <a:t>printf</a:t>
            </a:r>
            <a:r>
              <a:rPr lang="en-US"/>
              <a:t> from library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The preprocessor is usually integrated with the compiler.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0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Compiling and Linking Using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cc</a:t>
            </a:r>
            <a:endParaRPr/>
          </a:p>
        </p:txBody>
      </p:sp>
      <p:sp>
        <p:nvSpPr>
          <p:cNvPr id="332" name="Google Shape;332;p30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33" name="Google Shape;333;p30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4" name="Google Shape;334;p30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User Unix, the C compiler is usually named </a:t>
            </a:r>
            <a:r>
              <a:rPr b="1" lang="en-US"/>
              <a:t>cc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To compile and link the </a:t>
            </a:r>
            <a:r>
              <a:rPr b="1" i="1" lang="en-US"/>
              <a:t>pun.c</a:t>
            </a:r>
            <a:r>
              <a:rPr lang="en-US"/>
              <a:t> program, we can use following command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None/>
            </a:pPr>
            <a:r>
              <a:rPr b="1" lang="en-US">
                <a:solidFill>
                  <a:srgbClr val="0070C0"/>
                </a:solidFill>
              </a:rPr>
              <a:t>                  $cc       pun.c</a:t>
            </a:r>
            <a:endParaRPr b="1">
              <a:solidFill>
                <a:srgbClr val="0070C0"/>
              </a:solidFill>
            </a:endParaRPr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Then the executable program named </a:t>
            </a:r>
            <a:r>
              <a:rPr b="1" i="1" lang="en-US"/>
              <a:t>a.out</a:t>
            </a:r>
            <a:r>
              <a:rPr lang="en-US"/>
              <a:t> is generated by default.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Compiling and Linking Using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cc</a:t>
            </a:r>
            <a:endParaRPr/>
          </a:p>
        </p:txBody>
      </p:sp>
      <p:sp>
        <p:nvSpPr>
          <p:cNvPr id="341" name="Google Shape;341;p3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42" name="Google Shape;342;p31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3" name="Google Shape;343;p31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-o</a:t>
            </a:r>
            <a:r>
              <a:rPr lang="en-US"/>
              <a:t> option for </a:t>
            </a:r>
            <a:r>
              <a:rPr b="1" lang="en-US"/>
              <a:t>cc</a:t>
            </a:r>
            <a:r>
              <a:rPr b="1" lang="en-US">
                <a:solidFill>
                  <a:srgbClr val="0070C0"/>
                </a:solidFill>
              </a:rPr>
              <a:t> </a:t>
            </a:r>
            <a:r>
              <a:rPr lang="en-US"/>
              <a:t>lets us choose the name of the file containing the executable program.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The following command causes the executable version of </a:t>
            </a:r>
            <a:r>
              <a:rPr b="1" i="1" lang="en-US"/>
              <a:t>pun.c</a:t>
            </a:r>
            <a:r>
              <a:rPr lang="en-US"/>
              <a:t> to be named </a:t>
            </a:r>
            <a:r>
              <a:rPr b="1" i="1" lang="en-US"/>
              <a:t>pun</a:t>
            </a:r>
            <a:r>
              <a:rPr lang="en-US"/>
              <a:t>: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20"/>
              <a:buFont typeface="Georgia"/>
              <a:buNone/>
            </a:pPr>
            <a:r>
              <a:rPr b="1" lang="en-US">
                <a:solidFill>
                  <a:srgbClr val="0070C0"/>
                </a:solidFill>
              </a:rPr>
              <a:t>	               $ cc    </a:t>
            </a:r>
            <a:r>
              <a:rPr b="1" lang="en-US">
                <a:solidFill>
                  <a:srgbClr val="FF0000"/>
                </a:solidFill>
              </a:rPr>
              <a:t>-o     pun     </a:t>
            </a:r>
            <a:r>
              <a:rPr b="1" lang="en-US">
                <a:solidFill>
                  <a:srgbClr val="0070C0"/>
                </a:solidFill>
              </a:rPr>
              <a:t>pun.c</a:t>
            </a:r>
            <a:endParaRPr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What will be covered in C programming?</a:t>
            </a:r>
            <a:endParaRPr/>
          </a:p>
        </p:txBody>
      </p:sp>
      <p:sp>
        <p:nvSpPr>
          <p:cNvPr id="177" name="Google Shape;177;p1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178" name="Google Shape;178;p14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4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Basic features of C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Advanced features of C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The GCC Compiler</a:t>
            </a:r>
            <a:endParaRPr/>
          </a:p>
        </p:txBody>
      </p:sp>
      <p:sp>
        <p:nvSpPr>
          <p:cNvPr id="350" name="Google Shape;350;p3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51" name="Google Shape;351;p32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2" name="Google Shape;352;p32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GCC is one of the most popular C compilers.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GCC is supplied with Linux but is available for many other platforms as well.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Using this compiler is similar to using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cc</a:t>
            </a:r>
            <a:r>
              <a:rPr lang="en-US"/>
              <a:t>: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38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% gcc -o pun pun.c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The General Form of a Simple Program</a:t>
            </a:r>
            <a:endParaRPr/>
          </a:p>
        </p:txBody>
      </p:sp>
      <p:sp>
        <p:nvSpPr>
          <p:cNvPr id="358" name="Google Shape;358;p3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59" name="Google Shape;359;p33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0" name="Google Shape;360;p33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Simple C programs have the form</a:t>
            </a:r>
            <a:endParaRPr/>
          </a:p>
        </p:txBody>
      </p:sp>
      <p:sp>
        <p:nvSpPr>
          <p:cNvPr id="361" name="Google Shape;361;p33"/>
          <p:cNvSpPr txBox="1"/>
          <p:nvPr/>
        </p:nvSpPr>
        <p:spPr>
          <a:xfrm>
            <a:off x="1828038" y="2624813"/>
            <a:ext cx="5067300" cy="242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directives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rPr b="0" i="1" lang="en-US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1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3"/>
          <p:cNvSpPr/>
          <p:nvPr/>
        </p:nvSpPr>
        <p:spPr>
          <a:xfrm>
            <a:off x="5189112" y="3326936"/>
            <a:ext cx="13869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Functions</a:t>
            </a:r>
            <a:endParaRPr b="1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Directives</a:t>
            </a:r>
            <a:endParaRPr/>
          </a:p>
        </p:txBody>
      </p:sp>
      <p:sp>
        <p:nvSpPr>
          <p:cNvPr id="368" name="Google Shape;368;p3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69" name="Google Shape;369;p34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0" name="Google Shape;370;p34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Before a C program is compiled, it is first edited by a preprocessor.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Commands intended for the preprocessor are called directives.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Example: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38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#include &lt;stdio.h&gt;</a:t>
            </a:r>
            <a:endParaRPr/>
          </a:p>
          <a:p>
            <a:pPr indent="-274320" lvl="1" marL="54864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CB400"/>
              </a:buClr>
              <a:buSzPts val="1820"/>
              <a:buChar char="⚪"/>
            </a:pPr>
            <a:r>
              <a:rPr lang="en-US" sz="2600">
                <a:solidFill>
                  <a:srgbClr val="646B86"/>
                </a:solidFill>
                <a:latin typeface="Courier New"/>
                <a:ea typeface="Courier New"/>
                <a:cs typeface="Courier New"/>
                <a:sym typeface="Courier New"/>
              </a:rPr>
              <a:t>&lt;stdio.h&gt;</a:t>
            </a:r>
            <a:r>
              <a:rPr lang="en-US" sz="2600">
                <a:solidFill>
                  <a:srgbClr val="646B86"/>
                </a:solidFill>
              </a:rPr>
              <a:t> is a </a:t>
            </a:r>
            <a:r>
              <a:rPr b="1" i="1" lang="en-US" sz="2600">
                <a:solidFill>
                  <a:srgbClr val="646B86"/>
                </a:solidFill>
              </a:rPr>
              <a:t>header</a:t>
            </a:r>
            <a:r>
              <a:rPr lang="en-US" sz="2600">
                <a:solidFill>
                  <a:srgbClr val="646B86"/>
                </a:solidFill>
              </a:rPr>
              <a:t> containing information about C’s standard I/O library.</a:t>
            </a:r>
            <a:endParaRPr/>
          </a:p>
          <a:p>
            <a:pPr indent="-274320" lvl="1" marL="27432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Directives</a:t>
            </a:r>
            <a:endParaRPr/>
          </a:p>
        </p:txBody>
      </p:sp>
      <p:sp>
        <p:nvSpPr>
          <p:cNvPr id="376" name="Google Shape;376;p3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77" name="Google Shape;377;p35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8" name="Google Shape;378;p35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Directives always begin with 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-US"/>
              <a:t> character.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By default, directives are </a:t>
            </a:r>
            <a:r>
              <a:rPr lang="en-US">
                <a:solidFill>
                  <a:srgbClr val="C00000"/>
                </a:solidFill>
              </a:rPr>
              <a:t>one line long</a:t>
            </a:r>
            <a:r>
              <a:rPr lang="en-US"/>
              <a:t>; there’s </a:t>
            </a:r>
            <a:r>
              <a:rPr lang="en-US">
                <a:solidFill>
                  <a:srgbClr val="C00000"/>
                </a:solidFill>
              </a:rPr>
              <a:t>no semicolon </a:t>
            </a:r>
            <a:r>
              <a:rPr lang="en-US"/>
              <a:t>or other special marker </a:t>
            </a:r>
            <a:r>
              <a:rPr lang="en-US">
                <a:solidFill>
                  <a:srgbClr val="C00000"/>
                </a:solidFill>
              </a:rPr>
              <a:t>at the end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384" name="Google Shape;384;p36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85" name="Google Shape;385;p36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6" name="Google Shape;386;p36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A </a:t>
            </a:r>
            <a:r>
              <a:rPr b="1" i="1" lang="en-US"/>
              <a:t>function</a:t>
            </a:r>
            <a:r>
              <a:rPr lang="en-US"/>
              <a:t> is a series of statements that have been grouped together and given a name.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b="1" i="1" lang="en-US"/>
              <a:t>Library functions </a:t>
            </a:r>
            <a:r>
              <a:rPr lang="en-US"/>
              <a:t>are</a:t>
            </a:r>
            <a:r>
              <a:rPr b="1" i="1" lang="en-US"/>
              <a:t> </a:t>
            </a:r>
            <a:r>
              <a:rPr lang="en-US"/>
              <a:t>provided as part of the C implementation.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A function that computes a value uses 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/>
              <a:t> statement to specify what value it “returns”: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38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return x + 1;</a:t>
            </a:r>
            <a:endParaRPr/>
          </a:p>
        </p:txBody>
      </p:sp>
      <p:sp>
        <p:nvSpPr>
          <p:cNvPr id="387" name="Google Shape;387;p36"/>
          <p:cNvSpPr txBox="1"/>
          <p:nvPr/>
        </p:nvSpPr>
        <p:spPr>
          <a:xfrm>
            <a:off x="2559316" y="2438400"/>
            <a:ext cx="32447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Similar to method in 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The </a:t>
            </a:r>
            <a:r>
              <a:rPr b="1" lang="en-US"/>
              <a:t>main</a:t>
            </a:r>
            <a:r>
              <a:rPr lang="en-US"/>
              <a:t> Function</a:t>
            </a:r>
            <a:endParaRPr/>
          </a:p>
        </p:txBody>
      </p:sp>
      <p:sp>
        <p:nvSpPr>
          <p:cNvPr id="394" name="Google Shape;394;p37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95" name="Google Shape;395;p37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6" name="Google Shape;396;p37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/>
              <a:t> function is mandatory.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/>
              <a:t> is special: it gets called automatically when the program is executed.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/>
              <a:t> returns a status code; the </a:t>
            </a:r>
            <a:r>
              <a:rPr lang="en-US">
                <a:solidFill>
                  <a:srgbClr val="C00000"/>
                </a:solidFill>
              </a:rPr>
              <a:t>value 0 indicates normal program termination</a:t>
            </a:r>
            <a:r>
              <a:rPr lang="en-US"/>
              <a:t>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If there’s </a:t>
            </a:r>
            <a:r>
              <a:rPr lang="en-US">
                <a:solidFill>
                  <a:srgbClr val="C00000"/>
                </a:solidFill>
              </a:rPr>
              <a:t>no </a:t>
            </a:r>
            <a:r>
              <a:rPr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statement at the end of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/>
              <a:t> function, many compilers will produce a </a:t>
            </a:r>
            <a:r>
              <a:rPr lang="en-US">
                <a:solidFill>
                  <a:srgbClr val="C00000"/>
                </a:solidFill>
              </a:rPr>
              <a:t>warning message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8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Statements</a:t>
            </a:r>
            <a:endParaRPr/>
          </a:p>
        </p:txBody>
      </p:sp>
      <p:sp>
        <p:nvSpPr>
          <p:cNvPr id="403" name="Google Shape;403;p38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404" name="Google Shape;404;p38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5" name="Google Shape;405;p38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A </a:t>
            </a:r>
            <a:r>
              <a:rPr b="1" i="1" lang="en-US"/>
              <a:t>statement</a:t>
            </a:r>
            <a:r>
              <a:rPr lang="en-US"/>
              <a:t> is a command to be executed when the program runs.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pun.c</a:t>
            </a:r>
            <a:r>
              <a:rPr lang="en-US"/>
              <a:t> uses only two kinds of statements. One is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/>
              <a:t> statement; the other is the </a:t>
            </a:r>
            <a:r>
              <a:rPr b="1" i="1" lang="en-US"/>
              <a:t>function call.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Asking a function to perform its assigned task is known as </a:t>
            </a:r>
            <a:r>
              <a:rPr b="1" i="1" lang="en-US"/>
              <a:t>calling</a:t>
            </a:r>
            <a:r>
              <a:rPr lang="en-US"/>
              <a:t> the function.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C requires that each statement end with a semicolon, except the compound statement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9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Printing Strings</a:t>
            </a:r>
            <a:endParaRPr/>
          </a:p>
        </p:txBody>
      </p:sp>
      <p:sp>
        <p:nvSpPr>
          <p:cNvPr id="412" name="Google Shape;412;p39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413" name="Google Shape;413;p39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4" name="Google Shape;414;p39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When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/>
              <a:t> function displays a </a:t>
            </a:r>
            <a:r>
              <a:rPr b="1" i="1" lang="en-US"/>
              <a:t>string literal</a:t>
            </a:r>
            <a:r>
              <a:rPr lang="en-US"/>
              <a:t>—characters enclosed in double quotation marks—it doesn’t show the quotation marks.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ct val="85000"/>
              <a:buChar char="⚫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/>
              <a:t> doesn’t automatically advance to the next output line when it finishes printing.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To make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/>
              <a:t> advance one line, include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/>
              <a:t> (the </a:t>
            </a:r>
            <a:r>
              <a:rPr b="1" i="1" lang="en-US"/>
              <a:t>new-line character</a:t>
            </a:r>
            <a:r>
              <a:rPr lang="en-US"/>
              <a:t>) in the string to be printed.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Basic Features of C</a:t>
            </a:r>
            <a:endParaRPr/>
          </a:p>
        </p:txBody>
      </p:sp>
      <p:sp>
        <p:nvSpPr>
          <p:cNvPr id="185" name="Google Shape;185;p1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186" name="Google Shape;186;p15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15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Chapter 1 – Introduction to C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Chapter 2 – C Fundamentals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Chapter 3 – Formatted Input/output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Chapter 4 – Expression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Chapter 5 – Selection Statement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Chapter 6 – Loops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Chapter 7 – Basic Types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Chapter 8 – Arrays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Chapter 9 – Functions</a:t>
            </a:r>
            <a:endParaRPr/>
          </a:p>
          <a:p>
            <a:pPr indent="-114554" lvl="0" marL="274320" rtl="0" algn="just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Advanced Features of C</a:t>
            </a:r>
            <a:endParaRPr/>
          </a:p>
        </p:txBody>
      </p:sp>
      <p:sp>
        <p:nvSpPr>
          <p:cNvPr id="193" name="Google Shape;193;p16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194" name="Google Shape;194;p16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16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Chapter 11– Pointers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Chapter 12 – Pointers and Arrays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Chapter 13 – Strings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Chapter 14 – The Preprocessor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Chapter 16 – Structures, Union and Enumerations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Chapter 17 – Advanced Uses of Pointers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Chapter 15 – Writing Large Programs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/>
              <a:t>YANG YE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n-US"/>
              <a:t>CSC 3320 SYSTEM LEVEL PROGRAMMING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n-US"/>
              <a:t>FALL 2019</a:t>
            </a:r>
            <a:endParaRPr/>
          </a:p>
        </p:txBody>
      </p:sp>
      <p:sp>
        <p:nvSpPr>
          <p:cNvPr id="202" name="Google Shape;202;p17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</a:pPr>
            <a:r>
              <a:rPr lang="en-US"/>
              <a:t>Chapter 1</a:t>
            </a:r>
            <a:br>
              <a:rPr lang="en-US"/>
            </a:br>
            <a:r>
              <a:rPr lang="en-US"/>
              <a:t>Introducing C</a:t>
            </a:r>
            <a:endParaRPr/>
          </a:p>
        </p:txBody>
      </p:sp>
      <p:sp>
        <p:nvSpPr>
          <p:cNvPr id="203" name="Google Shape;203;p17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04" name="Google Shape;204;p17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838200" y="5808571"/>
            <a:ext cx="79496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Updated based on original notes from Raj Sunderraman and Michael Weeks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Origins of C</a:t>
            </a:r>
            <a:endParaRPr/>
          </a:p>
        </p:txBody>
      </p:sp>
      <p:sp>
        <p:nvSpPr>
          <p:cNvPr id="212" name="Google Shape;212;p18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13" name="Google Shape;213;p18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18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C is a by-product of UNIX, developed at Bell Laboratories by Ken Thompson, Dennis Ritchie, and others. 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Thompson designed a small language named B.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B was based on BCPL, a systems programming language developed in the mid-1960s.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Origins of C</a:t>
            </a:r>
            <a:endParaRPr/>
          </a:p>
        </p:txBody>
      </p:sp>
      <p:sp>
        <p:nvSpPr>
          <p:cNvPr id="221" name="Google Shape;221;p19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22" name="Google Shape;222;p19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19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By 1971, Ritchie began to develop an extended version of B.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He called his language NB (“New B”) at first.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As the language began to diverge more from B, he changed its name to C.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The language was stable enough by 1973 that UNIX could be rewritten in C.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Standardization of C</a:t>
            </a:r>
            <a:endParaRPr/>
          </a:p>
        </p:txBody>
      </p:sp>
      <p:sp>
        <p:nvSpPr>
          <p:cNvPr id="230" name="Google Shape;230;p20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31" name="Google Shape;231;p20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" name="Google Shape;232;p20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Versions of C</a:t>
            </a:r>
            <a:endParaRPr/>
          </a:p>
          <a:p>
            <a:pPr indent="-274319" lvl="1" marL="548640" rtl="0" algn="just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K&amp;R C</a:t>
            </a:r>
            <a:endParaRPr/>
          </a:p>
          <a:p>
            <a:pPr indent="-274319" lvl="1" marL="548640" rtl="0" algn="just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C89/C90</a:t>
            </a:r>
            <a:endParaRPr/>
          </a:p>
          <a:p>
            <a:pPr indent="-274319" lvl="1" marL="548640" rtl="0" algn="just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C99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Differences</a:t>
            </a:r>
            <a:endParaRPr/>
          </a:p>
          <a:p>
            <a:pPr indent="-274319" lvl="1" marL="548640" rtl="0" algn="just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E.g. C99 uses “//” for comments, but C89 does not</a:t>
            </a:r>
            <a:endParaRPr/>
          </a:p>
          <a:p>
            <a:pPr indent="-274319" lvl="1" marL="548640" rtl="0" algn="just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70000"/>
              <a:buChar char="⚪"/>
            </a:pPr>
            <a:r>
              <a:rPr lang="en-US"/>
              <a:t>E.g. C99 provides a Boolean type _Bool, but C89 does not</a:t>
            </a:r>
            <a:endParaRPr/>
          </a:p>
          <a:p>
            <a:pPr indent="-228600" lvl="2" marL="822960" rtl="0" algn="just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75000"/>
              <a:buChar char="⯍"/>
            </a:pPr>
            <a:r>
              <a:rPr lang="en-US"/>
              <a:t>For more details about differences, please refer to Appendix B of textbook.</a:t>
            </a:r>
            <a:endParaRPr/>
          </a:p>
        </p:txBody>
      </p:sp>
      <p:sp>
        <p:nvSpPr>
          <p:cNvPr id="233" name="Google Shape;233;p20"/>
          <p:cNvSpPr txBox="1"/>
          <p:nvPr/>
        </p:nvSpPr>
        <p:spPr>
          <a:xfrm>
            <a:off x="2762459" y="1981200"/>
            <a:ext cx="13484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Year 1978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0"/>
          <p:cNvSpPr txBox="1"/>
          <p:nvPr/>
        </p:nvSpPr>
        <p:spPr>
          <a:xfrm>
            <a:off x="2762459" y="2514600"/>
            <a:ext cx="13692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Year 1989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0"/>
          <p:cNvSpPr txBox="1"/>
          <p:nvPr/>
        </p:nvSpPr>
        <p:spPr>
          <a:xfrm>
            <a:off x="2768871" y="3048000"/>
            <a:ext cx="13628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Year 1999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C-Based Languages</a:t>
            </a:r>
            <a:endParaRPr/>
          </a:p>
        </p:txBody>
      </p:sp>
      <p:sp>
        <p:nvSpPr>
          <p:cNvPr id="242" name="Google Shape;242;p2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43" name="Google Shape;243;p21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p21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b="1" i="1" lang="en-US"/>
              <a:t>C++ </a:t>
            </a:r>
            <a:r>
              <a:rPr lang="en-US"/>
              <a:t>includes all the features of C, but adds classes and other features to support object-oriented programming.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b="1" i="1" lang="en-US"/>
              <a:t>Java</a:t>
            </a:r>
            <a:r>
              <a:rPr lang="en-US"/>
              <a:t> is based on C++ and therefore inherits many C features.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b="1" i="1" lang="en-US"/>
              <a:t>C#</a:t>
            </a:r>
            <a:r>
              <a:rPr lang="en-US"/>
              <a:t> is a more recent language derived from C++ and Java.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b="1" i="1" lang="en-US"/>
              <a:t>Python is written in C </a:t>
            </a:r>
            <a:r>
              <a:rPr lang="en-US"/>
              <a:t> (CPython)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vic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