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9"/>
  </p:notesMasterIdLst>
  <p:sldIdLst>
    <p:sldId id="256" r:id="rId2"/>
    <p:sldId id="259" r:id="rId3"/>
    <p:sldId id="264" r:id="rId4"/>
    <p:sldId id="272" r:id="rId5"/>
    <p:sldId id="269" r:id="rId6"/>
    <p:sldId id="274" r:id="rId7"/>
    <p:sldId id="275" r:id="rId8"/>
    <p:sldId id="276" r:id="rId9"/>
    <p:sldId id="277" r:id="rId10"/>
    <p:sldId id="265" r:id="rId11"/>
    <p:sldId id="260" r:id="rId12"/>
    <p:sldId id="262" r:id="rId13"/>
    <p:sldId id="263" r:id="rId14"/>
    <p:sldId id="267" r:id="rId15"/>
    <p:sldId id="257" r:id="rId16"/>
    <p:sldId id="261"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3" autoAdjust="0"/>
    <p:restoredTop sz="94660"/>
  </p:normalViewPr>
  <p:slideViewPr>
    <p:cSldViewPr snapToGrid="0">
      <p:cViewPr varScale="1">
        <p:scale>
          <a:sx n="98" d="100"/>
          <a:sy n="98" d="100"/>
        </p:scale>
        <p:origin x="480" y="1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government insurance</c:v>
                </c:pt>
              </c:strCache>
            </c:strRef>
          </c:tx>
          <c:spPr>
            <a:solidFill>
              <a:schemeClr val="accent1"/>
            </a:solidFill>
            <a:ln>
              <a:noFill/>
            </a:ln>
            <a:effectLst/>
          </c:spPr>
          <c:invertIfNegative val="0"/>
          <c:cat>
            <c:strRef>
              <c:f>Sheet1!$A$2:$A$4</c:f>
              <c:strCache>
                <c:ptCount val="3"/>
                <c:pt idx="0">
                  <c:v>Low Mobilty</c:v>
                </c:pt>
                <c:pt idx="1">
                  <c:v>Reduced Mobility</c:v>
                </c:pt>
                <c:pt idx="2">
                  <c:v>High Mobility</c:v>
                </c:pt>
              </c:strCache>
            </c:strRef>
          </c:cat>
          <c:val>
            <c:numRef>
              <c:f>Sheet1!$B$2:$B$4</c:f>
              <c:numCache>
                <c:formatCode>General</c:formatCode>
                <c:ptCount val="3"/>
                <c:pt idx="0">
                  <c:v>40000</c:v>
                </c:pt>
                <c:pt idx="1">
                  <c:v>50000</c:v>
                </c:pt>
                <c:pt idx="2">
                  <c:v>77000</c:v>
                </c:pt>
              </c:numCache>
            </c:numRef>
          </c:val>
          <c:extLst>
            <c:ext xmlns:c16="http://schemas.microsoft.com/office/drawing/2014/chart" uri="{C3380CC4-5D6E-409C-BE32-E72D297353CC}">
              <c16:uniqueId val="{00000000-3205-4A2F-9E8A-D75C69A890C1}"/>
            </c:ext>
          </c:extLst>
        </c:ser>
        <c:ser>
          <c:idx val="1"/>
          <c:order val="1"/>
          <c:tx>
            <c:strRef>
              <c:f>Sheet1!$C$1</c:f>
              <c:strCache>
                <c:ptCount val="1"/>
                <c:pt idx="0">
                  <c:v>no insurance</c:v>
                </c:pt>
              </c:strCache>
            </c:strRef>
          </c:tx>
          <c:spPr>
            <a:solidFill>
              <a:schemeClr val="accent2"/>
            </a:solidFill>
            <a:ln>
              <a:noFill/>
            </a:ln>
            <a:effectLst/>
          </c:spPr>
          <c:invertIfNegative val="0"/>
          <c:cat>
            <c:strRef>
              <c:f>Sheet1!$A$2:$A$4</c:f>
              <c:strCache>
                <c:ptCount val="3"/>
                <c:pt idx="0">
                  <c:v>Low Mobilty</c:v>
                </c:pt>
                <c:pt idx="1">
                  <c:v>Reduced Mobility</c:v>
                </c:pt>
                <c:pt idx="2">
                  <c:v>High Mobility</c:v>
                </c:pt>
              </c:strCache>
            </c:strRef>
          </c:cat>
          <c:val>
            <c:numRef>
              <c:f>Sheet1!$C$2:$C$4</c:f>
              <c:numCache>
                <c:formatCode>General</c:formatCode>
                <c:ptCount val="3"/>
                <c:pt idx="0">
                  <c:v>57000</c:v>
                </c:pt>
                <c:pt idx="1">
                  <c:v>67000</c:v>
                </c:pt>
                <c:pt idx="2">
                  <c:v>94000</c:v>
                </c:pt>
              </c:numCache>
            </c:numRef>
          </c:val>
          <c:extLst>
            <c:ext xmlns:c16="http://schemas.microsoft.com/office/drawing/2014/chart" uri="{C3380CC4-5D6E-409C-BE32-E72D297353CC}">
              <c16:uniqueId val="{00000001-3205-4A2F-9E8A-D75C69A890C1}"/>
            </c:ext>
          </c:extLst>
        </c:ser>
        <c:ser>
          <c:idx val="2"/>
          <c:order val="2"/>
          <c:tx>
            <c:strRef>
              <c:f>Sheet1!$D$1</c:f>
              <c:strCache>
                <c:ptCount val="1"/>
                <c:pt idx="0">
                  <c:v>employer pd insurance</c:v>
                </c:pt>
              </c:strCache>
            </c:strRef>
          </c:tx>
          <c:spPr>
            <a:solidFill>
              <a:schemeClr val="accent3"/>
            </a:solidFill>
            <a:ln>
              <a:noFill/>
            </a:ln>
            <a:effectLst/>
          </c:spPr>
          <c:invertIfNegative val="0"/>
          <c:cat>
            <c:strRef>
              <c:f>Sheet1!$A$2:$A$4</c:f>
              <c:strCache>
                <c:ptCount val="3"/>
                <c:pt idx="0">
                  <c:v>Low Mobilty</c:v>
                </c:pt>
                <c:pt idx="1">
                  <c:v>Reduced Mobility</c:v>
                </c:pt>
                <c:pt idx="2">
                  <c:v>High Mobility</c:v>
                </c:pt>
              </c:strCache>
            </c:strRef>
          </c:cat>
          <c:val>
            <c:numRef>
              <c:f>Sheet1!$D$2:$D$4</c:f>
              <c:numCache>
                <c:formatCode>General</c:formatCode>
                <c:ptCount val="3"/>
                <c:pt idx="0">
                  <c:v>82000</c:v>
                </c:pt>
                <c:pt idx="1">
                  <c:v>92000</c:v>
                </c:pt>
                <c:pt idx="2">
                  <c:v>119000</c:v>
                </c:pt>
              </c:numCache>
            </c:numRef>
          </c:val>
          <c:extLst>
            <c:ext xmlns:c16="http://schemas.microsoft.com/office/drawing/2014/chart" uri="{C3380CC4-5D6E-409C-BE32-E72D297353CC}">
              <c16:uniqueId val="{00000002-3205-4A2F-9E8A-D75C69A890C1}"/>
            </c:ext>
          </c:extLst>
        </c:ser>
        <c:dLbls>
          <c:showLegendKey val="0"/>
          <c:showVal val="0"/>
          <c:showCatName val="0"/>
          <c:showSerName val="0"/>
          <c:showPercent val="0"/>
          <c:showBubbleSize val="0"/>
        </c:dLbls>
        <c:gapWidth val="219"/>
        <c:overlap val="-27"/>
        <c:axId val="532155704"/>
        <c:axId val="532156024"/>
      </c:barChart>
      <c:catAx>
        <c:axId val="532155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2156024"/>
        <c:crosses val="autoZero"/>
        <c:auto val="1"/>
        <c:lblAlgn val="ctr"/>
        <c:lblOffset val="100"/>
        <c:noMultiLvlLbl val="0"/>
      </c:catAx>
      <c:valAx>
        <c:axId val="532156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2155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C30C6-39E7-40B8-8D52-28BC9D44E4D8}"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4C090-B988-4B77-B544-1503C55ACA0E}" type="slidenum">
              <a:rPr lang="en-US" smtClean="0"/>
              <a:t>‹#›</a:t>
            </a:fld>
            <a:endParaRPr lang="en-US"/>
          </a:p>
        </p:txBody>
      </p:sp>
    </p:spTree>
    <p:extLst>
      <p:ext uri="{BB962C8B-B14F-4D97-AF65-F5344CB8AC3E}">
        <p14:creationId xmlns:p14="http://schemas.microsoft.com/office/powerpoint/2010/main" val="398774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265ECE-5720-4DC0-8B75-6B8802F2089D}"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57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471BF-0523-4C12-BED6-E13B54439FF3}"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17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EBDB7D-93E9-48BB-8E6F-4B23FDE36DD4}"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8860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23ABC4D-FDFD-4910-8670-45B07CFDAC4C}" type="datetime1">
              <a:rPr lang="en-US" smtClean="0"/>
              <a:t>5/10/19</a:t>
            </a:fld>
            <a:endParaRPr lang="en-US" dirty="0"/>
          </a:p>
        </p:txBody>
      </p:sp>
      <p:sp>
        <p:nvSpPr>
          <p:cNvPr id="4" name="Footer Placeholder 3"/>
          <p:cNvSpPr>
            <a:spLocks noGrp="1"/>
          </p:cNvSpPr>
          <p:nvPr>
            <p:ph type="ftr" sz="quarter" idx="11"/>
          </p:nvPr>
        </p:nvSpPr>
        <p:spPr/>
        <p:txBody>
          <a:bodyPr/>
          <a:lstStyle/>
          <a:p>
            <a:r>
              <a:rPr lang="en-US"/>
              <a:t>Github Grumpy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96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86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557D0B-B099-4B65-8140-D8D6EF62B672}"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642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42577B-72D8-4705-92DC-78F94171C32A}" type="datetime1">
              <a:rPr lang="en-US" smtClean="0"/>
              <a:t>5/10/19</a:t>
            </a:fld>
            <a:endParaRPr lang="en-US" dirty="0"/>
          </a:p>
        </p:txBody>
      </p:sp>
      <p:sp>
        <p:nvSpPr>
          <p:cNvPr id="6" name="Footer Placeholder 5"/>
          <p:cNvSpPr>
            <a:spLocks noGrp="1"/>
          </p:cNvSpPr>
          <p:nvPr>
            <p:ph type="ftr" sz="quarter" idx="11"/>
          </p:nvPr>
        </p:nvSpPr>
        <p:spPr/>
        <p:txBody>
          <a:bodyPr/>
          <a:lstStyle/>
          <a:p>
            <a:r>
              <a:rPr lang="en-US"/>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029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619A81-FB39-4E6F-B8D2-A58099434B54}" type="datetime1">
              <a:rPr lang="en-US" smtClean="0"/>
              <a:t>5/10/19</a:t>
            </a:fld>
            <a:endParaRPr lang="en-US" dirty="0"/>
          </a:p>
        </p:txBody>
      </p:sp>
      <p:sp>
        <p:nvSpPr>
          <p:cNvPr id="8" name="Footer Placeholder 7"/>
          <p:cNvSpPr>
            <a:spLocks noGrp="1"/>
          </p:cNvSpPr>
          <p:nvPr>
            <p:ph type="ftr" sz="quarter" idx="11"/>
          </p:nvPr>
        </p:nvSpPr>
        <p:spPr/>
        <p:txBody>
          <a:bodyPr/>
          <a:lstStyle/>
          <a:p>
            <a:r>
              <a:rPr lang="en-US"/>
              <a:t>Github Grumpy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13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A572CD-0CBE-4408-83F4-2FB3AD459C94}" type="datetime1">
              <a:rPr lang="en-US" smtClean="0"/>
              <a:t>5/10/19</a:t>
            </a:fld>
            <a:endParaRPr lang="en-US" dirty="0"/>
          </a:p>
        </p:txBody>
      </p:sp>
      <p:sp>
        <p:nvSpPr>
          <p:cNvPr id="4" name="Footer Placeholder 3"/>
          <p:cNvSpPr>
            <a:spLocks noGrp="1"/>
          </p:cNvSpPr>
          <p:nvPr>
            <p:ph type="ftr" sz="quarter" idx="11"/>
          </p:nvPr>
        </p:nvSpPr>
        <p:spPr/>
        <p:txBody>
          <a:bodyPr/>
          <a:lstStyle/>
          <a:p>
            <a:r>
              <a:rPr lang="en-US"/>
              <a:t>Github Grumpy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190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FA35F-0F8D-482D-91BE-C52B4370C654}" type="datetime1">
              <a:rPr lang="en-US" smtClean="0"/>
              <a:t>5/10/19</a:t>
            </a:fld>
            <a:endParaRPr lang="en-US" dirty="0"/>
          </a:p>
        </p:txBody>
      </p:sp>
      <p:sp>
        <p:nvSpPr>
          <p:cNvPr id="3" name="Footer Placeholder 2"/>
          <p:cNvSpPr>
            <a:spLocks noGrp="1"/>
          </p:cNvSpPr>
          <p:nvPr>
            <p:ph type="ftr" sz="quarter" idx="11"/>
          </p:nvPr>
        </p:nvSpPr>
        <p:spPr/>
        <p:txBody>
          <a:bodyPr/>
          <a:lstStyle/>
          <a:p>
            <a:r>
              <a:rPr lang="en-US"/>
              <a:t>Github Grumpy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5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537DE7-0985-416E-AE57-D04D645D2CED}" type="datetime1">
              <a:rPr lang="en-US" smtClean="0"/>
              <a:t>5/10/19</a:t>
            </a:fld>
            <a:endParaRPr lang="en-US" dirty="0"/>
          </a:p>
        </p:txBody>
      </p:sp>
      <p:sp>
        <p:nvSpPr>
          <p:cNvPr id="6" name="Footer Placeholder 5"/>
          <p:cNvSpPr>
            <a:spLocks noGrp="1"/>
          </p:cNvSpPr>
          <p:nvPr>
            <p:ph type="ftr" sz="quarter" idx="11"/>
          </p:nvPr>
        </p:nvSpPr>
        <p:spPr/>
        <p:txBody>
          <a:bodyPr/>
          <a:lstStyle/>
          <a:p>
            <a:r>
              <a:rPr lang="en-US"/>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264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30FA35-C630-499D-8BC6-C07D31731659}" type="datetime1">
              <a:rPr lang="en-US" smtClean="0"/>
              <a:t>5/10/19</a:t>
            </a:fld>
            <a:endParaRPr lang="en-US" dirty="0"/>
          </a:p>
        </p:txBody>
      </p:sp>
      <p:sp>
        <p:nvSpPr>
          <p:cNvPr id="6" name="Footer Placeholder 5"/>
          <p:cNvSpPr>
            <a:spLocks noGrp="1"/>
          </p:cNvSpPr>
          <p:nvPr>
            <p:ph type="ftr" sz="quarter" idx="11"/>
          </p:nvPr>
        </p:nvSpPr>
        <p:spPr/>
        <p:txBody>
          <a:bodyPr/>
          <a:lstStyle/>
          <a:p>
            <a:r>
              <a:rPr lang="en-US"/>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35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11FF-6D53-44B1-A727-C8C288D1C4FA}" type="datetime1">
              <a:rPr lang="en-US" smtClean="0"/>
              <a:t>5/10/19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Github Grumpy</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316601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rs.isr.umich.edu/abou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Epidemiology" TargetMode="External"/><Relationship Id="rId3" Type="http://schemas.openxmlformats.org/officeDocument/2006/relationships/hyperlink" Target="https://en.wikipedia.org/wiki/Research" TargetMode="External"/><Relationship Id="rId7" Type="http://schemas.openxmlformats.org/officeDocument/2006/relationships/hyperlink" Target="https://en.wikipedia.org/wiki/Biomedicine" TargetMode="External"/><Relationship Id="rId12" Type="http://schemas.openxmlformats.org/officeDocument/2006/relationships/image" Target="../media/image13.png"/><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Political_science" TargetMode="External"/><Relationship Id="rId11" Type="http://schemas.openxmlformats.org/officeDocument/2006/relationships/image" Target="../media/image12.png"/><Relationship Id="rId5" Type="http://schemas.openxmlformats.org/officeDocument/2006/relationships/hyperlink" Target="https://en.wikipedia.org/wiki/Sociology" TargetMode="External"/><Relationship Id="rId10" Type="http://schemas.openxmlformats.org/officeDocument/2006/relationships/image" Target="../media/image11.png"/><Relationship Id="rId4" Type="http://schemas.openxmlformats.org/officeDocument/2006/relationships/hyperlink" Target="https://en.wikipedia.org/wiki/Economics" TargetMode="External"/><Relationship Id="rId9" Type="http://schemas.openxmlformats.org/officeDocument/2006/relationships/hyperlink" Target="https://en.wikipedia.org/wiki/Stata#cite_note-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12.xml"/><Relationship Id="rId4" Type="http://schemas.openxmlformats.org/officeDocument/2006/relationships/image" Target="../media/image17.jfi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a:t>America’s Promise @MC</a:t>
            </a:r>
            <a:br>
              <a:rPr lang="en-US" sz="5400" b="1" dirty="0"/>
            </a:br>
            <a:r>
              <a:rPr lang="en-US" dirty="0"/>
              <a:t>IMMERSIVE DATA ANALYSIS </a:t>
            </a:r>
            <a:br>
              <a:rPr lang="en-US" dirty="0"/>
            </a:br>
            <a:r>
              <a:rPr lang="en-US" dirty="0"/>
              <a:t> GitHub </a:t>
            </a:r>
            <a:r>
              <a:rPr lang="en-US" dirty="0" err="1"/>
              <a:t>Grumpies</a:t>
            </a:r>
            <a:r>
              <a:rPr lang="en-US" dirty="0"/>
              <a:t> - Final Project</a:t>
            </a:r>
          </a:p>
        </p:txBody>
      </p:sp>
      <p:sp>
        <p:nvSpPr>
          <p:cNvPr id="3" name="Subtitle 2"/>
          <p:cNvSpPr>
            <a:spLocks noGrp="1"/>
          </p:cNvSpPr>
          <p:nvPr>
            <p:ph type="subTitle" idx="1"/>
          </p:nvPr>
        </p:nvSpPr>
        <p:spPr>
          <a:xfrm>
            <a:off x="1524000" y="3602038"/>
            <a:ext cx="9144000" cy="1819048"/>
          </a:xfrm>
        </p:spPr>
        <p:txBody>
          <a:bodyPr>
            <a:noAutofit/>
          </a:bodyPr>
          <a:lstStyle/>
          <a:p>
            <a:endParaRPr lang="en-US" sz="2400" b="1" dirty="0"/>
          </a:p>
          <a:p>
            <a:r>
              <a:rPr lang="en-US" sz="2400" b="1" dirty="0"/>
              <a:t>Leo </a:t>
            </a:r>
            <a:r>
              <a:rPr lang="en-US" sz="2400" b="1" dirty="0" err="1"/>
              <a:t>Reos</a:t>
            </a:r>
            <a:endParaRPr lang="en-US" sz="2400" b="1" dirty="0"/>
          </a:p>
          <a:p>
            <a:r>
              <a:rPr lang="en-US" sz="2400" b="1" dirty="0"/>
              <a:t>Kiran Pandey</a:t>
            </a:r>
          </a:p>
          <a:p>
            <a:r>
              <a:rPr lang="en-US" sz="2400" b="1" dirty="0"/>
              <a:t>Laura A. Adam</a:t>
            </a:r>
          </a:p>
        </p:txBody>
      </p:sp>
      <p:sp>
        <p:nvSpPr>
          <p:cNvPr id="4" name="Date Placeholder 3"/>
          <p:cNvSpPr>
            <a:spLocks noGrp="1"/>
          </p:cNvSpPr>
          <p:nvPr>
            <p:ph type="dt" sz="half" idx="10"/>
          </p:nvPr>
        </p:nvSpPr>
        <p:spPr/>
        <p:txBody>
          <a:bodyPr/>
          <a:lstStyle/>
          <a:p>
            <a:fld id="{3B71C71A-7BDA-49CE-A745-503E0E17FF15}" type="datetime1">
              <a:rPr lang="en-US" smtClean="0"/>
              <a:t>5/10/19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45" y="4267749"/>
            <a:ext cx="1317134" cy="1709258"/>
          </a:xfrm>
          <a:prstGeom prst="rect">
            <a:avLst/>
          </a:prstGeom>
        </p:spPr>
      </p:pic>
      <p:pic>
        <p:nvPicPr>
          <p:cNvPr id="8" name="Picture 7"/>
          <p:cNvPicPr>
            <a:picLocks noChangeAspect="1"/>
          </p:cNvPicPr>
          <p:nvPr/>
        </p:nvPicPr>
        <p:blipFill>
          <a:blip r:embed="rId3"/>
          <a:stretch>
            <a:fillRect/>
          </a:stretch>
        </p:blipFill>
        <p:spPr>
          <a:xfrm>
            <a:off x="5748498" y="3288780"/>
            <a:ext cx="695004" cy="280440"/>
          </a:xfrm>
          <a:prstGeom prst="rect">
            <a:avLst/>
          </a:prstGeom>
        </p:spPr>
      </p:pic>
      <p:pic>
        <p:nvPicPr>
          <p:cNvPr id="1026" name="Picture 2" descr="http://www.mcinfonet.org/crtvsvc/creativeservices_website/mclogos_page/assets/MClogo_left_aligned_purple_gray_RGB_white_backgrou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5613" y="5995337"/>
            <a:ext cx="3722596" cy="60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80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caveats</a:t>
            </a:r>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103" y="136525"/>
            <a:ext cx="1800497" cy="180049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512" y="4276725"/>
            <a:ext cx="1677946" cy="2444750"/>
          </a:xfrm>
          <a:prstGeom prst="rect">
            <a:avLst/>
          </a:prstGeom>
        </p:spPr>
      </p:pic>
      <p:sp>
        <p:nvSpPr>
          <p:cNvPr id="13" name="Content Placeholder 12">
            <a:extLst>
              <a:ext uri="{FF2B5EF4-FFF2-40B4-BE49-F238E27FC236}">
                <a16:creationId xmlns:a16="http://schemas.microsoft.com/office/drawing/2014/main" id="{ED593DBA-39B6-4543-9F77-869E25714AA6}"/>
              </a:ext>
            </a:extLst>
          </p:cNvPr>
          <p:cNvSpPr>
            <a:spLocks noGrp="1"/>
          </p:cNvSpPr>
          <p:nvPr>
            <p:ph idx="1"/>
          </p:nvPr>
        </p:nvSpPr>
        <p:spPr/>
        <p:txBody>
          <a:bodyPr/>
          <a:lstStyle/>
          <a:p>
            <a:pPr marL="0" indent="0">
              <a:buNone/>
            </a:pPr>
            <a:r>
              <a:rPr lang="en-US" dirty="0"/>
              <a:t>Household income depends on a lot more factors other then mobility</a:t>
            </a:r>
          </a:p>
          <a:p>
            <a:pPr lvl="1"/>
            <a:r>
              <a:rPr lang="en-US" dirty="0"/>
              <a:t>Education, years of experience,  household circumstance,  spousal ability,  children, age of children</a:t>
            </a:r>
          </a:p>
          <a:p>
            <a:pPr lvl="1"/>
            <a:r>
              <a:rPr lang="en-US" dirty="0"/>
              <a:t>We have controlled for some of them but there are many others</a:t>
            </a:r>
          </a:p>
          <a:p>
            <a:pPr lvl="1"/>
            <a:r>
              <a:rPr lang="en-US" dirty="0"/>
              <a:t>Our model explains 5% of the variance in income</a:t>
            </a:r>
          </a:p>
          <a:p>
            <a:pPr lvl="1"/>
            <a:r>
              <a:rPr lang="en-US" dirty="0"/>
              <a:t>But the mobility is a highly significant explanatory variable</a:t>
            </a:r>
          </a:p>
          <a:p>
            <a:pPr marL="457200" lvl="1" indent="0">
              <a:buNone/>
            </a:pPr>
            <a:endParaRPr lang="en-US" dirty="0"/>
          </a:p>
          <a:p>
            <a:pPr marL="0" indent="0">
              <a:buNone/>
            </a:pPr>
            <a:r>
              <a:rPr lang="en-US" dirty="0"/>
              <a:t>Further research</a:t>
            </a:r>
          </a:p>
          <a:p>
            <a:pPr lvl="1"/>
            <a:r>
              <a:rPr lang="en-US" dirty="0"/>
              <a:t>Use panel data set to account for household characteristics </a:t>
            </a:r>
          </a:p>
          <a:p>
            <a:pPr marL="0" indent="0">
              <a:buNone/>
            </a:pPr>
            <a:r>
              <a:rPr lang="en-US" dirty="0"/>
              <a:t> </a:t>
            </a:r>
          </a:p>
        </p:txBody>
      </p:sp>
    </p:spTree>
    <p:extLst>
      <p:ext uri="{BB962C8B-B14F-4D97-AF65-F5344CB8AC3E}">
        <p14:creationId xmlns:p14="http://schemas.microsoft.com/office/powerpoint/2010/main" val="69949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12265ECE-5720-4DC0-8B75-6B8802F2089D}"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433" y="946126"/>
            <a:ext cx="8005003" cy="5615450"/>
          </a:xfrm>
          <a:prstGeom prst="rect">
            <a:avLst/>
          </a:prstGeom>
        </p:spPr>
      </p:pic>
    </p:spTree>
    <p:extLst>
      <p:ext uri="{BB962C8B-B14F-4D97-AF65-F5344CB8AC3E}">
        <p14:creationId xmlns:p14="http://schemas.microsoft.com/office/powerpoint/2010/main" val="262600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611" y="618518"/>
            <a:ext cx="10443410" cy="1478570"/>
          </a:xfrm>
        </p:spPr>
        <p:txBody>
          <a:bodyPr>
            <a:normAutofit fontScale="90000"/>
          </a:bodyPr>
          <a:lstStyle/>
          <a:p>
            <a:br>
              <a:rPr lang="en-US" dirty="0"/>
            </a:br>
            <a:r>
              <a:rPr lang="en-US" sz="4000" dirty="0"/>
              <a:t>The Health and Retirement Study</a:t>
            </a:r>
            <a:br>
              <a:rPr lang="en-US" sz="4000" dirty="0"/>
            </a:br>
            <a:r>
              <a:rPr lang="en-US" sz="2700" dirty="0"/>
              <a:t>A public resource for data on aging in America since 1990</a:t>
            </a:r>
            <a:br>
              <a:rPr lang="en-US" sz="2700" dirty="0"/>
            </a:br>
            <a:endParaRPr lang="en-US" sz="2700" dirty="0"/>
          </a:p>
        </p:txBody>
      </p:sp>
      <p:sp>
        <p:nvSpPr>
          <p:cNvPr id="3" name="Content Placeholder 2"/>
          <p:cNvSpPr>
            <a:spLocks noGrp="1"/>
          </p:cNvSpPr>
          <p:nvPr>
            <p:ph idx="1"/>
          </p:nvPr>
        </p:nvSpPr>
        <p:spPr>
          <a:xfrm>
            <a:off x="1141412" y="2142518"/>
            <a:ext cx="9905999" cy="4105881"/>
          </a:xfrm>
        </p:spPr>
        <p:txBody>
          <a:bodyPr>
            <a:normAutofit lnSpcReduction="10000"/>
          </a:bodyPr>
          <a:lstStyle/>
          <a:p>
            <a:r>
              <a:rPr lang="en-US" dirty="0"/>
              <a:t>The University of Michigan Health and Retirement Study (HRS) is a longitudinal panel study that </a:t>
            </a:r>
            <a:r>
              <a:rPr lang="en-US" b="1" dirty="0">
                <a:solidFill>
                  <a:srgbClr val="FF0000"/>
                </a:solidFill>
              </a:rPr>
              <a:t>surveys a representative sample of approximately 20,000 people in America</a:t>
            </a:r>
            <a:r>
              <a:rPr lang="en-US" dirty="0"/>
              <a:t>, supported by the National Institute on Aging (NIA U01AG009740) and the Social Security Administration.</a:t>
            </a:r>
          </a:p>
          <a:p>
            <a:r>
              <a:rPr lang="en-US" dirty="0"/>
              <a:t>Through its unique and in-depth interviews, the HRS provides an invaluable and growing body of multidisciplinary data that </a:t>
            </a:r>
            <a:r>
              <a:rPr lang="en-US" b="1" dirty="0">
                <a:solidFill>
                  <a:srgbClr val="FF0000"/>
                </a:solidFill>
              </a:rPr>
              <a:t>researchers can use to address important questions about the challenges and opportunities of aging</a:t>
            </a:r>
            <a:r>
              <a:rPr lang="en-US" dirty="0"/>
              <a:t>.</a:t>
            </a:r>
          </a:p>
          <a:p>
            <a:r>
              <a:rPr lang="en-US" dirty="0">
                <a:hlinkClick r:id="rId2"/>
              </a:rPr>
              <a:t>https://hrs.isr.umich.edu/about</a:t>
            </a:r>
            <a:endParaRPr lang="en-US" dirty="0"/>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440" y="573088"/>
            <a:ext cx="3513349" cy="710280"/>
          </a:xfrm>
          <a:prstGeom prst="rect">
            <a:avLst/>
          </a:prstGeom>
        </p:spPr>
      </p:pic>
    </p:spTree>
    <p:extLst>
      <p:ext uri="{BB962C8B-B14F-4D97-AF65-F5344CB8AC3E}">
        <p14:creationId xmlns:p14="http://schemas.microsoft.com/office/powerpoint/2010/main" val="349467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989" y="657726"/>
            <a:ext cx="9908422" cy="1439362"/>
          </a:xfrm>
        </p:spPr>
        <p:txBody>
          <a:bodyPr>
            <a:normAutofit fontScale="90000"/>
          </a:bodyPr>
          <a:lstStyle/>
          <a:p>
            <a:r>
              <a:rPr lang="en-US" dirty="0"/>
              <a:t>RAND HRS Longitudinal File 2014 (v.3)	</a:t>
            </a:r>
            <a:br>
              <a:rPr lang="en-US" dirty="0"/>
            </a:br>
            <a:r>
              <a:rPr lang="en-US" dirty="0"/>
              <a:t>Final release - March 2019</a:t>
            </a:r>
            <a:br>
              <a:rPr lang="en-US" dirty="0"/>
            </a:br>
            <a:br>
              <a:rPr lang="en-US" dirty="0"/>
            </a:br>
            <a:endParaRPr lang="en-US" dirty="0"/>
          </a:p>
        </p:txBody>
      </p:sp>
      <p:sp>
        <p:nvSpPr>
          <p:cNvPr id="3" name="Content Placeholder 2"/>
          <p:cNvSpPr>
            <a:spLocks noGrp="1"/>
          </p:cNvSpPr>
          <p:nvPr>
            <p:ph idx="1"/>
          </p:nvPr>
        </p:nvSpPr>
        <p:spPr>
          <a:xfrm>
            <a:off x="1141412" y="1652337"/>
            <a:ext cx="9905999" cy="4459705"/>
          </a:xfrm>
        </p:spPr>
        <p:txBody>
          <a:bodyPr>
            <a:normAutofit lnSpcReduction="10000"/>
          </a:bodyPr>
          <a:lstStyle/>
          <a:p>
            <a:r>
              <a:rPr lang="en-US" dirty="0"/>
              <a:t>The RAND HRS Longitudinal File is a streamlined version of the HRS Core interviews. It contains a large set of derived variables covering a broad range of measures, including demographics, health, health insurance, out-of-pocket medical expenditures, income, Social Security, pensions, wealth, family structure, retirement plans, expectations, employment history, etc. The file also includes the RAND imputations of income, wealth, and medical expenditures.  </a:t>
            </a:r>
          </a:p>
          <a:p>
            <a:r>
              <a:rPr lang="en-US" b="1" dirty="0">
                <a:solidFill>
                  <a:srgbClr val="FF0000"/>
                </a:solidFill>
              </a:rPr>
              <a:t>HUGE </a:t>
            </a:r>
            <a:r>
              <a:rPr lang="en-US" b="1" dirty="0" err="1">
                <a:solidFill>
                  <a:srgbClr val="FF0000"/>
                </a:solidFill>
              </a:rPr>
              <a:t>HUGE</a:t>
            </a:r>
            <a:r>
              <a:rPr lang="en-US" b="1" dirty="0">
                <a:solidFill>
                  <a:srgbClr val="FF0000"/>
                </a:solidFill>
              </a:rPr>
              <a:t> DATASET – Codebook is 1635 pages</a:t>
            </a:r>
          </a:p>
          <a:p>
            <a:r>
              <a:rPr lang="en-US" b="1" dirty="0">
                <a:solidFill>
                  <a:srgbClr val="FF0000"/>
                </a:solidFill>
              </a:rPr>
              <a:t>Downloads are Provided in SAS, SPSS and STATA</a:t>
            </a:r>
          </a:p>
          <a:p>
            <a:r>
              <a:rPr lang="en-US" b="1" dirty="0">
                <a:solidFill>
                  <a:srgbClr val="FF0000"/>
                </a:solidFill>
              </a:rPr>
              <a:t>I was going to give up BUT Kiran knows STATA!!!</a:t>
            </a:r>
          </a:p>
          <a:p>
            <a:endParaRPr lang="en-US" dirty="0"/>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dirty="0" err="1"/>
              <a:t>Github</a:t>
            </a:r>
            <a:r>
              <a:rPr lang="en-US" dirty="0"/>
              <a:t> Grumpy</a:t>
            </a:r>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17176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lstStyle/>
          <a:p>
            <a:r>
              <a:rPr lang="en-US" b="1" dirty="0"/>
              <a:t>Stata</a:t>
            </a:r>
            <a:r>
              <a:rPr lang="en-US" dirty="0"/>
              <a:t> is a general-purpose </a:t>
            </a:r>
            <a:r>
              <a:rPr lang="en-US" dirty="0">
                <a:hlinkClick r:id="rId2" tooltip="Statistics"/>
              </a:rPr>
              <a:t>statistical</a:t>
            </a:r>
            <a:r>
              <a:rPr lang="en-US" dirty="0"/>
              <a:t> software package created in 1985 by </a:t>
            </a:r>
            <a:r>
              <a:rPr lang="en-US" dirty="0" err="1"/>
              <a:t>StataCorp</a:t>
            </a:r>
            <a:r>
              <a:rPr lang="en-US" dirty="0"/>
              <a:t>. Most of its users work in </a:t>
            </a:r>
            <a:r>
              <a:rPr lang="en-US" dirty="0">
                <a:hlinkClick r:id="rId3" tooltip="Research"/>
              </a:rPr>
              <a:t>research</a:t>
            </a:r>
            <a:r>
              <a:rPr lang="en-US" dirty="0"/>
              <a:t>, especially in the fields of </a:t>
            </a:r>
            <a:r>
              <a:rPr lang="en-US" dirty="0">
                <a:hlinkClick r:id="rId4" tooltip="Economics"/>
              </a:rPr>
              <a:t>economics</a:t>
            </a:r>
            <a:r>
              <a:rPr lang="en-US" dirty="0"/>
              <a:t>, </a:t>
            </a:r>
            <a:r>
              <a:rPr lang="en-US" dirty="0">
                <a:hlinkClick r:id="rId5" tooltip="Sociology"/>
              </a:rPr>
              <a:t>sociology</a:t>
            </a:r>
            <a:r>
              <a:rPr lang="en-US" dirty="0"/>
              <a:t>, </a:t>
            </a:r>
            <a:r>
              <a:rPr lang="en-US" dirty="0">
                <a:hlinkClick r:id="rId6" tooltip="Political science"/>
              </a:rPr>
              <a:t>political science</a:t>
            </a:r>
            <a:r>
              <a:rPr lang="en-US" dirty="0"/>
              <a:t>, </a:t>
            </a:r>
            <a:r>
              <a:rPr lang="en-US" dirty="0">
                <a:hlinkClick r:id="rId7" tooltip="Biomedicine"/>
              </a:rPr>
              <a:t>biomedicine</a:t>
            </a:r>
            <a:r>
              <a:rPr lang="en-US" dirty="0"/>
              <a:t> and </a:t>
            </a:r>
            <a:r>
              <a:rPr lang="en-US" dirty="0">
                <a:hlinkClick r:id="rId8" tooltip="Epidemiology"/>
              </a:rPr>
              <a:t>epidemiology</a:t>
            </a:r>
            <a:r>
              <a:rPr lang="en-US" dirty="0"/>
              <a:t>.</a:t>
            </a:r>
            <a:r>
              <a:rPr lang="en-US" baseline="30000" dirty="0">
                <a:hlinkClick r:id="rId9"/>
              </a:rPr>
              <a:t>[2]</a:t>
            </a:r>
            <a:endParaRPr lang="en-US" dirty="0"/>
          </a:p>
          <a:p>
            <a:r>
              <a:rPr lang="en-US" dirty="0"/>
              <a:t>Stata's capabilities include data management, statistical analysis, graphics, simulations, regression, and custom programming. It also has a system to disseminate user-written programs that lets it grow continuously.</a:t>
            </a:r>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08051" y="690659"/>
            <a:ext cx="3629382" cy="1039323"/>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22226" y="5156362"/>
            <a:ext cx="1453823" cy="1453823"/>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19198" y="5424056"/>
            <a:ext cx="2402892" cy="1039088"/>
          </a:xfrm>
          <a:prstGeom prst="rect">
            <a:avLst/>
          </a:prstGeom>
        </p:spPr>
      </p:pic>
    </p:spTree>
    <p:extLst>
      <p:ext uri="{BB962C8B-B14F-4D97-AF65-F5344CB8AC3E}">
        <p14:creationId xmlns:p14="http://schemas.microsoft.com/office/powerpoint/2010/main" val="324297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America’s Promise grant program</a:t>
            </a:r>
            <a:br>
              <a:rPr lang="en-US" dirty="0"/>
            </a:br>
            <a:r>
              <a:rPr lang="en-US" dirty="0"/>
              <a:t>@ Montgomery College</a:t>
            </a:r>
          </a:p>
        </p:txBody>
      </p:sp>
      <p:sp>
        <p:nvSpPr>
          <p:cNvPr id="3" name="Content Placeholder 2"/>
          <p:cNvSpPr>
            <a:spLocks noGrp="1"/>
          </p:cNvSpPr>
          <p:nvPr>
            <p:ph idx="1"/>
          </p:nvPr>
        </p:nvSpPr>
        <p:spPr/>
        <p:txBody>
          <a:bodyPr>
            <a:normAutofit/>
          </a:bodyPr>
          <a:lstStyle/>
          <a:p>
            <a:r>
              <a:rPr lang="en-US" dirty="0"/>
              <a:t>This project fulfills the requirement for a America’s Promise grant funded Training projects.   This grant program offers training that support well-paying, middle- and high-skilled, and high-growth jobs across the entire range of H-1B industries. </a:t>
            </a:r>
          </a:p>
          <a:p>
            <a:r>
              <a:rPr lang="en-US" dirty="0"/>
              <a:t>The legislative intent of the America’s Promise grant is to train more American workers in H-1B Industries and to reduce the need for skilled foreign workers under the current H-1B visa program</a:t>
            </a:r>
          </a:p>
          <a:p>
            <a:r>
              <a:rPr lang="en-US" dirty="0"/>
              <a:t>H-1B Industries that are using a significant number of visas to hire foreign workers include: • IT and IT-related industries • Healthcare • Advanced Manufacturing • Financial Services • Educational Services</a:t>
            </a:r>
          </a:p>
        </p:txBody>
      </p:sp>
      <p:sp>
        <p:nvSpPr>
          <p:cNvPr id="4" name="Date Placeholder 3"/>
          <p:cNvSpPr>
            <a:spLocks noGrp="1"/>
          </p:cNvSpPr>
          <p:nvPr>
            <p:ph type="dt" sz="half" idx="10"/>
          </p:nvPr>
        </p:nvSpPr>
        <p:spPr/>
        <p:txBody>
          <a:bodyPr/>
          <a:lstStyle/>
          <a:p>
            <a:fld id="{19E1E0D6-B526-4B92-BE3E-E818E66E06BB}" type="datetime1">
              <a:rPr lang="en-US" smtClean="0"/>
              <a:t>5/10/19</a:t>
            </a:fld>
            <a:endParaRPr lang="en-US" dirty="0"/>
          </a:p>
        </p:txBody>
      </p:sp>
      <p:sp>
        <p:nvSpPr>
          <p:cNvPr id="5" name="Footer Placeholder 4"/>
          <p:cNvSpPr>
            <a:spLocks noGrp="1"/>
          </p:cNvSpPr>
          <p:nvPr>
            <p:ph type="ftr" sz="quarter" idx="11"/>
          </p:nvPr>
        </p:nvSpPr>
        <p:spPr/>
        <p:txBody>
          <a:bodyPr/>
          <a:lstStyle/>
          <a:p>
            <a:r>
              <a:rPr lang="en-US" dirty="0" err="1"/>
              <a:t>Github</a:t>
            </a:r>
            <a:r>
              <a:rPr lang="en-US" dirty="0"/>
              <a:t> </a:t>
            </a:r>
            <a:r>
              <a:rPr lang="en-US" dirty="0" err="1"/>
              <a:t>GrumpIES</a:t>
            </a:r>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011" y="362469"/>
            <a:ext cx="1734619" cy="1734619"/>
          </a:xfrm>
          <a:prstGeom prst="rect">
            <a:avLst/>
          </a:prstGeom>
        </p:spPr>
      </p:pic>
    </p:spTree>
    <p:extLst>
      <p:ext uri="{BB962C8B-B14F-4D97-AF65-F5344CB8AC3E}">
        <p14:creationId xmlns:p14="http://schemas.microsoft.com/office/powerpoint/2010/main" val="181917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 </a:t>
            </a:r>
            <a:r>
              <a:rPr lang="en-US" dirty="0" err="1"/>
              <a:t>Github</a:t>
            </a:r>
            <a:r>
              <a:rPr lang="en-US" dirty="0"/>
              <a:t> </a:t>
            </a:r>
            <a:r>
              <a:rPr lang="en-US" dirty="0" err="1"/>
              <a:t>Grumpies</a:t>
            </a:r>
            <a:endParaRPr lang="en-US" dirty="0"/>
          </a:p>
        </p:txBody>
      </p:sp>
      <p:sp>
        <p:nvSpPr>
          <p:cNvPr id="3" name="Text Placeholder 2"/>
          <p:cNvSpPr>
            <a:spLocks noGrp="1"/>
          </p:cNvSpPr>
          <p:nvPr>
            <p:ph type="body" idx="1"/>
          </p:nvPr>
        </p:nvSpPr>
        <p:spPr/>
        <p:txBody>
          <a:bodyPr/>
          <a:lstStyle/>
          <a:p>
            <a:r>
              <a:rPr lang="en-US" dirty="0"/>
              <a:t>Dr. Kiran Dev Pandey </a:t>
            </a:r>
          </a:p>
        </p:txBody>
      </p:sp>
      <p:pic>
        <p:nvPicPr>
          <p:cNvPr id="15" name="Picture Placeholder 14"/>
          <p:cNvPicPr>
            <a:picLocks noGrp="1" noChangeAspect="1"/>
          </p:cNvPicPr>
          <p:nvPr>
            <p:ph type="pic" idx="15"/>
          </p:nvPr>
        </p:nvPicPr>
        <p:blipFill>
          <a:blip r:embed="rId2">
            <a:extLst>
              <a:ext uri="{28A0092B-C50C-407E-A947-70E740481C1C}">
                <a14:useLocalDpi xmlns:a14="http://schemas.microsoft.com/office/drawing/2010/main" val="0"/>
              </a:ext>
            </a:extLst>
          </a:blip>
          <a:srcRect t="26155" b="26155"/>
          <a:stretch>
            <a:fillRect/>
          </a:stretch>
        </p:blipFill>
        <p:spPr/>
      </p:pic>
      <p:sp>
        <p:nvSpPr>
          <p:cNvPr id="5" name="Text Placeholder 4"/>
          <p:cNvSpPr>
            <a:spLocks noGrp="1"/>
          </p:cNvSpPr>
          <p:nvPr>
            <p:ph type="body" sz="half" idx="18"/>
          </p:nvPr>
        </p:nvSpPr>
        <p:spPr/>
        <p:txBody>
          <a:bodyPr/>
          <a:lstStyle/>
          <a:p>
            <a:r>
              <a:rPr lang="en-US" dirty="0"/>
              <a:t>ECONOMIST and DATA SCIENTIST</a:t>
            </a:r>
          </a:p>
          <a:p>
            <a:endParaRPr lang="en-US" dirty="0"/>
          </a:p>
        </p:txBody>
      </p:sp>
      <p:sp>
        <p:nvSpPr>
          <p:cNvPr id="6" name="Text Placeholder 5"/>
          <p:cNvSpPr>
            <a:spLocks noGrp="1"/>
          </p:cNvSpPr>
          <p:nvPr>
            <p:ph type="body" sz="quarter" idx="3"/>
          </p:nvPr>
        </p:nvSpPr>
        <p:spPr/>
        <p:txBody>
          <a:bodyPr/>
          <a:lstStyle/>
          <a:p>
            <a:r>
              <a:rPr lang="en-US" dirty="0"/>
              <a:t>Leonardo </a:t>
            </a:r>
            <a:r>
              <a:rPr lang="en-US" dirty="0" err="1"/>
              <a:t>Reos</a:t>
            </a:r>
            <a:endParaRPr lang="en-US" dirty="0"/>
          </a:p>
        </p:txBody>
      </p:sp>
      <p:pic>
        <p:nvPicPr>
          <p:cNvPr id="16" name="Picture Placeholder 15"/>
          <p:cNvPicPr>
            <a:picLocks noGrp="1" noChangeAspect="1"/>
          </p:cNvPicPr>
          <p:nvPr>
            <p:ph type="pic" idx="21"/>
          </p:nvPr>
        </p:nvPicPr>
        <p:blipFill>
          <a:blip r:embed="rId3">
            <a:extLst>
              <a:ext uri="{28A0092B-C50C-407E-A947-70E740481C1C}">
                <a14:useLocalDpi xmlns:a14="http://schemas.microsoft.com/office/drawing/2010/main" val="0"/>
              </a:ext>
            </a:extLst>
          </a:blip>
          <a:srcRect t="26179" b="26179"/>
          <a:stretch>
            <a:fillRect/>
          </a:stretch>
        </p:blipFill>
        <p:spPr>
          <a:xfrm>
            <a:off x="4487863" y="2667000"/>
            <a:ext cx="3198812" cy="1524000"/>
          </a:xfrm>
        </p:spPr>
      </p:pic>
      <p:sp>
        <p:nvSpPr>
          <p:cNvPr id="8" name="Text Placeholder 7"/>
          <p:cNvSpPr>
            <a:spLocks noGrp="1"/>
          </p:cNvSpPr>
          <p:nvPr>
            <p:ph type="body" sz="half" idx="19"/>
          </p:nvPr>
        </p:nvSpPr>
        <p:spPr/>
        <p:txBody>
          <a:bodyPr/>
          <a:lstStyle/>
          <a:p>
            <a:r>
              <a:rPr lang="en-US" dirty="0"/>
              <a:t>SENIOR FINANCE and INVESTMENT PROFESSIONAL</a:t>
            </a:r>
          </a:p>
        </p:txBody>
      </p:sp>
      <p:sp>
        <p:nvSpPr>
          <p:cNvPr id="9" name="Text Placeholder 8"/>
          <p:cNvSpPr>
            <a:spLocks noGrp="1"/>
          </p:cNvSpPr>
          <p:nvPr>
            <p:ph type="body" sz="quarter" idx="13"/>
          </p:nvPr>
        </p:nvSpPr>
        <p:spPr/>
        <p:txBody>
          <a:bodyPr/>
          <a:lstStyle/>
          <a:p>
            <a:r>
              <a:rPr lang="en-US" dirty="0"/>
              <a:t>Laura (</a:t>
            </a:r>
            <a:r>
              <a:rPr lang="en-US" dirty="0" err="1"/>
              <a:t>Wynosky</a:t>
            </a:r>
            <a:r>
              <a:rPr lang="en-US" dirty="0"/>
              <a:t>) Adam</a:t>
            </a:r>
          </a:p>
        </p:txBody>
      </p:sp>
      <p:pic>
        <p:nvPicPr>
          <p:cNvPr id="17" name="Picture Placeholder 16"/>
          <p:cNvPicPr>
            <a:picLocks noGrp="1" noChangeAspect="1"/>
          </p:cNvPicPr>
          <p:nvPr>
            <p:ph type="pic" idx="22"/>
          </p:nvPr>
        </p:nvPicPr>
        <p:blipFill>
          <a:blip r:embed="rId4">
            <a:extLst>
              <a:ext uri="{28A0092B-C50C-407E-A947-70E740481C1C}">
                <a14:useLocalDpi xmlns:a14="http://schemas.microsoft.com/office/drawing/2010/main" val="0"/>
              </a:ext>
            </a:extLst>
          </a:blip>
          <a:srcRect t="26155" b="26155"/>
          <a:stretch>
            <a:fillRect/>
          </a:stretch>
        </p:blipFill>
        <p:spPr/>
      </p:pic>
      <p:sp>
        <p:nvSpPr>
          <p:cNvPr id="11" name="Text Placeholder 10"/>
          <p:cNvSpPr>
            <a:spLocks noGrp="1"/>
          </p:cNvSpPr>
          <p:nvPr>
            <p:ph type="body" sz="half" idx="20"/>
          </p:nvPr>
        </p:nvSpPr>
        <p:spPr/>
        <p:txBody>
          <a:bodyPr/>
          <a:lstStyle/>
          <a:p>
            <a:r>
              <a:rPr lang="en-US" dirty="0"/>
              <a:t>CREATIVE PROBLEM SOLVER and SCIENCE ANALYST </a:t>
            </a:r>
          </a:p>
        </p:txBody>
      </p:sp>
      <p:sp>
        <p:nvSpPr>
          <p:cNvPr id="12" name="Date Placeholder 11"/>
          <p:cNvSpPr>
            <a:spLocks noGrp="1"/>
          </p:cNvSpPr>
          <p:nvPr>
            <p:ph type="dt" sz="half" idx="10"/>
          </p:nvPr>
        </p:nvSpPr>
        <p:spPr/>
        <p:txBody>
          <a:bodyPr/>
          <a:lstStyle/>
          <a:p>
            <a:fld id="{C23ABC4D-FDFD-4910-8670-45B07CFDAC4C}" type="datetime1">
              <a:rPr lang="en-US" smtClean="0"/>
              <a:t>5/10/19</a:t>
            </a:fld>
            <a:endParaRPr lang="en-US" dirty="0"/>
          </a:p>
        </p:txBody>
      </p:sp>
      <p:sp>
        <p:nvSpPr>
          <p:cNvPr id="13" name="Footer Placeholder 12"/>
          <p:cNvSpPr>
            <a:spLocks noGrp="1"/>
          </p:cNvSpPr>
          <p:nvPr>
            <p:ph type="ftr" sz="quarter" idx="11"/>
          </p:nvPr>
        </p:nvSpPr>
        <p:spPr/>
        <p:txBody>
          <a:bodyPr/>
          <a:lstStyle/>
          <a:p>
            <a:r>
              <a:rPr lang="en-US" dirty="0" err="1"/>
              <a:t>Github</a:t>
            </a:r>
            <a:r>
              <a:rPr lang="en-US" dirty="0"/>
              <a:t> Grumpy</a:t>
            </a:r>
          </a:p>
        </p:txBody>
      </p:sp>
      <p:sp>
        <p:nvSpPr>
          <p:cNvPr id="14" name="Slide Number Placeholder 1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19552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GitHub </a:t>
            </a:r>
            <a:r>
              <a:rPr lang="en-US" dirty="0" err="1"/>
              <a:t>Grumpies</a:t>
            </a:r>
            <a:r>
              <a:rPr lang="en-US" dirty="0"/>
              <a:t>  - PROJECT GOAL</a:t>
            </a:r>
          </a:p>
        </p:txBody>
      </p:sp>
      <p:sp>
        <p:nvSpPr>
          <p:cNvPr id="3" name="Content Placeholder 2"/>
          <p:cNvSpPr>
            <a:spLocks noGrp="1"/>
          </p:cNvSpPr>
          <p:nvPr>
            <p:ph idx="1"/>
          </p:nvPr>
        </p:nvSpPr>
        <p:spPr>
          <a:xfrm>
            <a:off x="1141412" y="1700462"/>
            <a:ext cx="9905999" cy="4655887"/>
          </a:xfrm>
        </p:spPr>
        <p:txBody>
          <a:bodyPr>
            <a:normAutofit fontScale="92500" lnSpcReduction="10000"/>
          </a:bodyPr>
          <a:lstStyle/>
          <a:p>
            <a:r>
              <a:rPr lang="en-US" dirty="0"/>
              <a:t>We were charged with putting together a start-to-finish data project that explores an issue/problem/point of improvement and present to the audience insights that supports the issue/problem/point of improvement </a:t>
            </a:r>
          </a:p>
          <a:p>
            <a:r>
              <a:rPr lang="en-US" dirty="0"/>
              <a:t>The following guidelines should be addressed as you work on your project:</a:t>
            </a:r>
          </a:p>
          <a:p>
            <a:pPr lvl="1"/>
            <a:r>
              <a:rPr lang="en-US" dirty="0"/>
              <a:t> Identify the scenario. Your scenario should include an issue, problem, point of improvement, or action you want to happen</a:t>
            </a:r>
          </a:p>
          <a:p>
            <a:pPr lvl="1"/>
            <a:r>
              <a:rPr lang="en-US" dirty="0"/>
              <a:t>Identify the audience. Who are you presenting to? This structures the type of content you use in your presentation. Is your audience more technical? Or are they everyday people that you need to talk to in general terms? </a:t>
            </a:r>
          </a:p>
          <a:p>
            <a:pPr lvl="1"/>
            <a:r>
              <a:rPr lang="en-US" dirty="0"/>
              <a:t>Identify the outcome/takeaway. What do you want your audience to do once you give them your insights? What kind of action do they need to do? </a:t>
            </a:r>
          </a:p>
        </p:txBody>
      </p:sp>
      <p:sp>
        <p:nvSpPr>
          <p:cNvPr id="4" name="Date Placeholder 3"/>
          <p:cNvSpPr>
            <a:spLocks noGrp="1"/>
          </p:cNvSpPr>
          <p:nvPr>
            <p:ph type="dt" sz="half" idx="10"/>
          </p:nvPr>
        </p:nvSpPr>
        <p:spPr/>
        <p:txBody>
          <a:bodyPr/>
          <a:lstStyle/>
          <a:p>
            <a:fld id="{9241B567-133E-4AB7-A49D-41530EF851FE}"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5" y="3906982"/>
            <a:ext cx="1268931" cy="2025795"/>
          </a:xfrm>
          <a:prstGeom prst="rect">
            <a:avLst/>
          </a:prstGeom>
        </p:spPr>
      </p:pic>
      <p:sp>
        <p:nvSpPr>
          <p:cNvPr id="8" name="Rectangle 7"/>
          <p:cNvSpPr/>
          <p:nvPr/>
        </p:nvSpPr>
        <p:spPr>
          <a:xfrm>
            <a:off x="3048000" y="2690336"/>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48647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1772" y="1598523"/>
            <a:ext cx="7466011" cy="438095"/>
          </a:xfrm>
        </p:spPr>
        <p:txBody>
          <a:bodyPr>
            <a:noAutofit/>
          </a:bodyPr>
          <a:lstStyle/>
          <a:p>
            <a:r>
              <a:rPr lang="en-US" b="1" cap="none" dirty="0">
                <a:latin typeface="Monotype Corsiva" panose="03010101010201010101" pitchFamily="66" charset="0"/>
              </a:rPr>
              <a:t>Once upon a time, a group of grumpy data scientists wanted to know how </a:t>
            </a:r>
            <a:r>
              <a:rPr lang="en-US" b="1" dirty="0">
                <a:latin typeface="Monotype Corsiva" panose="03010101010201010101" pitchFamily="66" charset="0"/>
              </a:rPr>
              <a:t>important it is to take breaks and walk away from our work.  </a:t>
            </a:r>
            <a:endParaRPr lang="en-US" b="1" cap="none" dirty="0">
              <a:latin typeface="Monotype Corsiva" panose="03010101010201010101" pitchFamily="66" charset="0"/>
            </a:endParaRPr>
          </a:p>
        </p:txBody>
      </p:sp>
      <p:sp>
        <p:nvSpPr>
          <p:cNvPr id="3" name="Content Placeholder 2"/>
          <p:cNvSpPr>
            <a:spLocks noGrp="1"/>
          </p:cNvSpPr>
          <p:nvPr>
            <p:ph idx="1"/>
          </p:nvPr>
        </p:nvSpPr>
        <p:spPr>
          <a:xfrm>
            <a:off x="1141412" y="3325091"/>
            <a:ext cx="9905999" cy="2466110"/>
          </a:xfrm>
        </p:spPr>
        <p:txBody>
          <a:bodyPr>
            <a:normAutofit/>
          </a:bodyPr>
          <a:lstStyle/>
          <a:p>
            <a:r>
              <a:rPr lang="en-US" dirty="0"/>
              <a:t>We examine mobility factors to see how it affected  the retirement of the previous generation.  </a:t>
            </a:r>
          </a:p>
          <a:p>
            <a:r>
              <a:rPr lang="en-US" dirty="0"/>
              <a:t>Using data from the University of Michigan Health and Retirement Study (HRS), we created a mobility factor scale and used it to evaluate retirement factors.  </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B0A8437D-9E78-4792-822D-B683364C3274}"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68" y="488430"/>
            <a:ext cx="3257404" cy="2585241"/>
          </a:xfrm>
          <a:prstGeom prst="rect">
            <a:avLst/>
          </a:prstGeom>
        </p:spPr>
      </p:pic>
    </p:spTree>
    <p:extLst>
      <p:ext uri="{BB962C8B-B14F-4D97-AF65-F5344CB8AC3E}">
        <p14:creationId xmlns:p14="http://schemas.microsoft.com/office/powerpoint/2010/main" val="82527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382208" cy="889440"/>
          </a:xfrm>
        </p:spPr>
        <p:txBody>
          <a:bodyPr/>
          <a:lstStyle/>
          <a:p>
            <a:r>
              <a:rPr lang="en-US" dirty="0"/>
              <a:t>Procedures</a:t>
            </a:r>
          </a:p>
        </p:txBody>
      </p:sp>
      <p:sp>
        <p:nvSpPr>
          <p:cNvPr id="3" name="Content Placeholder 2"/>
          <p:cNvSpPr>
            <a:spLocks noGrp="1"/>
          </p:cNvSpPr>
          <p:nvPr>
            <p:ph idx="1"/>
          </p:nvPr>
        </p:nvSpPr>
        <p:spPr>
          <a:xfrm>
            <a:off x="755866" y="1507958"/>
            <a:ext cx="9905999" cy="3882190"/>
          </a:xfrm>
        </p:spPr>
        <p:txBody>
          <a:bodyPr>
            <a:normAutofit/>
          </a:bodyPr>
          <a:lstStyle/>
          <a:p>
            <a:r>
              <a:rPr lang="en-US" dirty="0"/>
              <a:t>Although the dataset was huge and well organized, it ultimately did not have great data because it was very subjective </a:t>
            </a:r>
          </a:p>
          <a:p>
            <a:r>
              <a:rPr lang="en-US" dirty="0"/>
              <a:t>We selected a set a 13-15 variables related to mobility and used K-means Clustering to create a mobility scale that we used with other variables to try to trend and predict how mobility affects the latest cohort of retired </a:t>
            </a:r>
            <a:r>
              <a:rPr lang="en-US" dirty="0" err="1"/>
              <a:t>babyboomers</a:t>
            </a:r>
            <a:endParaRPr lang="en-US" dirty="0"/>
          </a:p>
          <a:p>
            <a:endParaRPr lang="en-US" dirty="0"/>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327" y="4240583"/>
            <a:ext cx="5784273" cy="2326471"/>
          </a:xfrm>
          <a:prstGeom prst="rect">
            <a:avLst/>
          </a:prstGeom>
        </p:spPr>
      </p:pic>
    </p:spTree>
    <p:extLst>
      <p:ext uri="{BB962C8B-B14F-4D97-AF65-F5344CB8AC3E}">
        <p14:creationId xmlns:p14="http://schemas.microsoft.com/office/powerpoint/2010/main" val="250045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1" y="136525"/>
            <a:ext cx="11683075" cy="603308"/>
          </a:xfrm>
        </p:spPr>
        <p:txBody>
          <a:bodyPr>
            <a:normAutofit/>
          </a:bodyPr>
          <a:lstStyle/>
          <a:p>
            <a:pPr algn="ctr"/>
            <a:r>
              <a:rPr lang="en-US" sz="3200" b="1" dirty="0">
                <a:solidFill>
                  <a:srgbClr val="C00000"/>
                </a:solidFill>
              </a:rPr>
              <a:t>High positive correlation across all mobility related variables </a:t>
            </a:r>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pic>
        <p:nvPicPr>
          <p:cNvPr id="1026" name="Picture 2">
            <a:extLst>
              <a:ext uri="{FF2B5EF4-FFF2-40B4-BE49-F238E27FC236}">
                <a16:creationId xmlns:a16="http://schemas.microsoft.com/office/drawing/2014/main" id="{96C1FF74-BC6C-42D9-AFFC-77090BC22D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892" y="739833"/>
            <a:ext cx="11213432" cy="799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9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8625"/>
          </a:xfrm>
        </p:spPr>
        <p:txBody>
          <a:bodyPr>
            <a:normAutofit/>
          </a:bodyPr>
          <a:lstStyle/>
          <a:p>
            <a:pPr algn="ctr"/>
            <a:r>
              <a:rPr lang="en-US" sz="3200" b="1" dirty="0">
                <a:solidFill>
                  <a:srgbClr val="C00000"/>
                </a:solidFill>
              </a:rPr>
              <a:t>K-means clustering to reduce feature dimensions</a:t>
            </a:r>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
        <p:nvSpPr>
          <p:cNvPr id="14" name="Rectangle 4"/>
          <p:cNvSpPr>
            <a:spLocks noChangeArrowheads="1"/>
          </p:cNvSpPr>
          <p:nvPr/>
        </p:nvSpPr>
        <p:spPr bwMode="auto">
          <a:xfrm>
            <a:off x="3011488" y="3373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TextBox 18"/>
          <p:cNvSpPr txBox="1"/>
          <p:nvPr/>
        </p:nvSpPr>
        <p:spPr>
          <a:xfrm>
            <a:off x="2188115" y="4125072"/>
            <a:ext cx="3454400" cy="2031325"/>
          </a:xfrm>
          <a:prstGeom prst="rect">
            <a:avLst/>
          </a:prstGeom>
          <a:noFill/>
        </p:spPr>
        <p:txBody>
          <a:bodyPr wrap="square" rtlCol="0">
            <a:spAutoFit/>
          </a:bodyPr>
          <a:lstStyle/>
          <a:p>
            <a:pPr marL="342900" lvl="0" indent="-342900" fontAlgn="base" latinLnBrk="1">
              <a:buFont typeface="+mj-lt"/>
              <a:buAutoNum type="arabicPeriod"/>
            </a:pPr>
            <a:r>
              <a:rPr lang="en-US" dirty="0"/>
              <a:t>Diff-Walk several blocks </a:t>
            </a:r>
          </a:p>
          <a:p>
            <a:pPr marL="342900" lvl="0" indent="-342900" fontAlgn="base" latinLnBrk="1">
              <a:buFont typeface="+mj-lt"/>
              <a:buAutoNum type="arabicPeriod"/>
            </a:pPr>
            <a:r>
              <a:rPr lang="en-US" dirty="0"/>
              <a:t>Diff-Walk across room                  </a:t>
            </a:r>
          </a:p>
          <a:p>
            <a:pPr marL="342900" lvl="0" indent="-342900" fontAlgn="base" latinLnBrk="1">
              <a:buFont typeface="+mj-lt"/>
              <a:buAutoNum type="arabicPeriod"/>
            </a:pPr>
            <a:r>
              <a:rPr lang="en-US" dirty="0"/>
              <a:t>Diff-Walk one block </a:t>
            </a:r>
          </a:p>
          <a:p>
            <a:pPr marL="342900" lvl="0" indent="-342900" fontAlgn="base" latinLnBrk="1">
              <a:buFont typeface="+mj-lt"/>
              <a:buAutoNum type="arabicPeriod"/>
            </a:pPr>
            <a:r>
              <a:rPr lang="en-US" dirty="0"/>
              <a:t>Some diff walking</a:t>
            </a:r>
          </a:p>
          <a:p>
            <a:pPr marL="342900" lvl="0" indent="-342900" fontAlgn="base" latinLnBrk="1">
              <a:buFont typeface="+mj-lt"/>
              <a:buAutoNum type="arabicPeriod"/>
            </a:pPr>
            <a:r>
              <a:rPr lang="en-US" dirty="0"/>
              <a:t>Some diff walking one block</a:t>
            </a:r>
          </a:p>
          <a:p>
            <a:pPr marL="342900" lvl="0" indent="-342900" fontAlgn="base" latinLnBrk="1">
              <a:buFont typeface="+mj-lt"/>
              <a:buAutoNum type="arabicPeriod"/>
            </a:pPr>
            <a:r>
              <a:rPr lang="en-US" dirty="0"/>
              <a:t>Some Diff-Walk across room                </a:t>
            </a:r>
          </a:p>
          <a:p>
            <a:endParaRPr lang="en-US" dirty="0"/>
          </a:p>
        </p:txBody>
      </p:sp>
      <p:sp>
        <p:nvSpPr>
          <p:cNvPr id="20" name="TextBox 19"/>
          <p:cNvSpPr txBox="1"/>
          <p:nvPr/>
        </p:nvSpPr>
        <p:spPr>
          <a:xfrm flipH="1">
            <a:off x="5642515" y="4142507"/>
            <a:ext cx="3278459" cy="2308324"/>
          </a:xfrm>
          <a:prstGeom prst="rect">
            <a:avLst/>
          </a:prstGeom>
          <a:noFill/>
        </p:spPr>
        <p:txBody>
          <a:bodyPr wrap="square" rtlCol="0">
            <a:spAutoFit/>
          </a:bodyPr>
          <a:lstStyle/>
          <a:p>
            <a:pPr marL="342900" indent="-342900" fontAlgn="base" latinLnBrk="1">
              <a:buFont typeface="+mj-lt"/>
              <a:buAutoNum type="arabicPeriod" startAt="7"/>
            </a:pPr>
            <a:r>
              <a:rPr lang="en-US" dirty="0"/>
              <a:t>Diff-Climb </a:t>
            </a:r>
            <a:r>
              <a:rPr lang="en-US" dirty="0" err="1"/>
              <a:t>sev</a:t>
            </a:r>
            <a:r>
              <a:rPr lang="en-US" dirty="0"/>
              <a:t> </a:t>
            </a:r>
            <a:r>
              <a:rPr lang="en-US" dirty="0" err="1"/>
              <a:t>flt</a:t>
            </a:r>
            <a:r>
              <a:rPr lang="en-US" dirty="0"/>
              <a:t> stair      </a:t>
            </a:r>
          </a:p>
          <a:p>
            <a:pPr marL="342900" lvl="0" indent="-342900" fontAlgn="base" latinLnBrk="1">
              <a:buFont typeface="+mj-lt"/>
              <a:buAutoNum type="arabicPeriod" startAt="7"/>
            </a:pPr>
            <a:r>
              <a:rPr lang="en-US" dirty="0"/>
              <a:t>Diff-Climb one </a:t>
            </a:r>
            <a:r>
              <a:rPr lang="en-US" dirty="0" err="1"/>
              <a:t>flt</a:t>
            </a:r>
            <a:r>
              <a:rPr lang="en-US" dirty="0"/>
              <a:t> stair</a:t>
            </a:r>
          </a:p>
          <a:p>
            <a:pPr marL="342900" lvl="0" indent="-342900" fontAlgn="base" latinLnBrk="1">
              <a:buFont typeface="+mj-lt"/>
              <a:buAutoNum type="arabicPeriod" startAt="7"/>
            </a:pPr>
            <a:r>
              <a:rPr lang="en-US" dirty="0"/>
              <a:t>Difficulty several floors </a:t>
            </a:r>
          </a:p>
          <a:p>
            <a:pPr marL="342900" lvl="0" indent="-342900" fontAlgn="base" latinLnBrk="1">
              <a:buFont typeface="+mj-lt"/>
              <a:buAutoNum type="arabicPeriod" startAt="7"/>
            </a:pPr>
            <a:r>
              <a:rPr lang="en-US" dirty="0"/>
              <a:t>Some Diff-</a:t>
            </a:r>
            <a:r>
              <a:rPr lang="en-US" dirty="0" err="1"/>
              <a:t>Clmb</a:t>
            </a:r>
            <a:r>
              <a:rPr lang="en-US" dirty="0"/>
              <a:t> 1 </a:t>
            </a:r>
            <a:r>
              <a:rPr lang="en-US" dirty="0" err="1"/>
              <a:t>flt</a:t>
            </a:r>
            <a:r>
              <a:rPr lang="en-US" dirty="0"/>
              <a:t> stair</a:t>
            </a:r>
          </a:p>
          <a:p>
            <a:pPr marL="342900" lvl="0" indent="-342900" fontAlgn="base" latinLnBrk="1">
              <a:buFont typeface="+mj-lt"/>
              <a:buAutoNum type="arabicPeriod" startAt="7"/>
            </a:pPr>
            <a:r>
              <a:rPr lang="en-US" dirty="0"/>
              <a:t>Diff-Get up from chair</a:t>
            </a:r>
          </a:p>
          <a:p>
            <a:pPr marL="342900" lvl="0" indent="-342900" fontAlgn="base" latinLnBrk="1">
              <a:buFont typeface="+mj-lt"/>
              <a:buAutoNum type="arabicPeriod" startAt="7"/>
            </a:pPr>
            <a:r>
              <a:rPr lang="en-US" dirty="0"/>
              <a:t>Diff-Sit for 2 hours</a:t>
            </a:r>
          </a:p>
          <a:p>
            <a:pPr marL="342900" lvl="0" indent="-342900" fontAlgn="base" latinLnBrk="1">
              <a:buFont typeface="+mj-lt"/>
              <a:buAutoNum type="arabicPeriod" startAt="7"/>
            </a:pPr>
            <a:r>
              <a:rPr lang="en-US" dirty="0"/>
              <a:t>bend                                </a:t>
            </a:r>
          </a:p>
          <a:p>
            <a:pPr lvl="0" fontAlgn="base" latinLnBrk="1"/>
            <a:endParaRPr lang="en-US" dirty="0"/>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1379795415"/>
              </p:ext>
            </p:extLst>
          </p:nvPr>
        </p:nvGraphicFramePr>
        <p:xfrm>
          <a:off x="1108969" y="1095821"/>
          <a:ext cx="10244831" cy="2534927"/>
        </p:xfrm>
        <a:graphic>
          <a:graphicData uri="http://schemas.openxmlformats.org/drawingml/2006/table">
            <a:tbl>
              <a:tblPr firstRow="1" firstCol="1" bandRow="1"/>
              <a:tblGrid>
                <a:gridCol w="1347993">
                  <a:extLst>
                    <a:ext uri="{9D8B030D-6E8A-4147-A177-3AD203B41FA5}">
                      <a16:colId xmlns:a16="http://schemas.microsoft.com/office/drawing/2014/main" val="1329717108"/>
                    </a:ext>
                  </a:extLst>
                </a:gridCol>
                <a:gridCol w="648681">
                  <a:extLst>
                    <a:ext uri="{9D8B030D-6E8A-4147-A177-3AD203B41FA5}">
                      <a16:colId xmlns:a16="http://schemas.microsoft.com/office/drawing/2014/main" val="989935841"/>
                    </a:ext>
                  </a:extLst>
                </a:gridCol>
                <a:gridCol w="749596">
                  <a:extLst>
                    <a:ext uri="{9D8B030D-6E8A-4147-A177-3AD203B41FA5}">
                      <a16:colId xmlns:a16="http://schemas.microsoft.com/office/drawing/2014/main" val="1141594672"/>
                    </a:ext>
                  </a:extLst>
                </a:gridCol>
                <a:gridCol w="548085">
                  <a:extLst>
                    <a:ext uri="{9D8B030D-6E8A-4147-A177-3AD203B41FA5}">
                      <a16:colId xmlns:a16="http://schemas.microsoft.com/office/drawing/2014/main" val="3438780438"/>
                    </a:ext>
                  </a:extLst>
                </a:gridCol>
                <a:gridCol w="816746">
                  <a:extLst>
                    <a:ext uri="{9D8B030D-6E8A-4147-A177-3AD203B41FA5}">
                      <a16:colId xmlns:a16="http://schemas.microsoft.com/office/drawing/2014/main" val="3416899532"/>
                    </a:ext>
                  </a:extLst>
                </a:gridCol>
                <a:gridCol w="683580">
                  <a:extLst>
                    <a:ext uri="{9D8B030D-6E8A-4147-A177-3AD203B41FA5}">
                      <a16:colId xmlns:a16="http://schemas.microsoft.com/office/drawing/2014/main" val="4156628707"/>
                    </a:ext>
                  </a:extLst>
                </a:gridCol>
                <a:gridCol w="719092">
                  <a:extLst>
                    <a:ext uri="{9D8B030D-6E8A-4147-A177-3AD203B41FA5}">
                      <a16:colId xmlns:a16="http://schemas.microsoft.com/office/drawing/2014/main" val="101556336"/>
                    </a:ext>
                  </a:extLst>
                </a:gridCol>
                <a:gridCol w="710213">
                  <a:extLst>
                    <a:ext uri="{9D8B030D-6E8A-4147-A177-3AD203B41FA5}">
                      <a16:colId xmlns:a16="http://schemas.microsoft.com/office/drawing/2014/main" val="4178022259"/>
                    </a:ext>
                  </a:extLst>
                </a:gridCol>
                <a:gridCol w="621437">
                  <a:extLst>
                    <a:ext uri="{9D8B030D-6E8A-4147-A177-3AD203B41FA5}">
                      <a16:colId xmlns:a16="http://schemas.microsoft.com/office/drawing/2014/main" val="4021544136"/>
                    </a:ext>
                  </a:extLst>
                </a:gridCol>
                <a:gridCol w="612559">
                  <a:extLst>
                    <a:ext uri="{9D8B030D-6E8A-4147-A177-3AD203B41FA5}">
                      <a16:colId xmlns:a16="http://schemas.microsoft.com/office/drawing/2014/main" val="3092437712"/>
                    </a:ext>
                  </a:extLst>
                </a:gridCol>
                <a:gridCol w="781235">
                  <a:extLst>
                    <a:ext uri="{9D8B030D-6E8A-4147-A177-3AD203B41FA5}">
                      <a16:colId xmlns:a16="http://schemas.microsoft.com/office/drawing/2014/main" val="2682842149"/>
                    </a:ext>
                  </a:extLst>
                </a:gridCol>
                <a:gridCol w="816006">
                  <a:extLst>
                    <a:ext uri="{9D8B030D-6E8A-4147-A177-3AD203B41FA5}">
                      <a16:colId xmlns:a16="http://schemas.microsoft.com/office/drawing/2014/main" val="2567278319"/>
                    </a:ext>
                  </a:extLst>
                </a:gridCol>
                <a:gridCol w="541538">
                  <a:extLst>
                    <a:ext uri="{9D8B030D-6E8A-4147-A177-3AD203B41FA5}">
                      <a16:colId xmlns:a16="http://schemas.microsoft.com/office/drawing/2014/main" val="2491944110"/>
                    </a:ext>
                  </a:extLst>
                </a:gridCol>
                <a:gridCol w="648070">
                  <a:extLst>
                    <a:ext uri="{9D8B030D-6E8A-4147-A177-3AD203B41FA5}">
                      <a16:colId xmlns:a16="http://schemas.microsoft.com/office/drawing/2014/main" val="1336418804"/>
                    </a:ext>
                  </a:extLst>
                </a:gridCol>
              </a:tblGrid>
              <a:tr h="311962">
                <a:tc>
                  <a:txBody>
                    <a:bodyPr/>
                    <a:lstStyle/>
                    <a:p>
                      <a:pPr marL="0" marR="0" algn="ctr" fontAlgn="base" latinLnBrk="1">
                        <a:lnSpc>
                          <a:spcPct val="107000"/>
                        </a:lnSpc>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6">
                  <a:txBody>
                    <a:bodyPr/>
                    <a:lstStyle/>
                    <a:p>
                      <a:pPr marL="0" marR="0" algn="ctr" fontAlgn="base" latinLnBrk="1">
                        <a:lnSpc>
                          <a:spcPct val="107000"/>
                        </a:lnSpc>
                        <a:spcBef>
                          <a:spcPts val="0"/>
                        </a:spcBef>
                        <a:spcAft>
                          <a:spcPts val="0"/>
                        </a:spcAft>
                      </a:pPr>
                      <a:r>
                        <a:rPr lang="en-US" sz="1800" b="1" dirty="0">
                          <a:effectLst/>
                          <a:latin typeface="+mn-lt"/>
                          <a:ea typeface="Calibri" panose="020F0502020204030204" pitchFamily="34" charset="0"/>
                          <a:cs typeface="Times New Roman" panose="02020603050405020304" pitchFamily="18" charset="0"/>
                        </a:rPr>
                        <a:t>Walking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b="1"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pPr marL="0" marR="0" algn="ctr" fontAlgn="base" latinLnBrk="1">
                        <a:lnSpc>
                          <a:spcPct val="107000"/>
                        </a:lnSpc>
                        <a:spcBef>
                          <a:spcPts val="0"/>
                        </a:spcBef>
                        <a:spcAft>
                          <a:spcPts val="0"/>
                        </a:spcAft>
                      </a:pPr>
                      <a:endParaRPr lang="en-US" sz="1800" b="1"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4">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Climbing</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Stationary</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ctr" fontAlgn="base" latinLnBrk="1">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39205719"/>
                  </a:ext>
                </a:extLst>
              </a:tr>
              <a:tr h="438514">
                <a:tc>
                  <a:txBody>
                    <a:bodyPr/>
                    <a:lstStyle/>
                    <a:p>
                      <a:pPr marL="0" marR="0" algn="ctr" fontAlgn="base" latinLnBrk="1">
                        <a:lnSpc>
                          <a:spcPct val="107000"/>
                        </a:lnSpc>
                        <a:spcBef>
                          <a:spcPts val="0"/>
                        </a:spcBef>
                        <a:spcAft>
                          <a:spcPts val="0"/>
                        </a:spcAft>
                      </a:pPr>
                      <a:r>
                        <a:rPr lang="en-US" sz="1100" b="1" dirty="0">
                          <a:solidFill>
                            <a:srgbClr val="000000"/>
                          </a:solidFill>
                          <a:effectLst/>
                          <a:latin typeface="+mn-lt"/>
                          <a:ea typeface="Times New Roman" panose="02020603050405020304" pitchFamily="18" charset="0"/>
                          <a:cs typeface="Calibri" panose="020F0502020204030204" pitchFamily="34" charset="0"/>
                        </a:rPr>
                        <a:t> </a:t>
                      </a:r>
                      <a:r>
                        <a:rPr lang="en-US" sz="1600" b="1" dirty="0">
                          <a:solidFill>
                            <a:srgbClr val="000000"/>
                          </a:solidFill>
                          <a:effectLst/>
                          <a:latin typeface="+mn-lt"/>
                          <a:ea typeface="Times New Roman" panose="02020603050405020304" pitchFamily="18" charset="0"/>
                          <a:cs typeface="Calibri" panose="020F0502020204030204" pitchFamily="34" charset="0"/>
                        </a:rPr>
                        <a:t>Predicted </a:t>
                      </a:r>
                    </a:p>
                    <a:p>
                      <a:pPr marL="0" marR="0" algn="ctr" fontAlgn="base" latinLnBrk="1">
                        <a:lnSpc>
                          <a:spcPct val="107000"/>
                        </a:lnSpc>
                        <a:spcBef>
                          <a:spcPts val="0"/>
                        </a:spcBef>
                        <a:spcAft>
                          <a:spcPts val="0"/>
                        </a:spcAft>
                      </a:pPr>
                      <a:r>
                        <a:rPr lang="en-US" sz="1600" b="1" dirty="0">
                          <a:solidFill>
                            <a:srgbClr val="000000"/>
                          </a:solidFill>
                          <a:effectLst/>
                          <a:latin typeface="+mn-lt"/>
                          <a:ea typeface="Times New Roman" panose="02020603050405020304" pitchFamily="18" charset="0"/>
                          <a:cs typeface="Calibri" panose="020F0502020204030204" pitchFamily="34" charset="0"/>
                        </a:rPr>
                        <a:t>clusters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1</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4</a:t>
                      </a:r>
                    </a:p>
                    <a:p>
                      <a:pPr marL="0" marR="0" lvl="0" indent="0" algn="ctr" defTabSz="914400" rtl="0" eaLnBrk="1" fontAlgn="base" latinLnBrk="1" hangingPunct="1">
                        <a:lnSpc>
                          <a:spcPct val="107000"/>
                        </a:lnSpc>
                        <a:spcBef>
                          <a:spcPts val="0"/>
                        </a:spcBef>
                        <a:spcAft>
                          <a:spcPts val="0"/>
                        </a:spcAft>
                        <a:buClrTx/>
                        <a:buSzTx/>
                        <a:buFontTx/>
                        <a:buNone/>
                        <a:tabLst/>
                        <a:defRPr/>
                      </a:pPr>
                      <a:r>
                        <a:rPr lang="en-US" sz="1600" b="1" dirty="0">
                          <a:solidFill>
                            <a:srgbClr val="000000"/>
                          </a:solidFill>
                          <a:effectLst/>
                          <a:latin typeface="+mn-lt"/>
                          <a:ea typeface="Calibri" panose="020F0502020204030204" pitchFamily="34" charset="0"/>
                          <a:cs typeface="Times New Roman" panose="02020603050405020304" pitchFamily="18" charset="0"/>
                        </a:rPr>
                        <a:t>Walk</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6</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7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Times New Roman" panose="02020603050405020304" pitchFamily="18" charset="0"/>
                        </a:rPr>
                        <a:t>8</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9</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10</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11</a:t>
                      </a:r>
                    </a:p>
                    <a:p>
                      <a:pPr marL="0" marR="0" lvl="0" indent="0" algn="ctr" defTabSz="914400" rtl="0" eaLnBrk="1" fontAlgn="base" latinLnBrk="1" hangingPunct="1">
                        <a:lnSpc>
                          <a:spcPct val="107000"/>
                        </a:lnSpc>
                        <a:spcBef>
                          <a:spcPts val="0"/>
                        </a:spcBef>
                        <a:spcAft>
                          <a:spcPts val="0"/>
                        </a:spcAft>
                        <a:buClrTx/>
                        <a:buSzTx/>
                        <a:buFontTx/>
                        <a:buNone/>
                        <a:tabLst/>
                        <a:defRPr/>
                      </a:pPr>
                      <a:r>
                        <a:rPr lang="en-US" sz="1800" b="1" dirty="0">
                          <a:solidFill>
                            <a:srgbClr val="000000"/>
                          </a:solidFill>
                          <a:effectLst/>
                          <a:latin typeface="+mn-lt"/>
                          <a:ea typeface="Times New Roman" panose="02020603050405020304" pitchFamily="18" charset="0"/>
                          <a:cs typeface="Times New Roman" panose="02020603050405020304" pitchFamily="18" charset="0"/>
                        </a:rPr>
                        <a:t>Get up</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12</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13</a:t>
                      </a:r>
                    </a:p>
                    <a:p>
                      <a:pPr marL="0" marR="0" lvl="0" indent="0" algn="ctr" defTabSz="914400" rtl="0" eaLnBrk="1" fontAlgn="base" latinLnBrk="1" hangingPunct="1">
                        <a:lnSpc>
                          <a:spcPct val="107000"/>
                        </a:lnSpc>
                        <a:spcBef>
                          <a:spcPts val="0"/>
                        </a:spcBef>
                        <a:spcAft>
                          <a:spcPts val="0"/>
                        </a:spcAft>
                        <a:buClrTx/>
                        <a:buSzTx/>
                        <a:buFontTx/>
                        <a:buNone/>
                        <a:tabLst/>
                        <a:defRPr/>
                      </a:pPr>
                      <a:r>
                        <a:rPr lang="en-US" sz="1800" b="1" dirty="0">
                          <a:solidFill>
                            <a:srgbClr val="000000"/>
                          </a:solidFill>
                          <a:effectLst/>
                          <a:latin typeface="+mn-lt"/>
                          <a:ea typeface="Times New Roman" panose="02020603050405020304" pitchFamily="18" charset="0"/>
                          <a:cs typeface="Times New Roman" panose="02020603050405020304" pitchFamily="18" charset="0"/>
                        </a:rPr>
                        <a:t>Bend</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1960650"/>
                  </a:ext>
                </a:extLst>
              </a:tr>
              <a:tr h="0">
                <a:tc>
                  <a:txBody>
                    <a:bodyPr/>
                    <a:lstStyle/>
                    <a:p>
                      <a:pPr marL="0" marR="0" fontAlgn="base" latinLnBrk="1">
                        <a:lnSpc>
                          <a:spcPct val="107000"/>
                        </a:lnSpc>
                        <a:spcBef>
                          <a:spcPts val="0"/>
                        </a:spcBef>
                        <a:spcAft>
                          <a:spcPts val="0"/>
                        </a:spcAft>
                      </a:pPr>
                      <a:r>
                        <a:rPr lang="en-US" sz="1600" b="1" dirty="0">
                          <a:solidFill>
                            <a:srgbClr val="000000"/>
                          </a:solidFill>
                          <a:effectLst/>
                          <a:latin typeface="+mn-lt"/>
                          <a:ea typeface="Times New Roman" panose="02020603050405020304" pitchFamily="18" charset="0"/>
                          <a:cs typeface="Calibri" panose="020F0502020204030204" pitchFamily="34" charset="0"/>
                        </a:rPr>
                        <a:t>Low</a:t>
                      </a:r>
                      <a:endParaRPr lang="en-US" sz="1600" dirty="0">
                        <a:effectLst/>
                        <a:latin typeface="+mn-lt"/>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pPr>
                      <a:r>
                        <a:rPr lang="en-US" sz="1600" b="1" dirty="0">
                          <a:solidFill>
                            <a:srgbClr val="000000"/>
                          </a:solidFill>
                          <a:effectLst/>
                          <a:latin typeface="+mn-lt"/>
                          <a:ea typeface="Calibri" panose="020F0502020204030204" pitchFamily="34" charset="0"/>
                          <a:cs typeface="Calibri" panose="020F0502020204030204" pitchFamily="34" charset="0"/>
                        </a:rPr>
                        <a:t>(3581)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0.4</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0.8</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0.8</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0.4</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0.9 </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0.7 </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1.0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0.8</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0.8</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0.5</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0.9</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42672571"/>
                  </a:ext>
                </a:extLst>
              </a:tr>
              <a:tr h="569351">
                <a:tc>
                  <a:txBody>
                    <a:bodyPr/>
                    <a:lstStyle/>
                    <a:p>
                      <a:pPr marL="0" marR="0" fontAlgn="base" latinLnBrk="1">
                        <a:lnSpc>
                          <a:spcPct val="107000"/>
                        </a:lnSpc>
                        <a:spcBef>
                          <a:spcPts val="0"/>
                        </a:spcBef>
                        <a:spcAft>
                          <a:spcPts val="0"/>
                        </a:spcAft>
                      </a:pPr>
                      <a:r>
                        <a:rPr lang="en-US" sz="1600" b="1" dirty="0">
                          <a:solidFill>
                            <a:srgbClr val="000000"/>
                          </a:solidFill>
                          <a:effectLst/>
                          <a:latin typeface="+mn-lt"/>
                          <a:ea typeface="Times New Roman" panose="02020603050405020304" pitchFamily="18" charset="0"/>
                          <a:cs typeface="Calibri" panose="020F0502020204030204" pitchFamily="34" charset="0"/>
                        </a:rPr>
                        <a:t>Reduced</a:t>
                      </a:r>
                      <a:endParaRPr lang="en-US" sz="1600" dirty="0">
                        <a:effectLst/>
                        <a:latin typeface="+mn-lt"/>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pPr>
                      <a:r>
                        <a:rPr lang="en-US" sz="1600" b="1" dirty="0">
                          <a:solidFill>
                            <a:srgbClr val="000000"/>
                          </a:solidFill>
                          <a:effectLst/>
                          <a:latin typeface="+mn-lt"/>
                          <a:ea typeface="Times New Roman" panose="02020603050405020304" pitchFamily="18" charset="0"/>
                          <a:cs typeface="Calibri" panose="020F0502020204030204" pitchFamily="34" charset="0"/>
                        </a:rPr>
                        <a:t> (4783)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0.3</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0.3</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Calibri" panose="020F0502020204030204" pitchFamily="34" charset="0"/>
                          <a:cs typeface="Times New Roman" panose="02020603050405020304" pitchFamily="18" charset="0"/>
                        </a:rPr>
                        <a:t>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Calibri" panose="020F0502020204030204" pitchFamily="34" charset="0"/>
                          <a:cs typeface="Times New Roman" panose="02020603050405020304" pitchFamily="18" charset="0"/>
                        </a:rPr>
                        <a:t>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Calibri" panose="020F0502020204030204" pitchFamily="34" charset="0"/>
                          <a:cs typeface="Times New Roman" panose="02020603050405020304" pitchFamily="18" charset="0"/>
                        </a:rPr>
                        <a:t>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0.5</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0.3</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0.6</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84516471"/>
                  </a:ext>
                </a:extLst>
              </a:tr>
              <a:tr h="569351">
                <a:tc>
                  <a:txBody>
                    <a:bodyPr/>
                    <a:lstStyle/>
                    <a:p>
                      <a:pPr marL="0" marR="0" fontAlgn="base" latinLnBrk="1">
                        <a:lnSpc>
                          <a:spcPct val="107000"/>
                        </a:lnSpc>
                        <a:spcBef>
                          <a:spcPts val="0"/>
                        </a:spcBef>
                        <a:spcAft>
                          <a:spcPts val="0"/>
                        </a:spcAft>
                      </a:pPr>
                      <a:r>
                        <a:rPr lang="en-US" sz="1600" b="1" dirty="0">
                          <a:solidFill>
                            <a:srgbClr val="000000"/>
                          </a:solidFill>
                          <a:effectLst/>
                          <a:latin typeface="+mn-lt"/>
                          <a:ea typeface="Times New Roman" panose="02020603050405020304" pitchFamily="18" charset="0"/>
                          <a:cs typeface="Calibri" panose="020F0502020204030204" pitchFamily="34" charset="0"/>
                        </a:rPr>
                        <a:t>Full</a:t>
                      </a:r>
                      <a:endParaRPr lang="en-US" sz="1600" dirty="0">
                        <a:effectLst/>
                        <a:latin typeface="+mn-lt"/>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pPr>
                      <a:r>
                        <a:rPr lang="en-US" sz="1600" b="1" dirty="0">
                          <a:solidFill>
                            <a:srgbClr val="000000"/>
                          </a:solidFill>
                          <a:effectLst/>
                          <a:latin typeface="+mn-lt"/>
                          <a:ea typeface="Times New Roman" panose="02020603050405020304" pitchFamily="18" charset="0"/>
                          <a:cs typeface="Calibri" panose="020F0502020204030204" pitchFamily="34" charset="0"/>
                        </a:rPr>
                        <a:t> (8690)</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0.2</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0.1</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latinLnBrk="1">
                        <a:lnSpc>
                          <a:spcPct val="107000"/>
                        </a:lnSpc>
                        <a:spcBef>
                          <a:spcPts val="0"/>
                        </a:spcBef>
                        <a:spcAft>
                          <a:spcPts val="0"/>
                        </a:spcAft>
                      </a:pPr>
                      <a:r>
                        <a:rPr lang="en-US" sz="1800" b="0" dirty="0">
                          <a:solidFill>
                            <a:srgbClr val="000000"/>
                          </a:solidFill>
                          <a:effectLst/>
                          <a:latin typeface="+mn-lt"/>
                          <a:ea typeface="Times New Roman" panose="02020603050405020304" pitchFamily="18" charset="0"/>
                          <a:cs typeface="Times New Roman" panose="02020603050405020304" pitchFamily="18" charset="0"/>
                        </a:rPr>
                        <a:t> 0.2</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30581768"/>
                  </a:ext>
                </a:extLst>
              </a:tr>
            </a:tbl>
          </a:graphicData>
        </a:graphic>
      </p:graphicFrame>
    </p:spTree>
    <p:extLst>
      <p:ext uri="{BB962C8B-B14F-4D97-AF65-F5344CB8AC3E}">
        <p14:creationId xmlns:p14="http://schemas.microsoft.com/office/powerpoint/2010/main" val="106667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FF0000"/>
                </a:solidFill>
                <a:highlight>
                  <a:srgbClr val="FFFF00"/>
                </a:highlight>
              </a:rPr>
              <a:t>$37K </a:t>
            </a:r>
            <a:r>
              <a:rPr lang="en-US" sz="3600" b="1" dirty="0">
                <a:solidFill>
                  <a:srgbClr val="FF0000"/>
                </a:solidFill>
              </a:rPr>
              <a:t>reduction in predicted average household income for low mobility households</a:t>
            </a:r>
            <a:br>
              <a:rPr lang="en-US" sz="3600" b="1" dirty="0">
                <a:solidFill>
                  <a:srgbClr val="FF0000"/>
                </a:solidFill>
              </a:rPr>
            </a:br>
            <a:r>
              <a:rPr lang="en-US" sz="3600" b="1" dirty="0">
                <a:solidFill>
                  <a:srgbClr val="FF0000"/>
                </a:solidFill>
              </a:rPr>
              <a:t>*  Access to employer-paid insurance increases mobility</a:t>
            </a:r>
          </a:p>
        </p:txBody>
      </p:sp>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graphicFrame>
        <p:nvGraphicFramePr>
          <p:cNvPr id="18" name="Content Placeholder 17">
            <a:extLst>
              <a:ext uri="{FF2B5EF4-FFF2-40B4-BE49-F238E27FC236}">
                <a16:creationId xmlns:a16="http://schemas.microsoft.com/office/drawing/2014/main" id="{EF074FF0-F237-4291-88F6-BF61BF126827}"/>
              </a:ext>
            </a:extLst>
          </p:cNvPr>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878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Income as a function of Mobility Clusters and Insurance</a:t>
            </a:r>
          </a:p>
        </p:txBody>
      </p:sp>
      <p:graphicFrame>
        <p:nvGraphicFramePr>
          <p:cNvPr id="10" name="Content Placeholder 9"/>
          <p:cNvGraphicFramePr>
            <a:graphicFrameLocks noGrp="1"/>
          </p:cNvGraphicFramePr>
          <p:nvPr>
            <p:ph idx="1"/>
            <p:extLst/>
          </p:nvPr>
        </p:nvGraphicFramePr>
        <p:xfrm>
          <a:off x="838199" y="1644631"/>
          <a:ext cx="10515603" cy="4297680"/>
        </p:xfrm>
        <a:graphic>
          <a:graphicData uri="http://schemas.openxmlformats.org/drawingml/2006/table">
            <a:tbl>
              <a:tblPr/>
              <a:tblGrid>
                <a:gridCol w="1502229">
                  <a:extLst>
                    <a:ext uri="{9D8B030D-6E8A-4147-A177-3AD203B41FA5}">
                      <a16:colId xmlns:a16="http://schemas.microsoft.com/office/drawing/2014/main" val="784462437"/>
                    </a:ext>
                  </a:extLst>
                </a:gridCol>
                <a:gridCol w="1502229">
                  <a:extLst>
                    <a:ext uri="{9D8B030D-6E8A-4147-A177-3AD203B41FA5}">
                      <a16:colId xmlns:a16="http://schemas.microsoft.com/office/drawing/2014/main" val="385374084"/>
                    </a:ext>
                  </a:extLst>
                </a:gridCol>
                <a:gridCol w="1502229">
                  <a:extLst>
                    <a:ext uri="{9D8B030D-6E8A-4147-A177-3AD203B41FA5}">
                      <a16:colId xmlns:a16="http://schemas.microsoft.com/office/drawing/2014/main" val="3872061959"/>
                    </a:ext>
                  </a:extLst>
                </a:gridCol>
                <a:gridCol w="1502229">
                  <a:extLst>
                    <a:ext uri="{9D8B030D-6E8A-4147-A177-3AD203B41FA5}">
                      <a16:colId xmlns:a16="http://schemas.microsoft.com/office/drawing/2014/main" val="935047231"/>
                    </a:ext>
                  </a:extLst>
                </a:gridCol>
                <a:gridCol w="1502229">
                  <a:extLst>
                    <a:ext uri="{9D8B030D-6E8A-4147-A177-3AD203B41FA5}">
                      <a16:colId xmlns:a16="http://schemas.microsoft.com/office/drawing/2014/main" val="1142199354"/>
                    </a:ext>
                  </a:extLst>
                </a:gridCol>
                <a:gridCol w="1502229">
                  <a:extLst>
                    <a:ext uri="{9D8B030D-6E8A-4147-A177-3AD203B41FA5}">
                      <a16:colId xmlns:a16="http://schemas.microsoft.com/office/drawing/2014/main" val="2941214236"/>
                    </a:ext>
                  </a:extLst>
                </a:gridCol>
                <a:gridCol w="1502229">
                  <a:extLst>
                    <a:ext uri="{9D8B030D-6E8A-4147-A177-3AD203B41FA5}">
                      <a16:colId xmlns:a16="http://schemas.microsoft.com/office/drawing/2014/main" val="1175070520"/>
                    </a:ext>
                  </a:extLst>
                </a:gridCol>
              </a:tblGrid>
              <a:tr h="365760">
                <a:tc>
                  <a:txBody>
                    <a:bodyPr/>
                    <a:lstStyle/>
                    <a:p>
                      <a:pPr rtl="0"/>
                      <a:endParaRPr lang="en-US" sz="1800"/>
                    </a:p>
                  </a:txBody>
                  <a:tcPr anchor="ctr">
                    <a:lnL>
                      <a:noFill/>
                    </a:lnL>
                    <a:lnR>
                      <a:noFill/>
                    </a:lnR>
                    <a:lnT>
                      <a:noFill/>
                    </a:lnT>
                    <a:lnB>
                      <a:noFill/>
                    </a:lnB>
                  </a:tcPr>
                </a:tc>
                <a:tc>
                  <a:txBody>
                    <a:bodyPr/>
                    <a:lstStyle/>
                    <a:p>
                      <a:pPr rtl="0"/>
                      <a:r>
                        <a:rPr lang="en-US" sz="1800"/>
                        <a:t>coef</a:t>
                      </a:r>
                    </a:p>
                  </a:txBody>
                  <a:tcPr anchor="ctr">
                    <a:lnL>
                      <a:noFill/>
                    </a:lnL>
                    <a:lnR>
                      <a:noFill/>
                    </a:lnR>
                    <a:lnT>
                      <a:noFill/>
                    </a:lnT>
                    <a:lnB>
                      <a:noFill/>
                    </a:lnB>
                  </a:tcPr>
                </a:tc>
                <a:tc>
                  <a:txBody>
                    <a:bodyPr/>
                    <a:lstStyle/>
                    <a:p>
                      <a:pPr rtl="0"/>
                      <a:r>
                        <a:rPr lang="en-US" sz="1800"/>
                        <a:t>std err</a:t>
                      </a:r>
                    </a:p>
                  </a:txBody>
                  <a:tcPr anchor="ctr">
                    <a:lnL>
                      <a:noFill/>
                    </a:lnL>
                    <a:lnR>
                      <a:noFill/>
                    </a:lnR>
                    <a:lnT>
                      <a:noFill/>
                    </a:lnT>
                    <a:lnB>
                      <a:noFill/>
                    </a:lnB>
                  </a:tcPr>
                </a:tc>
                <a:tc>
                  <a:txBody>
                    <a:bodyPr/>
                    <a:lstStyle/>
                    <a:p>
                      <a:pPr rtl="0"/>
                      <a:r>
                        <a:rPr lang="en-US" sz="1800"/>
                        <a:t>t</a:t>
                      </a:r>
                    </a:p>
                  </a:txBody>
                  <a:tcPr anchor="ctr">
                    <a:lnL>
                      <a:noFill/>
                    </a:lnL>
                    <a:lnR>
                      <a:noFill/>
                    </a:lnR>
                    <a:lnT>
                      <a:noFill/>
                    </a:lnT>
                    <a:lnB>
                      <a:noFill/>
                    </a:lnB>
                  </a:tcPr>
                </a:tc>
                <a:tc>
                  <a:txBody>
                    <a:bodyPr/>
                    <a:lstStyle/>
                    <a:p>
                      <a:pPr rtl="0"/>
                      <a:r>
                        <a:rPr lang="en-US" sz="1800"/>
                        <a:t>P&gt;|t|</a:t>
                      </a:r>
                    </a:p>
                  </a:txBody>
                  <a:tcPr anchor="ctr">
                    <a:lnL>
                      <a:noFill/>
                    </a:lnL>
                    <a:lnR>
                      <a:noFill/>
                    </a:lnR>
                    <a:lnT>
                      <a:noFill/>
                    </a:lnT>
                    <a:lnB>
                      <a:noFill/>
                    </a:lnB>
                  </a:tcPr>
                </a:tc>
                <a:tc>
                  <a:txBody>
                    <a:bodyPr/>
                    <a:lstStyle/>
                    <a:p>
                      <a:pPr rtl="0"/>
                      <a:r>
                        <a:rPr lang="en-US" sz="1800"/>
                        <a:t>[0.025</a:t>
                      </a:r>
                    </a:p>
                  </a:txBody>
                  <a:tcPr anchor="ctr">
                    <a:lnL>
                      <a:noFill/>
                    </a:lnL>
                    <a:lnR>
                      <a:noFill/>
                    </a:lnR>
                    <a:lnT>
                      <a:noFill/>
                    </a:lnT>
                    <a:lnB>
                      <a:noFill/>
                    </a:lnB>
                  </a:tcPr>
                </a:tc>
                <a:tc>
                  <a:txBody>
                    <a:bodyPr/>
                    <a:lstStyle/>
                    <a:p>
                      <a:pPr rtl="0"/>
                      <a:r>
                        <a:rPr lang="en-US" sz="1800"/>
                        <a:t>0.975]</a:t>
                      </a:r>
                    </a:p>
                  </a:txBody>
                  <a:tcPr anchor="ctr">
                    <a:lnL>
                      <a:noFill/>
                    </a:lnL>
                    <a:lnR>
                      <a:noFill/>
                    </a:lnR>
                    <a:lnT>
                      <a:noFill/>
                    </a:lnT>
                    <a:lnB>
                      <a:noFill/>
                    </a:lnB>
                  </a:tcPr>
                </a:tc>
                <a:extLst>
                  <a:ext uri="{0D108BD9-81ED-4DB2-BD59-A6C34878D82A}">
                    <a16:rowId xmlns:a16="http://schemas.microsoft.com/office/drawing/2014/main" val="68652282"/>
                  </a:ext>
                </a:extLst>
              </a:tr>
              <a:tr h="365760">
                <a:tc>
                  <a:txBody>
                    <a:bodyPr/>
                    <a:lstStyle/>
                    <a:p>
                      <a:pPr rtl="0"/>
                      <a:r>
                        <a:rPr lang="en-US" sz="1800"/>
                        <a:t>const</a:t>
                      </a:r>
                    </a:p>
                  </a:txBody>
                  <a:tcPr anchor="ctr">
                    <a:lnL>
                      <a:noFill/>
                    </a:lnL>
                    <a:lnR>
                      <a:noFill/>
                    </a:lnR>
                    <a:lnT>
                      <a:noFill/>
                    </a:lnT>
                    <a:lnB>
                      <a:noFill/>
                    </a:lnB>
                  </a:tcPr>
                </a:tc>
                <a:tc>
                  <a:txBody>
                    <a:bodyPr/>
                    <a:lstStyle/>
                    <a:p>
                      <a:pPr rtl="0"/>
                      <a:r>
                        <a:rPr lang="en-US" sz="1800"/>
                        <a:t>5.71e+04</a:t>
                      </a:r>
                    </a:p>
                  </a:txBody>
                  <a:tcPr anchor="ctr">
                    <a:lnL>
                      <a:noFill/>
                    </a:lnL>
                    <a:lnR>
                      <a:noFill/>
                    </a:lnR>
                    <a:lnT>
                      <a:noFill/>
                    </a:lnT>
                    <a:lnB>
                      <a:noFill/>
                    </a:lnB>
                  </a:tcPr>
                </a:tc>
                <a:tc>
                  <a:txBody>
                    <a:bodyPr/>
                    <a:lstStyle/>
                    <a:p>
                      <a:pPr rtl="0"/>
                      <a:r>
                        <a:rPr lang="en-US" sz="1800"/>
                        <a:t>1.46e+04</a:t>
                      </a:r>
                    </a:p>
                  </a:txBody>
                  <a:tcPr anchor="ctr">
                    <a:lnL>
                      <a:noFill/>
                    </a:lnL>
                    <a:lnR>
                      <a:noFill/>
                    </a:lnR>
                    <a:lnT>
                      <a:noFill/>
                    </a:lnT>
                    <a:lnB>
                      <a:noFill/>
                    </a:lnB>
                  </a:tcPr>
                </a:tc>
                <a:tc>
                  <a:txBody>
                    <a:bodyPr/>
                    <a:lstStyle/>
                    <a:p>
                      <a:pPr rtl="0"/>
                      <a:r>
                        <a:rPr lang="en-US" sz="1800"/>
                        <a:t>3.898</a:t>
                      </a:r>
                    </a:p>
                  </a:txBody>
                  <a:tcPr anchor="ctr">
                    <a:lnL>
                      <a:noFill/>
                    </a:lnL>
                    <a:lnR>
                      <a:noFill/>
                    </a:lnR>
                    <a:lnT>
                      <a:noFill/>
                    </a:lnT>
                    <a:lnB>
                      <a:noFill/>
                    </a:lnB>
                  </a:tcPr>
                </a:tc>
                <a:tc>
                  <a:txBody>
                    <a:bodyPr/>
                    <a:lstStyle/>
                    <a:p>
                      <a:pPr rtl="0"/>
                      <a:r>
                        <a:rPr lang="en-US" sz="1800"/>
                        <a:t>0.000</a:t>
                      </a:r>
                    </a:p>
                  </a:txBody>
                  <a:tcPr anchor="ctr">
                    <a:lnL>
                      <a:noFill/>
                    </a:lnL>
                    <a:lnR>
                      <a:noFill/>
                    </a:lnR>
                    <a:lnT>
                      <a:noFill/>
                    </a:lnT>
                    <a:lnB>
                      <a:noFill/>
                    </a:lnB>
                  </a:tcPr>
                </a:tc>
                <a:tc>
                  <a:txBody>
                    <a:bodyPr/>
                    <a:lstStyle/>
                    <a:p>
                      <a:pPr rtl="0"/>
                      <a:r>
                        <a:rPr lang="en-US" sz="1800"/>
                        <a:t>2.84e+04</a:t>
                      </a:r>
                    </a:p>
                  </a:txBody>
                  <a:tcPr anchor="ctr">
                    <a:lnL>
                      <a:noFill/>
                    </a:lnL>
                    <a:lnR>
                      <a:noFill/>
                    </a:lnR>
                    <a:lnT>
                      <a:noFill/>
                    </a:lnT>
                    <a:lnB>
                      <a:noFill/>
                    </a:lnB>
                  </a:tcPr>
                </a:tc>
                <a:tc>
                  <a:txBody>
                    <a:bodyPr/>
                    <a:lstStyle/>
                    <a:p>
                      <a:pPr rtl="0"/>
                      <a:r>
                        <a:rPr lang="en-US" sz="1800"/>
                        <a:t>8.58e+04</a:t>
                      </a:r>
                    </a:p>
                  </a:txBody>
                  <a:tcPr anchor="ctr">
                    <a:lnL>
                      <a:noFill/>
                    </a:lnL>
                    <a:lnR>
                      <a:noFill/>
                    </a:lnR>
                    <a:lnT>
                      <a:noFill/>
                    </a:lnT>
                    <a:lnB>
                      <a:noFill/>
                    </a:lnB>
                  </a:tcPr>
                </a:tc>
                <a:extLst>
                  <a:ext uri="{0D108BD9-81ED-4DB2-BD59-A6C34878D82A}">
                    <a16:rowId xmlns:a16="http://schemas.microsoft.com/office/drawing/2014/main" val="1057482020"/>
                  </a:ext>
                </a:extLst>
              </a:tr>
              <a:tr h="365760">
                <a:tc>
                  <a:txBody>
                    <a:bodyPr/>
                    <a:lstStyle/>
                    <a:p>
                      <a:pPr rtl="0"/>
                      <a:r>
                        <a:rPr lang="en-US" sz="1800"/>
                        <a:t>ragender</a:t>
                      </a:r>
                    </a:p>
                  </a:txBody>
                  <a:tcPr anchor="ctr">
                    <a:lnL>
                      <a:noFill/>
                    </a:lnL>
                    <a:lnR>
                      <a:noFill/>
                    </a:lnR>
                    <a:lnT>
                      <a:noFill/>
                    </a:lnT>
                    <a:lnB>
                      <a:noFill/>
                    </a:lnB>
                  </a:tcPr>
                </a:tc>
                <a:tc>
                  <a:txBody>
                    <a:bodyPr/>
                    <a:lstStyle/>
                    <a:p>
                      <a:pPr rtl="0"/>
                      <a:r>
                        <a:rPr lang="en-US" sz="1800"/>
                        <a:t>1.028e+04</a:t>
                      </a:r>
                    </a:p>
                  </a:txBody>
                  <a:tcPr anchor="ctr">
                    <a:lnL>
                      <a:noFill/>
                    </a:lnL>
                    <a:lnR>
                      <a:noFill/>
                    </a:lnR>
                    <a:lnT>
                      <a:noFill/>
                    </a:lnT>
                    <a:lnB>
                      <a:noFill/>
                    </a:lnB>
                  </a:tcPr>
                </a:tc>
                <a:tc>
                  <a:txBody>
                    <a:bodyPr/>
                    <a:lstStyle/>
                    <a:p>
                      <a:pPr rtl="0"/>
                      <a:r>
                        <a:rPr lang="en-US" sz="1800"/>
                        <a:t>2796.097</a:t>
                      </a:r>
                    </a:p>
                  </a:txBody>
                  <a:tcPr anchor="ctr">
                    <a:lnL>
                      <a:noFill/>
                    </a:lnL>
                    <a:lnR>
                      <a:noFill/>
                    </a:lnR>
                    <a:lnT>
                      <a:noFill/>
                    </a:lnT>
                    <a:lnB>
                      <a:noFill/>
                    </a:lnB>
                  </a:tcPr>
                </a:tc>
                <a:tc>
                  <a:txBody>
                    <a:bodyPr/>
                    <a:lstStyle/>
                    <a:p>
                      <a:pPr rtl="0"/>
                      <a:r>
                        <a:rPr lang="en-US" sz="1800"/>
                        <a:t>3.676</a:t>
                      </a:r>
                    </a:p>
                  </a:txBody>
                  <a:tcPr anchor="ctr">
                    <a:lnL>
                      <a:noFill/>
                    </a:lnL>
                    <a:lnR>
                      <a:noFill/>
                    </a:lnR>
                    <a:lnT>
                      <a:noFill/>
                    </a:lnT>
                    <a:lnB>
                      <a:noFill/>
                    </a:lnB>
                  </a:tcPr>
                </a:tc>
                <a:tc>
                  <a:txBody>
                    <a:bodyPr/>
                    <a:lstStyle/>
                    <a:p>
                      <a:pPr rtl="0"/>
                      <a:r>
                        <a:rPr lang="en-US" sz="1800"/>
                        <a:t>0.000</a:t>
                      </a:r>
                    </a:p>
                  </a:txBody>
                  <a:tcPr anchor="ctr">
                    <a:lnL>
                      <a:noFill/>
                    </a:lnL>
                    <a:lnR>
                      <a:noFill/>
                    </a:lnR>
                    <a:lnT>
                      <a:noFill/>
                    </a:lnT>
                    <a:lnB>
                      <a:noFill/>
                    </a:lnB>
                  </a:tcPr>
                </a:tc>
                <a:tc>
                  <a:txBody>
                    <a:bodyPr/>
                    <a:lstStyle/>
                    <a:p>
                      <a:pPr rtl="0"/>
                      <a:r>
                        <a:rPr lang="en-US" sz="1800"/>
                        <a:t>4797.076</a:t>
                      </a:r>
                    </a:p>
                  </a:txBody>
                  <a:tcPr anchor="ctr">
                    <a:lnL>
                      <a:noFill/>
                    </a:lnL>
                    <a:lnR>
                      <a:noFill/>
                    </a:lnR>
                    <a:lnT>
                      <a:noFill/>
                    </a:lnT>
                    <a:lnB>
                      <a:noFill/>
                    </a:lnB>
                  </a:tcPr>
                </a:tc>
                <a:tc>
                  <a:txBody>
                    <a:bodyPr/>
                    <a:lstStyle/>
                    <a:p>
                      <a:pPr rtl="0"/>
                      <a:r>
                        <a:rPr lang="en-US" sz="1800"/>
                        <a:t>1.58e+04</a:t>
                      </a:r>
                    </a:p>
                  </a:txBody>
                  <a:tcPr anchor="ctr">
                    <a:lnL>
                      <a:noFill/>
                    </a:lnL>
                    <a:lnR>
                      <a:noFill/>
                    </a:lnR>
                    <a:lnT>
                      <a:noFill/>
                    </a:lnT>
                    <a:lnB>
                      <a:noFill/>
                    </a:lnB>
                  </a:tcPr>
                </a:tc>
                <a:extLst>
                  <a:ext uri="{0D108BD9-81ED-4DB2-BD59-A6C34878D82A}">
                    <a16:rowId xmlns:a16="http://schemas.microsoft.com/office/drawing/2014/main" val="1504465874"/>
                  </a:ext>
                </a:extLst>
              </a:tr>
              <a:tr h="365760">
                <a:tc>
                  <a:txBody>
                    <a:bodyPr/>
                    <a:lstStyle/>
                    <a:p>
                      <a:pPr rtl="0"/>
                      <a:r>
                        <a:rPr lang="en-US" sz="1800"/>
                        <a:t>hi_emp</a:t>
                      </a:r>
                    </a:p>
                  </a:txBody>
                  <a:tcPr anchor="ctr">
                    <a:lnL>
                      <a:noFill/>
                    </a:lnL>
                    <a:lnR>
                      <a:noFill/>
                    </a:lnR>
                    <a:lnT>
                      <a:noFill/>
                    </a:lnT>
                    <a:lnB>
                      <a:noFill/>
                    </a:lnB>
                  </a:tcPr>
                </a:tc>
                <a:tc>
                  <a:txBody>
                    <a:bodyPr/>
                    <a:lstStyle/>
                    <a:p>
                      <a:pPr rtl="0"/>
                      <a:r>
                        <a:rPr lang="en-US" sz="1800"/>
                        <a:t>2.469e+04</a:t>
                      </a:r>
                    </a:p>
                  </a:txBody>
                  <a:tcPr anchor="ctr">
                    <a:lnL>
                      <a:noFill/>
                    </a:lnL>
                    <a:lnR>
                      <a:noFill/>
                    </a:lnR>
                    <a:lnT>
                      <a:noFill/>
                    </a:lnT>
                    <a:lnB>
                      <a:noFill/>
                    </a:lnB>
                  </a:tcPr>
                </a:tc>
                <a:tc>
                  <a:txBody>
                    <a:bodyPr/>
                    <a:lstStyle/>
                    <a:p>
                      <a:pPr rtl="0"/>
                      <a:r>
                        <a:rPr lang="en-US" sz="1800"/>
                        <a:t>2826.673</a:t>
                      </a:r>
                    </a:p>
                  </a:txBody>
                  <a:tcPr anchor="ctr">
                    <a:lnL>
                      <a:noFill/>
                    </a:lnL>
                    <a:lnR>
                      <a:noFill/>
                    </a:lnR>
                    <a:lnT>
                      <a:noFill/>
                    </a:lnT>
                    <a:lnB>
                      <a:noFill/>
                    </a:lnB>
                  </a:tcPr>
                </a:tc>
                <a:tc>
                  <a:txBody>
                    <a:bodyPr/>
                    <a:lstStyle/>
                    <a:p>
                      <a:pPr rtl="0"/>
                      <a:r>
                        <a:rPr lang="en-US" sz="1800"/>
                        <a:t>8.734</a:t>
                      </a:r>
                    </a:p>
                  </a:txBody>
                  <a:tcPr anchor="ctr">
                    <a:lnL>
                      <a:noFill/>
                    </a:lnL>
                    <a:lnR>
                      <a:noFill/>
                    </a:lnR>
                    <a:lnT>
                      <a:noFill/>
                    </a:lnT>
                    <a:lnB>
                      <a:noFill/>
                    </a:lnB>
                  </a:tcPr>
                </a:tc>
                <a:tc>
                  <a:txBody>
                    <a:bodyPr/>
                    <a:lstStyle/>
                    <a:p>
                      <a:pPr rtl="0"/>
                      <a:r>
                        <a:rPr lang="en-US" sz="1800"/>
                        <a:t>0.000</a:t>
                      </a:r>
                    </a:p>
                  </a:txBody>
                  <a:tcPr anchor="ctr">
                    <a:lnL>
                      <a:noFill/>
                    </a:lnL>
                    <a:lnR>
                      <a:noFill/>
                    </a:lnR>
                    <a:lnT>
                      <a:noFill/>
                    </a:lnT>
                    <a:lnB>
                      <a:noFill/>
                    </a:lnB>
                  </a:tcPr>
                </a:tc>
                <a:tc>
                  <a:txBody>
                    <a:bodyPr/>
                    <a:lstStyle/>
                    <a:p>
                      <a:pPr rtl="0"/>
                      <a:r>
                        <a:rPr lang="en-US" sz="1800"/>
                        <a:t>1.91e+04</a:t>
                      </a:r>
                    </a:p>
                  </a:txBody>
                  <a:tcPr anchor="ctr">
                    <a:lnL>
                      <a:noFill/>
                    </a:lnL>
                    <a:lnR>
                      <a:noFill/>
                    </a:lnR>
                    <a:lnT>
                      <a:noFill/>
                    </a:lnT>
                    <a:lnB>
                      <a:noFill/>
                    </a:lnB>
                  </a:tcPr>
                </a:tc>
                <a:tc>
                  <a:txBody>
                    <a:bodyPr/>
                    <a:lstStyle/>
                    <a:p>
                      <a:pPr rtl="0"/>
                      <a:r>
                        <a:rPr lang="en-US" sz="1800"/>
                        <a:t>3.02e+04</a:t>
                      </a:r>
                    </a:p>
                  </a:txBody>
                  <a:tcPr anchor="ctr">
                    <a:lnL>
                      <a:noFill/>
                    </a:lnL>
                    <a:lnR>
                      <a:noFill/>
                    </a:lnR>
                    <a:lnT>
                      <a:noFill/>
                    </a:lnT>
                    <a:lnB>
                      <a:noFill/>
                    </a:lnB>
                  </a:tcPr>
                </a:tc>
                <a:extLst>
                  <a:ext uri="{0D108BD9-81ED-4DB2-BD59-A6C34878D82A}">
                    <a16:rowId xmlns:a16="http://schemas.microsoft.com/office/drawing/2014/main" val="1316974300"/>
                  </a:ext>
                </a:extLst>
              </a:tr>
              <a:tr h="365760">
                <a:tc>
                  <a:txBody>
                    <a:bodyPr/>
                    <a:lstStyle/>
                    <a:p>
                      <a:pPr rtl="0"/>
                      <a:r>
                        <a:rPr lang="en-US" sz="1800"/>
                        <a:t>hi_gov</a:t>
                      </a:r>
                    </a:p>
                  </a:txBody>
                  <a:tcPr anchor="ctr">
                    <a:lnL>
                      <a:noFill/>
                    </a:lnL>
                    <a:lnR>
                      <a:noFill/>
                    </a:lnR>
                    <a:lnT>
                      <a:noFill/>
                    </a:lnT>
                    <a:lnB>
                      <a:noFill/>
                    </a:lnB>
                  </a:tcPr>
                </a:tc>
                <a:tc>
                  <a:txBody>
                    <a:bodyPr/>
                    <a:lstStyle/>
                    <a:p>
                      <a:pPr rtl="0"/>
                      <a:r>
                        <a:rPr lang="en-US" sz="1800"/>
                        <a:t>-1.706e+04</a:t>
                      </a:r>
                    </a:p>
                  </a:txBody>
                  <a:tcPr anchor="ctr">
                    <a:lnL>
                      <a:noFill/>
                    </a:lnL>
                    <a:lnR>
                      <a:noFill/>
                    </a:lnR>
                    <a:lnT>
                      <a:noFill/>
                    </a:lnT>
                    <a:lnB>
                      <a:noFill/>
                    </a:lnB>
                  </a:tcPr>
                </a:tc>
                <a:tc>
                  <a:txBody>
                    <a:bodyPr/>
                    <a:lstStyle/>
                    <a:p>
                      <a:pPr rtl="0"/>
                      <a:r>
                        <a:rPr lang="en-US" sz="1800"/>
                        <a:t>3345.807</a:t>
                      </a:r>
                    </a:p>
                  </a:txBody>
                  <a:tcPr anchor="ctr">
                    <a:lnL>
                      <a:noFill/>
                    </a:lnL>
                    <a:lnR>
                      <a:noFill/>
                    </a:lnR>
                    <a:lnT>
                      <a:noFill/>
                    </a:lnT>
                    <a:lnB>
                      <a:noFill/>
                    </a:lnB>
                  </a:tcPr>
                </a:tc>
                <a:tc>
                  <a:txBody>
                    <a:bodyPr/>
                    <a:lstStyle/>
                    <a:p>
                      <a:pPr rtl="0"/>
                      <a:r>
                        <a:rPr lang="en-US" sz="1800"/>
                        <a:t>-5.100</a:t>
                      </a:r>
                    </a:p>
                  </a:txBody>
                  <a:tcPr anchor="ctr">
                    <a:lnL>
                      <a:noFill/>
                    </a:lnL>
                    <a:lnR>
                      <a:noFill/>
                    </a:lnR>
                    <a:lnT>
                      <a:noFill/>
                    </a:lnT>
                    <a:lnB>
                      <a:noFill/>
                    </a:lnB>
                  </a:tcPr>
                </a:tc>
                <a:tc>
                  <a:txBody>
                    <a:bodyPr/>
                    <a:lstStyle/>
                    <a:p>
                      <a:pPr rtl="0"/>
                      <a:r>
                        <a:rPr lang="en-US" sz="1800"/>
                        <a:t>0.000</a:t>
                      </a:r>
                    </a:p>
                  </a:txBody>
                  <a:tcPr anchor="ctr">
                    <a:lnL>
                      <a:noFill/>
                    </a:lnL>
                    <a:lnR>
                      <a:noFill/>
                    </a:lnR>
                    <a:lnT>
                      <a:noFill/>
                    </a:lnT>
                    <a:lnB>
                      <a:noFill/>
                    </a:lnB>
                  </a:tcPr>
                </a:tc>
                <a:tc>
                  <a:txBody>
                    <a:bodyPr/>
                    <a:lstStyle/>
                    <a:p>
                      <a:pPr rtl="0"/>
                      <a:r>
                        <a:rPr lang="en-US" sz="1800"/>
                        <a:t>-2.36e+04</a:t>
                      </a:r>
                    </a:p>
                  </a:txBody>
                  <a:tcPr anchor="ctr">
                    <a:lnL>
                      <a:noFill/>
                    </a:lnL>
                    <a:lnR>
                      <a:noFill/>
                    </a:lnR>
                    <a:lnT>
                      <a:noFill/>
                    </a:lnT>
                    <a:lnB>
                      <a:noFill/>
                    </a:lnB>
                  </a:tcPr>
                </a:tc>
                <a:tc>
                  <a:txBody>
                    <a:bodyPr/>
                    <a:lstStyle/>
                    <a:p>
                      <a:pPr rtl="0"/>
                      <a:r>
                        <a:rPr lang="en-US" sz="1800"/>
                        <a:t>-1.05e+04</a:t>
                      </a:r>
                    </a:p>
                  </a:txBody>
                  <a:tcPr anchor="ctr">
                    <a:lnL>
                      <a:noFill/>
                    </a:lnL>
                    <a:lnR>
                      <a:noFill/>
                    </a:lnR>
                    <a:lnT>
                      <a:noFill/>
                    </a:lnT>
                    <a:lnB>
                      <a:noFill/>
                    </a:lnB>
                  </a:tcPr>
                </a:tc>
                <a:extLst>
                  <a:ext uri="{0D108BD9-81ED-4DB2-BD59-A6C34878D82A}">
                    <a16:rowId xmlns:a16="http://schemas.microsoft.com/office/drawing/2014/main" val="1920224260"/>
                  </a:ext>
                </a:extLst>
              </a:tr>
              <a:tr h="365760">
                <a:tc>
                  <a:txBody>
                    <a:bodyPr/>
                    <a:lstStyle/>
                    <a:p>
                      <a:pPr rtl="0"/>
                      <a:r>
                        <a:rPr lang="en-US" sz="1800"/>
                        <a:t>has_life_ins</a:t>
                      </a:r>
                    </a:p>
                  </a:txBody>
                  <a:tcPr anchor="ctr">
                    <a:lnL>
                      <a:noFill/>
                    </a:lnL>
                    <a:lnR>
                      <a:noFill/>
                    </a:lnR>
                    <a:lnT>
                      <a:noFill/>
                    </a:lnT>
                    <a:lnB>
                      <a:noFill/>
                    </a:lnB>
                  </a:tcPr>
                </a:tc>
                <a:tc>
                  <a:txBody>
                    <a:bodyPr/>
                    <a:lstStyle/>
                    <a:p>
                      <a:pPr rtl="0"/>
                      <a:r>
                        <a:rPr lang="en-US" sz="1800"/>
                        <a:t>2.354e+04</a:t>
                      </a:r>
                    </a:p>
                  </a:txBody>
                  <a:tcPr anchor="ctr">
                    <a:lnL>
                      <a:noFill/>
                    </a:lnL>
                    <a:lnR>
                      <a:noFill/>
                    </a:lnR>
                    <a:lnT>
                      <a:noFill/>
                    </a:lnT>
                    <a:lnB>
                      <a:noFill/>
                    </a:lnB>
                  </a:tcPr>
                </a:tc>
                <a:tc>
                  <a:txBody>
                    <a:bodyPr/>
                    <a:lstStyle/>
                    <a:p>
                      <a:pPr rtl="0"/>
                      <a:r>
                        <a:rPr lang="en-US" sz="1800"/>
                        <a:t>2358.567</a:t>
                      </a:r>
                    </a:p>
                  </a:txBody>
                  <a:tcPr anchor="ctr">
                    <a:lnL>
                      <a:noFill/>
                    </a:lnL>
                    <a:lnR>
                      <a:noFill/>
                    </a:lnR>
                    <a:lnT>
                      <a:noFill/>
                    </a:lnT>
                    <a:lnB>
                      <a:noFill/>
                    </a:lnB>
                  </a:tcPr>
                </a:tc>
                <a:tc>
                  <a:txBody>
                    <a:bodyPr/>
                    <a:lstStyle/>
                    <a:p>
                      <a:pPr rtl="0"/>
                      <a:r>
                        <a:rPr lang="en-US" sz="1800"/>
                        <a:t>9.982</a:t>
                      </a:r>
                    </a:p>
                  </a:txBody>
                  <a:tcPr anchor="ctr">
                    <a:lnL>
                      <a:noFill/>
                    </a:lnL>
                    <a:lnR>
                      <a:noFill/>
                    </a:lnR>
                    <a:lnT>
                      <a:noFill/>
                    </a:lnT>
                    <a:lnB>
                      <a:noFill/>
                    </a:lnB>
                  </a:tcPr>
                </a:tc>
                <a:tc>
                  <a:txBody>
                    <a:bodyPr/>
                    <a:lstStyle/>
                    <a:p>
                      <a:pPr rtl="0"/>
                      <a:r>
                        <a:rPr lang="en-US" sz="1800"/>
                        <a:t>0.000</a:t>
                      </a:r>
                    </a:p>
                  </a:txBody>
                  <a:tcPr anchor="ctr">
                    <a:lnL>
                      <a:noFill/>
                    </a:lnL>
                    <a:lnR>
                      <a:noFill/>
                    </a:lnR>
                    <a:lnT>
                      <a:noFill/>
                    </a:lnT>
                    <a:lnB>
                      <a:noFill/>
                    </a:lnB>
                  </a:tcPr>
                </a:tc>
                <a:tc>
                  <a:txBody>
                    <a:bodyPr/>
                    <a:lstStyle/>
                    <a:p>
                      <a:pPr rtl="0"/>
                      <a:r>
                        <a:rPr lang="en-US" sz="1800"/>
                        <a:t>1.89e+04</a:t>
                      </a:r>
                    </a:p>
                  </a:txBody>
                  <a:tcPr anchor="ctr">
                    <a:lnL>
                      <a:noFill/>
                    </a:lnL>
                    <a:lnR>
                      <a:noFill/>
                    </a:lnR>
                    <a:lnT>
                      <a:noFill/>
                    </a:lnT>
                    <a:lnB>
                      <a:noFill/>
                    </a:lnB>
                  </a:tcPr>
                </a:tc>
                <a:tc>
                  <a:txBody>
                    <a:bodyPr/>
                    <a:lstStyle/>
                    <a:p>
                      <a:pPr rtl="0"/>
                      <a:r>
                        <a:rPr lang="en-US" sz="1800"/>
                        <a:t>2.82e+04</a:t>
                      </a:r>
                    </a:p>
                  </a:txBody>
                  <a:tcPr anchor="ctr">
                    <a:lnL>
                      <a:noFill/>
                    </a:lnL>
                    <a:lnR>
                      <a:noFill/>
                    </a:lnR>
                    <a:lnT>
                      <a:noFill/>
                    </a:lnT>
                    <a:lnB>
                      <a:noFill/>
                    </a:lnB>
                  </a:tcPr>
                </a:tc>
                <a:extLst>
                  <a:ext uri="{0D108BD9-81ED-4DB2-BD59-A6C34878D82A}">
                    <a16:rowId xmlns:a16="http://schemas.microsoft.com/office/drawing/2014/main" val="3365689268"/>
                  </a:ext>
                </a:extLst>
              </a:tr>
              <a:tr h="640080">
                <a:tc>
                  <a:txBody>
                    <a:bodyPr/>
                    <a:lstStyle/>
                    <a:p>
                      <a:pPr rtl="0"/>
                      <a:r>
                        <a:rPr lang="en-US" sz="1800"/>
                        <a:t>prob_live_to75</a:t>
                      </a:r>
                    </a:p>
                  </a:txBody>
                  <a:tcPr anchor="ctr">
                    <a:lnL>
                      <a:noFill/>
                    </a:lnL>
                    <a:lnR>
                      <a:noFill/>
                    </a:lnR>
                    <a:lnT>
                      <a:noFill/>
                    </a:lnT>
                    <a:lnB>
                      <a:noFill/>
                    </a:lnB>
                  </a:tcPr>
                </a:tc>
                <a:tc>
                  <a:txBody>
                    <a:bodyPr/>
                    <a:lstStyle/>
                    <a:p>
                      <a:pPr rtl="0"/>
                      <a:r>
                        <a:rPr lang="en-US" sz="1800"/>
                        <a:t>-8.5418</a:t>
                      </a:r>
                    </a:p>
                  </a:txBody>
                  <a:tcPr anchor="ctr">
                    <a:lnL>
                      <a:noFill/>
                    </a:lnL>
                    <a:lnR>
                      <a:noFill/>
                    </a:lnR>
                    <a:lnT>
                      <a:noFill/>
                    </a:lnT>
                    <a:lnB>
                      <a:noFill/>
                    </a:lnB>
                  </a:tcPr>
                </a:tc>
                <a:tc>
                  <a:txBody>
                    <a:bodyPr/>
                    <a:lstStyle/>
                    <a:p>
                      <a:pPr rtl="0"/>
                      <a:r>
                        <a:rPr lang="en-US" sz="1800"/>
                        <a:t>315.158</a:t>
                      </a:r>
                    </a:p>
                  </a:txBody>
                  <a:tcPr anchor="ctr">
                    <a:lnL>
                      <a:noFill/>
                    </a:lnL>
                    <a:lnR>
                      <a:noFill/>
                    </a:lnR>
                    <a:lnT>
                      <a:noFill/>
                    </a:lnT>
                    <a:lnB>
                      <a:noFill/>
                    </a:lnB>
                  </a:tcPr>
                </a:tc>
                <a:tc>
                  <a:txBody>
                    <a:bodyPr/>
                    <a:lstStyle/>
                    <a:p>
                      <a:pPr rtl="0"/>
                      <a:r>
                        <a:rPr lang="en-US" sz="1800"/>
                        <a:t>-0.027</a:t>
                      </a:r>
                    </a:p>
                  </a:txBody>
                  <a:tcPr anchor="ctr">
                    <a:lnL>
                      <a:noFill/>
                    </a:lnL>
                    <a:lnR>
                      <a:noFill/>
                    </a:lnR>
                    <a:lnT>
                      <a:noFill/>
                    </a:lnT>
                    <a:lnB>
                      <a:noFill/>
                    </a:lnB>
                  </a:tcPr>
                </a:tc>
                <a:tc>
                  <a:txBody>
                    <a:bodyPr/>
                    <a:lstStyle/>
                    <a:p>
                      <a:pPr rtl="0"/>
                      <a:r>
                        <a:rPr lang="en-US" sz="1800"/>
                        <a:t>0.978</a:t>
                      </a:r>
                    </a:p>
                  </a:txBody>
                  <a:tcPr anchor="ctr">
                    <a:lnL>
                      <a:noFill/>
                    </a:lnL>
                    <a:lnR>
                      <a:noFill/>
                    </a:lnR>
                    <a:lnT>
                      <a:noFill/>
                    </a:lnT>
                    <a:lnB>
                      <a:noFill/>
                    </a:lnB>
                  </a:tcPr>
                </a:tc>
                <a:tc>
                  <a:txBody>
                    <a:bodyPr/>
                    <a:lstStyle/>
                    <a:p>
                      <a:pPr rtl="0"/>
                      <a:r>
                        <a:rPr lang="en-US" sz="1800"/>
                        <a:t>-626.283</a:t>
                      </a:r>
                    </a:p>
                  </a:txBody>
                  <a:tcPr anchor="ctr">
                    <a:lnL>
                      <a:noFill/>
                    </a:lnL>
                    <a:lnR>
                      <a:noFill/>
                    </a:lnR>
                    <a:lnT>
                      <a:noFill/>
                    </a:lnT>
                    <a:lnB>
                      <a:noFill/>
                    </a:lnB>
                  </a:tcPr>
                </a:tc>
                <a:tc>
                  <a:txBody>
                    <a:bodyPr/>
                    <a:lstStyle/>
                    <a:p>
                      <a:pPr rtl="0"/>
                      <a:r>
                        <a:rPr lang="en-US" sz="1800"/>
                        <a:t>609.200</a:t>
                      </a:r>
                    </a:p>
                  </a:txBody>
                  <a:tcPr anchor="ctr">
                    <a:lnL>
                      <a:noFill/>
                    </a:lnL>
                    <a:lnR>
                      <a:noFill/>
                    </a:lnR>
                    <a:lnT>
                      <a:noFill/>
                    </a:lnT>
                    <a:lnB>
                      <a:noFill/>
                    </a:lnB>
                  </a:tcPr>
                </a:tc>
                <a:extLst>
                  <a:ext uri="{0D108BD9-81ED-4DB2-BD59-A6C34878D82A}">
                    <a16:rowId xmlns:a16="http://schemas.microsoft.com/office/drawing/2014/main" val="2072451119"/>
                  </a:ext>
                </a:extLst>
              </a:tr>
              <a:tr h="365760">
                <a:tc>
                  <a:txBody>
                    <a:bodyPr/>
                    <a:lstStyle/>
                    <a:p>
                      <a:pPr rtl="0"/>
                      <a:r>
                        <a:rPr lang="en-US" sz="1800"/>
                        <a:t>hh_size</a:t>
                      </a:r>
                    </a:p>
                  </a:txBody>
                  <a:tcPr anchor="ctr">
                    <a:lnL>
                      <a:noFill/>
                    </a:lnL>
                    <a:lnR>
                      <a:noFill/>
                    </a:lnR>
                    <a:lnT>
                      <a:noFill/>
                    </a:lnT>
                    <a:lnB>
                      <a:noFill/>
                    </a:lnB>
                  </a:tcPr>
                </a:tc>
                <a:tc>
                  <a:txBody>
                    <a:bodyPr/>
                    <a:lstStyle/>
                    <a:p>
                      <a:pPr rtl="0"/>
                      <a:r>
                        <a:rPr lang="en-US" sz="1800"/>
                        <a:t>185.9513</a:t>
                      </a:r>
                    </a:p>
                  </a:txBody>
                  <a:tcPr anchor="ctr">
                    <a:lnL>
                      <a:noFill/>
                    </a:lnL>
                    <a:lnR>
                      <a:noFill/>
                    </a:lnR>
                    <a:lnT>
                      <a:noFill/>
                    </a:lnT>
                    <a:lnB>
                      <a:noFill/>
                    </a:lnB>
                  </a:tcPr>
                </a:tc>
                <a:tc>
                  <a:txBody>
                    <a:bodyPr/>
                    <a:lstStyle/>
                    <a:p>
                      <a:pPr rtl="0"/>
                      <a:r>
                        <a:rPr lang="en-US" sz="1800"/>
                        <a:t>895.915</a:t>
                      </a:r>
                    </a:p>
                  </a:txBody>
                  <a:tcPr anchor="ctr">
                    <a:lnL>
                      <a:noFill/>
                    </a:lnL>
                    <a:lnR>
                      <a:noFill/>
                    </a:lnR>
                    <a:lnT>
                      <a:noFill/>
                    </a:lnT>
                    <a:lnB>
                      <a:noFill/>
                    </a:lnB>
                  </a:tcPr>
                </a:tc>
                <a:tc>
                  <a:txBody>
                    <a:bodyPr/>
                    <a:lstStyle/>
                    <a:p>
                      <a:pPr rtl="0"/>
                      <a:r>
                        <a:rPr lang="en-US" sz="1800"/>
                        <a:t>0.208</a:t>
                      </a:r>
                    </a:p>
                  </a:txBody>
                  <a:tcPr anchor="ctr">
                    <a:lnL>
                      <a:noFill/>
                    </a:lnL>
                    <a:lnR>
                      <a:noFill/>
                    </a:lnR>
                    <a:lnT>
                      <a:noFill/>
                    </a:lnT>
                    <a:lnB>
                      <a:noFill/>
                    </a:lnB>
                  </a:tcPr>
                </a:tc>
                <a:tc>
                  <a:txBody>
                    <a:bodyPr/>
                    <a:lstStyle/>
                    <a:p>
                      <a:pPr rtl="0"/>
                      <a:r>
                        <a:rPr lang="en-US" sz="1800"/>
                        <a:t>0.836</a:t>
                      </a:r>
                    </a:p>
                  </a:txBody>
                  <a:tcPr anchor="ctr">
                    <a:lnL>
                      <a:noFill/>
                    </a:lnL>
                    <a:lnR>
                      <a:noFill/>
                    </a:lnR>
                    <a:lnT>
                      <a:noFill/>
                    </a:lnT>
                    <a:lnB>
                      <a:noFill/>
                    </a:lnB>
                  </a:tcPr>
                </a:tc>
                <a:tc>
                  <a:txBody>
                    <a:bodyPr/>
                    <a:lstStyle/>
                    <a:p>
                      <a:pPr rtl="0"/>
                      <a:r>
                        <a:rPr lang="en-US" sz="1800"/>
                        <a:t>-1570.134</a:t>
                      </a:r>
                    </a:p>
                  </a:txBody>
                  <a:tcPr anchor="ctr">
                    <a:lnL>
                      <a:noFill/>
                    </a:lnL>
                    <a:lnR>
                      <a:noFill/>
                    </a:lnR>
                    <a:lnT>
                      <a:noFill/>
                    </a:lnT>
                    <a:lnB>
                      <a:noFill/>
                    </a:lnB>
                  </a:tcPr>
                </a:tc>
                <a:tc>
                  <a:txBody>
                    <a:bodyPr/>
                    <a:lstStyle/>
                    <a:p>
                      <a:pPr rtl="0"/>
                      <a:r>
                        <a:rPr lang="en-US" sz="1800"/>
                        <a:t>1942.036</a:t>
                      </a:r>
                    </a:p>
                  </a:txBody>
                  <a:tcPr anchor="ctr">
                    <a:lnL>
                      <a:noFill/>
                    </a:lnL>
                    <a:lnR>
                      <a:noFill/>
                    </a:lnR>
                    <a:lnT>
                      <a:noFill/>
                    </a:lnT>
                    <a:lnB>
                      <a:noFill/>
                    </a:lnB>
                  </a:tcPr>
                </a:tc>
                <a:extLst>
                  <a:ext uri="{0D108BD9-81ED-4DB2-BD59-A6C34878D82A}">
                    <a16:rowId xmlns:a16="http://schemas.microsoft.com/office/drawing/2014/main" val="3629369177"/>
                  </a:ext>
                </a:extLst>
              </a:tr>
              <a:tr h="365760">
                <a:tc>
                  <a:txBody>
                    <a:bodyPr/>
                    <a:lstStyle/>
                    <a:p>
                      <a:pPr rtl="0"/>
                      <a:r>
                        <a:rPr lang="en-US" sz="1800"/>
                        <a:t>age_months</a:t>
                      </a:r>
                    </a:p>
                  </a:txBody>
                  <a:tcPr anchor="ctr">
                    <a:lnL>
                      <a:noFill/>
                    </a:lnL>
                    <a:lnR>
                      <a:noFill/>
                    </a:lnR>
                    <a:lnT>
                      <a:noFill/>
                    </a:lnT>
                    <a:lnB>
                      <a:noFill/>
                    </a:lnB>
                  </a:tcPr>
                </a:tc>
                <a:tc>
                  <a:txBody>
                    <a:bodyPr/>
                    <a:lstStyle/>
                    <a:p>
                      <a:pPr rtl="0"/>
                      <a:r>
                        <a:rPr lang="en-US" sz="1800"/>
                        <a:t>-25.4576</a:t>
                      </a:r>
                    </a:p>
                  </a:txBody>
                  <a:tcPr anchor="ctr">
                    <a:lnL>
                      <a:noFill/>
                    </a:lnL>
                    <a:lnR>
                      <a:noFill/>
                    </a:lnR>
                    <a:lnT>
                      <a:noFill/>
                    </a:lnT>
                    <a:lnB>
                      <a:noFill/>
                    </a:lnB>
                  </a:tcPr>
                </a:tc>
                <a:tc>
                  <a:txBody>
                    <a:bodyPr/>
                    <a:lstStyle/>
                    <a:p>
                      <a:pPr rtl="0"/>
                      <a:r>
                        <a:rPr lang="en-US" sz="1800"/>
                        <a:t>22.868</a:t>
                      </a:r>
                    </a:p>
                  </a:txBody>
                  <a:tcPr anchor="ctr">
                    <a:lnL>
                      <a:noFill/>
                    </a:lnL>
                    <a:lnR>
                      <a:noFill/>
                    </a:lnR>
                    <a:lnT>
                      <a:noFill/>
                    </a:lnT>
                    <a:lnB>
                      <a:noFill/>
                    </a:lnB>
                  </a:tcPr>
                </a:tc>
                <a:tc>
                  <a:txBody>
                    <a:bodyPr/>
                    <a:lstStyle/>
                    <a:p>
                      <a:pPr rtl="0"/>
                      <a:r>
                        <a:rPr lang="en-US" sz="1800"/>
                        <a:t>-1.113</a:t>
                      </a:r>
                    </a:p>
                  </a:txBody>
                  <a:tcPr anchor="ctr">
                    <a:lnL>
                      <a:noFill/>
                    </a:lnL>
                    <a:lnR>
                      <a:noFill/>
                    </a:lnR>
                    <a:lnT>
                      <a:noFill/>
                    </a:lnT>
                    <a:lnB>
                      <a:noFill/>
                    </a:lnB>
                  </a:tcPr>
                </a:tc>
                <a:tc>
                  <a:txBody>
                    <a:bodyPr/>
                    <a:lstStyle/>
                    <a:p>
                      <a:pPr rtl="0"/>
                      <a:r>
                        <a:rPr lang="en-US" sz="1800"/>
                        <a:t>0.266</a:t>
                      </a:r>
                    </a:p>
                  </a:txBody>
                  <a:tcPr anchor="ctr">
                    <a:lnL>
                      <a:noFill/>
                    </a:lnL>
                    <a:lnR>
                      <a:noFill/>
                    </a:lnR>
                    <a:lnT>
                      <a:noFill/>
                    </a:lnT>
                    <a:lnB>
                      <a:noFill/>
                    </a:lnB>
                  </a:tcPr>
                </a:tc>
                <a:tc>
                  <a:txBody>
                    <a:bodyPr/>
                    <a:lstStyle/>
                    <a:p>
                      <a:pPr rtl="0"/>
                      <a:r>
                        <a:rPr lang="en-US" sz="1800"/>
                        <a:t>-70.281</a:t>
                      </a:r>
                    </a:p>
                  </a:txBody>
                  <a:tcPr anchor="ctr">
                    <a:lnL>
                      <a:noFill/>
                    </a:lnL>
                    <a:lnR>
                      <a:noFill/>
                    </a:lnR>
                    <a:lnT>
                      <a:noFill/>
                    </a:lnT>
                    <a:lnB>
                      <a:noFill/>
                    </a:lnB>
                  </a:tcPr>
                </a:tc>
                <a:tc>
                  <a:txBody>
                    <a:bodyPr/>
                    <a:lstStyle/>
                    <a:p>
                      <a:pPr rtl="0"/>
                      <a:r>
                        <a:rPr lang="en-US" sz="1800"/>
                        <a:t>19.366</a:t>
                      </a:r>
                    </a:p>
                  </a:txBody>
                  <a:tcPr anchor="ctr">
                    <a:lnL>
                      <a:noFill/>
                    </a:lnL>
                    <a:lnR>
                      <a:noFill/>
                    </a:lnR>
                    <a:lnT>
                      <a:noFill/>
                    </a:lnT>
                    <a:lnB>
                      <a:noFill/>
                    </a:lnB>
                  </a:tcPr>
                </a:tc>
                <a:extLst>
                  <a:ext uri="{0D108BD9-81ED-4DB2-BD59-A6C34878D82A}">
                    <a16:rowId xmlns:a16="http://schemas.microsoft.com/office/drawing/2014/main" val="1530045268"/>
                  </a:ext>
                </a:extLst>
              </a:tr>
              <a:tr h="365760">
                <a:tc>
                  <a:txBody>
                    <a:bodyPr/>
                    <a:lstStyle/>
                    <a:p>
                      <a:pPr rtl="0"/>
                      <a:r>
                        <a:rPr lang="en-US" sz="1800"/>
                        <a:t>cluster_1</a:t>
                      </a:r>
                    </a:p>
                  </a:txBody>
                  <a:tcPr anchor="ctr">
                    <a:lnL>
                      <a:noFill/>
                    </a:lnL>
                    <a:lnR>
                      <a:noFill/>
                    </a:lnR>
                    <a:lnT>
                      <a:noFill/>
                    </a:lnT>
                    <a:lnB>
                      <a:noFill/>
                    </a:lnB>
                  </a:tcPr>
                </a:tc>
                <a:tc>
                  <a:txBody>
                    <a:bodyPr/>
                    <a:lstStyle/>
                    <a:p>
                      <a:pPr rtl="0"/>
                      <a:r>
                        <a:rPr lang="en-US" sz="1800"/>
                        <a:t>1.007e+04</a:t>
                      </a:r>
                    </a:p>
                  </a:txBody>
                  <a:tcPr anchor="ctr">
                    <a:lnL>
                      <a:noFill/>
                    </a:lnL>
                    <a:lnR>
                      <a:noFill/>
                    </a:lnR>
                    <a:lnT>
                      <a:noFill/>
                    </a:lnT>
                    <a:lnB>
                      <a:noFill/>
                    </a:lnB>
                  </a:tcPr>
                </a:tc>
                <a:tc>
                  <a:txBody>
                    <a:bodyPr/>
                    <a:lstStyle/>
                    <a:p>
                      <a:pPr rtl="0"/>
                      <a:r>
                        <a:rPr lang="en-US" sz="1800"/>
                        <a:t>3286.844</a:t>
                      </a:r>
                    </a:p>
                  </a:txBody>
                  <a:tcPr anchor="ctr">
                    <a:lnL>
                      <a:noFill/>
                    </a:lnL>
                    <a:lnR>
                      <a:noFill/>
                    </a:lnR>
                    <a:lnT>
                      <a:noFill/>
                    </a:lnT>
                    <a:lnB>
                      <a:noFill/>
                    </a:lnB>
                  </a:tcPr>
                </a:tc>
                <a:tc>
                  <a:txBody>
                    <a:bodyPr/>
                    <a:lstStyle/>
                    <a:p>
                      <a:pPr rtl="0"/>
                      <a:r>
                        <a:rPr lang="en-US" sz="1800"/>
                        <a:t>3.064</a:t>
                      </a:r>
                    </a:p>
                  </a:txBody>
                  <a:tcPr anchor="ctr">
                    <a:lnL>
                      <a:noFill/>
                    </a:lnL>
                    <a:lnR>
                      <a:noFill/>
                    </a:lnR>
                    <a:lnT>
                      <a:noFill/>
                    </a:lnT>
                    <a:lnB>
                      <a:noFill/>
                    </a:lnB>
                  </a:tcPr>
                </a:tc>
                <a:tc>
                  <a:txBody>
                    <a:bodyPr/>
                    <a:lstStyle/>
                    <a:p>
                      <a:pPr rtl="0"/>
                      <a:r>
                        <a:rPr lang="en-US" sz="1800"/>
                        <a:t>0.002</a:t>
                      </a:r>
                    </a:p>
                  </a:txBody>
                  <a:tcPr anchor="ctr">
                    <a:lnL>
                      <a:noFill/>
                    </a:lnL>
                    <a:lnR>
                      <a:noFill/>
                    </a:lnR>
                    <a:lnT>
                      <a:noFill/>
                    </a:lnT>
                    <a:lnB>
                      <a:noFill/>
                    </a:lnB>
                  </a:tcPr>
                </a:tc>
                <a:tc>
                  <a:txBody>
                    <a:bodyPr/>
                    <a:lstStyle/>
                    <a:p>
                      <a:pPr rtl="0"/>
                      <a:r>
                        <a:rPr lang="en-US" sz="1800"/>
                        <a:t>3627.675</a:t>
                      </a:r>
                    </a:p>
                  </a:txBody>
                  <a:tcPr anchor="ctr">
                    <a:lnL>
                      <a:noFill/>
                    </a:lnL>
                    <a:lnR>
                      <a:noFill/>
                    </a:lnR>
                    <a:lnT>
                      <a:noFill/>
                    </a:lnT>
                    <a:lnB>
                      <a:noFill/>
                    </a:lnB>
                  </a:tcPr>
                </a:tc>
                <a:tc>
                  <a:txBody>
                    <a:bodyPr/>
                    <a:lstStyle/>
                    <a:p>
                      <a:pPr rtl="0"/>
                      <a:r>
                        <a:rPr lang="en-US" sz="1800"/>
                        <a:t>1.65e+04</a:t>
                      </a:r>
                    </a:p>
                  </a:txBody>
                  <a:tcPr anchor="ctr">
                    <a:lnL>
                      <a:noFill/>
                    </a:lnL>
                    <a:lnR>
                      <a:noFill/>
                    </a:lnR>
                    <a:lnT>
                      <a:noFill/>
                    </a:lnT>
                    <a:lnB>
                      <a:noFill/>
                    </a:lnB>
                  </a:tcPr>
                </a:tc>
                <a:extLst>
                  <a:ext uri="{0D108BD9-81ED-4DB2-BD59-A6C34878D82A}">
                    <a16:rowId xmlns:a16="http://schemas.microsoft.com/office/drawing/2014/main" val="606990167"/>
                  </a:ext>
                </a:extLst>
              </a:tr>
              <a:tr h="365760">
                <a:tc>
                  <a:txBody>
                    <a:bodyPr/>
                    <a:lstStyle/>
                    <a:p>
                      <a:pPr rtl="0"/>
                      <a:r>
                        <a:rPr lang="en-US" sz="1800"/>
                        <a:t>cluster_2</a:t>
                      </a:r>
                    </a:p>
                  </a:txBody>
                  <a:tcPr anchor="ctr">
                    <a:lnL>
                      <a:noFill/>
                    </a:lnL>
                    <a:lnR>
                      <a:noFill/>
                    </a:lnR>
                    <a:lnT>
                      <a:noFill/>
                    </a:lnT>
                    <a:lnB>
                      <a:noFill/>
                    </a:lnB>
                  </a:tcPr>
                </a:tc>
                <a:tc>
                  <a:txBody>
                    <a:bodyPr/>
                    <a:lstStyle/>
                    <a:p>
                      <a:pPr rtl="0"/>
                      <a:r>
                        <a:rPr lang="en-US" sz="1800"/>
                        <a:t>3.669e+04</a:t>
                      </a:r>
                    </a:p>
                  </a:txBody>
                  <a:tcPr anchor="ctr">
                    <a:lnL>
                      <a:noFill/>
                    </a:lnL>
                    <a:lnR>
                      <a:noFill/>
                    </a:lnR>
                    <a:lnT>
                      <a:noFill/>
                    </a:lnT>
                    <a:lnB>
                      <a:noFill/>
                    </a:lnB>
                  </a:tcPr>
                </a:tc>
                <a:tc>
                  <a:txBody>
                    <a:bodyPr/>
                    <a:lstStyle/>
                    <a:p>
                      <a:pPr rtl="0"/>
                      <a:r>
                        <a:rPr lang="en-US" sz="1800"/>
                        <a:t>3102.339</a:t>
                      </a:r>
                    </a:p>
                  </a:txBody>
                  <a:tcPr anchor="ctr">
                    <a:lnL>
                      <a:noFill/>
                    </a:lnL>
                    <a:lnR>
                      <a:noFill/>
                    </a:lnR>
                    <a:lnT>
                      <a:noFill/>
                    </a:lnT>
                    <a:lnB>
                      <a:noFill/>
                    </a:lnB>
                  </a:tcPr>
                </a:tc>
                <a:tc>
                  <a:txBody>
                    <a:bodyPr/>
                    <a:lstStyle/>
                    <a:p>
                      <a:pPr rtl="0"/>
                      <a:r>
                        <a:rPr lang="en-US" sz="1800"/>
                        <a:t>11.826</a:t>
                      </a:r>
                    </a:p>
                  </a:txBody>
                  <a:tcPr anchor="ctr">
                    <a:lnL>
                      <a:noFill/>
                    </a:lnL>
                    <a:lnR>
                      <a:noFill/>
                    </a:lnR>
                    <a:lnT>
                      <a:noFill/>
                    </a:lnT>
                    <a:lnB>
                      <a:noFill/>
                    </a:lnB>
                  </a:tcPr>
                </a:tc>
                <a:tc>
                  <a:txBody>
                    <a:bodyPr/>
                    <a:lstStyle/>
                    <a:p>
                      <a:pPr rtl="0"/>
                      <a:r>
                        <a:rPr lang="en-US" sz="1800"/>
                        <a:t>0.000</a:t>
                      </a:r>
                    </a:p>
                  </a:txBody>
                  <a:tcPr anchor="ctr">
                    <a:lnL>
                      <a:noFill/>
                    </a:lnL>
                    <a:lnR>
                      <a:noFill/>
                    </a:lnR>
                    <a:lnT>
                      <a:noFill/>
                    </a:lnT>
                    <a:lnB>
                      <a:noFill/>
                    </a:lnB>
                  </a:tcPr>
                </a:tc>
                <a:tc>
                  <a:txBody>
                    <a:bodyPr/>
                    <a:lstStyle/>
                    <a:p>
                      <a:pPr rtl="0"/>
                      <a:r>
                        <a:rPr lang="en-US" sz="1800"/>
                        <a:t>3.06e+04</a:t>
                      </a:r>
                    </a:p>
                  </a:txBody>
                  <a:tcPr anchor="ctr">
                    <a:lnL>
                      <a:noFill/>
                    </a:lnL>
                    <a:lnR>
                      <a:noFill/>
                    </a:lnR>
                    <a:lnT>
                      <a:noFill/>
                    </a:lnT>
                    <a:lnB>
                      <a:noFill/>
                    </a:lnB>
                  </a:tcPr>
                </a:tc>
                <a:tc>
                  <a:txBody>
                    <a:bodyPr/>
                    <a:lstStyle/>
                    <a:p>
                      <a:pPr rtl="0"/>
                      <a:r>
                        <a:rPr lang="en-US" sz="1800" dirty="0"/>
                        <a:t>4.28e+04</a:t>
                      </a:r>
                    </a:p>
                  </a:txBody>
                  <a:tcPr anchor="ctr">
                    <a:lnL>
                      <a:noFill/>
                    </a:lnL>
                    <a:lnR>
                      <a:noFill/>
                    </a:lnR>
                    <a:lnT>
                      <a:noFill/>
                    </a:lnT>
                    <a:lnB>
                      <a:noFill/>
                    </a:lnB>
                  </a:tcPr>
                </a:tc>
                <a:extLst>
                  <a:ext uri="{0D108BD9-81ED-4DB2-BD59-A6C34878D82A}">
                    <a16:rowId xmlns:a16="http://schemas.microsoft.com/office/drawing/2014/main" val="906153175"/>
                  </a:ext>
                </a:extLst>
              </a:tr>
            </a:tbl>
          </a:graphicData>
        </a:graphic>
      </p:graphicFrame>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71827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74680" cy="1325563"/>
          </a:xfrm>
        </p:spPr>
        <p:txBody>
          <a:bodyPr>
            <a:normAutofit/>
          </a:bodyPr>
          <a:lstStyle/>
          <a:p>
            <a:r>
              <a:rPr lang="en-US" sz="3200" b="1" dirty="0"/>
              <a:t>Income as a function of Mobility Variables and Insurance Variables</a:t>
            </a:r>
            <a:endParaRPr lang="en-US" sz="3200" dirty="0"/>
          </a:p>
        </p:txBody>
      </p:sp>
      <p:graphicFrame>
        <p:nvGraphicFramePr>
          <p:cNvPr id="10" name="Content Placeholder 9"/>
          <p:cNvGraphicFramePr>
            <a:graphicFrameLocks noGrp="1"/>
          </p:cNvGraphicFramePr>
          <p:nvPr>
            <p:ph idx="1"/>
            <p:extLst/>
          </p:nvPr>
        </p:nvGraphicFramePr>
        <p:xfrm>
          <a:off x="838199" y="1586446"/>
          <a:ext cx="10515603" cy="4676063"/>
        </p:xfrm>
        <a:graphic>
          <a:graphicData uri="http://schemas.openxmlformats.org/drawingml/2006/table">
            <a:tbl>
              <a:tblPr/>
              <a:tblGrid>
                <a:gridCol w="1502229">
                  <a:extLst>
                    <a:ext uri="{9D8B030D-6E8A-4147-A177-3AD203B41FA5}">
                      <a16:colId xmlns:a16="http://schemas.microsoft.com/office/drawing/2014/main" val="784462437"/>
                    </a:ext>
                  </a:extLst>
                </a:gridCol>
                <a:gridCol w="1502229">
                  <a:extLst>
                    <a:ext uri="{9D8B030D-6E8A-4147-A177-3AD203B41FA5}">
                      <a16:colId xmlns:a16="http://schemas.microsoft.com/office/drawing/2014/main" val="385374084"/>
                    </a:ext>
                  </a:extLst>
                </a:gridCol>
                <a:gridCol w="1502229">
                  <a:extLst>
                    <a:ext uri="{9D8B030D-6E8A-4147-A177-3AD203B41FA5}">
                      <a16:colId xmlns:a16="http://schemas.microsoft.com/office/drawing/2014/main" val="3872061959"/>
                    </a:ext>
                  </a:extLst>
                </a:gridCol>
                <a:gridCol w="1502229">
                  <a:extLst>
                    <a:ext uri="{9D8B030D-6E8A-4147-A177-3AD203B41FA5}">
                      <a16:colId xmlns:a16="http://schemas.microsoft.com/office/drawing/2014/main" val="935047231"/>
                    </a:ext>
                  </a:extLst>
                </a:gridCol>
                <a:gridCol w="1502229">
                  <a:extLst>
                    <a:ext uri="{9D8B030D-6E8A-4147-A177-3AD203B41FA5}">
                      <a16:colId xmlns:a16="http://schemas.microsoft.com/office/drawing/2014/main" val="1142199354"/>
                    </a:ext>
                  </a:extLst>
                </a:gridCol>
                <a:gridCol w="1502229">
                  <a:extLst>
                    <a:ext uri="{9D8B030D-6E8A-4147-A177-3AD203B41FA5}">
                      <a16:colId xmlns:a16="http://schemas.microsoft.com/office/drawing/2014/main" val="2941214236"/>
                    </a:ext>
                  </a:extLst>
                </a:gridCol>
                <a:gridCol w="1502229">
                  <a:extLst>
                    <a:ext uri="{9D8B030D-6E8A-4147-A177-3AD203B41FA5}">
                      <a16:colId xmlns:a16="http://schemas.microsoft.com/office/drawing/2014/main" val="1175070520"/>
                    </a:ext>
                  </a:extLst>
                </a:gridCol>
              </a:tblGrid>
              <a:tr h="199255">
                <a:tc>
                  <a:txBody>
                    <a:bodyPr/>
                    <a:lstStyle/>
                    <a:p>
                      <a:pPr rtl="0"/>
                      <a:endParaRPr lang="en-US" sz="1000" dirty="0"/>
                    </a:p>
                  </a:txBody>
                  <a:tcPr anchor="ctr">
                    <a:lnL>
                      <a:noFill/>
                    </a:lnL>
                    <a:lnR>
                      <a:noFill/>
                    </a:lnR>
                    <a:lnT>
                      <a:noFill/>
                    </a:lnT>
                    <a:lnB>
                      <a:noFill/>
                    </a:lnB>
                  </a:tcPr>
                </a:tc>
                <a:tc>
                  <a:txBody>
                    <a:bodyPr/>
                    <a:lstStyle/>
                    <a:p>
                      <a:pPr rtl="0"/>
                      <a:r>
                        <a:rPr lang="en-US" sz="1000"/>
                        <a:t>coef</a:t>
                      </a:r>
                    </a:p>
                  </a:txBody>
                  <a:tcPr anchor="ctr">
                    <a:lnL>
                      <a:noFill/>
                    </a:lnL>
                    <a:lnR>
                      <a:noFill/>
                    </a:lnR>
                    <a:lnT>
                      <a:noFill/>
                    </a:lnT>
                    <a:lnB>
                      <a:noFill/>
                    </a:lnB>
                  </a:tcPr>
                </a:tc>
                <a:tc>
                  <a:txBody>
                    <a:bodyPr/>
                    <a:lstStyle/>
                    <a:p>
                      <a:pPr rtl="0"/>
                      <a:r>
                        <a:rPr lang="en-US" sz="1000"/>
                        <a:t>std err</a:t>
                      </a:r>
                    </a:p>
                  </a:txBody>
                  <a:tcPr anchor="ctr">
                    <a:lnL>
                      <a:noFill/>
                    </a:lnL>
                    <a:lnR>
                      <a:noFill/>
                    </a:lnR>
                    <a:lnT>
                      <a:noFill/>
                    </a:lnT>
                    <a:lnB>
                      <a:noFill/>
                    </a:lnB>
                  </a:tcPr>
                </a:tc>
                <a:tc>
                  <a:txBody>
                    <a:bodyPr/>
                    <a:lstStyle/>
                    <a:p>
                      <a:pPr rtl="0"/>
                      <a:r>
                        <a:rPr lang="en-US" sz="1000"/>
                        <a:t>t</a:t>
                      </a:r>
                    </a:p>
                  </a:txBody>
                  <a:tcPr anchor="ctr">
                    <a:lnL>
                      <a:noFill/>
                    </a:lnL>
                    <a:lnR>
                      <a:noFill/>
                    </a:lnR>
                    <a:lnT>
                      <a:noFill/>
                    </a:lnT>
                    <a:lnB>
                      <a:noFill/>
                    </a:lnB>
                  </a:tcPr>
                </a:tc>
                <a:tc>
                  <a:txBody>
                    <a:bodyPr/>
                    <a:lstStyle/>
                    <a:p>
                      <a:pPr rtl="0"/>
                      <a:r>
                        <a:rPr lang="en-US" sz="1000"/>
                        <a:t>P&gt;|t|</a:t>
                      </a:r>
                    </a:p>
                  </a:txBody>
                  <a:tcPr anchor="ctr">
                    <a:lnL>
                      <a:noFill/>
                    </a:lnL>
                    <a:lnR>
                      <a:noFill/>
                    </a:lnR>
                    <a:lnT>
                      <a:noFill/>
                    </a:lnT>
                    <a:lnB>
                      <a:noFill/>
                    </a:lnB>
                  </a:tcPr>
                </a:tc>
                <a:tc>
                  <a:txBody>
                    <a:bodyPr/>
                    <a:lstStyle/>
                    <a:p>
                      <a:pPr rtl="0"/>
                      <a:r>
                        <a:rPr lang="en-US" sz="1000"/>
                        <a:t>[0.025</a:t>
                      </a:r>
                    </a:p>
                  </a:txBody>
                  <a:tcPr anchor="ctr">
                    <a:lnL>
                      <a:noFill/>
                    </a:lnL>
                    <a:lnR>
                      <a:noFill/>
                    </a:lnR>
                    <a:lnT>
                      <a:noFill/>
                    </a:lnT>
                    <a:lnB>
                      <a:noFill/>
                    </a:lnB>
                  </a:tcPr>
                </a:tc>
                <a:tc>
                  <a:txBody>
                    <a:bodyPr/>
                    <a:lstStyle/>
                    <a:p>
                      <a:pPr rtl="0"/>
                      <a:r>
                        <a:rPr lang="en-US" sz="1000"/>
                        <a:t>0.975]</a:t>
                      </a:r>
                    </a:p>
                  </a:txBody>
                  <a:tcPr anchor="ctr">
                    <a:lnL>
                      <a:noFill/>
                    </a:lnL>
                    <a:lnR>
                      <a:noFill/>
                    </a:lnR>
                    <a:lnT>
                      <a:noFill/>
                    </a:lnT>
                    <a:lnB>
                      <a:noFill/>
                    </a:lnB>
                  </a:tcPr>
                </a:tc>
                <a:extLst>
                  <a:ext uri="{0D108BD9-81ED-4DB2-BD59-A6C34878D82A}">
                    <a16:rowId xmlns:a16="http://schemas.microsoft.com/office/drawing/2014/main" val="68652282"/>
                  </a:ext>
                </a:extLst>
              </a:tr>
              <a:tr h="281411">
                <a:tc>
                  <a:txBody>
                    <a:bodyPr/>
                    <a:lstStyle/>
                    <a:p>
                      <a:pPr rtl="0"/>
                      <a:r>
                        <a:rPr lang="en-US" sz="1000"/>
                        <a:t>const</a:t>
                      </a:r>
                    </a:p>
                  </a:txBody>
                  <a:tcPr anchor="ctr">
                    <a:lnL>
                      <a:noFill/>
                    </a:lnL>
                    <a:lnR>
                      <a:noFill/>
                    </a:lnR>
                    <a:lnT>
                      <a:noFill/>
                    </a:lnT>
                    <a:lnB>
                      <a:noFill/>
                    </a:lnB>
                  </a:tcPr>
                </a:tc>
                <a:tc>
                  <a:txBody>
                    <a:bodyPr/>
                    <a:lstStyle/>
                    <a:p>
                      <a:pPr rtl="0"/>
                      <a:r>
                        <a:rPr lang="en-US" sz="1000"/>
                        <a:t>8.595e+04</a:t>
                      </a:r>
                    </a:p>
                  </a:txBody>
                  <a:tcPr anchor="ctr">
                    <a:lnL>
                      <a:noFill/>
                    </a:lnL>
                    <a:lnR>
                      <a:noFill/>
                    </a:lnR>
                    <a:lnT>
                      <a:noFill/>
                    </a:lnT>
                    <a:lnB>
                      <a:noFill/>
                    </a:lnB>
                  </a:tcPr>
                </a:tc>
                <a:tc>
                  <a:txBody>
                    <a:bodyPr/>
                    <a:lstStyle/>
                    <a:p>
                      <a:pPr rtl="0"/>
                      <a:r>
                        <a:rPr lang="en-US" sz="1000"/>
                        <a:t>1.46e+04</a:t>
                      </a:r>
                    </a:p>
                  </a:txBody>
                  <a:tcPr anchor="ctr">
                    <a:lnL>
                      <a:noFill/>
                    </a:lnL>
                    <a:lnR>
                      <a:noFill/>
                    </a:lnR>
                    <a:lnT>
                      <a:noFill/>
                    </a:lnT>
                    <a:lnB>
                      <a:noFill/>
                    </a:lnB>
                  </a:tcPr>
                </a:tc>
                <a:tc>
                  <a:txBody>
                    <a:bodyPr/>
                    <a:lstStyle/>
                    <a:p>
                      <a:pPr rtl="0"/>
                      <a:r>
                        <a:rPr lang="en-US" sz="1000"/>
                        <a:t>5.894</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5.74e+04</a:t>
                      </a:r>
                    </a:p>
                  </a:txBody>
                  <a:tcPr anchor="ctr">
                    <a:lnL>
                      <a:noFill/>
                    </a:lnL>
                    <a:lnR>
                      <a:noFill/>
                    </a:lnR>
                    <a:lnT>
                      <a:noFill/>
                    </a:lnT>
                    <a:lnB>
                      <a:noFill/>
                    </a:lnB>
                  </a:tcPr>
                </a:tc>
                <a:tc>
                  <a:txBody>
                    <a:bodyPr/>
                    <a:lstStyle/>
                    <a:p>
                      <a:pPr rtl="0"/>
                      <a:r>
                        <a:rPr lang="en-US" sz="1000"/>
                        <a:t>1.15e+05</a:t>
                      </a:r>
                    </a:p>
                  </a:txBody>
                  <a:tcPr anchor="ctr">
                    <a:lnL>
                      <a:noFill/>
                    </a:lnL>
                    <a:lnR>
                      <a:noFill/>
                    </a:lnR>
                    <a:lnT>
                      <a:noFill/>
                    </a:lnT>
                    <a:lnB>
                      <a:noFill/>
                    </a:lnB>
                  </a:tcPr>
                </a:tc>
                <a:extLst>
                  <a:ext uri="{0D108BD9-81ED-4DB2-BD59-A6C34878D82A}">
                    <a16:rowId xmlns:a16="http://schemas.microsoft.com/office/drawing/2014/main" val="4283726665"/>
                  </a:ext>
                </a:extLst>
              </a:tr>
              <a:tr h="281411">
                <a:tc>
                  <a:txBody>
                    <a:bodyPr/>
                    <a:lstStyle/>
                    <a:p>
                      <a:pPr rtl="0"/>
                      <a:r>
                        <a:rPr lang="en-US" sz="1000"/>
                        <a:t>Works at 2nd job</a:t>
                      </a:r>
                    </a:p>
                  </a:txBody>
                  <a:tcPr anchor="ctr">
                    <a:lnL>
                      <a:noFill/>
                    </a:lnL>
                    <a:lnR>
                      <a:noFill/>
                    </a:lnR>
                    <a:lnT>
                      <a:noFill/>
                    </a:lnT>
                    <a:lnB>
                      <a:noFill/>
                    </a:lnB>
                  </a:tcPr>
                </a:tc>
                <a:tc>
                  <a:txBody>
                    <a:bodyPr/>
                    <a:lstStyle/>
                    <a:p>
                      <a:pPr rtl="0"/>
                      <a:r>
                        <a:rPr lang="en-US" sz="1000"/>
                        <a:t>4.82e+04</a:t>
                      </a:r>
                    </a:p>
                  </a:txBody>
                  <a:tcPr anchor="ctr">
                    <a:lnL>
                      <a:noFill/>
                    </a:lnL>
                    <a:lnR>
                      <a:noFill/>
                    </a:lnR>
                    <a:lnT>
                      <a:noFill/>
                    </a:lnT>
                    <a:lnB>
                      <a:noFill/>
                    </a:lnB>
                  </a:tcPr>
                </a:tc>
                <a:tc>
                  <a:txBody>
                    <a:bodyPr/>
                    <a:lstStyle/>
                    <a:p>
                      <a:pPr rtl="0"/>
                      <a:r>
                        <a:rPr lang="en-US" sz="1000" dirty="0"/>
                        <a:t>5460.737</a:t>
                      </a:r>
                    </a:p>
                  </a:txBody>
                  <a:tcPr anchor="ctr">
                    <a:lnL>
                      <a:noFill/>
                    </a:lnL>
                    <a:lnR>
                      <a:noFill/>
                    </a:lnR>
                    <a:lnT>
                      <a:noFill/>
                    </a:lnT>
                    <a:lnB>
                      <a:noFill/>
                    </a:lnB>
                  </a:tcPr>
                </a:tc>
                <a:tc>
                  <a:txBody>
                    <a:bodyPr/>
                    <a:lstStyle/>
                    <a:p>
                      <a:pPr rtl="0"/>
                      <a:r>
                        <a:rPr lang="en-US" sz="1000"/>
                        <a:t>8.826</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3.75e+04</a:t>
                      </a:r>
                    </a:p>
                  </a:txBody>
                  <a:tcPr anchor="ctr">
                    <a:lnL>
                      <a:noFill/>
                    </a:lnL>
                    <a:lnR>
                      <a:noFill/>
                    </a:lnR>
                    <a:lnT>
                      <a:noFill/>
                    </a:lnT>
                    <a:lnB>
                      <a:noFill/>
                    </a:lnB>
                  </a:tcPr>
                </a:tc>
                <a:tc>
                  <a:txBody>
                    <a:bodyPr/>
                    <a:lstStyle/>
                    <a:p>
                      <a:pPr rtl="0"/>
                      <a:r>
                        <a:rPr lang="en-US" sz="1000"/>
                        <a:t>5.89e+04</a:t>
                      </a:r>
                    </a:p>
                  </a:txBody>
                  <a:tcPr anchor="ctr">
                    <a:lnL>
                      <a:noFill/>
                    </a:lnL>
                    <a:lnR>
                      <a:noFill/>
                    </a:lnR>
                    <a:lnT>
                      <a:noFill/>
                    </a:lnT>
                    <a:lnB>
                      <a:noFill/>
                    </a:lnB>
                  </a:tcPr>
                </a:tc>
                <a:extLst>
                  <a:ext uri="{0D108BD9-81ED-4DB2-BD59-A6C34878D82A}">
                    <a16:rowId xmlns:a16="http://schemas.microsoft.com/office/drawing/2014/main" val="1790408144"/>
                  </a:ext>
                </a:extLst>
              </a:tr>
              <a:tr h="281411">
                <a:tc>
                  <a:txBody>
                    <a:bodyPr/>
                    <a:lstStyle/>
                    <a:p>
                      <a:pPr rtl="0"/>
                      <a:r>
                        <a:rPr lang="en-US" sz="1000"/>
                        <a:t>ragender</a:t>
                      </a:r>
                    </a:p>
                  </a:txBody>
                  <a:tcPr anchor="ctr">
                    <a:lnL>
                      <a:noFill/>
                    </a:lnL>
                    <a:lnR>
                      <a:noFill/>
                    </a:lnR>
                    <a:lnT>
                      <a:noFill/>
                    </a:lnT>
                    <a:lnB>
                      <a:noFill/>
                    </a:lnB>
                  </a:tcPr>
                </a:tc>
                <a:tc>
                  <a:txBody>
                    <a:bodyPr/>
                    <a:lstStyle/>
                    <a:p>
                      <a:pPr rtl="0"/>
                      <a:r>
                        <a:rPr lang="en-US" sz="1000"/>
                        <a:t>1.065e+04</a:t>
                      </a:r>
                    </a:p>
                  </a:txBody>
                  <a:tcPr anchor="ctr">
                    <a:lnL>
                      <a:noFill/>
                    </a:lnL>
                    <a:lnR>
                      <a:noFill/>
                    </a:lnR>
                    <a:lnT>
                      <a:noFill/>
                    </a:lnT>
                    <a:lnB>
                      <a:noFill/>
                    </a:lnB>
                  </a:tcPr>
                </a:tc>
                <a:tc>
                  <a:txBody>
                    <a:bodyPr/>
                    <a:lstStyle/>
                    <a:p>
                      <a:pPr rtl="0"/>
                      <a:r>
                        <a:rPr lang="en-US" sz="1000"/>
                        <a:t>2787.334</a:t>
                      </a:r>
                    </a:p>
                  </a:txBody>
                  <a:tcPr anchor="ctr">
                    <a:lnL>
                      <a:noFill/>
                    </a:lnL>
                    <a:lnR>
                      <a:noFill/>
                    </a:lnR>
                    <a:lnT>
                      <a:noFill/>
                    </a:lnT>
                    <a:lnB>
                      <a:noFill/>
                    </a:lnB>
                  </a:tcPr>
                </a:tc>
                <a:tc>
                  <a:txBody>
                    <a:bodyPr/>
                    <a:lstStyle/>
                    <a:p>
                      <a:pPr rtl="0"/>
                      <a:r>
                        <a:rPr lang="en-US" sz="1000"/>
                        <a:t>3.821</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5186.620</a:t>
                      </a:r>
                    </a:p>
                  </a:txBody>
                  <a:tcPr anchor="ctr">
                    <a:lnL>
                      <a:noFill/>
                    </a:lnL>
                    <a:lnR>
                      <a:noFill/>
                    </a:lnR>
                    <a:lnT>
                      <a:noFill/>
                    </a:lnT>
                    <a:lnB>
                      <a:noFill/>
                    </a:lnB>
                  </a:tcPr>
                </a:tc>
                <a:tc>
                  <a:txBody>
                    <a:bodyPr/>
                    <a:lstStyle/>
                    <a:p>
                      <a:pPr rtl="0"/>
                      <a:r>
                        <a:rPr lang="en-US" sz="1000"/>
                        <a:t>1.61e+04</a:t>
                      </a:r>
                    </a:p>
                  </a:txBody>
                  <a:tcPr anchor="ctr">
                    <a:lnL>
                      <a:noFill/>
                    </a:lnL>
                    <a:lnR>
                      <a:noFill/>
                    </a:lnR>
                    <a:lnT>
                      <a:noFill/>
                    </a:lnT>
                    <a:lnB>
                      <a:noFill/>
                    </a:lnB>
                  </a:tcPr>
                </a:tc>
                <a:extLst>
                  <a:ext uri="{0D108BD9-81ED-4DB2-BD59-A6C34878D82A}">
                    <a16:rowId xmlns:a16="http://schemas.microsoft.com/office/drawing/2014/main" val="1716115976"/>
                  </a:ext>
                </a:extLst>
              </a:tr>
              <a:tr h="281411">
                <a:tc>
                  <a:txBody>
                    <a:bodyPr/>
                    <a:lstStyle/>
                    <a:p>
                      <a:pPr rtl="0"/>
                      <a:r>
                        <a:rPr lang="en-US" sz="1000"/>
                        <a:t>Diff-Walk sev blocks</a:t>
                      </a:r>
                    </a:p>
                  </a:txBody>
                  <a:tcPr anchor="ctr">
                    <a:lnL>
                      <a:noFill/>
                    </a:lnL>
                    <a:lnR>
                      <a:noFill/>
                    </a:lnR>
                    <a:lnT>
                      <a:noFill/>
                    </a:lnT>
                    <a:lnB>
                      <a:noFill/>
                    </a:lnB>
                  </a:tcPr>
                </a:tc>
                <a:tc>
                  <a:txBody>
                    <a:bodyPr/>
                    <a:lstStyle/>
                    <a:p>
                      <a:pPr rtl="0"/>
                      <a:r>
                        <a:rPr lang="en-US" sz="1000"/>
                        <a:t>-1.369e+04</a:t>
                      </a:r>
                    </a:p>
                  </a:txBody>
                  <a:tcPr anchor="ctr">
                    <a:lnL>
                      <a:noFill/>
                    </a:lnL>
                    <a:lnR>
                      <a:noFill/>
                    </a:lnR>
                    <a:lnT>
                      <a:noFill/>
                    </a:lnT>
                    <a:lnB>
                      <a:noFill/>
                    </a:lnB>
                  </a:tcPr>
                </a:tc>
                <a:tc>
                  <a:txBody>
                    <a:bodyPr/>
                    <a:lstStyle/>
                    <a:p>
                      <a:pPr rtl="0"/>
                      <a:r>
                        <a:rPr lang="en-US" sz="1000"/>
                        <a:t>3528.514</a:t>
                      </a:r>
                    </a:p>
                  </a:txBody>
                  <a:tcPr anchor="ctr">
                    <a:lnL>
                      <a:noFill/>
                    </a:lnL>
                    <a:lnR>
                      <a:noFill/>
                    </a:lnR>
                    <a:lnT>
                      <a:noFill/>
                    </a:lnT>
                    <a:lnB>
                      <a:noFill/>
                    </a:lnB>
                  </a:tcPr>
                </a:tc>
                <a:tc>
                  <a:txBody>
                    <a:bodyPr/>
                    <a:lstStyle/>
                    <a:p>
                      <a:pPr rtl="0"/>
                      <a:r>
                        <a:rPr lang="en-US" sz="1000"/>
                        <a:t>-3.879</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-2.06e+04</a:t>
                      </a:r>
                    </a:p>
                  </a:txBody>
                  <a:tcPr anchor="ctr">
                    <a:lnL>
                      <a:noFill/>
                    </a:lnL>
                    <a:lnR>
                      <a:noFill/>
                    </a:lnR>
                    <a:lnT>
                      <a:noFill/>
                    </a:lnT>
                    <a:lnB>
                      <a:noFill/>
                    </a:lnB>
                  </a:tcPr>
                </a:tc>
                <a:tc>
                  <a:txBody>
                    <a:bodyPr/>
                    <a:lstStyle/>
                    <a:p>
                      <a:pPr rtl="0"/>
                      <a:r>
                        <a:rPr lang="en-US" sz="1000"/>
                        <a:t>-6769.258</a:t>
                      </a:r>
                    </a:p>
                  </a:txBody>
                  <a:tcPr anchor="ctr">
                    <a:lnL>
                      <a:noFill/>
                    </a:lnL>
                    <a:lnR>
                      <a:noFill/>
                    </a:lnR>
                    <a:lnT>
                      <a:noFill/>
                    </a:lnT>
                    <a:lnB>
                      <a:noFill/>
                    </a:lnB>
                  </a:tcPr>
                </a:tc>
                <a:extLst>
                  <a:ext uri="{0D108BD9-81ED-4DB2-BD59-A6C34878D82A}">
                    <a16:rowId xmlns:a16="http://schemas.microsoft.com/office/drawing/2014/main" val="4117409494"/>
                  </a:ext>
                </a:extLst>
              </a:tr>
              <a:tr h="281411">
                <a:tc>
                  <a:txBody>
                    <a:bodyPr/>
                    <a:lstStyle/>
                    <a:p>
                      <a:pPr rtl="0"/>
                      <a:r>
                        <a:rPr lang="en-US" sz="1000"/>
                        <a:t>Diff-Walk across room</a:t>
                      </a:r>
                    </a:p>
                  </a:txBody>
                  <a:tcPr anchor="ctr">
                    <a:lnL>
                      <a:noFill/>
                    </a:lnL>
                    <a:lnR>
                      <a:noFill/>
                    </a:lnR>
                    <a:lnT>
                      <a:noFill/>
                    </a:lnT>
                    <a:lnB>
                      <a:noFill/>
                    </a:lnB>
                  </a:tcPr>
                </a:tc>
                <a:tc>
                  <a:txBody>
                    <a:bodyPr/>
                    <a:lstStyle/>
                    <a:p>
                      <a:pPr rtl="0"/>
                      <a:r>
                        <a:rPr lang="en-US" sz="1000"/>
                        <a:t>-4776.7343</a:t>
                      </a:r>
                    </a:p>
                  </a:txBody>
                  <a:tcPr anchor="ctr">
                    <a:lnL>
                      <a:noFill/>
                    </a:lnL>
                    <a:lnR>
                      <a:noFill/>
                    </a:lnR>
                    <a:lnT>
                      <a:noFill/>
                    </a:lnT>
                    <a:lnB>
                      <a:noFill/>
                    </a:lnB>
                  </a:tcPr>
                </a:tc>
                <a:tc>
                  <a:txBody>
                    <a:bodyPr/>
                    <a:lstStyle/>
                    <a:p>
                      <a:pPr rtl="0"/>
                      <a:r>
                        <a:rPr lang="en-US" sz="1000"/>
                        <a:t>4960.375</a:t>
                      </a:r>
                    </a:p>
                  </a:txBody>
                  <a:tcPr anchor="ctr">
                    <a:lnL>
                      <a:noFill/>
                    </a:lnL>
                    <a:lnR>
                      <a:noFill/>
                    </a:lnR>
                    <a:lnT>
                      <a:noFill/>
                    </a:lnT>
                    <a:lnB>
                      <a:noFill/>
                    </a:lnB>
                  </a:tcPr>
                </a:tc>
                <a:tc>
                  <a:txBody>
                    <a:bodyPr/>
                    <a:lstStyle/>
                    <a:p>
                      <a:pPr rtl="0"/>
                      <a:r>
                        <a:rPr lang="en-US" sz="1000"/>
                        <a:t>-0.963</a:t>
                      </a:r>
                    </a:p>
                  </a:txBody>
                  <a:tcPr anchor="ctr">
                    <a:lnL>
                      <a:noFill/>
                    </a:lnL>
                    <a:lnR>
                      <a:noFill/>
                    </a:lnR>
                    <a:lnT>
                      <a:noFill/>
                    </a:lnT>
                    <a:lnB>
                      <a:noFill/>
                    </a:lnB>
                  </a:tcPr>
                </a:tc>
                <a:tc>
                  <a:txBody>
                    <a:bodyPr/>
                    <a:lstStyle/>
                    <a:p>
                      <a:pPr rtl="0"/>
                      <a:r>
                        <a:rPr lang="en-US" sz="1000"/>
                        <a:t>0.336</a:t>
                      </a:r>
                    </a:p>
                  </a:txBody>
                  <a:tcPr anchor="ctr">
                    <a:lnL>
                      <a:noFill/>
                    </a:lnL>
                    <a:lnR>
                      <a:noFill/>
                    </a:lnR>
                    <a:lnT>
                      <a:noFill/>
                    </a:lnT>
                    <a:lnB>
                      <a:noFill/>
                    </a:lnB>
                  </a:tcPr>
                </a:tc>
                <a:tc>
                  <a:txBody>
                    <a:bodyPr/>
                    <a:lstStyle/>
                    <a:p>
                      <a:pPr rtl="0"/>
                      <a:r>
                        <a:rPr lang="en-US" sz="1000"/>
                        <a:t>-1.45e+04</a:t>
                      </a:r>
                    </a:p>
                  </a:txBody>
                  <a:tcPr anchor="ctr">
                    <a:lnL>
                      <a:noFill/>
                    </a:lnL>
                    <a:lnR>
                      <a:noFill/>
                    </a:lnR>
                    <a:lnT>
                      <a:noFill/>
                    </a:lnT>
                    <a:lnB>
                      <a:noFill/>
                    </a:lnB>
                  </a:tcPr>
                </a:tc>
                <a:tc>
                  <a:txBody>
                    <a:bodyPr/>
                    <a:lstStyle/>
                    <a:p>
                      <a:pPr rtl="0"/>
                      <a:r>
                        <a:rPr lang="en-US" sz="1000"/>
                        <a:t>4946.112</a:t>
                      </a:r>
                    </a:p>
                  </a:txBody>
                  <a:tcPr anchor="ctr">
                    <a:lnL>
                      <a:noFill/>
                    </a:lnL>
                    <a:lnR>
                      <a:noFill/>
                    </a:lnR>
                    <a:lnT>
                      <a:noFill/>
                    </a:lnT>
                    <a:lnB>
                      <a:noFill/>
                    </a:lnB>
                  </a:tcPr>
                </a:tc>
                <a:extLst>
                  <a:ext uri="{0D108BD9-81ED-4DB2-BD59-A6C34878D82A}">
                    <a16:rowId xmlns:a16="http://schemas.microsoft.com/office/drawing/2014/main" val="1469982426"/>
                  </a:ext>
                </a:extLst>
              </a:tr>
              <a:tr h="281411">
                <a:tc>
                  <a:txBody>
                    <a:bodyPr/>
                    <a:lstStyle/>
                    <a:p>
                      <a:pPr rtl="0"/>
                      <a:r>
                        <a:rPr lang="en-US" sz="1000"/>
                        <a:t>Diff-Walk one block</a:t>
                      </a:r>
                    </a:p>
                  </a:txBody>
                  <a:tcPr anchor="ctr">
                    <a:lnL>
                      <a:noFill/>
                    </a:lnL>
                    <a:lnR>
                      <a:noFill/>
                    </a:lnR>
                    <a:lnT>
                      <a:noFill/>
                    </a:lnT>
                    <a:lnB>
                      <a:noFill/>
                    </a:lnB>
                  </a:tcPr>
                </a:tc>
                <a:tc>
                  <a:txBody>
                    <a:bodyPr/>
                    <a:lstStyle/>
                    <a:p>
                      <a:pPr rtl="0"/>
                      <a:r>
                        <a:rPr lang="en-US" sz="1000"/>
                        <a:t>917.7199</a:t>
                      </a:r>
                    </a:p>
                  </a:txBody>
                  <a:tcPr anchor="ctr">
                    <a:lnL>
                      <a:noFill/>
                    </a:lnL>
                    <a:lnR>
                      <a:noFill/>
                    </a:lnR>
                    <a:lnT>
                      <a:noFill/>
                    </a:lnT>
                    <a:lnB>
                      <a:noFill/>
                    </a:lnB>
                  </a:tcPr>
                </a:tc>
                <a:tc>
                  <a:txBody>
                    <a:bodyPr/>
                    <a:lstStyle/>
                    <a:p>
                      <a:pPr rtl="0"/>
                      <a:r>
                        <a:rPr lang="en-US" sz="1000"/>
                        <a:t>4400.821</a:t>
                      </a:r>
                    </a:p>
                  </a:txBody>
                  <a:tcPr anchor="ctr">
                    <a:lnL>
                      <a:noFill/>
                    </a:lnL>
                    <a:lnR>
                      <a:noFill/>
                    </a:lnR>
                    <a:lnT>
                      <a:noFill/>
                    </a:lnT>
                    <a:lnB>
                      <a:noFill/>
                    </a:lnB>
                  </a:tcPr>
                </a:tc>
                <a:tc>
                  <a:txBody>
                    <a:bodyPr/>
                    <a:lstStyle/>
                    <a:p>
                      <a:pPr rtl="0"/>
                      <a:r>
                        <a:rPr lang="en-US" sz="1000"/>
                        <a:t>0.209</a:t>
                      </a:r>
                    </a:p>
                  </a:txBody>
                  <a:tcPr anchor="ctr">
                    <a:lnL>
                      <a:noFill/>
                    </a:lnL>
                    <a:lnR>
                      <a:noFill/>
                    </a:lnR>
                    <a:lnT>
                      <a:noFill/>
                    </a:lnT>
                    <a:lnB>
                      <a:noFill/>
                    </a:lnB>
                  </a:tcPr>
                </a:tc>
                <a:tc>
                  <a:txBody>
                    <a:bodyPr/>
                    <a:lstStyle/>
                    <a:p>
                      <a:pPr rtl="0"/>
                      <a:r>
                        <a:rPr lang="en-US" sz="1000"/>
                        <a:t>0.835</a:t>
                      </a:r>
                    </a:p>
                  </a:txBody>
                  <a:tcPr anchor="ctr">
                    <a:lnL>
                      <a:noFill/>
                    </a:lnL>
                    <a:lnR>
                      <a:noFill/>
                    </a:lnR>
                    <a:lnT>
                      <a:noFill/>
                    </a:lnT>
                    <a:lnB>
                      <a:noFill/>
                    </a:lnB>
                  </a:tcPr>
                </a:tc>
                <a:tc>
                  <a:txBody>
                    <a:bodyPr/>
                    <a:lstStyle/>
                    <a:p>
                      <a:pPr rtl="0"/>
                      <a:r>
                        <a:rPr lang="en-US" sz="1000"/>
                        <a:t>-7708.343</a:t>
                      </a:r>
                    </a:p>
                  </a:txBody>
                  <a:tcPr anchor="ctr">
                    <a:lnL>
                      <a:noFill/>
                    </a:lnL>
                    <a:lnR>
                      <a:noFill/>
                    </a:lnR>
                    <a:lnT>
                      <a:noFill/>
                    </a:lnT>
                    <a:lnB>
                      <a:noFill/>
                    </a:lnB>
                  </a:tcPr>
                </a:tc>
                <a:tc>
                  <a:txBody>
                    <a:bodyPr/>
                    <a:lstStyle/>
                    <a:p>
                      <a:pPr rtl="0"/>
                      <a:r>
                        <a:rPr lang="en-US" sz="1000"/>
                        <a:t>9543.783</a:t>
                      </a:r>
                    </a:p>
                  </a:txBody>
                  <a:tcPr anchor="ctr">
                    <a:lnL>
                      <a:noFill/>
                    </a:lnL>
                    <a:lnR>
                      <a:noFill/>
                    </a:lnR>
                    <a:lnT>
                      <a:noFill/>
                    </a:lnT>
                    <a:lnB>
                      <a:noFill/>
                    </a:lnB>
                  </a:tcPr>
                </a:tc>
                <a:extLst>
                  <a:ext uri="{0D108BD9-81ED-4DB2-BD59-A6C34878D82A}">
                    <a16:rowId xmlns:a16="http://schemas.microsoft.com/office/drawing/2014/main" val="1057482020"/>
                  </a:ext>
                </a:extLst>
              </a:tr>
              <a:tr h="281411">
                <a:tc>
                  <a:txBody>
                    <a:bodyPr/>
                    <a:lstStyle/>
                    <a:p>
                      <a:pPr rtl="0"/>
                      <a:r>
                        <a:rPr lang="en-US" sz="1000"/>
                        <a:t>Diff-Climb sev flt stair</a:t>
                      </a:r>
                    </a:p>
                  </a:txBody>
                  <a:tcPr anchor="ctr">
                    <a:lnL>
                      <a:noFill/>
                    </a:lnL>
                    <a:lnR>
                      <a:noFill/>
                    </a:lnR>
                    <a:lnT>
                      <a:noFill/>
                    </a:lnT>
                    <a:lnB>
                      <a:noFill/>
                    </a:lnB>
                  </a:tcPr>
                </a:tc>
                <a:tc>
                  <a:txBody>
                    <a:bodyPr/>
                    <a:lstStyle/>
                    <a:p>
                      <a:pPr rtl="0"/>
                      <a:r>
                        <a:rPr lang="en-US" sz="1000"/>
                        <a:t>-1.708e+04</a:t>
                      </a:r>
                    </a:p>
                  </a:txBody>
                  <a:tcPr anchor="ctr">
                    <a:lnL>
                      <a:noFill/>
                    </a:lnL>
                    <a:lnR>
                      <a:noFill/>
                    </a:lnR>
                    <a:lnT>
                      <a:noFill/>
                    </a:lnT>
                    <a:lnB>
                      <a:noFill/>
                    </a:lnB>
                  </a:tcPr>
                </a:tc>
                <a:tc>
                  <a:txBody>
                    <a:bodyPr/>
                    <a:lstStyle/>
                    <a:p>
                      <a:pPr rtl="0"/>
                      <a:r>
                        <a:rPr lang="en-US" sz="1000"/>
                        <a:t>2859.224</a:t>
                      </a:r>
                    </a:p>
                  </a:txBody>
                  <a:tcPr anchor="ctr">
                    <a:lnL>
                      <a:noFill/>
                    </a:lnL>
                    <a:lnR>
                      <a:noFill/>
                    </a:lnR>
                    <a:lnT>
                      <a:noFill/>
                    </a:lnT>
                    <a:lnB>
                      <a:noFill/>
                    </a:lnB>
                  </a:tcPr>
                </a:tc>
                <a:tc>
                  <a:txBody>
                    <a:bodyPr/>
                    <a:lstStyle/>
                    <a:p>
                      <a:pPr rtl="0"/>
                      <a:r>
                        <a:rPr lang="en-US" sz="1000"/>
                        <a:t>-5.973</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-2.27e+04</a:t>
                      </a:r>
                    </a:p>
                  </a:txBody>
                  <a:tcPr anchor="ctr">
                    <a:lnL>
                      <a:noFill/>
                    </a:lnL>
                    <a:lnR>
                      <a:noFill/>
                    </a:lnR>
                    <a:lnT>
                      <a:noFill/>
                    </a:lnT>
                    <a:lnB>
                      <a:noFill/>
                    </a:lnB>
                  </a:tcPr>
                </a:tc>
                <a:tc>
                  <a:txBody>
                    <a:bodyPr/>
                    <a:lstStyle/>
                    <a:p>
                      <a:pPr rtl="0"/>
                      <a:r>
                        <a:rPr lang="en-US" sz="1000"/>
                        <a:t>-1.15e+04</a:t>
                      </a:r>
                    </a:p>
                  </a:txBody>
                  <a:tcPr anchor="ctr">
                    <a:lnL>
                      <a:noFill/>
                    </a:lnL>
                    <a:lnR>
                      <a:noFill/>
                    </a:lnR>
                    <a:lnT>
                      <a:noFill/>
                    </a:lnT>
                    <a:lnB>
                      <a:noFill/>
                    </a:lnB>
                  </a:tcPr>
                </a:tc>
                <a:extLst>
                  <a:ext uri="{0D108BD9-81ED-4DB2-BD59-A6C34878D82A}">
                    <a16:rowId xmlns:a16="http://schemas.microsoft.com/office/drawing/2014/main" val="1504465874"/>
                  </a:ext>
                </a:extLst>
              </a:tr>
              <a:tr h="281411">
                <a:tc>
                  <a:txBody>
                    <a:bodyPr/>
                    <a:lstStyle/>
                    <a:p>
                      <a:pPr rtl="0"/>
                      <a:r>
                        <a:rPr lang="en-US" sz="1000"/>
                        <a:t>Diff-Climb one flt stair</a:t>
                      </a:r>
                    </a:p>
                  </a:txBody>
                  <a:tcPr anchor="ctr">
                    <a:lnL>
                      <a:noFill/>
                    </a:lnL>
                    <a:lnR>
                      <a:noFill/>
                    </a:lnR>
                    <a:lnT>
                      <a:noFill/>
                    </a:lnT>
                    <a:lnB>
                      <a:noFill/>
                    </a:lnB>
                  </a:tcPr>
                </a:tc>
                <a:tc>
                  <a:txBody>
                    <a:bodyPr/>
                    <a:lstStyle/>
                    <a:p>
                      <a:pPr rtl="0"/>
                      <a:r>
                        <a:rPr lang="en-US" sz="1000"/>
                        <a:t>-2263.7517</a:t>
                      </a:r>
                    </a:p>
                  </a:txBody>
                  <a:tcPr anchor="ctr">
                    <a:lnL>
                      <a:noFill/>
                    </a:lnL>
                    <a:lnR>
                      <a:noFill/>
                    </a:lnR>
                    <a:lnT>
                      <a:noFill/>
                    </a:lnT>
                    <a:lnB>
                      <a:noFill/>
                    </a:lnB>
                  </a:tcPr>
                </a:tc>
                <a:tc>
                  <a:txBody>
                    <a:bodyPr/>
                    <a:lstStyle/>
                    <a:p>
                      <a:pPr rtl="0"/>
                      <a:r>
                        <a:rPr lang="en-US" sz="1000"/>
                        <a:t>3789.604</a:t>
                      </a:r>
                    </a:p>
                  </a:txBody>
                  <a:tcPr anchor="ctr">
                    <a:lnL>
                      <a:noFill/>
                    </a:lnL>
                    <a:lnR>
                      <a:noFill/>
                    </a:lnR>
                    <a:lnT>
                      <a:noFill/>
                    </a:lnT>
                    <a:lnB>
                      <a:noFill/>
                    </a:lnB>
                  </a:tcPr>
                </a:tc>
                <a:tc>
                  <a:txBody>
                    <a:bodyPr/>
                    <a:lstStyle/>
                    <a:p>
                      <a:pPr rtl="0"/>
                      <a:r>
                        <a:rPr lang="en-US" sz="1000"/>
                        <a:t>-0.597</a:t>
                      </a:r>
                    </a:p>
                  </a:txBody>
                  <a:tcPr anchor="ctr">
                    <a:lnL>
                      <a:noFill/>
                    </a:lnL>
                    <a:lnR>
                      <a:noFill/>
                    </a:lnR>
                    <a:lnT>
                      <a:noFill/>
                    </a:lnT>
                    <a:lnB>
                      <a:noFill/>
                    </a:lnB>
                  </a:tcPr>
                </a:tc>
                <a:tc>
                  <a:txBody>
                    <a:bodyPr/>
                    <a:lstStyle/>
                    <a:p>
                      <a:pPr rtl="0"/>
                      <a:r>
                        <a:rPr lang="en-US" sz="1000"/>
                        <a:t>0.550</a:t>
                      </a:r>
                    </a:p>
                  </a:txBody>
                  <a:tcPr anchor="ctr">
                    <a:lnL>
                      <a:noFill/>
                    </a:lnL>
                    <a:lnR>
                      <a:noFill/>
                    </a:lnR>
                    <a:lnT>
                      <a:noFill/>
                    </a:lnT>
                    <a:lnB>
                      <a:noFill/>
                    </a:lnB>
                  </a:tcPr>
                </a:tc>
                <a:tc>
                  <a:txBody>
                    <a:bodyPr/>
                    <a:lstStyle/>
                    <a:p>
                      <a:pPr rtl="0"/>
                      <a:r>
                        <a:rPr lang="en-US" sz="1000"/>
                        <a:t>-9691.766</a:t>
                      </a:r>
                    </a:p>
                  </a:txBody>
                  <a:tcPr anchor="ctr">
                    <a:lnL>
                      <a:noFill/>
                    </a:lnL>
                    <a:lnR>
                      <a:noFill/>
                    </a:lnR>
                    <a:lnT>
                      <a:noFill/>
                    </a:lnT>
                    <a:lnB>
                      <a:noFill/>
                    </a:lnB>
                  </a:tcPr>
                </a:tc>
                <a:tc>
                  <a:txBody>
                    <a:bodyPr/>
                    <a:lstStyle/>
                    <a:p>
                      <a:pPr rtl="0"/>
                      <a:r>
                        <a:rPr lang="en-US" sz="1000"/>
                        <a:t>5164.262</a:t>
                      </a:r>
                    </a:p>
                  </a:txBody>
                  <a:tcPr anchor="ctr">
                    <a:lnL>
                      <a:noFill/>
                    </a:lnL>
                    <a:lnR>
                      <a:noFill/>
                    </a:lnR>
                    <a:lnT>
                      <a:noFill/>
                    </a:lnT>
                    <a:lnB>
                      <a:noFill/>
                    </a:lnB>
                  </a:tcPr>
                </a:tc>
                <a:extLst>
                  <a:ext uri="{0D108BD9-81ED-4DB2-BD59-A6C34878D82A}">
                    <a16:rowId xmlns:a16="http://schemas.microsoft.com/office/drawing/2014/main" val="1316974300"/>
                  </a:ext>
                </a:extLst>
              </a:tr>
              <a:tr h="281411">
                <a:tc>
                  <a:txBody>
                    <a:bodyPr/>
                    <a:lstStyle/>
                    <a:p>
                      <a:pPr rtl="0"/>
                      <a:r>
                        <a:rPr lang="en-US" sz="1000"/>
                        <a:t>bend</a:t>
                      </a:r>
                    </a:p>
                  </a:txBody>
                  <a:tcPr anchor="ctr">
                    <a:lnL>
                      <a:noFill/>
                    </a:lnL>
                    <a:lnR>
                      <a:noFill/>
                    </a:lnR>
                    <a:lnT>
                      <a:noFill/>
                    </a:lnT>
                    <a:lnB>
                      <a:noFill/>
                    </a:lnB>
                  </a:tcPr>
                </a:tc>
                <a:tc>
                  <a:txBody>
                    <a:bodyPr/>
                    <a:lstStyle/>
                    <a:p>
                      <a:pPr rtl="0"/>
                      <a:r>
                        <a:rPr lang="en-US" sz="1000"/>
                        <a:t>-6298.7209</a:t>
                      </a:r>
                    </a:p>
                  </a:txBody>
                  <a:tcPr anchor="ctr">
                    <a:lnL>
                      <a:noFill/>
                    </a:lnL>
                    <a:lnR>
                      <a:noFill/>
                    </a:lnR>
                    <a:lnT>
                      <a:noFill/>
                    </a:lnT>
                    <a:lnB>
                      <a:noFill/>
                    </a:lnB>
                  </a:tcPr>
                </a:tc>
                <a:tc>
                  <a:txBody>
                    <a:bodyPr/>
                    <a:lstStyle/>
                    <a:p>
                      <a:pPr rtl="0"/>
                      <a:r>
                        <a:rPr lang="en-US" sz="1000"/>
                        <a:t>2691.632</a:t>
                      </a:r>
                    </a:p>
                  </a:txBody>
                  <a:tcPr anchor="ctr">
                    <a:lnL>
                      <a:noFill/>
                    </a:lnL>
                    <a:lnR>
                      <a:noFill/>
                    </a:lnR>
                    <a:lnT>
                      <a:noFill/>
                    </a:lnT>
                    <a:lnB>
                      <a:noFill/>
                    </a:lnB>
                  </a:tcPr>
                </a:tc>
                <a:tc>
                  <a:txBody>
                    <a:bodyPr/>
                    <a:lstStyle/>
                    <a:p>
                      <a:pPr rtl="0"/>
                      <a:r>
                        <a:rPr lang="en-US" sz="1000"/>
                        <a:t>-2.340</a:t>
                      </a:r>
                    </a:p>
                  </a:txBody>
                  <a:tcPr anchor="ctr">
                    <a:lnL>
                      <a:noFill/>
                    </a:lnL>
                    <a:lnR>
                      <a:noFill/>
                    </a:lnR>
                    <a:lnT>
                      <a:noFill/>
                    </a:lnT>
                    <a:lnB>
                      <a:noFill/>
                    </a:lnB>
                  </a:tcPr>
                </a:tc>
                <a:tc>
                  <a:txBody>
                    <a:bodyPr/>
                    <a:lstStyle/>
                    <a:p>
                      <a:pPr rtl="0"/>
                      <a:r>
                        <a:rPr lang="en-US" sz="1000"/>
                        <a:t>0.019</a:t>
                      </a:r>
                    </a:p>
                  </a:txBody>
                  <a:tcPr anchor="ctr">
                    <a:lnL>
                      <a:noFill/>
                    </a:lnL>
                    <a:lnR>
                      <a:noFill/>
                    </a:lnR>
                    <a:lnT>
                      <a:noFill/>
                    </a:lnT>
                    <a:lnB>
                      <a:noFill/>
                    </a:lnB>
                  </a:tcPr>
                </a:tc>
                <a:tc>
                  <a:txBody>
                    <a:bodyPr/>
                    <a:lstStyle/>
                    <a:p>
                      <a:pPr rtl="0"/>
                      <a:r>
                        <a:rPr lang="en-US" sz="1000"/>
                        <a:t>-1.16e+04</a:t>
                      </a:r>
                    </a:p>
                  </a:txBody>
                  <a:tcPr anchor="ctr">
                    <a:lnL>
                      <a:noFill/>
                    </a:lnL>
                    <a:lnR>
                      <a:noFill/>
                    </a:lnR>
                    <a:lnT>
                      <a:noFill/>
                    </a:lnT>
                    <a:lnB>
                      <a:noFill/>
                    </a:lnB>
                  </a:tcPr>
                </a:tc>
                <a:tc>
                  <a:txBody>
                    <a:bodyPr/>
                    <a:lstStyle/>
                    <a:p>
                      <a:pPr rtl="0"/>
                      <a:r>
                        <a:rPr lang="en-US" sz="1000"/>
                        <a:t>-1022.844</a:t>
                      </a:r>
                    </a:p>
                  </a:txBody>
                  <a:tcPr anchor="ctr">
                    <a:lnL>
                      <a:noFill/>
                    </a:lnL>
                    <a:lnR>
                      <a:noFill/>
                    </a:lnR>
                    <a:lnT>
                      <a:noFill/>
                    </a:lnT>
                    <a:lnB>
                      <a:noFill/>
                    </a:lnB>
                  </a:tcPr>
                </a:tc>
                <a:extLst>
                  <a:ext uri="{0D108BD9-81ED-4DB2-BD59-A6C34878D82A}">
                    <a16:rowId xmlns:a16="http://schemas.microsoft.com/office/drawing/2014/main" val="1920224260"/>
                  </a:ext>
                </a:extLst>
              </a:tr>
              <a:tr h="281411">
                <a:tc>
                  <a:txBody>
                    <a:bodyPr/>
                    <a:lstStyle/>
                    <a:p>
                      <a:pPr rtl="0"/>
                      <a:r>
                        <a:rPr lang="en-US" sz="1000"/>
                        <a:t>hi_emp</a:t>
                      </a:r>
                    </a:p>
                  </a:txBody>
                  <a:tcPr anchor="ctr">
                    <a:lnL>
                      <a:noFill/>
                    </a:lnL>
                    <a:lnR>
                      <a:noFill/>
                    </a:lnR>
                    <a:lnT>
                      <a:noFill/>
                    </a:lnT>
                    <a:lnB>
                      <a:noFill/>
                    </a:lnB>
                  </a:tcPr>
                </a:tc>
                <a:tc>
                  <a:txBody>
                    <a:bodyPr/>
                    <a:lstStyle/>
                    <a:p>
                      <a:pPr rtl="0"/>
                      <a:r>
                        <a:rPr lang="en-US" sz="1000"/>
                        <a:t>2.348e+04</a:t>
                      </a:r>
                    </a:p>
                  </a:txBody>
                  <a:tcPr anchor="ctr">
                    <a:lnL>
                      <a:noFill/>
                    </a:lnL>
                    <a:lnR>
                      <a:noFill/>
                    </a:lnR>
                    <a:lnT>
                      <a:noFill/>
                    </a:lnT>
                    <a:lnB>
                      <a:noFill/>
                    </a:lnB>
                  </a:tcPr>
                </a:tc>
                <a:tc>
                  <a:txBody>
                    <a:bodyPr/>
                    <a:lstStyle/>
                    <a:p>
                      <a:pPr rtl="0"/>
                      <a:r>
                        <a:rPr lang="en-US" sz="1000"/>
                        <a:t>2823.431</a:t>
                      </a:r>
                    </a:p>
                  </a:txBody>
                  <a:tcPr anchor="ctr">
                    <a:lnL>
                      <a:noFill/>
                    </a:lnL>
                    <a:lnR>
                      <a:noFill/>
                    </a:lnR>
                    <a:lnT>
                      <a:noFill/>
                    </a:lnT>
                    <a:lnB>
                      <a:noFill/>
                    </a:lnB>
                  </a:tcPr>
                </a:tc>
                <a:tc>
                  <a:txBody>
                    <a:bodyPr/>
                    <a:lstStyle/>
                    <a:p>
                      <a:pPr rtl="0"/>
                      <a:r>
                        <a:rPr lang="en-US" sz="1000"/>
                        <a:t>8.315</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1.79e+04</a:t>
                      </a:r>
                    </a:p>
                  </a:txBody>
                  <a:tcPr anchor="ctr">
                    <a:lnL>
                      <a:noFill/>
                    </a:lnL>
                    <a:lnR>
                      <a:noFill/>
                    </a:lnR>
                    <a:lnT>
                      <a:noFill/>
                    </a:lnT>
                    <a:lnB>
                      <a:noFill/>
                    </a:lnB>
                  </a:tcPr>
                </a:tc>
                <a:tc>
                  <a:txBody>
                    <a:bodyPr/>
                    <a:lstStyle/>
                    <a:p>
                      <a:pPr rtl="0"/>
                      <a:r>
                        <a:rPr lang="en-US" sz="1000"/>
                        <a:t>2.9e+04</a:t>
                      </a:r>
                    </a:p>
                  </a:txBody>
                  <a:tcPr anchor="ctr">
                    <a:lnL>
                      <a:noFill/>
                    </a:lnL>
                    <a:lnR>
                      <a:noFill/>
                    </a:lnR>
                    <a:lnT>
                      <a:noFill/>
                    </a:lnT>
                    <a:lnB>
                      <a:noFill/>
                    </a:lnB>
                  </a:tcPr>
                </a:tc>
                <a:extLst>
                  <a:ext uri="{0D108BD9-81ED-4DB2-BD59-A6C34878D82A}">
                    <a16:rowId xmlns:a16="http://schemas.microsoft.com/office/drawing/2014/main" val="3365689268"/>
                  </a:ext>
                </a:extLst>
              </a:tr>
              <a:tr h="492469">
                <a:tc>
                  <a:txBody>
                    <a:bodyPr/>
                    <a:lstStyle/>
                    <a:p>
                      <a:pPr rtl="0"/>
                      <a:r>
                        <a:rPr lang="en-US" sz="1000"/>
                        <a:t>hi_gov</a:t>
                      </a:r>
                    </a:p>
                  </a:txBody>
                  <a:tcPr anchor="ctr">
                    <a:lnL>
                      <a:noFill/>
                    </a:lnL>
                    <a:lnR>
                      <a:noFill/>
                    </a:lnR>
                    <a:lnT>
                      <a:noFill/>
                    </a:lnT>
                    <a:lnB>
                      <a:noFill/>
                    </a:lnB>
                  </a:tcPr>
                </a:tc>
                <a:tc>
                  <a:txBody>
                    <a:bodyPr/>
                    <a:lstStyle/>
                    <a:p>
                      <a:pPr rtl="0"/>
                      <a:r>
                        <a:rPr lang="en-US" sz="1000"/>
                        <a:t>-1.427e+04</a:t>
                      </a:r>
                    </a:p>
                  </a:txBody>
                  <a:tcPr anchor="ctr">
                    <a:lnL>
                      <a:noFill/>
                    </a:lnL>
                    <a:lnR>
                      <a:noFill/>
                    </a:lnR>
                    <a:lnT>
                      <a:noFill/>
                    </a:lnT>
                    <a:lnB>
                      <a:noFill/>
                    </a:lnB>
                  </a:tcPr>
                </a:tc>
                <a:tc>
                  <a:txBody>
                    <a:bodyPr/>
                    <a:lstStyle/>
                    <a:p>
                      <a:pPr rtl="0"/>
                      <a:r>
                        <a:rPr lang="en-US" sz="1000"/>
                        <a:t>3351.591</a:t>
                      </a:r>
                    </a:p>
                  </a:txBody>
                  <a:tcPr anchor="ctr">
                    <a:lnL>
                      <a:noFill/>
                    </a:lnL>
                    <a:lnR>
                      <a:noFill/>
                    </a:lnR>
                    <a:lnT>
                      <a:noFill/>
                    </a:lnT>
                    <a:lnB>
                      <a:noFill/>
                    </a:lnB>
                  </a:tcPr>
                </a:tc>
                <a:tc>
                  <a:txBody>
                    <a:bodyPr/>
                    <a:lstStyle/>
                    <a:p>
                      <a:pPr rtl="0"/>
                      <a:r>
                        <a:rPr lang="en-US" sz="1000"/>
                        <a:t>-4.258</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-2.08e+04</a:t>
                      </a:r>
                    </a:p>
                  </a:txBody>
                  <a:tcPr anchor="ctr">
                    <a:lnL>
                      <a:noFill/>
                    </a:lnL>
                    <a:lnR>
                      <a:noFill/>
                    </a:lnR>
                    <a:lnT>
                      <a:noFill/>
                    </a:lnT>
                    <a:lnB>
                      <a:noFill/>
                    </a:lnB>
                  </a:tcPr>
                </a:tc>
                <a:tc>
                  <a:txBody>
                    <a:bodyPr/>
                    <a:lstStyle/>
                    <a:p>
                      <a:pPr rtl="0"/>
                      <a:r>
                        <a:rPr lang="en-US" sz="1000"/>
                        <a:t>-7702.419</a:t>
                      </a:r>
                    </a:p>
                  </a:txBody>
                  <a:tcPr anchor="ctr">
                    <a:lnL>
                      <a:noFill/>
                    </a:lnL>
                    <a:lnR>
                      <a:noFill/>
                    </a:lnR>
                    <a:lnT>
                      <a:noFill/>
                    </a:lnT>
                    <a:lnB>
                      <a:noFill/>
                    </a:lnB>
                  </a:tcPr>
                </a:tc>
                <a:extLst>
                  <a:ext uri="{0D108BD9-81ED-4DB2-BD59-A6C34878D82A}">
                    <a16:rowId xmlns:a16="http://schemas.microsoft.com/office/drawing/2014/main" val="2072451119"/>
                  </a:ext>
                </a:extLst>
              </a:tr>
              <a:tr h="281411">
                <a:tc>
                  <a:txBody>
                    <a:bodyPr/>
                    <a:lstStyle/>
                    <a:p>
                      <a:pPr rtl="0"/>
                      <a:r>
                        <a:rPr lang="en-US" sz="1000"/>
                        <a:t>has_life_ins</a:t>
                      </a:r>
                    </a:p>
                  </a:txBody>
                  <a:tcPr anchor="ctr">
                    <a:lnL>
                      <a:noFill/>
                    </a:lnL>
                    <a:lnR>
                      <a:noFill/>
                    </a:lnR>
                    <a:lnT>
                      <a:noFill/>
                    </a:lnT>
                    <a:lnB>
                      <a:noFill/>
                    </a:lnB>
                  </a:tcPr>
                </a:tc>
                <a:tc>
                  <a:txBody>
                    <a:bodyPr/>
                    <a:lstStyle/>
                    <a:p>
                      <a:pPr rtl="0"/>
                      <a:r>
                        <a:rPr lang="en-US" sz="1000"/>
                        <a:t>2.308e+04</a:t>
                      </a:r>
                    </a:p>
                  </a:txBody>
                  <a:tcPr anchor="ctr">
                    <a:lnL>
                      <a:noFill/>
                    </a:lnL>
                    <a:lnR>
                      <a:noFill/>
                    </a:lnR>
                    <a:lnT>
                      <a:noFill/>
                    </a:lnT>
                    <a:lnB>
                      <a:noFill/>
                    </a:lnB>
                  </a:tcPr>
                </a:tc>
                <a:tc>
                  <a:txBody>
                    <a:bodyPr/>
                    <a:lstStyle/>
                    <a:p>
                      <a:pPr rtl="0"/>
                      <a:r>
                        <a:rPr lang="en-US" sz="1000"/>
                        <a:t>2355.501</a:t>
                      </a:r>
                    </a:p>
                  </a:txBody>
                  <a:tcPr anchor="ctr">
                    <a:lnL>
                      <a:noFill/>
                    </a:lnL>
                    <a:lnR>
                      <a:noFill/>
                    </a:lnR>
                    <a:lnT>
                      <a:noFill/>
                    </a:lnT>
                    <a:lnB>
                      <a:noFill/>
                    </a:lnB>
                  </a:tcPr>
                </a:tc>
                <a:tc>
                  <a:txBody>
                    <a:bodyPr/>
                    <a:lstStyle/>
                    <a:p>
                      <a:pPr rtl="0"/>
                      <a:r>
                        <a:rPr lang="en-US" sz="1000"/>
                        <a:t>9.799</a:t>
                      </a:r>
                    </a:p>
                  </a:txBody>
                  <a:tcPr anchor="ctr">
                    <a:lnL>
                      <a:noFill/>
                    </a:lnL>
                    <a:lnR>
                      <a:noFill/>
                    </a:lnR>
                    <a:lnT>
                      <a:noFill/>
                    </a:lnT>
                    <a:lnB>
                      <a:noFill/>
                    </a:lnB>
                  </a:tcPr>
                </a:tc>
                <a:tc>
                  <a:txBody>
                    <a:bodyPr/>
                    <a:lstStyle/>
                    <a:p>
                      <a:pPr rtl="0"/>
                      <a:r>
                        <a:rPr lang="en-US" sz="1000"/>
                        <a:t>0.000</a:t>
                      </a:r>
                    </a:p>
                  </a:txBody>
                  <a:tcPr anchor="ctr">
                    <a:lnL>
                      <a:noFill/>
                    </a:lnL>
                    <a:lnR>
                      <a:noFill/>
                    </a:lnR>
                    <a:lnT>
                      <a:noFill/>
                    </a:lnT>
                    <a:lnB>
                      <a:noFill/>
                    </a:lnB>
                  </a:tcPr>
                </a:tc>
                <a:tc>
                  <a:txBody>
                    <a:bodyPr/>
                    <a:lstStyle/>
                    <a:p>
                      <a:pPr rtl="0"/>
                      <a:r>
                        <a:rPr lang="en-US" sz="1000"/>
                        <a:t>1.85e+04</a:t>
                      </a:r>
                    </a:p>
                  </a:txBody>
                  <a:tcPr anchor="ctr">
                    <a:lnL>
                      <a:noFill/>
                    </a:lnL>
                    <a:lnR>
                      <a:noFill/>
                    </a:lnR>
                    <a:lnT>
                      <a:noFill/>
                    </a:lnT>
                    <a:lnB>
                      <a:noFill/>
                    </a:lnB>
                  </a:tcPr>
                </a:tc>
                <a:tc>
                  <a:txBody>
                    <a:bodyPr/>
                    <a:lstStyle/>
                    <a:p>
                      <a:pPr rtl="0"/>
                      <a:r>
                        <a:rPr lang="en-US" sz="1000"/>
                        <a:t>2.77e+04</a:t>
                      </a:r>
                    </a:p>
                  </a:txBody>
                  <a:tcPr anchor="ctr">
                    <a:lnL>
                      <a:noFill/>
                    </a:lnL>
                    <a:lnR>
                      <a:noFill/>
                    </a:lnR>
                    <a:lnT>
                      <a:noFill/>
                    </a:lnT>
                    <a:lnB>
                      <a:noFill/>
                    </a:lnB>
                  </a:tcPr>
                </a:tc>
                <a:extLst>
                  <a:ext uri="{0D108BD9-81ED-4DB2-BD59-A6C34878D82A}">
                    <a16:rowId xmlns:a16="http://schemas.microsoft.com/office/drawing/2014/main" val="3629369177"/>
                  </a:ext>
                </a:extLst>
              </a:tr>
              <a:tr h="281411">
                <a:tc>
                  <a:txBody>
                    <a:bodyPr/>
                    <a:lstStyle/>
                    <a:p>
                      <a:pPr rtl="0"/>
                      <a:r>
                        <a:rPr lang="en-US" sz="1000"/>
                        <a:t>prob_live_to75</a:t>
                      </a:r>
                    </a:p>
                  </a:txBody>
                  <a:tcPr anchor="ctr">
                    <a:lnL>
                      <a:noFill/>
                    </a:lnL>
                    <a:lnR>
                      <a:noFill/>
                    </a:lnR>
                    <a:lnT>
                      <a:noFill/>
                    </a:lnT>
                    <a:lnB>
                      <a:noFill/>
                    </a:lnB>
                  </a:tcPr>
                </a:tc>
                <a:tc>
                  <a:txBody>
                    <a:bodyPr/>
                    <a:lstStyle/>
                    <a:p>
                      <a:pPr rtl="0"/>
                      <a:r>
                        <a:rPr lang="en-US" sz="1000"/>
                        <a:t>50.3647</a:t>
                      </a:r>
                    </a:p>
                  </a:txBody>
                  <a:tcPr anchor="ctr">
                    <a:lnL>
                      <a:noFill/>
                    </a:lnL>
                    <a:lnR>
                      <a:noFill/>
                    </a:lnR>
                    <a:lnT>
                      <a:noFill/>
                    </a:lnT>
                    <a:lnB>
                      <a:noFill/>
                    </a:lnB>
                  </a:tcPr>
                </a:tc>
                <a:tc>
                  <a:txBody>
                    <a:bodyPr/>
                    <a:lstStyle/>
                    <a:p>
                      <a:pPr rtl="0"/>
                      <a:r>
                        <a:rPr lang="en-US" sz="1000"/>
                        <a:t>315.025</a:t>
                      </a:r>
                    </a:p>
                  </a:txBody>
                  <a:tcPr anchor="ctr">
                    <a:lnL>
                      <a:noFill/>
                    </a:lnL>
                    <a:lnR>
                      <a:noFill/>
                    </a:lnR>
                    <a:lnT>
                      <a:noFill/>
                    </a:lnT>
                    <a:lnB>
                      <a:noFill/>
                    </a:lnB>
                  </a:tcPr>
                </a:tc>
                <a:tc>
                  <a:txBody>
                    <a:bodyPr/>
                    <a:lstStyle/>
                    <a:p>
                      <a:pPr rtl="0"/>
                      <a:r>
                        <a:rPr lang="en-US" sz="1000"/>
                        <a:t>0.160</a:t>
                      </a:r>
                    </a:p>
                  </a:txBody>
                  <a:tcPr anchor="ctr">
                    <a:lnL>
                      <a:noFill/>
                    </a:lnL>
                    <a:lnR>
                      <a:noFill/>
                    </a:lnR>
                    <a:lnT>
                      <a:noFill/>
                    </a:lnT>
                    <a:lnB>
                      <a:noFill/>
                    </a:lnB>
                  </a:tcPr>
                </a:tc>
                <a:tc>
                  <a:txBody>
                    <a:bodyPr/>
                    <a:lstStyle/>
                    <a:p>
                      <a:pPr rtl="0"/>
                      <a:r>
                        <a:rPr lang="en-US" sz="1000"/>
                        <a:t>0.873</a:t>
                      </a:r>
                    </a:p>
                  </a:txBody>
                  <a:tcPr anchor="ctr">
                    <a:lnL>
                      <a:noFill/>
                    </a:lnL>
                    <a:lnR>
                      <a:noFill/>
                    </a:lnR>
                    <a:lnT>
                      <a:noFill/>
                    </a:lnT>
                    <a:lnB>
                      <a:noFill/>
                    </a:lnB>
                  </a:tcPr>
                </a:tc>
                <a:tc>
                  <a:txBody>
                    <a:bodyPr/>
                    <a:lstStyle/>
                    <a:p>
                      <a:pPr rtl="0"/>
                      <a:r>
                        <a:rPr lang="en-US" sz="1000"/>
                        <a:t>-567.116</a:t>
                      </a:r>
                    </a:p>
                  </a:txBody>
                  <a:tcPr anchor="ctr">
                    <a:lnL>
                      <a:noFill/>
                    </a:lnL>
                    <a:lnR>
                      <a:noFill/>
                    </a:lnR>
                    <a:lnT>
                      <a:noFill/>
                    </a:lnT>
                    <a:lnB>
                      <a:noFill/>
                    </a:lnB>
                  </a:tcPr>
                </a:tc>
                <a:tc>
                  <a:txBody>
                    <a:bodyPr/>
                    <a:lstStyle/>
                    <a:p>
                      <a:pPr rtl="0"/>
                      <a:r>
                        <a:rPr lang="en-US" sz="1000"/>
                        <a:t>667.846</a:t>
                      </a:r>
                    </a:p>
                  </a:txBody>
                  <a:tcPr anchor="ctr">
                    <a:lnL>
                      <a:noFill/>
                    </a:lnL>
                    <a:lnR>
                      <a:noFill/>
                    </a:lnR>
                    <a:lnT>
                      <a:noFill/>
                    </a:lnT>
                    <a:lnB>
                      <a:noFill/>
                    </a:lnB>
                  </a:tcPr>
                </a:tc>
                <a:extLst>
                  <a:ext uri="{0D108BD9-81ED-4DB2-BD59-A6C34878D82A}">
                    <a16:rowId xmlns:a16="http://schemas.microsoft.com/office/drawing/2014/main" val="1530045268"/>
                  </a:ext>
                </a:extLst>
              </a:tr>
              <a:tr h="281411">
                <a:tc>
                  <a:txBody>
                    <a:bodyPr/>
                    <a:lstStyle/>
                    <a:p>
                      <a:pPr rtl="0"/>
                      <a:r>
                        <a:rPr lang="en-US" sz="1000"/>
                        <a:t>hh_size</a:t>
                      </a:r>
                    </a:p>
                  </a:txBody>
                  <a:tcPr anchor="ctr">
                    <a:lnL>
                      <a:noFill/>
                    </a:lnL>
                    <a:lnR>
                      <a:noFill/>
                    </a:lnR>
                    <a:lnT>
                      <a:noFill/>
                    </a:lnT>
                    <a:lnB>
                      <a:noFill/>
                    </a:lnB>
                  </a:tcPr>
                </a:tc>
                <a:tc>
                  <a:txBody>
                    <a:bodyPr/>
                    <a:lstStyle/>
                    <a:p>
                      <a:pPr rtl="0"/>
                      <a:r>
                        <a:rPr lang="en-US" sz="1000"/>
                        <a:t>255.4685</a:t>
                      </a:r>
                    </a:p>
                  </a:txBody>
                  <a:tcPr anchor="ctr">
                    <a:lnL>
                      <a:noFill/>
                    </a:lnL>
                    <a:lnR>
                      <a:noFill/>
                    </a:lnR>
                    <a:lnT>
                      <a:noFill/>
                    </a:lnT>
                    <a:lnB>
                      <a:noFill/>
                    </a:lnB>
                  </a:tcPr>
                </a:tc>
                <a:tc>
                  <a:txBody>
                    <a:bodyPr/>
                    <a:lstStyle/>
                    <a:p>
                      <a:pPr rtl="0"/>
                      <a:r>
                        <a:rPr lang="en-US" sz="1000"/>
                        <a:t>893.892</a:t>
                      </a:r>
                    </a:p>
                  </a:txBody>
                  <a:tcPr anchor="ctr">
                    <a:lnL>
                      <a:noFill/>
                    </a:lnL>
                    <a:lnR>
                      <a:noFill/>
                    </a:lnR>
                    <a:lnT>
                      <a:noFill/>
                    </a:lnT>
                    <a:lnB>
                      <a:noFill/>
                    </a:lnB>
                  </a:tcPr>
                </a:tc>
                <a:tc>
                  <a:txBody>
                    <a:bodyPr/>
                    <a:lstStyle/>
                    <a:p>
                      <a:pPr rtl="0"/>
                      <a:r>
                        <a:rPr lang="en-US" sz="1000"/>
                        <a:t>0.286</a:t>
                      </a:r>
                    </a:p>
                  </a:txBody>
                  <a:tcPr anchor="ctr">
                    <a:lnL>
                      <a:noFill/>
                    </a:lnL>
                    <a:lnR>
                      <a:noFill/>
                    </a:lnR>
                    <a:lnT>
                      <a:noFill/>
                    </a:lnT>
                    <a:lnB>
                      <a:noFill/>
                    </a:lnB>
                  </a:tcPr>
                </a:tc>
                <a:tc>
                  <a:txBody>
                    <a:bodyPr/>
                    <a:lstStyle/>
                    <a:p>
                      <a:pPr rtl="0"/>
                      <a:r>
                        <a:rPr lang="en-US" sz="1000"/>
                        <a:t>0.775</a:t>
                      </a:r>
                    </a:p>
                  </a:txBody>
                  <a:tcPr anchor="ctr">
                    <a:lnL>
                      <a:noFill/>
                    </a:lnL>
                    <a:lnR>
                      <a:noFill/>
                    </a:lnR>
                    <a:lnT>
                      <a:noFill/>
                    </a:lnT>
                    <a:lnB>
                      <a:noFill/>
                    </a:lnB>
                  </a:tcPr>
                </a:tc>
                <a:tc>
                  <a:txBody>
                    <a:bodyPr/>
                    <a:lstStyle/>
                    <a:p>
                      <a:pPr rtl="0"/>
                      <a:r>
                        <a:rPr lang="en-US" sz="1000"/>
                        <a:t>-1496.652</a:t>
                      </a:r>
                    </a:p>
                  </a:txBody>
                  <a:tcPr anchor="ctr">
                    <a:lnL>
                      <a:noFill/>
                    </a:lnL>
                    <a:lnR>
                      <a:noFill/>
                    </a:lnR>
                    <a:lnT>
                      <a:noFill/>
                    </a:lnT>
                    <a:lnB>
                      <a:noFill/>
                    </a:lnB>
                  </a:tcPr>
                </a:tc>
                <a:tc>
                  <a:txBody>
                    <a:bodyPr/>
                    <a:lstStyle/>
                    <a:p>
                      <a:pPr rtl="0"/>
                      <a:r>
                        <a:rPr lang="en-US" sz="1000"/>
                        <a:t>2007.588</a:t>
                      </a:r>
                    </a:p>
                  </a:txBody>
                  <a:tcPr anchor="ctr">
                    <a:lnL>
                      <a:noFill/>
                    </a:lnL>
                    <a:lnR>
                      <a:noFill/>
                    </a:lnR>
                    <a:lnT>
                      <a:noFill/>
                    </a:lnT>
                    <a:lnB>
                      <a:noFill/>
                    </a:lnB>
                  </a:tcPr>
                </a:tc>
                <a:extLst>
                  <a:ext uri="{0D108BD9-81ED-4DB2-BD59-A6C34878D82A}">
                    <a16:rowId xmlns:a16="http://schemas.microsoft.com/office/drawing/2014/main" val="606990167"/>
                  </a:ext>
                </a:extLst>
              </a:tr>
              <a:tr h="281411">
                <a:tc>
                  <a:txBody>
                    <a:bodyPr/>
                    <a:lstStyle/>
                    <a:p>
                      <a:pPr rtl="0"/>
                      <a:r>
                        <a:rPr lang="en-US" sz="1000"/>
                        <a:t>age_months</a:t>
                      </a:r>
                    </a:p>
                  </a:txBody>
                  <a:tcPr anchor="ctr">
                    <a:lnL>
                      <a:noFill/>
                    </a:lnL>
                    <a:lnR>
                      <a:noFill/>
                    </a:lnR>
                    <a:lnT>
                      <a:noFill/>
                    </a:lnT>
                    <a:lnB>
                      <a:noFill/>
                    </a:lnB>
                  </a:tcPr>
                </a:tc>
                <a:tc>
                  <a:txBody>
                    <a:bodyPr/>
                    <a:lstStyle/>
                    <a:p>
                      <a:pPr rtl="0"/>
                      <a:r>
                        <a:rPr lang="en-US" sz="1000"/>
                        <a:t>-26.1771</a:t>
                      </a:r>
                    </a:p>
                  </a:txBody>
                  <a:tcPr anchor="ctr">
                    <a:lnL>
                      <a:noFill/>
                    </a:lnL>
                    <a:lnR>
                      <a:noFill/>
                    </a:lnR>
                    <a:lnT>
                      <a:noFill/>
                    </a:lnT>
                    <a:lnB>
                      <a:noFill/>
                    </a:lnB>
                  </a:tcPr>
                </a:tc>
                <a:tc>
                  <a:txBody>
                    <a:bodyPr/>
                    <a:lstStyle/>
                    <a:p>
                      <a:pPr rtl="0"/>
                      <a:r>
                        <a:rPr lang="en-US" sz="1000"/>
                        <a:t>22.882</a:t>
                      </a:r>
                    </a:p>
                  </a:txBody>
                  <a:tcPr anchor="ctr">
                    <a:lnL>
                      <a:noFill/>
                    </a:lnL>
                    <a:lnR>
                      <a:noFill/>
                    </a:lnR>
                    <a:lnT>
                      <a:noFill/>
                    </a:lnT>
                    <a:lnB>
                      <a:noFill/>
                    </a:lnB>
                  </a:tcPr>
                </a:tc>
                <a:tc>
                  <a:txBody>
                    <a:bodyPr/>
                    <a:lstStyle/>
                    <a:p>
                      <a:pPr rtl="0"/>
                      <a:r>
                        <a:rPr lang="en-US" sz="1000"/>
                        <a:t>-1.144</a:t>
                      </a:r>
                    </a:p>
                  </a:txBody>
                  <a:tcPr anchor="ctr">
                    <a:lnL>
                      <a:noFill/>
                    </a:lnL>
                    <a:lnR>
                      <a:noFill/>
                    </a:lnR>
                    <a:lnT>
                      <a:noFill/>
                    </a:lnT>
                    <a:lnB>
                      <a:noFill/>
                    </a:lnB>
                  </a:tcPr>
                </a:tc>
                <a:tc>
                  <a:txBody>
                    <a:bodyPr/>
                    <a:lstStyle/>
                    <a:p>
                      <a:pPr rtl="0"/>
                      <a:r>
                        <a:rPr lang="en-US" sz="1000"/>
                        <a:t>0.253</a:t>
                      </a:r>
                    </a:p>
                  </a:txBody>
                  <a:tcPr anchor="ctr">
                    <a:lnL>
                      <a:noFill/>
                    </a:lnL>
                    <a:lnR>
                      <a:noFill/>
                    </a:lnR>
                    <a:lnT>
                      <a:noFill/>
                    </a:lnT>
                    <a:lnB>
                      <a:noFill/>
                    </a:lnB>
                  </a:tcPr>
                </a:tc>
                <a:tc>
                  <a:txBody>
                    <a:bodyPr/>
                    <a:lstStyle/>
                    <a:p>
                      <a:pPr rtl="0"/>
                      <a:r>
                        <a:rPr lang="en-US" sz="1000"/>
                        <a:t>-71.028</a:t>
                      </a:r>
                    </a:p>
                  </a:txBody>
                  <a:tcPr anchor="ctr">
                    <a:lnL>
                      <a:noFill/>
                    </a:lnL>
                    <a:lnR>
                      <a:noFill/>
                    </a:lnR>
                    <a:lnT>
                      <a:noFill/>
                    </a:lnT>
                    <a:lnB>
                      <a:noFill/>
                    </a:lnB>
                  </a:tcPr>
                </a:tc>
                <a:tc>
                  <a:txBody>
                    <a:bodyPr/>
                    <a:lstStyle/>
                    <a:p>
                      <a:pPr rtl="0"/>
                      <a:r>
                        <a:rPr lang="en-US" sz="1000" dirty="0"/>
                        <a:t>18.674</a:t>
                      </a:r>
                    </a:p>
                  </a:txBody>
                  <a:tcPr anchor="ctr">
                    <a:lnL>
                      <a:noFill/>
                    </a:lnL>
                    <a:lnR>
                      <a:noFill/>
                    </a:lnR>
                    <a:lnT>
                      <a:noFill/>
                    </a:lnT>
                    <a:lnB>
                      <a:noFill/>
                    </a:lnB>
                  </a:tcPr>
                </a:tc>
                <a:extLst>
                  <a:ext uri="{0D108BD9-81ED-4DB2-BD59-A6C34878D82A}">
                    <a16:rowId xmlns:a16="http://schemas.microsoft.com/office/drawing/2014/main" val="906153175"/>
                  </a:ext>
                </a:extLst>
              </a:tr>
            </a:tbl>
          </a:graphicData>
        </a:graphic>
      </p:graphicFrame>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06832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5062"/>
          </a:xfrm>
        </p:spPr>
        <p:txBody>
          <a:bodyPr>
            <a:normAutofit/>
          </a:bodyPr>
          <a:lstStyle/>
          <a:p>
            <a:r>
              <a:rPr lang="en-US" sz="3200" b="1" dirty="0"/>
              <a:t>Income as a function of All Mobility and Insurance Variables</a:t>
            </a:r>
            <a:endParaRPr lang="en-US" sz="3200" dirty="0"/>
          </a:p>
        </p:txBody>
      </p:sp>
      <p:graphicFrame>
        <p:nvGraphicFramePr>
          <p:cNvPr id="10" name="Content Placeholder 9"/>
          <p:cNvGraphicFramePr>
            <a:graphicFrameLocks noGrp="1"/>
          </p:cNvGraphicFramePr>
          <p:nvPr>
            <p:ph idx="1"/>
            <p:extLst/>
          </p:nvPr>
        </p:nvGraphicFramePr>
        <p:xfrm>
          <a:off x="838199" y="1312118"/>
          <a:ext cx="10515603" cy="5118900"/>
        </p:xfrm>
        <a:graphic>
          <a:graphicData uri="http://schemas.openxmlformats.org/drawingml/2006/table">
            <a:tbl>
              <a:tblPr/>
              <a:tblGrid>
                <a:gridCol w="1502229">
                  <a:extLst>
                    <a:ext uri="{9D8B030D-6E8A-4147-A177-3AD203B41FA5}">
                      <a16:colId xmlns:a16="http://schemas.microsoft.com/office/drawing/2014/main" val="784462437"/>
                    </a:ext>
                  </a:extLst>
                </a:gridCol>
                <a:gridCol w="1502229">
                  <a:extLst>
                    <a:ext uri="{9D8B030D-6E8A-4147-A177-3AD203B41FA5}">
                      <a16:colId xmlns:a16="http://schemas.microsoft.com/office/drawing/2014/main" val="385374084"/>
                    </a:ext>
                  </a:extLst>
                </a:gridCol>
                <a:gridCol w="1502229">
                  <a:extLst>
                    <a:ext uri="{9D8B030D-6E8A-4147-A177-3AD203B41FA5}">
                      <a16:colId xmlns:a16="http://schemas.microsoft.com/office/drawing/2014/main" val="3872061959"/>
                    </a:ext>
                  </a:extLst>
                </a:gridCol>
                <a:gridCol w="1502229">
                  <a:extLst>
                    <a:ext uri="{9D8B030D-6E8A-4147-A177-3AD203B41FA5}">
                      <a16:colId xmlns:a16="http://schemas.microsoft.com/office/drawing/2014/main" val="935047231"/>
                    </a:ext>
                  </a:extLst>
                </a:gridCol>
                <a:gridCol w="1502229">
                  <a:extLst>
                    <a:ext uri="{9D8B030D-6E8A-4147-A177-3AD203B41FA5}">
                      <a16:colId xmlns:a16="http://schemas.microsoft.com/office/drawing/2014/main" val="1142199354"/>
                    </a:ext>
                  </a:extLst>
                </a:gridCol>
                <a:gridCol w="1502229">
                  <a:extLst>
                    <a:ext uri="{9D8B030D-6E8A-4147-A177-3AD203B41FA5}">
                      <a16:colId xmlns:a16="http://schemas.microsoft.com/office/drawing/2014/main" val="2941214236"/>
                    </a:ext>
                  </a:extLst>
                </a:gridCol>
                <a:gridCol w="1502229">
                  <a:extLst>
                    <a:ext uri="{9D8B030D-6E8A-4147-A177-3AD203B41FA5}">
                      <a16:colId xmlns:a16="http://schemas.microsoft.com/office/drawing/2014/main" val="1175070520"/>
                    </a:ext>
                  </a:extLst>
                </a:gridCol>
              </a:tblGrid>
              <a:tr h="196055">
                <a:tc>
                  <a:txBody>
                    <a:bodyPr/>
                    <a:lstStyle/>
                    <a:p>
                      <a:pPr rtl="0"/>
                      <a:r>
                        <a:rPr lang="en-US" sz="800" dirty="0" err="1"/>
                        <a:t>coef</a:t>
                      </a:r>
                      <a:endParaRPr lang="en-US" sz="800" dirty="0"/>
                    </a:p>
                  </a:txBody>
                  <a:tcPr anchor="ctr">
                    <a:lnL>
                      <a:noFill/>
                    </a:lnL>
                    <a:lnR>
                      <a:noFill/>
                    </a:lnR>
                    <a:lnT>
                      <a:noFill/>
                    </a:lnT>
                    <a:lnB>
                      <a:noFill/>
                    </a:lnB>
                  </a:tcPr>
                </a:tc>
                <a:tc>
                  <a:txBody>
                    <a:bodyPr/>
                    <a:lstStyle/>
                    <a:p>
                      <a:pPr rtl="0"/>
                      <a:r>
                        <a:rPr lang="en-US" sz="800"/>
                        <a:t>std err</a:t>
                      </a:r>
                    </a:p>
                  </a:txBody>
                  <a:tcPr anchor="ctr">
                    <a:lnL>
                      <a:noFill/>
                    </a:lnL>
                    <a:lnR>
                      <a:noFill/>
                    </a:lnR>
                    <a:lnT>
                      <a:noFill/>
                    </a:lnT>
                    <a:lnB>
                      <a:noFill/>
                    </a:lnB>
                  </a:tcPr>
                </a:tc>
                <a:tc>
                  <a:txBody>
                    <a:bodyPr/>
                    <a:lstStyle/>
                    <a:p>
                      <a:pPr rtl="0"/>
                      <a:r>
                        <a:rPr lang="en-US" sz="800"/>
                        <a:t>t</a:t>
                      </a:r>
                    </a:p>
                  </a:txBody>
                  <a:tcPr anchor="ctr">
                    <a:lnL>
                      <a:noFill/>
                    </a:lnL>
                    <a:lnR>
                      <a:noFill/>
                    </a:lnR>
                    <a:lnT>
                      <a:noFill/>
                    </a:lnT>
                    <a:lnB>
                      <a:noFill/>
                    </a:lnB>
                  </a:tcPr>
                </a:tc>
                <a:tc>
                  <a:txBody>
                    <a:bodyPr/>
                    <a:lstStyle/>
                    <a:p>
                      <a:pPr rtl="0"/>
                      <a:r>
                        <a:rPr lang="en-US" sz="800"/>
                        <a:t>P&gt;|t|</a:t>
                      </a:r>
                    </a:p>
                  </a:txBody>
                  <a:tcPr anchor="ctr">
                    <a:lnL>
                      <a:noFill/>
                    </a:lnL>
                    <a:lnR>
                      <a:noFill/>
                    </a:lnR>
                    <a:lnT>
                      <a:noFill/>
                    </a:lnT>
                    <a:lnB>
                      <a:noFill/>
                    </a:lnB>
                  </a:tcPr>
                </a:tc>
                <a:tc>
                  <a:txBody>
                    <a:bodyPr/>
                    <a:lstStyle/>
                    <a:p>
                      <a:pPr rtl="0"/>
                      <a:r>
                        <a:rPr lang="en-US" sz="800"/>
                        <a:t>[0.025</a:t>
                      </a:r>
                    </a:p>
                  </a:txBody>
                  <a:tcPr anchor="ctr">
                    <a:lnL>
                      <a:noFill/>
                    </a:lnL>
                    <a:lnR>
                      <a:noFill/>
                    </a:lnR>
                    <a:lnT>
                      <a:noFill/>
                    </a:lnT>
                    <a:lnB>
                      <a:noFill/>
                    </a:lnB>
                  </a:tcPr>
                </a:tc>
                <a:tc>
                  <a:txBody>
                    <a:bodyPr/>
                    <a:lstStyle/>
                    <a:p>
                      <a:pPr rtl="0"/>
                      <a:r>
                        <a:rPr lang="en-US" sz="800"/>
                        <a:t>0.975]</a:t>
                      </a:r>
                    </a:p>
                  </a:txBody>
                  <a:tcPr anchor="ctr">
                    <a:lnL>
                      <a:noFill/>
                    </a:lnL>
                    <a:lnR>
                      <a:noFill/>
                    </a:lnR>
                    <a:lnT>
                      <a:noFill/>
                    </a:lnT>
                    <a:lnB>
                      <a:noFill/>
                    </a:lnB>
                  </a:tcPr>
                </a:tc>
                <a:tc>
                  <a:txBody>
                    <a:bodyPr/>
                    <a:lstStyle/>
                    <a:p>
                      <a:endParaRPr lang="en-US" sz="800"/>
                    </a:p>
                  </a:txBody>
                  <a:tcPr>
                    <a:lnL>
                      <a:noFill/>
                    </a:lnL>
                    <a:lnR>
                      <a:noFill/>
                    </a:lnR>
                    <a:lnT>
                      <a:noFill/>
                    </a:lnT>
                    <a:lnB>
                      <a:noFill/>
                    </a:lnB>
                  </a:tcPr>
                </a:tc>
                <a:extLst>
                  <a:ext uri="{0D108BD9-81ED-4DB2-BD59-A6C34878D82A}">
                    <a16:rowId xmlns:a16="http://schemas.microsoft.com/office/drawing/2014/main" val="68652282"/>
                  </a:ext>
                </a:extLst>
              </a:tr>
              <a:tr h="196055">
                <a:tc>
                  <a:txBody>
                    <a:bodyPr/>
                    <a:lstStyle/>
                    <a:p>
                      <a:pPr rtl="0"/>
                      <a:r>
                        <a:rPr lang="en-US" sz="800"/>
                        <a:t>const</a:t>
                      </a:r>
                    </a:p>
                  </a:txBody>
                  <a:tcPr anchor="ctr">
                    <a:lnL>
                      <a:noFill/>
                    </a:lnL>
                    <a:lnR>
                      <a:noFill/>
                    </a:lnR>
                    <a:lnT>
                      <a:noFill/>
                    </a:lnT>
                    <a:lnB>
                      <a:noFill/>
                    </a:lnB>
                  </a:tcPr>
                </a:tc>
                <a:tc>
                  <a:txBody>
                    <a:bodyPr/>
                    <a:lstStyle/>
                    <a:p>
                      <a:pPr rtl="0"/>
                      <a:r>
                        <a:rPr lang="en-US" sz="800"/>
                        <a:t>9.227e+04</a:t>
                      </a:r>
                    </a:p>
                  </a:txBody>
                  <a:tcPr anchor="ctr">
                    <a:lnL>
                      <a:noFill/>
                    </a:lnL>
                    <a:lnR>
                      <a:noFill/>
                    </a:lnR>
                    <a:lnT>
                      <a:noFill/>
                    </a:lnT>
                    <a:lnB>
                      <a:noFill/>
                    </a:lnB>
                  </a:tcPr>
                </a:tc>
                <a:tc>
                  <a:txBody>
                    <a:bodyPr/>
                    <a:lstStyle/>
                    <a:p>
                      <a:pPr rtl="0"/>
                      <a:r>
                        <a:rPr lang="en-US" sz="800"/>
                        <a:t>1.47e+04</a:t>
                      </a:r>
                    </a:p>
                  </a:txBody>
                  <a:tcPr anchor="ctr">
                    <a:lnL>
                      <a:noFill/>
                    </a:lnL>
                    <a:lnR>
                      <a:noFill/>
                    </a:lnR>
                    <a:lnT>
                      <a:noFill/>
                    </a:lnT>
                    <a:lnB>
                      <a:noFill/>
                    </a:lnB>
                  </a:tcPr>
                </a:tc>
                <a:tc>
                  <a:txBody>
                    <a:bodyPr/>
                    <a:lstStyle/>
                    <a:p>
                      <a:pPr rtl="0"/>
                      <a:r>
                        <a:rPr lang="en-US" sz="800"/>
                        <a:t>6.294</a:t>
                      </a:r>
                    </a:p>
                  </a:txBody>
                  <a:tcPr anchor="ctr">
                    <a:lnL>
                      <a:noFill/>
                    </a:lnL>
                    <a:lnR>
                      <a:noFill/>
                    </a:lnR>
                    <a:lnT>
                      <a:noFill/>
                    </a:lnT>
                    <a:lnB>
                      <a:noFill/>
                    </a:lnB>
                  </a:tcPr>
                </a:tc>
                <a:tc>
                  <a:txBody>
                    <a:bodyPr/>
                    <a:lstStyle/>
                    <a:p>
                      <a:pPr rtl="0"/>
                      <a:r>
                        <a:rPr lang="en-US" sz="800"/>
                        <a:t>0.000</a:t>
                      </a:r>
                    </a:p>
                  </a:txBody>
                  <a:tcPr anchor="ctr">
                    <a:lnL>
                      <a:noFill/>
                    </a:lnL>
                    <a:lnR>
                      <a:noFill/>
                    </a:lnR>
                    <a:lnT>
                      <a:noFill/>
                    </a:lnT>
                    <a:lnB>
                      <a:noFill/>
                    </a:lnB>
                  </a:tcPr>
                </a:tc>
                <a:tc>
                  <a:txBody>
                    <a:bodyPr/>
                    <a:lstStyle/>
                    <a:p>
                      <a:pPr rtl="0"/>
                      <a:r>
                        <a:rPr lang="en-US" sz="800"/>
                        <a:t>6.35e+04</a:t>
                      </a:r>
                    </a:p>
                  </a:txBody>
                  <a:tcPr anchor="ctr">
                    <a:lnL>
                      <a:noFill/>
                    </a:lnL>
                    <a:lnR>
                      <a:noFill/>
                    </a:lnR>
                    <a:lnT>
                      <a:noFill/>
                    </a:lnT>
                    <a:lnB>
                      <a:noFill/>
                    </a:lnB>
                  </a:tcPr>
                </a:tc>
                <a:tc>
                  <a:txBody>
                    <a:bodyPr/>
                    <a:lstStyle/>
                    <a:p>
                      <a:pPr rtl="0"/>
                      <a:r>
                        <a:rPr lang="en-US" sz="800"/>
                        <a:t>1.21e+05</a:t>
                      </a:r>
                    </a:p>
                  </a:txBody>
                  <a:tcPr anchor="ctr">
                    <a:lnL>
                      <a:noFill/>
                    </a:lnL>
                    <a:lnR>
                      <a:noFill/>
                    </a:lnR>
                    <a:lnT>
                      <a:noFill/>
                    </a:lnT>
                    <a:lnB>
                      <a:noFill/>
                    </a:lnB>
                  </a:tcPr>
                </a:tc>
                <a:extLst>
                  <a:ext uri="{0D108BD9-81ED-4DB2-BD59-A6C34878D82A}">
                    <a16:rowId xmlns:a16="http://schemas.microsoft.com/office/drawing/2014/main" val="1576090000"/>
                  </a:ext>
                </a:extLst>
              </a:tr>
              <a:tr h="196055">
                <a:tc>
                  <a:txBody>
                    <a:bodyPr/>
                    <a:lstStyle/>
                    <a:p>
                      <a:pPr rtl="0"/>
                      <a:r>
                        <a:rPr lang="en-US" sz="800"/>
                        <a:t>Works at 2nd job</a:t>
                      </a:r>
                    </a:p>
                  </a:txBody>
                  <a:tcPr anchor="ctr">
                    <a:lnL>
                      <a:noFill/>
                    </a:lnL>
                    <a:lnR>
                      <a:noFill/>
                    </a:lnR>
                    <a:lnT>
                      <a:noFill/>
                    </a:lnT>
                    <a:lnB>
                      <a:noFill/>
                    </a:lnB>
                  </a:tcPr>
                </a:tc>
                <a:tc>
                  <a:txBody>
                    <a:bodyPr/>
                    <a:lstStyle/>
                    <a:p>
                      <a:pPr rtl="0"/>
                      <a:r>
                        <a:rPr lang="en-US" sz="800"/>
                        <a:t>4.74e+04</a:t>
                      </a:r>
                    </a:p>
                  </a:txBody>
                  <a:tcPr anchor="ctr">
                    <a:lnL>
                      <a:noFill/>
                    </a:lnL>
                    <a:lnR>
                      <a:noFill/>
                    </a:lnR>
                    <a:lnT>
                      <a:noFill/>
                    </a:lnT>
                    <a:lnB>
                      <a:noFill/>
                    </a:lnB>
                  </a:tcPr>
                </a:tc>
                <a:tc>
                  <a:txBody>
                    <a:bodyPr/>
                    <a:lstStyle/>
                    <a:p>
                      <a:pPr rtl="0"/>
                      <a:r>
                        <a:rPr lang="en-US" sz="800"/>
                        <a:t>5459.510</a:t>
                      </a:r>
                    </a:p>
                  </a:txBody>
                  <a:tcPr anchor="ctr">
                    <a:lnL>
                      <a:noFill/>
                    </a:lnL>
                    <a:lnR>
                      <a:noFill/>
                    </a:lnR>
                    <a:lnT>
                      <a:noFill/>
                    </a:lnT>
                    <a:lnB>
                      <a:noFill/>
                    </a:lnB>
                  </a:tcPr>
                </a:tc>
                <a:tc>
                  <a:txBody>
                    <a:bodyPr/>
                    <a:lstStyle/>
                    <a:p>
                      <a:pPr rtl="0"/>
                      <a:r>
                        <a:rPr lang="en-US" sz="800"/>
                        <a:t>8.682</a:t>
                      </a:r>
                    </a:p>
                  </a:txBody>
                  <a:tcPr anchor="ctr">
                    <a:lnL>
                      <a:noFill/>
                    </a:lnL>
                    <a:lnR>
                      <a:noFill/>
                    </a:lnR>
                    <a:lnT>
                      <a:noFill/>
                    </a:lnT>
                    <a:lnB>
                      <a:noFill/>
                    </a:lnB>
                  </a:tcPr>
                </a:tc>
                <a:tc>
                  <a:txBody>
                    <a:bodyPr/>
                    <a:lstStyle/>
                    <a:p>
                      <a:pPr rtl="0"/>
                      <a:r>
                        <a:rPr lang="en-US" sz="800"/>
                        <a:t>0.000</a:t>
                      </a:r>
                    </a:p>
                  </a:txBody>
                  <a:tcPr anchor="ctr">
                    <a:lnL>
                      <a:noFill/>
                    </a:lnL>
                    <a:lnR>
                      <a:noFill/>
                    </a:lnR>
                    <a:lnT>
                      <a:noFill/>
                    </a:lnT>
                    <a:lnB>
                      <a:noFill/>
                    </a:lnB>
                  </a:tcPr>
                </a:tc>
                <a:tc>
                  <a:txBody>
                    <a:bodyPr/>
                    <a:lstStyle/>
                    <a:p>
                      <a:pPr rtl="0"/>
                      <a:r>
                        <a:rPr lang="en-US" sz="800"/>
                        <a:t>3.67e+04</a:t>
                      </a:r>
                    </a:p>
                  </a:txBody>
                  <a:tcPr anchor="ctr">
                    <a:lnL>
                      <a:noFill/>
                    </a:lnL>
                    <a:lnR>
                      <a:noFill/>
                    </a:lnR>
                    <a:lnT>
                      <a:noFill/>
                    </a:lnT>
                    <a:lnB>
                      <a:noFill/>
                    </a:lnB>
                  </a:tcPr>
                </a:tc>
                <a:tc>
                  <a:txBody>
                    <a:bodyPr/>
                    <a:lstStyle/>
                    <a:p>
                      <a:pPr rtl="0"/>
                      <a:r>
                        <a:rPr lang="en-US" sz="800"/>
                        <a:t>5.81e+04</a:t>
                      </a:r>
                    </a:p>
                  </a:txBody>
                  <a:tcPr anchor="ctr">
                    <a:lnL>
                      <a:noFill/>
                    </a:lnL>
                    <a:lnR>
                      <a:noFill/>
                    </a:lnR>
                    <a:lnT>
                      <a:noFill/>
                    </a:lnT>
                    <a:lnB>
                      <a:noFill/>
                    </a:lnB>
                  </a:tcPr>
                </a:tc>
                <a:extLst>
                  <a:ext uri="{0D108BD9-81ED-4DB2-BD59-A6C34878D82A}">
                    <a16:rowId xmlns:a16="http://schemas.microsoft.com/office/drawing/2014/main" val="1909530987"/>
                  </a:ext>
                </a:extLst>
              </a:tr>
              <a:tr h="196055">
                <a:tc>
                  <a:txBody>
                    <a:bodyPr/>
                    <a:lstStyle/>
                    <a:p>
                      <a:pPr rtl="0"/>
                      <a:r>
                        <a:rPr lang="en-US" sz="800"/>
                        <a:t>ragender</a:t>
                      </a:r>
                    </a:p>
                  </a:txBody>
                  <a:tcPr anchor="ctr">
                    <a:lnL>
                      <a:noFill/>
                    </a:lnL>
                    <a:lnR>
                      <a:noFill/>
                    </a:lnR>
                    <a:lnT>
                      <a:noFill/>
                    </a:lnT>
                    <a:lnB>
                      <a:noFill/>
                    </a:lnB>
                  </a:tcPr>
                </a:tc>
                <a:tc>
                  <a:txBody>
                    <a:bodyPr/>
                    <a:lstStyle/>
                    <a:p>
                      <a:pPr rtl="0"/>
                      <a:r>
                        <a:rPr lang="en-US" sz="800"/>
                        <a:t>9688.6848</a:t>
                      </a:r>
                    </a:p>
                  </a:txBody>
                  <a:tcPr anchor="ctr">
                    <a:lnL>
                      <a:noFill/>
                    </a:lnL>
                    <a:lnR>
                      <a:noFill/>
                    </a:lnR>
                    <a:lnT>
                      <a:noFill/>
                    </a:lnT>
                    <a:lnB>
                      <a:noFill/>
                    </a:lnB>
                  </a:tcPr>
                </a:tc>
                <a:tc>
                  <a:txBody>
                    <a:bodyPr/>
                    <a:lstStyle/>
                    <a:p>
                      <a:pPr rtl="0"/>
                      <a:r>
                        <a:rPr lang="en-US" sz="800"/>
                        <a:t>2797.742</a:t>
                      </a:r>
                    </a:p>
                  </a:txBody>
                  <a:tcPr anchor="ctr">
                    <a:lnL>
                      <a:noFill/>
                    </a:lnL>
                    <a:lnR>
                      <a:noFill/>
                    </a:lnR>
                    <a:lnT>
                      <a:noFill/>
                    </a:lnT>
                    <a:lnB>
                      <a:noFill/>
                    </a:lnB>
                  </a:tcPr>
                </a:tc>
                <a:tc>
                  <a:txBody>
                    <a:bodyPr/>
                    <a:lstStyle/>
                    <a:p>
                      <a:pPr rtl="0"/>
                      <a:r>
                        <a:rPr lang="en-US" sz="800"/>
                        <a:t>3.463</a:t>
                      </a:r>
                    </a:p>
                  </a:txBody>
                  <a:tcPr anchor="ctr">
                    <a:lnL>
                      <a:noFill/>
                    </a:lnL>
                    <a:lnR>
                      <a:noFill/>
                    </a:lnR>
                    <a:lnT>
                      <a:noFill/>
                    </a:lnT>
                    <a:lnB>
                      <a:noFill/>
                    </a:lnB>
                  </a:tcPr>
                </a:tc>
                <a:tc>
                  <a:txBody>
                    <a:bodyPr/>
                    <a:lstStyle/>
                    <a:p>
                      <a:pPr rtl="0"/>
                      <a:r>
                        <a:rPr lang="en-US" sz="800"/>
                        <a:t>0.001</a:t>
                      </a:r>
                    </a:p>
                  </a:txBody>
                  <a:tcPr anchor="ctr">
                    <a:lnL>
                      <a:noFill/>
                    </a:lnL>
                    <a:lnR>
                      <a:noFill/>
                    </a:lnR>
                    <a:lnT>
                      <a:noFill/>
                    </a:lnT>
                    <a:lnB>
                      <a:noFill/>
                    </a:lnB>
                  </a:tcPr>
                </a:tc>
                <a:tc>
                  <a:txBody>
                    <a:bodyPr/>
                    <a:lstStyle/>
                    <a:p>
                      <a:pPr rtl="0"/>
                      <a:r>
                        <a:rPr lang="en-US" sz="800"/>
                        <a:t>4204.821</a:t>
                      </a:r>
                    </a:p>
                  </a:txBody>
                  <a:tcPr anchor="ctr">
                    <a:lnL>
                      <a:noFill/>
                    </a:lnL>
                    <a:lnR>
                      <a:noFill/>
                    </a:lnR>
                    <a:lnT>
                      <a:noFill/>
                    </a:lnT>
                    <a:lnB>
                      <a:noFill/>
                    </a:lnB>
                  </a:tcPr>
                </a:tc>
                <a:tc>
                  <a:txBody>
                    <a:bodyPr/>
                    <a:lstStyle/>
                    <a:p>
                      <a:pPr rtl="0"/>
                      <a:r>
                        <a:rPr lang="en-US" sz="800"/>
                        <a:t>1.52e+04</a:t>
                      </a:r>
                    </a:p>
                  </a:txBody>
                  <a:tcPr anchor="ctr">
                    <a:lnL>
                      <a:noFill/>
                    </a:lnL>
                    <a:lnR>
                      <a:noFill/>
                    </a:lnR>
                    <a:lnT>
                      <a:noFill/>
                    </a:lnT>
                    <a:lnB>
                      <a:noFill/>
                    </a:lnB>
                  </a:tcPr>
                </a:tc>
                <a:extLst>
                  <a:ext uri="{0D108BD9-81ED-4DB2-BD59-A6C34878D82A}">
                    <a16:rowId xmlns:a16="http://schemas.microsoft.com/office/drawing/2014/main" val="2182787244"/>
                  </a:ext>
                </a:extLst>
              </a:tr>
              <a:tr h="196055">
                <a:tc>
                  <a:txBody>
                    <a:bodyPr/>
                    <a:lstStyle/>
                    <a:p>
                      <a:pPr rtl="0"/>
                      <a:r>
                        <a:rPr lang="en-US" sz="800"/>
                        <a:t>Diff-Walk sev blocks</a:t>
                      </a:r>
                    </a:p>
                  </a:txBody>
                  <a:tcPr anchor="ctr">
                    <a:lnL>
                      <a:noFill/>
                    </a:lnL>
                    <a:lnR>
                      <a:noFill/>
                    </a:lnR>
                    <a:lnT>
                      <a:noFill/>
                    </a:lnT>
                    <a:lnB>
                      <a:noFill/>
                    </a:lnB>
                  </a:tcPr>
                </a:tc>
                <a:tc>
                  <a:txBody>
                    <a:bodyPr/>
                    <a:lstStyle/>
                    <a:p>
                      <a:pPr rtl="0"/>
                      <a:r>
                        <a:rPr lang="en-US" sz="800"/>
                        <a:t>-2740.6278</a:t>
                      </a:r>
                    </a:p>
                  </a:txBody>
                  <a:tcPr anchor="ctr">
                    <a:lnL>
                      <a:noFill/>
                    </a:lnL>
                    <a:lnR>
                      <a:noFill/>
                    </a:lnR>
                    <a:lnT>
                      <a:noFill/>
                    </a:lnT>
                    <a:lnB>
                      <a:noFill/>
                    </a:lnB>
                  </a:tcPr>
                </a:tc>
                <a:tc>
                  <a:txBody>
                    <a:bodyPr/>
                    <a:lstStyle/>
                    <a:p>
                      <a:pPr rtl="0"/>
                      <a:r>
                        <a:rPr lang="en-US" sz="800" dirty="0"/>
                        <a:t>1.83e+04</a:t>
                      </a:r>
                    </a:p>
                  </a:txBody>
                  <a:tcPr anchor="ctr">
                    <a:lnL>
                      <a:noFill/>
                    </a:lnL>
                    <a:lnR>
                      <a:noFill/>
                    </a:lnR>
                    <a:lnT>
                      <a:noFill/>
                    </a:lnT>
                    <a:lnB>
                      <a:noFill/>
                    </a:lnB>
                  </a:tcPr>
                </a:tc>
                <a:tc>
                  <a:txBody>
                    <a:bodyPr/>
                    <a:lstStyle/>
                    <a:p>
                      <a:pPr rtl="0"/>
                      <a:r>
                        <a:rPr lang="en-US" sz="800"/>
                        <a:t>-0.150</a:t>
                      </a:r>
                    </a:p>
                  </a:txBody>
                  <a:tcPr anchor="ctr">
                    <a:lnL>
                      <a:noFill/>
                    </a:lnL>
                    <a:lnR>
                      <a:noFill/>
                    </a:lnR>
                    <a:lnT>
                      <a:noFill/>
                    </a:lnT>
                    <a:lnB>
                      <a:noFill/>
                    </a:lnB>
                  </a:tcPr>
                </a:tc>
                <a:tc>
                  <a:txBody>
                    <a:bodyPr/>
                    <a:lstStyle/>
                    <a:p>
                      <a:pPr rtl="0"/>
                      <a:r>
                        <a:rPr lang="en-US" sz="800"/>
                        <a:t>0.881</a:t>
                      </a:r>
                    </a:p>
                  </a:txBody>
                  <a:tcPr anchor="ctr">
                    <a:lnL>
                      <a:noFill/>
                    </a:lnL>
                    <a:lnR>
                      <a:noFill/>
                    </a:lnR>
                    <a:lnT>
                      <a:noFill/>
                    </a:lnT>
                    <a:lnB>
                      <a:noFill/>
                    </a:lnB>
                  </a:tcPr>
                </a:tc>
                <a:tc>
                  <a:txBody>
                    <a:bodyPr/>
                    <a:lstStyle/>
                    <a:p>
                      <a:pPr rtl="0"/>
                      <a:r>
                        <a:rPr lang="en-US" sz="800"/>
                        <a:t>-3.86e+04</a:t>
                      </a:r>
                    </a:p>
                  </a:txBody>
                  <a:tcPr anchor="ctr">
                    <a:lnL>
                      <a:noFill/>
                    </a:lnL>
                    <a:lnR>
                      <a:noFill/>
                    </a:lnR>
                    <a:lnT>
                      <a:noFill/>
                    </a:lnT>
                    <a:lnB>
                      <a:noFill/>
                    </a:lnB>
                  </a:tcPr>
                </a:tc>
                <a:tc>
                  <a:txBody>
                    <a:bodyPr/>
                    <a:lstStyle/>
                    <a:p>
                      <a:pPr rtl="0"/>
                      <a:r>
                        <a:rPr lang="en-US" sz="800"/>
                        <a:t>3.31e+04</a:t>
                      </a:r>
                    </a:p>
                  </a:txBody>
                  <a:tcPr anchor="ctr">
                    <a:lnL>
                      <a:noFill/>
                    </a:lnL>
                    <a:lnR>
                      <a:noFill/>
                    </a:lnR>
                    <a:lnT>
                      <a:noFill/>
                    </a:lnT>
                    <a:lnB>
                      <a:noFill/>
                    </a:lnB>
                  </a:tcPr>
                </a:tc>
                <a:extLst>
                  <a:ext uri="{0D108BD9-81ED-4DB2-BD59-A6C34878D82A}">
                    <a16:rowId xmlns:a16="http://schemas.microsoft.com/office/drawing/2014/main" val="257385157"/>
                  </a:ext>
                </a:extLst>
              </a:tr>
              <a:tr h="196055">
                <a:tc>
                  <a:txBody>
                    <a:bodyPr/>
                    <a:lstStyle/>
                    <a:p>
                      <a:pPr rtl="0"/>
                      <a:r>
                        <a:rPr lang="en-US" sz="800"/>
                        <a:t>Diff-Walk across room</a:t>
                      </a:r>
                    </a:p>
                  </a:txBody>
                  <a:tcPr anchor="ctr">
                    <a:lnL>
                      <a:noFill/>
                    </a:lnL>
                    <a:lnR>
                      <a:noFill/>
                    </a:lnR>
                    <a:lnT>
                      <a:noFill/>
                    </a:lnT>
                    <a:lnB>
                      <a:noFill/>
                    </a:lnB>
                  </a:tcPr>
                </a:tc>
                <a:tc>
                  <a:txBody>
                    <a:bodyPr/>
                    <a:lstStyle/>
                    <a:p>
                      <a:pPr rtl="0"/>
                      <a:r>
                        <a:rPr lang="en-US" sz="800"/>
                        <a:t>2643.9943</a:t>
                      </a:r>
                    </a:p>
                  </a:txBody>
                  <a:tcPr anchor="ctr">
                    <a:lnL>
                      <a:noFill/>
                    </a:lnL>
                    <a:lnR>
                      <a:noFill/>
                    </a:lnR>
                    <a:lnT>
                      <a:noFill/>
                    </a:lnT>
                    <a:lnB>
                      <a:noFill/>
                    </a:lnB>
                  </a:tcPr>
                </a:tc>
                <a:tc>
                  <a:txBody>
                    <a:bodyPr/>
                    <a:lstStyle/>
                    <a:p>
                      <a:pPr rtl="0"/>
                      <a:r>
                        <a:rPr lang="en-US" sz="800"/>
                        <a:t>2.55e+04</a:t>
                      </a:r>
                    </a:p>
                  </a:txBody>
                  <a:tcPr anchor="ctr">
                    <a:lnL>
                      <a:noFill/>
                    </a:lnL>
                    <a:lnR>
                      <a:noFill/>
                    </a:lnR>
                    <a:lnT>
                      <a:noFill/>
                    </a:lnT>
                    <a:lnB>
                      <a:noFill/>
                    </a:lnB>
                  </a:tcPr>
                </a:tc>
                <a:tc>
                  <a:txBody>
                    <a:bodyPr/>
                    <a:lstStyle/>
                    <a:p>
                      <a:pPr rtl="0"/>
                      <a:r>
                        <a:rPr lang="en-US" sz="800"/>
                        <a:t>0.104</a:t>
                      </a:r>
                    </a:p>
                  </a:txBody>
                  <a:tcPr anchor="ctr">
                    <a:lnL>
                      <a:noFill/>
                    </a:lnL>
                    <a:lnR>
                      <a:noFill/>
                    </a:lnR>
                    <a:lnT>
                      <a:noFill/>
                    </a:lnT>
                    <a:lnB>
                      <a:noFill/>
                    </a:lnB>
                  </a:tcPr>
                </a:tc>
                <a:tc>
                  <a:txBody>
                    <a:bodyPr/>
                    <a:lstStyle/>
                    <a:p>
                      <a:pPr rtl="0"/>
                      <a:r>
                        <a:rPr lang="en-US" sz="800"/>
                        <a:t>0.917</a:t>
                      </a:r>
                    </a:p>
                  </a:txBody>
                  <a:tcPr anchor="ctr">
                    <a:lnL>
                      <a:noFill/>
                    </a:lnL>
                    <a:lnR>
                      <a:noFill/>
                    </a:lnR>
                    <a:lnT>
                      <a:noFill/>
                    </a:lnT>
                    <a:lnB>
                      <a:noFill/>
                    </a:lnB>
                  </a:tcPr>
                </a:tc>
                <a:tc>
                  <a:txBody>
                    <a:bodyPr/>
                    <a:lstStyle/>
                    <a:p>
                      <a:pPr rtl="0"/>
                      <a:r>
                        <a:rPr lang="en-US" sz="800"/>
                        <a:t>-4.73e+04</a:t>
                      </a:r>
                    </a:p>
                  </a:txBody>
                  <a:tcPr anchor="ctr">
                    <a:lnL>
                      <a:noFill/>
                    </a:lnL>
                    <a:lnR>
                      <a:noFill/>
                    </a:lnR>
                    <a:lnT>
                      <a:noFill/>
                    </a:lnT>
                    <a:lnB>
                      <a:noFill/>
                    </a:lnB>
                  </a:tcPr>
                </a:tc>
                <a:tc>
                  <a:txBody>
                    <a:bodyPr/>
                    <a:lstStyle/>
                    <a:p>
                      <a:pPr rtl="0"/>
                      <a:r>
                        <a:rPr lang="en-US" sz="800"/>
                        <a:t>5.26e+04</a:t>
                      </a:r>
                    </a:p>
                  </a:txBody>
                  <a:tcPr anchor="ctr">
                    <a:lnL>
                      <a:noFill/>
                    </a:lnL>
                    <a:lnR>
                      <a:noFill/>
                    </a:lnR>
                    <a:lnT>
                      <a:noFill/>
                    </a:lnT>
                    <a:lnB>
                      <a:noFill/>
                    </a:lnB>
                  </a:tcPr>
                </a:tc>
                <a:extLst>
                  <a:ext uri="{0D108BD9-81ED-4DB2-BD59-A6C34878D82A}">
                    <a16:rowId xmlns:a16="http://schemas.microsoft.com/office/drawing/2014/main" val="82420079"/>
                  </a:ext>
                </a:extLst>
              </a:tr>
              <a:tr h="196055">
                <a:tc>
                  <a:txBody>
                    <a:bodyPr/>
                    <a:lstStyle/>
                    <a:p>
                      <a:pPr rtl="0"/>
                      <a:r>
                        <a:rPr lang="en-US" sz="800"/>
                        <a:t>Diff-Walk one block</a:t>
                      </a:r>
                    </a:p>
                  </a:txBody>
                  <a:tcPr anchor="ctr">
                    <a:lnL>
                      <a:noFill/>
                    </a:lnL>
                    <a:lnR>
                      <a:noFill/>
                    </a:lnR>
                    <a:lnT>
                      <a:noFill/>
                    </a:lnT>
                    <a:lnB>
                      <a:noFill/>
                    </a:lnB>
                  </a:tcPr>
                </a:tc>
                <a:tc>
                  <a:txBody>
                    <a:bodyPr/>
                    <a:lstStyle/>
                    <a:p>
                      <a:pPr rtl="0"/>
                      <a:r>
                        <a:rPr lang="en-US" sz="800"/>
                        <a:t>299.1778</a:t>
                      </a:r>
                    </a:p>
                  </a:txBody>
                  <a:tcPr anchor="ctr">
                    <a:lnL>
                      <a:noFill/>
                    </a:lnL>
                    <a:lnR>
                      <a:noFill/>
                    </a:lnR>
                    <a:lnT>
                      <a:noFill/>
                    </a:lnT>
                    <a:lnB>
                      <a:noFill/>
                    </a:lnB>
                  </a:tcPr>
                </a:tc>
                <a:tc>
                  <a:txBody>
                    <a:bodyPr/>
                    <a:lstStyle/>
                    <a:p>
                      <a:pPr rtl="0"/>
                      <a:r>
                        <a:rPr lang="en-US" sz="800"/>
                        <a:t>2.09e+04</a:t>
                      </a:r>
                    </a:p>
                  </a:txBody>
                  <a:tcPr anchor="ctr">
                    <a:lnL>
                      <a:noFill/>
                    </a:lnL>
                    <a:lnR>
                      <a:noFill/>
                    </a:lnR>
                    <a:lnT>
                      <a:noFill/>
                    </a:lnT>
                    <a:lnB>
                      <a:noFill/>
                    </a:lnB>
                  </a:tcPr>
                </a:tc>
                <a:tc>
                  <a:txBody>
                    <a:bodyPr/>
                    <a:lstStyle/>
                    <a:p>
                      <a:pPr rtl="0"/>
                      <a:r>
                        <a:rPr lang="en-US" sz="800"/>
                        <a:t>0.014</a:t>
                      </a:r>
                    </a:p>
                  </a:txBody>
                  <a:tcPr anchor="ctr">
                    <a:lnL>
                      <a:noFill/>
                    </a:lnL>
                    <a:lnR>
                      <a:noFill/>
                    </a:lnR>
                    <a:lnT>
                      <a:noFill/>
                    </a:lnT>
                    <a:lnB>
                      <a:noFill/>
                    </a:lnB>
                  </a:tcPr>
                </a:tc>
                <a:tc>
                  <a:txBody>
                    <a:bodyPr/>
                    <a:lstStyle/>
                    <a:p>
                      <a:pPr rtl="0"/>
                      <a:r>
                        <a:rPr lang="en-US" sz="800"/>
                        <a:t>0.989</a:t>
                      </a:r>
                    </a:p>
                  </a:txBody>
                  <a:tcPr anchor="ctr">
                    <a:lnL>
                      <a:noFill/>
                    </a:lnL>
                    <a:lnR>
                      <a:noFill/>
                    </a:lnR>
                    <a:lnT>
                      <a:noFill/>
                    </a:lnT>
                    <a:lnB>
                      <a:noFill/>
                    </a:lnB>
                  </a:tcPr>
                </a:tc>
                <a:tc>
                  <a:txBody>
                    <a:bodyPr/>
                    <a:lstStyle/>
                    <a:p>
                      <a:pPr rtl="0"/>
                      <a:r>
                        <a:rPr lang="en-US" sz="800"/>
                        <a:t>-4.07e+04</a:t>
                      </a:r>
                    </a:p>
                  </a:txBody>
                  <a:tcPr anchor="ctr">
                    <a:lnL>
                      <a:noFill/>
                    </a:lnL>
                    <a:lnR>
                      <a:noFill/>
                    </a:lnR>
                    <a:lnT>
                      <a:noFill/>
                    </a:lnT>
                    <a:lnB>
                      <a:noFill/>
                    </a:lnB>
                  </a:tcPr>
                </a:tc>
                <a:tc>
                  <a:txBody>
                    <a:bodyPr/>
                    <a:lstStyle/>
                    <a:p>
                      <a:pPr rtl="0"/>
                      <a:r>
                        <a:rPr lang="en-US" sz="800"/>
                        <a:t>4.13e+04</a:t>
                      </a:r>
                    </a:p>
                  </a:txBody>
                  <a:tcPr anchor="ctr">
                    <a:lnL>
                      <a:noFill/>
                    </a:lnL>
                    <a:lnR>
                      <a:noFill/>
                    </a:lnR>
                    <a:lnT>
                      <a:noFill/>
                    </a:lnT>
                    <a:lnB>
                      <a:noFill/>
                    </a:lnB>
                  </a:tcPr>
                </a:tc>
                <a:extLst>
                  <a:ext uri="{0D108BD9-81ED-4DB2-BD59-A6C34878D82A}">
                    <a16:rowId xmlns:a16="http://schemas.microsoft.com/office/drawing/2014/main" val="3688239733"/>
                  </a:ext>
                </a:extLst>
              </a:tr>
              <a:tr h="196055">
                <a:tc>
                  <a:txBody>
                    <a:bodyPr/>
                    <a:lstStyle/>
                    <a:p>
                      <a:pPr rtl="0"/>
                      <a:r>
                        <a:rPr lang="en-US" sz="800"/>
                        <a:t>Some diff walking</a:t>
                      </a:r>
                    </a:p>
                  </a:txBody>
                  <a:tcPr anchor="ctr">
                    <a:lnL>
                      <a:noFill/>
                    </a:lnL>
                    <a:lnR>
                      <a:noFill/>
                    </a:lnR>
                    <a:lnT>
                      <a:noFill/>
                    </a:lnT>
                    <a:lnB>
                      <a:noFill/>
                    </a:lnB>
                  </a:tcPr>
                </a:tc>
                <a:tc>
                  <a:txBody>
                    <a:bodyPr/>
                    <a:lstStyle/>
                    <a:p>
                      <a:pPr rtl="0"/>
                      <a:r>
                        <a:rPr lang="en-US" sz="800"/>
                        <a:t>-7076.5797</a:t>
                      </a:r>
                    </a:p>
                  </a:txBody>
                  <a:tcPr anchor="ctr">
                    <a:lnL>
                      <a:noFill/>
                    </a:lnL>
                    <a:lnR>
                      <a:noFill/>
                    </a:lnR>
                    <a:lnT>
                      <a:noFill/>
                    </a:lnT>
                    <a:lnB>
                      <a:noFill/>
                    </a:lnB>
                  </a:tcPr>
                </a:tc>
                <a:tc>
                  <a:txBody>
                    <a:bodyPr/>
                    <a:lstStyle/>
                    <a:p>
                      <a:pPr rtl="0"/>
                      <a:r>
                        <a:rPr lang="en-US" sz="800"/>
                        <a:t>1.85e+04</a:t>
                      </a:r>
                    </a:p>
                  </a:txBody>
                  <a:tcPr anchor="ctr">
                    <a:lnL>
                      <a:noFill/>
                    </a:lnL>
                    <a:lnR>
                      <a:noFill/>
                    </a:lnR>
                    <a:lnT>
                      <a:noFill/>
                    </a:lnT>
                    <a:lnB>
                      <a:noFill/>
                    </a:lnB>
                  </a:tcPr>
                </a:tc>
                <a:tc>
                  <a:txBody>
                    <a:bodyPr/>
                    <a:lstStyle/>
                    <a:p>
                      <a:pPr rtl="0"/>
                      <a:r>
                        <a:rPr lang="en-US" sz="800"/>
                        <a:t>-0.383</a:t>
                      </a:r>
                    </a:p>
                  </a:txBody>
                  <a:tcPr anchor="ctr">
                    <a:lnL>
                      <a:noFill/>
                    </a:lnL>
                    <a:lnR>
                      <a:noFill/>
                    </a:lnR>
                    <a:lnT>
                      <a:noFill/>
                    </a:lnT>
                    <a:lnB>
                      <a:noFill/>
                    </a:lnB>
                  </a:tcPr>
                </a:tc>
                <a:tc>
                  <a:txBody>
                    <a:bodyPr/>
                    <a:lstStyle/>
                    <a:p>
                      <a:pPr rtl="0"/>
                      <a:r>
                        <a:rPr lang="en-US" sz="800"/>
                        <a:t>0.702</a:t>
                      </a:r>
                    </a:p>
                  </a:txBody>
                  <a:tcPr anchor="ctr">
                    <a:lnL>
                      <a:noFill/>
                    </a:lnL>
                    <a:lnR>
                      <a:noFill/>
                    </a:lnR>
                    <a:lnT>
                      <a:noFill/>
                    </a:lnT>
                    <a:lnB>
                      <a:noFill/>
                    </a:lnB>
                  </a:tcPr>
                </a:tc>
                <a:tc>
                  <a:txBody>
                    <a:bodyPr/>
                    <a:lstStyle/>
                    <a:p>
                      <a:pPr rtl="0"/>
                      <a:r>
                        <a:rPr lang="en-US" sz="800"/>
                        <a:t>-4.33e+04</a:t>
                      </a:r>
                    </a:p>
                  </a:txBody>
                  <a:tcPr anchor="ctr">
                    <a:lnL>
                      <a:noFill/>
                    </a:lnL>
                    <a:lnR>
                      <a:noFill/>
                    </a:lnR>
                    <a:lnT>
                      <a:noFill/>
                    </a:lnT>
                    <a:lnB>
                      <a:noFill/>
                    </a:lnB>
                  </a:tcPr>
                </a:tc>
                <a:tc>
                  <a:txBody>
                    <a:bodyPr/>
                    <a:lstStyle/>
                    <a:p>
                      <a:pPr rtl="0"/>
                      <a:r>
                        <a:rPr lang="en-US" sz="800"/>
                        <a:t>2.92e+04</a:t>
                      </a:r>
                    </a:p>
                  </a:txBody>
                  <a:tcPr anchor="ctr">
                    <a:lnL>
                      <a:noFill/>
                    </a:lnL>
                    <a:lnR>
                      <a:noFill/>
                    </a:lnR>
                    <a:lnT>
                      <a:noFill/>
                    </a:lnT>
                    <a:lnB>
                      <a:noFill/>
                    </a:lnB>
                  </a:tcPr>
                </a:tc>
                <a:extLst>
                  <a:ext uri="{0D108BD9-81ED-4DB2-BD59-A6C34878D82A}">
                    <a16:rowId xmlns:a16="http://schemas.microsoft.com/office/drawing/2014/main" val="1516595370"/>
                  </a:ext>
                </a:extLst>
              </a:tr>
              <a:tr h="262639">
                <a:tc>
                  <a:txBody>
                    <a:bodyPr/>
                    <a:lstStyle/>
                    <a:p>
                      <a:pPr rtl="0"/>
                      <a:r>
                        <a:rPr lang="en-US" sz="800"/>
                        <a:t>Some diff walking one block</a:t>
                      </a:r>
                    </a:p>
                  </a:txBody>
                  <a:tcPr anchor="ctr">
                    <a:lnL>
                      <a:noFill/>
                    </a:lnL>
                    <a:lnR>
                      <a:noFill/>
                    </a:lnR>
                    <a:lnT>
                      <a:noFill/>
                    </a:lnT>
                    <a:lnB>
                      <a:noFill/>
                    </a:lnB>
                  </a:tcPr>
                </a:tc>
                <a:tc>
                  <a:txBody>
                    <a:bodyPr/>
                    <a:lstStyle/>
                    <a:p>
                      <a:pPr rtl="0"/>
                      <a:r>
                        <a:rPr lang="en-US" sz="800"/>
                        <a:t>1371.6913</a:t>
                      </a:r>
                    </a:p>
                  </a:txBody>
                  <a:tcPr anchor="ctr">
                    <a:lnL>
                      <a:noFill/>
                    </a:lnL>
                    <a:lnR>
                      <a:noFill/>
                    </a:lnR>
                    <a:lnT>
                      <a:noFill/>
                    </a:lnT>
                    <a:lnB>
                      <a:noFill/>
                    </a:lnB>
                  </a:tcPr>
                </a:tc>
                <a:tc>
                  <a:txBody>
                    <a:bodyPr/>
                    <a:lstStyle/>
                    <a:p>
                      <a:pPr rtl="0"/>
                      <a:r>
                        <a:rPr lang="en-US" sz="800"/>
                        <a:t>2.12e+04</a:t>
                      </a:r>
                    </a:p>
                  </a:txBody>
                  <a:tcPr anchor="ctr">
                    <a:lnL>
                      <a:noFill/>
                    </a:lnL>
                    <a:lnR>
                      <a:noFill/>
                    </a:lnR>
                    <a:lnT>
                      <a:noFill/>
                    </a:lnT>
                    <a:lnB>
                      <a:noFill/>
                    </a:lnB>
                  </a:tcPr>
                </a:tc>
                <a:tc>
                  <a:txBody>
                    <a:bodyPr/>
                    <a:lstStyle/>
                    <a:p>
                      <a:pPr rtl="0"/>
                      <a:r>
                        <a:rPr lang="en-US" sz="800"/>
                        <a:t>0.065</a:t>
                      </a:r>
                    </a:p>
                  </a:txBody>
                  <a:tcPr anchor="ctr">
                    <a:lnL>
                      <a:noFill/>
                    </a:lnL>
                    <a:lnR>
                      <a:noFill/>
                    </a:lnR>
                    <a:lnT>
                      <a:noFill/>
                    </a:lnT>
                    <a:lnB>
                      <a:noFill/>
                    </a:lnB>
                  </a:tcPr>
                </a:tc>
                <a:tc>
                  <a:txBody>
                    <a:bodyPr/>
                    <a:lstStyle/>
                    <a:p>
                      <a:pPr rtl="0"/>
                      <a:r>
                        <a:rPr lang="en-US" sz="800"/>
                        <a:t>0.948</a:t>
                      </a:r>
                    </a:p>
                  </a:txBody>
                  <a:tcPr anchor="ctr">
                    <a:lnL>
                      <a:noFill/>
                    </a:lnL>
                    <a:lnR>
                      <a:noFill/>
                    </a:lnR>
                    <a:lnT>
                      <a:noFill/>
                    </a:lnT>
                    <a:lnB>
                      <a:noFill/>
                    </a:lnB>
                  </a:tcPr>
                </a:tc>
                <a:tc>
                  <a:txBody>
                    <a:bodyPr/>
                    <a:lstStyle/>
                    <a:p>
                      <a:pPr rtl="0"/>
                      <a:r>
                        <a:rPr lang="en-US" sz="800"/>
                        <a:t>-4.01e+04</a:t>
                      </a:r>
                    </a:p>
                  </a:txBody>
                  <a:tcPr anchor="ctr">
                    <a:lnL>
                      <a:noFill/>
                    </a:lnL>
                    <a:lnR>
                      <a:noFill/>
                    </a:lnR>
                    <a:lnT>
                      <a:noFill/>
                    </a:lnT>
                    <a:lnB>
                      <a:noFill/>
                    </a:lnB>
                  </a:tcPr>
                </a:tc>
                <a:tc>
                  <a:txBody>
                    <a:bodyPr/>
                    <a:lstStyle/>
                    <a:p>
                      <a:pPr rtl="0"/>
                      <a:r>
                        <a:rPr lang="en-US" sz="800"/>
                        <a:t>4.29e+04</a:t>
                      </a:r>
                    </a:p>
                  </a:txBody>
                  <a:tcPr anchor="ctr">
                    <a:lnL>
                      <a:noFill/>
                    </a:lnL>
                    <a:lnR>
                      <a:noFill/>
                    </a:lnR>
                    <a:lnT>
                      <a:noFill/>
                    </a:lnT>
                    <a:lnB>
                      <a:noFill/>
                    </a:lnB>
                  </a:tcPr>
                </a:tc>
                <a:extLst>
                  <a:ext uri="{0D108BD9-81ED-4DB2-BD59-A6C34878D82A}">
                    <a16:rowId xmlns:a16="http://schemas.microsoft.com/office/drawing/2014/main" val="4283726665"/>
                  </a:ext>
                </a:extLst>
              </a:tr>
              <a:tr h="262639">
                <a:tc>
                  <a:txBody>
                    <a:bodyPr/>
                    <a:lstStyle/>
                    <a:p>
                      <a:pPr rtl="0"/>
                      <a:r>
                        <a:rPr lang="en-US" sz="800"/>
                        <a:t>Some Diff-Walk across room</a:t>
                      </a:r>
                    </a:p>
                  </a:txBody>
                  <a:tcPr anchor="ctr">
                    <a:lnL>
                      <a:noFill/>
                    </a:lnL>
                    <a:lnR>
                      <a:noFill/>
                    </a:lnR>
                    <a:lnT>
                      <a:noFill/>
                    </a:lnT>
                    <a:lnB>
                      <a:noFill/>
                    </a:lnB>
                  </a:tcPr>
                </a:tc>
                <a:tc>
                  <a:txBody>
                    <a:bodyPr/>
                    <a:lstStyle/>
                    <a:p>
                      <a:pPr rtl="0"/>
                      <a:r>
                        <a:rPr lang="en-US" sz="800"/>
                        <a:t>-3720.3948</a:t>
                      </a:r>
                    </a:p>
                  </a:txBody>
                  <a:tcPr anchor="ctr">
                    <a:lnL>
                      <a:noFill/>
                    </a:lnL>
                    <a:lnR>
                      <a:noFill/>
                    </a:lnR>
                    <a:lnT>
                      <a:noFill/>
                    </a:lnT>
                    <a:lnB>
                      <a:noFill/>
                    </a:lnB>
                  </a:tcPr>
                </a:tc>
                <a:tc>
                  <a:txBody>
                    <a:bodyPr/>
                    <a:lstStyle/>
                    <a:p>
                      <a:pPr rtl="0"/>
                      <a:r>
                        <a:rPr lang="en-US" sz="800"/>
                        <a:t>2.57e+04</a:t>
                      </a:r>
                    </a:p>
                  </a:txBody>
                  <a:tcPr anchor="ctr">
                    <a:lnL>
                      <a:noFill/>
                    </a:lnL>
                    <a:lnR>
                      <a:noFill/>
                    </a:lnR>
                    <a:lnT>
                      <a:noFill/>
                    </a:lnT>
                    <a:lnB>
                      <a:noFill/>
                    </a:lnB>
                  </a:tcPr>
                </a:tc>
                <a:tc>
                  <a:txBody>
                    <a:bodyPr/>
                    <a:lstStyle/>
                    <a:p>
                      <a:pPr rtl="0"/>
                      <a:r>
                        <a:rPr lang="en-US" sz="800"/>
                        <a:t>-0.145</a:t>
                      </a:r>
                    </a:p>
                  </a:txBody>
                  <a:tcPr anchor="ctr">
                    <a:lnL>
                      <a:noFill/>
                    </a:lnL>
                    <a:lnR>
                      <a:noFill/>
                    </a:lnR>
                    <a:lnT>
                      <a:noFill/>
                    </a:lnT>
                    <a:lnB>
                      <a:noFill/>
                    </a:lnB>
                  </a:tcPr>
                </a:tc>
                <a:tc>
                  <a:txBody>
                    <a:bodyPr/>
                    <a:lstStyle/>
                    <a:p>
                      <a:pPr rtl="0"/>
                      <a:r>
                        <a:rPr lang="en-US" sz="800"/>
                        <a:t>0.885</a:t>
                      </a:r>
                    </a:p>
                  </a:txBody>
                  <a:tcPr anchor="ctr">
                    <a:lnL>
                      <a:noFill/>
                    </a:lnL>
                    <a:lnR>
                      <a:noFill/>
                    </a:lnR>
                    <a:lnT>
                      <a:noFill/>
                    </a:lnT>
                    <a:lnB>
                      <a:noFill/>
                    </a:lnB>
                  </a:tcPr>
                </a:tc>
                <a:tc>
                  <a:txBody>
                    <a:bodyPr/>
                    <a:lstStyle/>
                    <a:p>
                      <a:pPr rtl="0"/>
                      <a:r>
                        <a:rPr lang="en-US" sz="800"/>
                        <a:t>-5.41e+04</a:t>
                      </a:r>
                    </a:p>
                  </a:txBody>
                  <a:tcPr anchor="ctr">
                    <a:lnL>
                      <a:noFill/>
                    </a:lnL>
                    <a:lnR>
                      <a:noFill/>
                    </a:lnR>
                    <a:lnT>
                      <a:noFill/>
                    </a:lnT>
                    <a:lnB>
                      <a:noFill/>
                    </a:lnB>
                  </a:tcPr>
                </a:tc>
                <a:tc>
                  <a:txBody>
                    <a:bodyPr/>
                    <a:lstStyle/>
                    <a:p>
                      <a:pPr rtl="0"/>
                      <a:r>
                        <a:rPr lang="en-US" sz="800"/>
                        <a:t>4.66e+04</a:t>
                      </a:r>
                    </a:p>
                  </a:txBody>
                  <a:tcPr anchor="ctr">
                    <a:lnL>
                      <a:noFill/>
                    </a:lnL>
                    <a:lnR>
                      <a:noFill/>
                    </a:lnR>
                    <a:lnT>
                      <a:noFill/>
                    </a:lnT>
                    <a:lnB>
                      <a:noFill/>
                    </a:lnB>
                  </a:tcPr>
                </a:tc>
                <a:extLst>
                  <a:ext uri="{0D108BD9-81ED-4DB2-BD59-A6C34878D82A}">
                    <a16:rowId xmlns:a16="http://schemas.microsoft.com/office/drawing/2014/main" val="1790408144"/>
                  </a:ext>
                </a:extLst>
              </a:tr>
              <a:tr h="196055">
                <a:tc>
                  <a:txBody>
                    <a:bodyPr/>
                    <a:lstStyle/>
                    <a:p>
                      <a:pPr rtl="0"/>
                      <a:r>
                        <a:rPr lang="en-US" sz="800"/>
                        <a:t>Diff-Get up fr chair</a:t>
                      </a:r>
                    </a:p>
                  </a:txBody>
                  <a:tcPr anchor="ctr">
                    <a:lnL>
                      <a:noFill/>
                    </a:lnL>
                    <a:lnR>
                      <a:noFill/>
                    </a:lnR>
                    <a:lnT>
                      <a:noFill/>
                    </a:lnT>
                    <a:lnB>
                      <a:noFill/>
                    </a:lnB>
                  </a:tcPr>
                </a:tc>
                <a:tc>
                  <a:txBody>
                    <a:bodyPr/>
                    <a:lstStyle/>
                    <a:p>
                      <a:pPr rtl="0"/>
                      <a:r>
                        <a:rPr lang="en-US" sz="800"/>
                        <a:t>-2970.5779</a:t>
                      </a:r>
                    </a:p>
                  </a:txBody>
                  <a:tcPr anchor="ctr">
                    <a:lnL>
                      <a:noFill/>
                    </a:lnL>
                    <a:lnR>
                      <a:noFill/>
                    </a:lnR>
                    <a:lnT>
                      <a:noFill/>
                    </a:lnT>
                    <a:lnB>
                      <a:noFill/>
                    </a:lnB>
                  </a:tcPr>
                </a:tc>
                <a:tc>
                  <a:txBody>
                    <a:bodyPr/>
                    <a:lstStyle/>
                    <a:p>
                      <a:pPr rtl="0"/>
                      <a:r>
                        <a:rPr lang="en-US" sz="800"/>
                        <a:t>3044.701</a:t>
                      </a:r>
                    </a:p>
                  </a:txBody>
                  <a:tcPr anchor="ctr">
                    <a:lnL>
                      <a:noFill/>
                    </a:lnL>
                    <a:lnR>
                      <a:noFill/>
                    </a:lnR>
                    <a:lnT>
                      <a:noFill/>
                    </a:lnT>
                    <a:lnB>
                      <a:noFill/>
                    </a:lnB>
                  </a:tcPr>
                </a:tc>
                <a:tc>
                  <a:txBody>
                    <a:bodyPr/>
                    <a:lstStyle/>
                    <a:p>
                      <a:pPr rtl="0"/>
                      <a:r>
                        <a:rPr lang="en-US" sz="800"/>
                        <a:t>-0.976</a:t>
                      </a:r>
                    </a:p>
                  </a:txBody>
                  <a:tcPr anchor="ctr">
                    <a:lnL>
                      <a:noFill/>
                    </a:lnL>
                    <a:lnR>
                      <a:noFill/>
                    </a:lnR>
                    <a:lnT>
                      <a:noFill/>
                    </a:lnT>
                    <a:lnB>
                      <a:noFill/>
                    </a:lnB>
                  </a:tcPr>
                </a:tc>
                <a:tc>
                  <a:txBody>
                    <a:bodyPr/>
                    <a:lstStyle/>
                    <a:p>
                      <a:pPr rtl="0"/>
                      <a:r>
                        <a:rPr lang="en-US" sz="800"/>
                        <a:t>0.329</a:t>
                      </a:r>
                    </a:p>
                  </a:txBody>
                  <a:tcPr anchor="ctr">
                    <a:lnL>
                      <a:noFill/>
                    </a:lnL>
                    <a:lnR>
                      <a:noFill/>
                    </a:lnR>
                    <a:lnT>
                      <a:noFill/>
                    </a:lnT>
                    <a:lnB>
                      <a:noFill/>
                    </a:lnB>
                  </a:tcPr>
                </a:tc>
                <a:tc>
                  <a:txBody>
                    <a:bodyPr/>
                    <a:lstStyle/>
                    <a:p>
                      <a:pPr rtl="0"/>
                      <a:r>
                        <a:rPr lang="en-US" sz="800"/>
                        <a:t>-8938.506</a:t>
                      </a:r>
                    </a:p>
                  </a:txBody>
                  <a:tcPr anchor="ctr">
                    <a:lnL>
                      <a:noFill/>
                    </a:lnL>
                    <a:lnR>
                      <a:noFill/>
                    </a:lnR>
                    <a:lnT>
                      <a:noFill/>
                    </a:lnT>
                    <a:lnB>
                      <a:noFill/>
                    </a:lnB>
                  </a:tcPr>
                </a:tc>
                <a:tc>
                  <a:txBody>
                    <a:bodyPr/>
                    <a:lstStyle/>
                    <a:p>
                      <a:pPr rtl="0"/>
                      <a:r>
                        <a:rPr lang="en-US" sz="800"/>
                        <a:t>2997.350</a:t>
                      </a:r>
                    </a:p>
                  </a:txBody>
                  <a:tcPr anchor="ctr">
                    <a:lnL>
                      <a:noFill/>
                    </a:lnL>
                    <a:lnR>
                      <a:noFill/>
                    </a:lnR>
                    <a:lnT>
                      <a:noFill/>
                    </a:lnT>
                    <a:lnB>
                      <a:noFill/>
                    </a:lnB>
                  </a:tcPr>
                </a:tc>
                <a:extLst>
                  <a:ext uri="{0D108BD9-81ED-4DB2-BD59-A6C34878D82A}">
                    <a16:rowId xmlns:a16="http://schemas.microsoft.com/office/drawing/2014/main" val="1716115976"/>
                  </a:ext>
                </a:extLst>
              </a:tr>
              <a:tr h="196055">
                <a:tc>
                  <a:txBody>
                    <a:bodyPr/>
                    <a:lstStyle/>
                    <a:p>
                      <a:pPr rtl="0"/>
                      <a:r>
                        <a:rPr lang="en-US" sz="800"/>
                        <a:t>Diff-Climb sev flt stair</a:t>
                      </a:r>
                    </a:p>
                  </a:txBody>
                  <a:tcPr anchor="ctr">
                    <a:lnL>
                      <a:noFill/>
                    </a:lnL>
                    <a:lnR>
                      <a:noFill/>
                    </a:lnR>
                    <a:lnT>
                      <a:noFill/>
                    </a:lnT>
                    <a:lnB>
                      <a:noFill/>
                    </a:lnB>
                  </a:tcPr>
                </a:tc>
                <a:tc>
                  <a:txBody>
                    <a:bodyPr/>
                    <a:lstStyle/>
                    <a:p>
                      <a:pPr rtl="0"/>
                      <a:r>
                        <a:rPr lang="en-US" sz="800"/>
                        <a:t>3160.7831</a:t>
                      </a:r>
                    </a:p>
                  </a:txBody>
                  <a:tcPr anchor="ctr">
                    <a:lnL>
                      <a:noFill/>
                    </a:lnL>
                    <a:lnR>
                      <a:noFill/>
                    </a:lnR>
                    <a:lnT>
                      <a:noFill/>
                    </a:lnT>
                    <a:lnB>
                      <a:noFill/>
                    </a:lnB>
                  </a:tcPr>
                </a:tc>
                <a:tc>
                  <a:txBody>
                    <a:bodyPr/>
                    <a:lstStyle/>
                    <a:p>
                      <a:pPr rtl="0"/>
                      <a:r>
                        <a:rPr lang="en-US" sz="800"/>
                        <a:t>8021.249</a:t>
                      </a:r>
                    </a:p>
                  </a:txBody>
                  <a:tcPr anchor="ctr">
                    <a:lnL>
                      <a:noFill/>
                    </a:lnL>
                    <a:lnR>
                      <a:noFill/>
                    </a:lnR>
                    <a:lnT>
                      <a:noFill/>
                    </a:lnT>
                    <a:lnB>
                      <a:noFill/>
                    </a:lnB>
                  </a:tcPr>
                </a:tc>
                <a:tc>
                  <a:txBody>
                    <a:bodyPr/>
                    <a:lstStyle/>
                    <a:p>
                      <a:pPr rtl="0"/>
                      <a:r>
                        <a:rPr lang="en-US" sz="800"/>
                        <a:t>0.394</a:t>
                      </a:r>
                    </a:p>
                  </a:txBody>
                  <a:tcPr anchor="ctr">
                    <a:lnL>
                      <a:noFill/>
                    </a:lnL>
                    <a:lnR>
                      <a:noFill/>
                    </a:lnR>
                    <a:lnT>
                      <a:noFill/>
                    </a:lnT>
                    <a:lnB>
                      <a:noFill/>
                    </a:lnB>
                  </a:tcPr>
                </a:tc>
                <a:tc>
                  <a:txBody>
                    <a:bodyPr/>
                    <a:lstStyle/>
                    <a:p>
                      <a:pPr rtl="0"/>
                      <a:r>
                        <a:rPr lang="en-US" sz="800"/>
                        <a:t>0.694</a:t>
                      </a:r>
                    </a:p>
                  </a:txBody>
                  <a:tcPr anchor="ctr">
                    <a:lnL>
                      <a:noFill/>
                    </a:lnL>
                    <a:lnR>
                      <a:noFill/>
                    </a:lnR>
                    <a:lnT>
                      <a:noFill/>
                    </a:lnT>
                    <a:lnB>
                      <a:noFill/>
                    </a:lnB>
                  </a:tcPr>
                </a:tc>
                <a:tc>
                  <a:txBody>
                    <a:bodyPr/>
                    <a:lstStyle/>
                    <a:p>
                      <a:pPr rtl="0"/>
                      <a:r>
                        <a:rPr lang="en-US" sz="800"/>
                        <a:t>-1.26e+04</a:t>
                      </a:r>
                    </a:p>
                  </a:txBody>
                  <a:tcPr anchor="ctr">
                    <a:lnL>
                      <a:noFill/>
                    </a:lnL>
                    <a:lnR>
                      <a:noFill/>
                    </a:lnR>
                    <a:lnT>
                      <a:noFill/>
                    </a:lnT>
                    <a:lnB>
                      <a:noFill/>
                    </a:lnB>
                  </a:tcPr>
                </a:tc>
                <a:tc>
                  <a:txBody>
                    <a:bodyPr/>
                    <a:lstStyle/>
                    <a:p>
                      <a:pPr rtl="0"/>
                      <a:r>
                        <a:rPr lang="en-US" sz="800"/>
                        <a:t>1.89e+04</a:t>
                      </a:r>
                    </a:p>
                  </a:txBody>
                  <a:tcPr anchor="ctr">
                    <a:lnL>
                      <a:noFill/>
                    </a:lnL>
                    <a:lnR>
                      <a:noFill/>
                    </a:lnR>
                    <a:lnT>
                      <a:noFill/>
                    </a:lnT>
                    <a:lnB>
                      <a:noFill/>
                    </a:lnB>
                  </a:tcPr>
                </a:tc>
                <a:extLst>
                  <a:ext uri="{0D108BD9-81ED-4DB2-BD59-A6C34878D82A}">
                    <a16:rowId xmlns:a16="http://schemas.microsoft.com/office/drawing/2014/main" val="4117409494"/>
                  </a:ext>
                </a:extLst>
              </a:tr>
              <a:tr h="196055">
                <a:tc>
                  <a:txBody>
                    <a:bodyPr/>
                    <a:lstStyle/>
                    <a:p>
                      <a:pPr rtl="0"/>
                      <a:r>
                        <a:rPr lang="en-US" sz="800"/>
                        <a:t>Diff-Climb one flt stair</a:t>
                      </a:r>
                    </a:p>
                  </a:txBody>
                  <a:tcPr anchor="ctr">
                    <a:lnL>
                      <a:noFill/>
                    </a:lnL>
                    <a:lnR>
                      <a:noFill/>
                    </a:lnR>
                    <a:lnT>
                      <a:noFill/>
                    </a:lnT>
                    <a:lnB>
                      <a:noFill/>
                    </a:lnB>
                  </a:tcPr>
                </a:tc>
                <a:tc>
                  <a:txBody>
                    <a:bodyPr/>
                    <a:lstStyle/>
                    <a:p>
                      <a:pPr rtl="0"/>
                      <a:r>
                        <a:rPr lang="en-US" sz="800"/>
                        <a:t>1367.3719</a:t>
                      </a:r>
                    </a:p>
                  </a:txBody>
                  <a:tcPr anchor="ctr">
                    <a:lnL>
                      <a:noFill/>
                    </a:lnL>
                    <a:lnR>
                      <a:noFill/>
                    </a:lnR>
                    <a:lnT>
                      <a:noFill/>
                    </a:lnT>
                    <a:lnB>
                      <a:noFill/>
                    </a:lnB>
                  </a:tcPr>
                </a:tc>
                <a:tc>
                  <a:txBody>
                    <a:bodyPr/>
                    <a:lstStyle/>
                    <a:p>
                      <a:pPr rtl="0"/>
                      <a:r>
                        <a:rPr lang="en-US" sz="800"/>
                        <a:t>1.18e+04</a:t>
                      </a:r>
                    </a:p>
                  </a:txBody>
                  <a:tcPr anchor="ctr">
                    <a:lnL>
                      <a:noFill/>
                    </a:lnL>
                    <a:lnR>
                      <a:noFill/>
                    </a:lnR>
                    <a:lnT>
                      <a:noFill/>
                    </a:lnT>
                    <a:lnB>
                      <a:noFill/>
                    </a:lnB>
                  </a:tcPr>
                </a:tc>
                <a:tc>
                  <a:txBody>
                    <a:bodyPr/>
                    <a:lstStyle/>
                    <a:p>
                      <a:pPr rtl="0"/>
                      <a:r>
                        <a:rPr lang="en-US" sz="800"/>
                        <a:t>0.115</a:t>
                      </a:r>
                    </a:p>
                  </a:txBody>
                  <a:tcPr anchor="ctr">
                    <a:lnL>
                      <a:noFill/>
                    </a:lnL>
                    <a:lnR>
                      <a:noFill/>
                    </a:lnR>
                    <a:lnT>
                      <a:noFill/>
                    </a:lnT>
                    <a:lnB>
                      <a:noFill/>
                    </a:lnB>
                  </a:tcPr>
                </a:tc>
                <a:tc>
                  <a:txBody>
                    <a:bodyPr/>
                    <a:lstStyle/>
                    <a:p>
                      <a:pPr rtl="0"/>
                      <a:r>
                        <a:rPr lang="en-US" sz="800"/>
                        <a:t>0.908</a:t>
                      </a:r>
                    </a:p>
                  </a:txBody>
                  <a:tcPr anchor="ctr">
                    <a:lnL>
                      <a:noFill/>
                    </a:lnL>
                    <a:lnR>
                      <a:noFill/>
                    </a:lnR>
                    <a:lnT>
                      <a:noFill/>
                    </a:lnT>
                    <a:lnB>
                      <a:noFill/>
                    </a:lnB>
                  </a:tcPr>
                </a:tc>
                <a:tc>
                  <a:txBody>
                    <a:bodyPr/>
                    <a:lstStyle/>
                    <a:p>
                      <a:pPr rtl="0"/>
                      <a:r>
                        <a:rPr lang="en-US" sz="800"/>
                        <a:t>-2.18e+04</a:t>
                      </a:r>
                    </a:p>
                  </a:txBody>
                  <a:tcPr anchor="ctr">
                    <a:lnL>
                      <a:noFill/>
                    </a:lnL>
                    <a:lnR>
                      <a:noFill/>
                    </a:lnR>
                    <a:lnT>
                      <a:noFill/>
                    </a:lnT>
                    <a:lnB>
                      <a:noFill/>
                    </a:lnB>
                  </a:tcPr>
                </a:tc>
                <a:tc>
                  <a:txBody>
                    <a:bodyPr/>
                    <a:lstStyle/>
                    <a:p>
                      <a:pPr rtl="0"/>
                      <a:r>
                        <a:rPr lang="en-US" sz="800"/>
                        <a:t>2.46e+04</a:t>
                      </a:r>
                    </a:p>
                  </a:txBody>
                  <a:tcPr anchor="ctr">
                    <a:lnL>
                      <a:noFill/>
                    </a:lnL>
                    <a:lnR>
                      <a:noFill/>
                    </a:lnR>
                    <a:lnT>
                      <a:noFill/>
                    </a:lnT>
                    <a:lnB>
                      <a:noFill/>
                    </a:lnB>
                  </a:tcPr>
                </a:tc>
                <a:extLst>
                  <a:ext uri="{0D108BD9-81ED-4DB2-BD59-A6C34878D82A}">
                    <a16:rowId xmlns:a16="http://schemas.microsoft.com/office/drawing/2014/main" val="1469982426"/>
                  </a:ext>
                </a:extLst>
              </a:tr>
              <a:tr h="196055">
                <a:tc>
                  <a:txBody>
                    <a:bodyPr/>
                    <a:lstStyle/>
                    <a:p>
                      <a:pPr rtl="0"/>
                      <a:r>
                        <a:rPr lang="en-US" sz="800"/>
                        <a:t>Difficulty several floors</a:t>
                      </a:r>
                    </a:p>
                  </a:txBody>
                  <a:tcPr anchor="ctr">
                    <a:lnL>
                      <a:noFill/>
                    </a:lnL>
                    <a:lnR>
                      <a:noFill/>
                    </a:lnR>
                    <a:lnT>
                      <a:noFill/>
                    </a:lnT>
                    <a:lnB>
                      <a:noFill/>
                    </a:lnB>
                  </a:tcPr>
                </a:tc>
                <a:tc>
                  <a:txBody>
                    <a:bodyPr/>
                    <a:lstStyle/>
                    <a:p>
                      <a:pPr rtl="0"/>
                      <a:r>
                        <a:rPr lang="en-US" sz="800"/>
                        <a:t>-2.203e+04</a:t>
                      </a:r>
                    </a:p>
                  </a:txBody>
                  <a:tcPr anchor="ctr">
                    <a:lnL>
                      <a:noFill/>
                    </a:lnL>
                    <a:lnR>
                      <a:noFill/>
                    </a:lnR>
                    <a:lnT>
                      <a:noFill/>
                    </a:lnT>
                    <a:lnB>
                      <a:noFill/>
                    </a:lnB>
                  </a:tcPr>
                </a:tc>
                <a:tc>
                  <a:txBody>
                    <a:bodyPr/>
                    <a:lstStyle/>
                    <a:p>
                      <a:pPr rtl="0"/>
                      <a:r>
                        <a:rPr lang="en-US" sz="800"/>
                        <a:t>8347.716</a:t>
                      </a:r>
                    </a:p>
                  </a:txBody>
                  <a:tcPr anchor="ctr">
                    <a:lnL>
                      <a:noFill/>
                    </a:lnL>
                    <a:lnR>
                      <a:noFill/>
                    </a:lnR>
                    <a:lnT>
                      <a:noFill/>
                    </a:lnT>
                    <a:lnB>
                      <a:noFill/>
                    </a:lnB>
                  </a:tcPr>
                </a:tc>
                <a:tc>
                  <a:txBody>
                    <a:bodyPr/>
                    <a:lstStyle/>
                    <a:p>
                      <a:pPr rtl="0"/>
                      <a:r>
                        <a:rPr lang="en-US" sz="800"/>
                        <a:t>-2.639</a:t>
                      </a:r>
                    </a:p>
                  </a:txBody>
                  <a:tcPr anchor="ctr">
                    <a:lnL>
                      <a:noFill/>
                    </a:lnL>
                    <a:lnR>
                      <a:noFill/>
                    </a:lnR>
                    <a:lnT>
                      <a:noFill/>
                    </a:lnT>
                    <a:lnB>
                      <a:noFill/>
                    </a:lnB>
                  </a:tcPr>
                </a:tc>
                <a:tc>
                  <a:txBody>
                    <a:bodyPr/>
                    <a:lstStyle/>
                    <a:p>
                      <a:pPr rtl="0"/>
                      <a:r>
                        <a:rPr lang="en-US" sz="800"/>
                        <a:t>0.008</a:t>
                      </a:r>
                    </a:p>
                  </a:txBody>
                  <a:tcPr anchor="ctr">
                    <a:lnL>
                      <a:noFill/>
                    </a:lnL>
                    <a:lnR>
                      <a:noFill/>
                    </a:lnR>
                    <a:lnT>
                      <a:noFill/>
                    </a:lnT>
                    <a:lnB>
                      <a:noFill/>
                    </a:lnB>
                  </a:tcPr>
                </a:tc>
                <a:tc>
                  <a:txBody>
                    <a:bodyPr/>
                    <a:lstStyle/>
                    <a:p>
                      <a:pPr rtl="0"/>
                      <a:r>
                        <a:rPr lang="en-US" sz="800"/>
                        <a:t>-3.84e+04</a:t>
                      </a:r>
                    </a:p>
                  </a:txBody>
                  <a:tcPr anchor="ctr">
                    <a:lnL>
                      <a:noFill/>
                    </a:lnL>
                    <a:lnR>
                      <a:noFill/>
                    </a:lnR>
                    <a:lnT>
                      <a:noFill/>
                    </a:lnT>
                    <a:lnB>
                      <a:noFill/>
                    </a:lnB>
                  </a:tcPr>
                </a:tc>
                <a:tc>
                  <a:txBody>
                    <a:bodyPr/>
                    <a:lstStyle/>
                    <a:p>
                      <a:pPr rtl="0"/>
                      <a:r>
                        <a:rPr lang="en-US" sz="800"/>
                        <a:t>-5667.830</a:t>
                      </a:r>
                    </a:p>
                  </a:txBody>
                  <a:tcPr anchor="ctr">
                    <a:lnL>
                      <a:noFill/>
                    </a:lnL>
                    <a:lnR>
                      <a:noFill/>
                    </a:lnR>
                    <a:lnT>
                      <a:noFill/>
                    </a:lnT>
                    <a:lnB>
                      <a:noFill/>
                    </a:lnB>
                  </a:tcPr>
                </a:tc>
                <a:extLst>
                  <a:ext uri="{0D108BD9-81ED-4DB2-BD59-A6C34878D82A}">
                    <a16:rowId xmlns:a16="http://schemas.microsoft.com/office/drawing/2014/main" val="1057482020"/>
                  </a:ext>
                </a:extLst>
              </a:tr>
              <a:tr h="196055">
                <a:tc>
                  <a:txBody>
                    <a:bodyPr/>
                    <a:lstStyle/>
                    <a:p>
                      <a:pPr rtl="0"/>
                      <a:r>
                        <a:rPr lang="en-US" sz="800"/>
                        <a:t>Some Diff-Clmb 1 flt stair</a:t>
                      </a:r>
                    </a:p>
                  </a:txBody>
                  <a:tcPr anchor="ctr">
                    <a:lnL>
                      <a:noFill/>
                    </a:lnL>
                    <a:lnR>
                      <a:noFill/>
                    </a:lnR>
                    <a:lnT>
                      <a:noFill/>
                    </a:lnT>
                    <a:lnB>
                      <a:noFill/>
                    </a:lnB>
                  </a:tcPr>
                </a:tc>
                <a:tc>
                  <a:txBody>
                    <a:bodyPr/>
                    <a:lstStyle/>
                    <a:p>
                      <a:pPr rtl="0"/>
                      <a:r>
                        <a:rPr lang="en-US" sz="800"/>
                        <a:t>-3380.9565</a:t>
                      </a:r>
                    </a:p>
                  </a:txBody>
                  <a:tcPr anchor="ctr">
                    <a:lnL>
                      <a:noFill/>
                    </a:lnL>
                    <a:lnR>
                      <a:noFill/>
                    </a:lnR>
                    <a:lnT>
                      <a:noFill/>
                    </a:lnT>
                    <a:lnB>
                      <a:noFill/>
                    </a:lnB>
                  </a:tcPr>
                </a:tc>
                <a:tc>
                  <a:txBody>
                    <a:bodyPr/>
                    <a:lstStyle/>
                    <a:p>
                      <a:pPr rtl="0"/>
                      <a:r>
                        <a:rPr lang="en-US" sz="800"/>
                        <a:t>1.21e+04</a:t>
                      </a:r>
                    </a:p>
                  </a:txBody>
                  <a:tcPr anchor="ctr">
                    <a:lnL>
                      <a:noFill/>
                    </a:lnL>
                    <a:lnR>
                      <a:noFill/>
                    </a:lnR>
                    <a:lnT>
                      <a:noFill/>
                    </a:lnT>
                    <a:lnB>
                      <a:noFill/>
                    </a:lnB>
                  </a:tcPr>
                </a:tc>
                <a:tc>
                  <a:txBody>
                    <a:bodyPr/>
                    <a:lstStyle/>
                    <a:p>
                      <a:pPr rtl="0"/>
                      <a:r>
                        <a:rPr lang="en-US" sz="800"/>
                        <a:t>-0.279</a:t>
                      </a:r>
                    </a:p>
                  </a:txBody>
                  <a:tcPr anchor="ctr">
                    <a:lnL>
                      <a:noFill/>
                    </a:lnL>
                    <a:lnR>
                      <a:noFill/>
                    </a:lnR>
                    <a:lnT>
                      <a:noFill/>
                    </a:lnT>
                    <a:lnB>
                      <a:noFill/>
                    </a:lnB>
                  </a:tcPr>
                </a:tc>
                <a:tc>
                  <a:txBody>
                    <a:bodyPr/>
                    <a:lstStyle/>
                    <a:p>
                      <a:pPr rtl="0"/>
                      <a:r>
                        <a:rPr lang="en-US" sz="800"/>
                        <a:t>0.780</a:t>
                      </a:r>
                    </a:p>
                  </a:txBody>
                  <a:tcPr anchor="ctr">
                    <a:lnL>
                      <a:noFill/>
                    </a:lnL>
                    <a:lnR>
                      <a:noFill/>
                    </a:lnR>
                    <a:lnT>
                      <a:noFill/>
                    </a:lnT>
                    <a:lnB>
                      <a:noFill/>
                    </a:lnB>
                  </a:tcPr>
                </a:tc>
                <a:tc>
                  <a:txBody>
                    <a:bodyPr/>
                    <a:lstStyle/>
                    <a:p>
                      <a:pPr rtl="0"/>
                      <a:r>
                        <a:rPr lang="en-US" sz="800"/>
                        <a:t>-2.71e+04</a:t>
                      </a:r>
                    </a:p>
                  </a:txBody>
                  <a:tcPr anchor="ctr">
                    <a:lnL>
                      <a:noFill/>
                    </a:lnL>
                    <a:lnR>
                      <a:noFill/>
                    </a:lnR>
                    <a:lnT>
                      <a:noFill/>
                    </a:lnT>
                    <a:lnB>
                      <a:noFill/>
                    </a:lnB>
                  </a:tcPr>
                </a:tc>
                <a:tc>
                  <a:txBody>
                    <a:bodyPr/>
                    <a:lstStyle/>
                    <a:p>
                      <a:pPr rtl="0"/>
                      <a:r>
                        <a:rPr lang="en-US" sz="800"/>
                        <a:t>2.04e+04</a:t>
                      </a:r>
                    </a:p>
                  </a:txBody>
                  <a:tcPr anchor="ctr">
                    <a:lnL>
                      <a:noFill/>
                    </a:lnL>
                    <a:lnR>
                      <a:noFill/>
                    </a:lnR>
                    <a:lnT>
                      <a:noFill/>
                    </a:lnT>
                    <a:lnB>
                      <a:noFill/>
                    </a:lnB>
                  </a:tcPr>
                </a:tc>
                <a:extLst>
                  <a:ext uri="{0D108BD9-81ED-4DB2-BD59-A6C34878D82A}">
                    <a16:rowId xmlns:a16="http://schemas.microsoft.com/office/drawing/2014/main" val="1504465874"/>
                  </a:ext>
                </a:extLst>
              </a:tr>
              <a:tr h="196055">
                <a:tc>
                  <a:txBody>
                    <a:bodyPr/>
                    <a:lstStyle/>
                    <a:p>
                      <a:pPr rtl="0"/>
                      <a:r>
                        <a:rPr lang="en-US" sz="800"/>
                        <a:t>Diff-Sit for 2 hours</a:t>
                      </a:r>
                    </a:p>
                  </a:txBody>
                  <a:tcPr anchor="ctr">
                    <a:lnL>
                      <a:noFill/>
                    </a:lnL>
                    <a:lnR>
                      <a:noFill/>
                    </a:lnR>
                    <a:lnT>
                      <a:noFill/>
                    </a:lnT>
                    <a:lnB>
                      <a:noFill/>
                    </a:lnB>
                  </a:tcPr>
                </a:tc>
                <a:tc>
                  <a:txBody>
                    <a:bodyPr/>
                    <a:lstStyle/>
                    <a:p>
                      <a:pPr rtl="0"/>
                      <a:r>
                        <a:rPr lang="en-US" sz="800"/>
                        <a:t>-9912.2560</a:t>
                      </a:r>
                    </a:p>
                  </a:txBody>
                  <a:tcPr anchor="ctr">
                    <a:lnL>
                      <a:noFill/>
                    </a:lnL>
                    <a:lnR>
                      <a:noFill/>
                    </a:lnR>
                    <a:lnT>
                      <a:noFill/>
                    </a:lnT>
                    <a:lnB>
                      <a:noFill/>
                    </a:lnB>
                  </a:tcPr>
                </a:tc>
                <a:tc>
                  <a:txBody>
                    <a:bodyPr/>
                    <a:lstStyle/>
                    <a:p>
                      <a:pPr rtl="0"/>
                      <a:r>
                        <a:rPr lang="en-US" sz="800"/>
                        <a:t>3177.448</a:t>
                      </a:r>
                    </a:p>
                  </a:txBody>
                  <a:tcPr anchor="ctr">
                    <a:lnL>
                      <a:noFill/>
                    </a:lnL>
                    <a:lnR>
                      <a:noFill/>
                    </a:lnR>
                    <a:lnT>
                      <a:noFill/>
                    </a:lnT>
                    <a:lnB>
                      <a:noFill/>
                    </a:lnB>
                  </a:tcPr>
                </a:tc>
                <a:tc>
                  <a:txBody>
                    <a:bodyPr/>
                    <a:lstStyle/>
                    <a:p>
                      <a:pPr rtl="0"/>
                      <a:r>
                        <a:rPr lang="en-US" sz="800" dirty="0"/>
                        <a:t>-3.120</a:t>
                      </a:r>
                    </a:p>
                  </a:txBody>
                  <a:tcPr anchor="ctr">
                    <a:lnL>
                      <a:noFill/>
                    </a:lnL>
                    <a:lnR>
                      <a:noFill/>
                    </a:lnR>
                    <a:lnT>
                      <a:noFill/>
                    </a:lnT>
                    <a:lnB>
                      <a:noFill/>
                    </a:lnB>
                  </a:tcPr>
                </a:tc>
                <a:tc>
                  <a:txBody>
                    <a:bodyPr/>
                    <a:lstStyle/>
                    <a:p>
                      <a:pPr rtl="0"/>
                      <a:r>
                        <a:rPr lang="en-US" sz="800"/>
                        <a:t>0.002</a:t>
                      </a:r>
                    </a:p>
                  </a:txBody>
                  <a:tcPr anchor="ctr">
                    <a:lnL>
                      <a:noFill/>
                    </a:lnL>
                    <a:lnR>
                      <a:noFill/>
                    </a:lnR>
                    <a:lnT>
                      <a:noFill/>
                    </a:lnT>
                    <a:lnB>
                      <a:noFill/>
                    </a:lnB>
                  </a:tcPr>
                </a:tc>
                <a:tc>
                  <a:txBody>
                    <a:bodyPr/>
                    <a:lstStyle/>
                    <a:p>
                      <a:pPr rtl="0"/>
                      <a:r>
                        <a:rPr lang="en-US" sz="800"/>
                        <a:t>-1.61e+04</a:t>
                      </a:r>
                    </a:p>
                  </a:txBody>
                  <a:tcPr anchor="ctr">
                    <a:lnL>
                      <a:noFill/>
                    </a:lnL>
                    <a:lnR>
                      <a:noFill/>
                    </a:lnR>
                    <a:lnT>
                      <a:noFill/>
                    </a:lnT>
                    <a:lnB>
                      <a:noFill/>
                    </a:lnB>
                  </a:tcPr>
                </a:tc>
                <a:tc>
                  <a:txBody>
                    <a:bodyPr/>
                    <a:lstStyle/>
                    <a:p>
                      <a:pPr rtl="0"/>
                      <a:r>
                        <a:rPr lang="en-US" sz="800"/>
                        <a:t>-3684.130</a:t>
                      </a:r>
                    </a:p>
                  </a:txBody>
                  <a:tcPr anchor="ctr">
                    <a:lnL>
                      <a:noFill/>
                    </a:lnL>
                    <a:lnR>
                      <a:noFill/>
                    </a:lnR>
                    <a:lnT>
                      <a:noFill/>
                    </a:lnT>
                    <a:lnB>
                      <a:noFill/>
                    </a:lnB>
                  </a:tcPr>
                </a:tc>
                <a:extLst>
                  <a:ext uri="{0D108BD9-81ED-4DB2-BD59-A6C34878D82A}">
                    <a16:rowId xmlns:a16="http://schemas.microsoft.com/office/drawing/2014/main" val="1316974300"/>
                  </a:ext>
                </a:extLst>
              </a:tr>
              <a:tr h="196055">
                <a:tc>
                  <a:txBody>
                    <a:bodyPr/>
                    <a:lstStyle/>
                    <a:p>
                      <a:pPr rtl="0"/>
                      <a:r>
                        <a:rPr lang="en-US" sz="800"/>
                        <a:t>bend</a:t>
                      </a:r>
                    </a:p>
                  </a:txBody>
                  <a:tcPr anchor="ctr">
                    <a:lnL>
                      <a:noFill/>
                    </a:lnL>
                    <a:lnR>
                      <a:noFill/>
                    </a:lnR>
                    <a:lnT>
                      <a:noFill/>
                    </a:lnT>
                    <a:lnB>
                      <a:noFill/>
                    </a:lnB>
                  </a:tcPr>
                </a:tc>
                <a:tc>
                  <a:txBody>
                    <a:bodyPr/>
                    <a:lstStyle/>
                    <a:p>
                      <a:pPr rtl="0"/>
                      <a:r>
                        <a:rPr lang="en-US" sz="800"/>
                        <a:t>-3721.3833</a:t>
                      </a:r>
                    </a:p>
                  </a:txBody>
                  <a:tcPr anchor="ctr">
                    <a:lnL>
                      <a:noFill/>
                    </a:lnL>
                    <a:lnR>
                      <a:noFill/>
                    </a:lnR>
                    <a:lnT>
                      <a:noFill/>
                    </a:lnT>
                    <a:lnB>
                      <a:noFill/>
                    </a:lnB>
                  </a:tcPr>
                </a:tc>
                <a:tc>
                  <a:txBody>
                    <a:bodyPr/>
                    <a:lstStyle/>
                    <a:p>
                      <a:pPr rtl="0"/>
                      <a:r>
                        <a:rPr lang="en-US" sz="800"/>
                        <a:t>2855.355</a:t>
                      </a:r>
                    </a:p>
                  </a:txBody>
                  <a:tcPr anchor="ctr">
                    <a:lnL>
                      <a:noFill/>
                    </a:lnL>
                    <a:lnR>
                      <a:noFill/>
                    </a:lnR>
                    <a:lnT>
                      <a:noFill/>
                    </a:lnT>
                    <a:lnB>
                      <a:noFill/>
                    </a:lnB>
                  </a:tcPr>
                </a:tc>
                <a:tc>
                  <a:txBody>
                    <a:bodyPr/>
                    <a:lstStyle/>
                    <a:p>
                      <a:pPr rtl="0"/>
                      <a:r>
                        <a:rPr lang="en-US" sz="800"/>
                        <a:t>-1.303</a:t>
                      </a:r>
                    </a:p>
                  </a:txBody>
                  <a:tcPr anchor="ctr">
                    <a:lnL>
                      <a:noFill/>
                    </a:lnL>
                    <a:lnR>
                      <a:noFill/>
                    </a:lnR>
                    <a:lnT>
                      <a:noFill/>
                    </a:lnT>
                    <a:lnB>
                      <a:noFill/>
                    </a:lnB>
                  </a:tcPr>
                </a:tc>
                <a:tc>
                  <a:txBody>
                    <a:bodyPr/>
                    <a:lstStyle/>
                    <a:p>
                      <a:pPr rtl="0"/>
                      <a:r>
                        <a:rPr lang="en-US" sz="800"/>
                        <a:t>0.192</a:t>
                      </a:r>
                    </a:p>
                  </a:txBody>
                  <a:tcPr anchor="ctr">
                    <a:lnL>
                      <a:noFill/>
                    </a:lnL>
                    <a:lnR>
                      <a:noFill/>
                    </a:lnR>
                    <a:lnT>
                      <a:noFill/>
                    </a:lnT>
                    <a:lnB>
                      <a:noFill/>
                    </a:lnB>
                  </a:tcPr>
                </a:tc>
                <a:tc>
                  <a:txBody>
                    <a:bodyPr/>
                    <a:lstStyle/>
                    <a:p>
                      <a:pPr rtl="0"/>
                      <a:r>
                        <a:rPr lang="en-US" sz="800"/>
                        <a:t>-9318.175</a:t>
                      </a:r>
                    </a:p>
                  </a:txBody>
                  <a:tcPr anchor="ctr">
                    <a:lnL>
                      <a:noFill/>
                    </a:lnL>
                    <a:lnR>
                      <a:noFill/>
                    </a:lnR>
                    <a:lnT>
                      <a:noFill/>
                    </a:lnT>
                    <a:lnB>
                      <a:noFill/>
                    </a:lnB>
                  </a:tcPr>
                </a:tc>
                <a:tc>
                  <a:txBody>
                    <a:bodyPr/>
                    <a:lstStyle/>
                    <a:p>
                      <a:pPr rtl="0"/>
                      <a:r>
                        <a:rPr lang="en-US" sz="800"/>
                        <a:t>1875.408</a:t>
                      </a:r>
                    </a:p>
                  </a:txBody>
                  <a:tcPr anchor="ctr">
                    <a:lnL>
                      <a:noFill/>
                    </a:lnL>
                    <a:lnR>
                      <a:noFill/>
                    </a:lnR>
                    <a:lnT>
                      <a:noFill/>
                    </a:lnT>
                    <a:lnB>
                      <a:noFill/>
                    </a:lnB>
                  </a:tcPr>
                </a:tc>
                <a:extLst>
                  <a:ext uri="{0D108BD9-81ED-4DB2-BD59-A6C34878D82A}">
                    <a16:rowId xmlns:a16="http://schemas.microsoft.com/office/drawing/2014/main" val="1920224260"/>
                  </a:ext>
                </a:extLst>
              </a:tr>
              <a:tr h="196055">
                <a:tc>
                  <a:txBody>
                    <a:bodyPr/>
                    <a:lstStyle/>
                    <a:p>
                      <a:pPr rtl="0"/>
                      <a:r>
                        <a:rPr lang="en-US" sz="800"/>
                        <a:t>hi_emp</a:t>
                      </a:r>
                    </a:p>
                  </a:txBody>
                  <a:tcPr anchor="ctr">
                    <a:lnL>
                      <a:noFill/>
                    </a:lnL>
                    <a:lnR>
                      <a:noFill/>
                    </a:lnR>
                    <a:lnT>
                      <a:noFill/>
                    </a:lnT>
                    <a:lnB>
                      <a:noFill/>
                    </a:lnB>
                  </a:tcPr>
                </a:tc>
                <a:tc>
                  <a:txBody>
                    <a:bodyPr/>
                    <a:lstStyle/>
                    <a:p>
                      <a:pPr rtl="0"/>
                      <a:r>
                        <a:rPr lang="en-US" sz="800"/>
                        <a:t>2.305e+04</a:t>
                      </a:r>
                    </a:p>
                  </a:txBody>
                  <a:tcPr anchor="ctr">
                    <a:lnL>
                      <a:noFill/>
                    </a:lnL>
                    <a:lnR>
                      <a:noFill/>
                    </a:lnR>
                    <a:lnT>
                      <a:noFill/>
                    </a:lnT>
                    <a:lnB>
                      <a:noFill/>
                    </a:lnB>
                  </a:tcPr>
                </a:tc>
                <a:tc>
                  <a:txBody>
                    <a:bodyPr/>
                    <a:lstStyle/>
                    <a:p>
                      <a:pPr rtl="0"/>
                      <a:r>
                        <a:rPr lang="en-US" sz="800"/>
                        <a:t>2823.183</a:t>
                      </a:r>
                    </a:p>
                  </a:txBody>
                  <a:tcPr anchor="ctr">
                    <a:lnL>
                      <a:noFill/>
                    </a:lnL>
                    <a:lnR>
                      <a:noFill/>
                    </a:lnR>
                    <a:lnT>
                      <a:noFill/>
                    </a:lnT>
                    <a:lnB>
                      <a:noFill/>
                    </a:lnB>
                  </a:tcPr>
                </a:tc>
                <a:tc>
                  <a:txBody>
                    <a:bodyPr/>
                    <a:lstStyle/>
                    <a:p>
                      <a:pPr rtl="0"/>
                      <a:r>
                        <a:rPr lang="en-US" sz="800"/>
                        <a:t>8.164</a:t>
                      </a:r>
                    </a:p>
                  </a:txBody>
                  <a:tcPr anchor="ctr">
                    <a:lnL>
                      <a:noFill/>
                    </a:lnL>
                    <a:lnR>
                      <a:noFill/>
                    </a:lnR>
                    <a:lnT>
                      <a:noFill/>
                    </a:lnT>
                    <a:lnB>
                      <a:noFill/>
                    </a:lnB>
                  </a:tcPr>
                </a:tc>
                <a:tc>
                  <a:txBody>
                    <a:bodyPr/>
                    <a:lstStyle/>
                    <a:p>
                      <a:pPr rtl="0"/>
                      <a:r>
                        <a:rPr lang="en-US" sz="800"/>
                        <a:t>0.000</a:t>
                      </a:r>
                    </a:p>
                  </a:txBody>
                  <a:tcPr anchor="ctr">
                    <a:lnL>
                      <a:noFill/>
                    </a:lnL>
                    <a:lnR>
                      <a:noFill/>
                    </a:lnR>
                    <a:lnT>
                      <a:noFill/>
                    </a:lnT>
                    <a:lnB>
                      <a:noFill/>
                    </a:lnB>
                  </a:tcPr>
                </a:tc>
                <a:tc>
                  <a:txBody>
                    <a:bodyPr/>
                    <a:lstStyle/>
                    <a:p>
                      <a:pPr rtl="0"/>
                      <a:r>
                        <a:rPr lang="en-US" sz="800"/>
                        <a:t>1.75e+04</a:t>
                      </a:r>
                    </a:p>
                  </a:txBody>
                  <a:tcPr anchor="ctr">
                    <a:lnL>
                      <a:noFill/>
                    </a:lnL>
                    <a:lnR>
                      <a:noFill/>
                    </a:lnR>
                    <a:lnT>
                      <a:noFill/>
                    </a:lnT>
                    <a:lnB>
                      <a:noFill/>
                    </a:lnB>
                  </a:tcPr>
                </a:tc>
                <a:tc>
                  <a:txBody>
                    <a:bodyPr/>
                    <a:lstStyle/>
                    <a:p>
                      <a:pPr rtl="0"/>
                      <a:r>
                        <a:rPr lang="en-US" sz="800"/>
                        <a:t>2.86e+04</a:t>
                      </a:r>
                    </a:p>
                  </a:txBody>
                  <a:tcPr anchor="ctr">
                    <a:lnL>
                      <a:noFill/>
                    </a:lnL>
                    <a:lnR>
                      <a:noFill/>
                    </a:lnR>
                    <a:lnT>
                      <a:noFill/>
                    </a:lnT>
                    <a:lnB>
                      <a:noFill/>
                    </a:lnB>
                  </a:tcPr>
                </a:tc>
                <a:extLst>
                  <a:ext uri="{0D108BD9-81ED-4DB2-BD59-A6C34878D82A}">
                    <a16:rowId xmlns:a16="http://schemas.microsoft.com/office/drawing/2014/main" val="3365689268"/>
                  </a:ext>
                </a:extLst>
              </a:tr>
              <a:tr h="326422">
                <a:tc>
                  <a:txBody>
                    <a:bodyPr/>
                    <a:lstStyle/>
                    <a:p>
                      <a:pPr rtl="0"/>
                      <a:r>
                        <a:rPr lang="en-US" sz="800"/>
                        <a:t>hi_gov</a:t>
                      </a:r>
                    </a:p>
                  </a:txBody>
                  <a:tcPr anchor="ctr">
                    <a:lnL>
                      <a:noFill/>
                    </a:lnL>
                    <a:lnR>
                      <a:noFill/>
                    </a:lnR>
                    <a:lnT>
                      <a:noFill/>
                    </a:lnT>
                    <a:lnB>
                      <a:noFill/>
                    </a:lnB>
                  </a:tcPr>
                </a:tc>
                <a:tc>
                  <a:txBody>
                    <a:bodyPr/>
                    <a:lstStyle/>
                    <a:p>
                      <a:pPr rtl="0"/>
                      <a:r>
                        <a:rPr lang="en-US" sz="800"/>
                        <a:t>-1.308e+04</a:t>
                      </a:r>
                    </a:p>
                  </a:txBody>
                  <a:tcPr anchor="ctr">
                    <a:lnL>
                      <a:noFill/>
                    </a:lnL>
                    <a:lnR>
                      <a:noFill/>
                    </a:lnR>
                    <a:lnT>
                      <a:noFill/>
                    </a:lnT>
                    <a:lnB>
                      <a:noFill/>
                    </a:lnB>
                  </a:tcPr>
                </a:tc>
                <a:tc>
                  <a:txBody>
                    <a:bodyPr/>
                    <a:lstStyle/>
                    <a:p>
                      <a:pPr rtl="0"/>
                      <a:r>
                        <a:rPr lang="en-US" sz="800"/>
                        <a:t>3358.732</a:t>
                      </a:r>
                    </a:p>
                  </a:txBody>
                  <a:tcPr anchor="ctr">
                    <a:lnL>
                      <a:noFill/>
                    </a:lnL>
                    <a:lnR>
                      <a:noFill/>
                    </a:lnR>
                    <a:lnT>
                      <a:noFill/>
                    </a:lnT>
                    <a:lnB>
                      <a:noFill/>
                    </a:lnB>
                  </a:tcPr>
                </a:tc>
                <a:tc>
                  <a:txBody>
                    <a:bodyPr/>
                    <a:lstStyle/>
                    <a:p>
                      <a:pPr rtl="0"/>
                      <a:r>
                        <a:rPr lang="en-US" sz="800"/>
                        <a:t>-3.894</a:t>
                      </a:r>
                    </a:p>
                  </a:txBody>
                  <a:tcPr anchor="ctr">
                    <a:lnL>
                      <a:noFill/>
                    </a:lnL>
                    <a:lnR>
                      <a:noFill/>
                    </a:lnR>
                    <a:lnT>
                      <a:noFill/>
                    </a:lnT>
                    <a:lnB>
                      <a:noFill/>
                    </a:lnB>
                  </a:tcPr>
                </a:tc>
                <a:tc>
                  <a:txBody>
                    <a:bodyPr/>
                    <a:lstStyle/>
                    <a:p>
                      <a:pPr rtl="0"/>
                      <a:r>
                        <a:rPr lang="en-US" sz="800"/>
                        <a:t>0.000</a:t>
                      </a:r>
                    </a:p>
                  </a:txBody>
                  <a:tcPr anchor="ctr">
                    <a:lnL>
                      <a:noFill/>
                    </a:lnL>
                    <a:lnR>
                      <a:noFill/>
                    </a:lnR>
                    <a:lnT>
                      <a:noFill/>
                    </a:lnT>
                    <a:lnB>
                      <a:noFill/>
                    </a:lnB>
                  </a:tcPr>
                </a:tc>
                <a:tc>
                  <a:txBody>
                    <a:bodyPr/>
                    <a:lstStyle/>
                    <a:p>
                      <a:pPr rtl="0"/>
                      <a:r>
                        <a:rPr lang="en-US" sz="800"/>
                        <a:t>-1.97e+04</a:t>
                      </a:r>
                    </a:p>
                  </a:txBody>
                  <a:tcPr anchor="ctr">
                    <a:lnL>
                      <a:noFill/>
                    </a:lnL>
                    <a:lnR>
                      <a:noFill/>
                    </a:lnR>
                    <a:lnT>
                      <a:noFill/>
                    </a:lnT>
                    <a:lnB>
                      <a:noFill/>
                    </a:lnB>
                  </a:tcPr>
                </a:tc>
                <a:tc>
                  <a:txBody>
                    <a:bodyPr/>
                    <a:lstStyle/>
                    <a:p>
                      <a:pPr rtl="0"/>
                      <a:r>
                        <a:rPr lang="en-US" sz="800"/>
                        <a:t>-6494.109</a:t>
                      </a:r>
                    </a:p>
                  </a:txBody>
                  <a:tcPr anchor="ctr">
                    <a:lnL>
                      <a:noFill/>
                    </a:lnL>
                    <a:lnR>
                      <a:noFill/>
                    </a:lnR>
                    <a:lnT>
                      <a:noFill/>
                    </a:lnT>
                    <a:lnB>
                      <a:noFill/>
                    </a:lnB>
                  </a:tcPr>
                </a:tc>
                <a:extLst>
                  <a:ext uri="{0D108BD9-81ED-4DB2-BD59-A6C34878D82A}">
                    <a16:rowId xmlns:a16="http://schemas.microsoft.com/office/drawing/2014/main" val="2072451119"/>
                  </a:ext>
                </a:extLst>
              </a:tr>
              <a:tr h="196055">
                <a:tc>
                  <a:txBody>
                    <a:bodyPr/>
                    <a:lstStyle/>
                    <a:p>
                      <a:pPr rtl="0"/>
                      <a:r>
                        <a:rPr lang="en-US" sz="800"/>
                        <a:t>has_life_ins</a:t>
                      </a:r>
                    </a:p>
                  </a:txBody>
                  <a:tcPr anchor="ctr">
                    <a:lnL>
                      <a:noFill/>
                    </a:lnL>
                    <a:lnR>
                      <a:noFill/>
                    </a:lnR>
                    <a:lnT>
                      <a:noFill/>
                    </a:lnT>
                    <a:lnB>
                      <a:noFill/>
                    </a:lnB>
                  </a:tcPr>
                </a:tc>
                <a:tc>
                  <a:txBody>
                    <a:bodyPr/>
                    <a:lstStyle/>
                    <a:p>
                      <a:pPr rtl="0"/>
                      <a:r>
                        <a:rPr lang="en-US" sz="800"/>
                        <a:t>2.272e+04</a:t>
                      </a:r>
                    </a:p>
                  </a:txBody>
                  <a:tcPr anchor="ctr">
                    <a:lnL>
                      <a:noFill/>
                    </a:lnL>
                    <a:lnR>
                      <a:noFill/>
                    </a:lnR>
                    <a:lnT>
                      <a:noFill/>
                    </a:lnT>
                    <a:lnB>
                      <a:noFill/>
                    </a:lnB>
                  </a:tcPr>
                </a:tc>
                <a:tc>
                  <a:txBody>
                    <a:bodyPr/>
                    <a:lstStyle/>
                    <a:p>
                      <a:pPr rtl="0"/>
                      <a:r>
                        <a:rPr lang="en-US" sz="800"/>
                        <a:t>2356.966</a:t>
                      </a:r>
                    </a:p>
                  </a:txBody>
                  <a:tcPr anchor="ctr">
                    <a:lnL>
                      <a:noFill/>
                    </a:lnL>
                    <a:lnR>
                      <a:noFill/>
                    </a:lnR>
                    <a:lnT>
                      <a:noFill/>
                    </a:lnT>
                    <a:lnB>
                      <a:noFill/>
                    </a:lnB>
                  </a:tcPr>
                </a:tc>
                <a:tc>
                  <a:txBody>
                    <a:bodyPr/>
                    <a:lstStyle/>
                    <a:p>
                      <a:pPr rtl="0"/>
                      <a:r>
                        <a:rPr lang="en-US" sz="800"/>
                        <a:t>9.640</a:t>
                      </a:r>
                    </a:p>
                  </a:txBody>
                  <a:tcPr anchor="ctr">
                    <a:lnL>
                      <a:noFill/>
                    </a:lnL>
                    <a:lnR>
                      <a:noFill/>
                    </a:lnR>
                    <a:lnT>
                      <a:noFill/>
                    </a:lnT>
                    <a:lnB>
                      <a:noFill/>
                    </a:lnB>
                  </a:tcPr>
                </a:tc>
                <a:tc>
                  <a:txBody>
                    <a:bodyPr/>
                    <a:lstStyle/>
                    <a:p>
                      <a:pPr rtl="0"/>
                      <a:r>
                        <a:rPr lang="en-US" sz="800"/>
                        <a:t>0.000</a:t>
                      </a:r>
                    </a:p>
                  </a:txBody>
                  <a:tcPr anchor="ctr">
                    <a:lnL>
                      <a:noFill/>
                    </a:lnL>
                    <a:lnR>
                      <a:noFill/>
                    </a:lnR>
                    <a:lnT>
                      <a:noFill/>
                    </a:lnT>
                    <a:lnB>
                      <a:noFill/>
                    </a:lnB>
                  </a:tcPr>
                </a:tc>
                <a:tc>
                  <a:txBody>
                    <a:bodyPr/>
                    <a:lstStyle/>
                    <a:p>
                      <a:pPr rtl="0"/>
                      <a:r>
                        <a:rPr lang="en-US" sz="800"/>
                        <a:t>1.81e+04</a:t>
                      </a:r>
                    </a:p>
                  </a:txBody>
                  <a:tcPr anchor="ctr">
                    <a:lnL>
                      <a:noFill/>
                    </a:lnL>
                    <a:lnR>
                      <a:noFill/>
                    </a:lnR>
                    <a:lnT>
                      <a:noFill/>
                    </a:lnT>
                    <a:lnB>
                      <a:noFill/>
                    </a:lnB>
                  </a:tcPr>
                </a:tc>
                <a:tc>
                  <a:txBody>
                    <a:bodyPr/>
                    <a:lstStyle/>
                    <a:p>
                      <a:pPr rtl="0"/>
                      <a:r>
                        <a:rPr lang="en-US" sz="800"/>
                        <a:t>2.73e+04</a:t>
                      </a:r>
                    </a:p>
                  </a:txBody>
                  <a:tcPr anchor="ctr">
                    <a:lnL>
                      <a:noFill/>
                    </a:lnL>
                    <a:lnR>
                      <a:noFill/>
                    </a:lnR>
                    <a:lnT>
                      <a:noFill/>
                    </a:lnT>
                    <a:lnB>
                      <a:noFill/>
                    </a:lnB>
                  </a:tcPr>
                </a:tc>
                <a:extLst>
                  <a:ext uri="{0D108BD9-81ED-4DB2-BD59-A6C34878D82A}">
                    <a16:rowId xmlns:a16="http://schemas.microsoft.com/office/drawing/2014/main" val="3629369177"/>
                  </a:ext>
                </a:extLst>
              </a:tr>
              <a:tr h="196055">
                <a:tc>
                  <a:txBody>
                    <a:bodyPr/>
                    <a:lstStyle/>
                    <a:p>
                      <a:pPr rtl="0"/>
                      <a:r>
                        <a:rPr lang="en-US" sz="800"/>
                        <a:t>prob_live_to75</a:t>
                      </a:r>
                    </a:p>
                  </a:txBody>
                  <a:tcPr anchor="ctr">
                    <a:lnL>
                      <a:noFill/>
                    </a:lnL>
                    <a:lnR>
                      <a:noFill/>
                    </a:lnR>
                    <a:lnT>
                      <a:noFill/>
                    </a:lnT>
                    <a:lnB>
                      <a:noFill/>
                    </a:lnB>
                  </a:tcPr>
                </a:tc>
                <a:tc>
                  <a:txBody>
                    <a:bodyPr/>
                    <a:lstStyle/>
                    <a:p>
                      <a:pPr rtl="0"/>
                      <a:r>
                        <a:rPr lang="en-US" sz="800"/>
                        <a:t>-22.5743</a:t>
                      </a:r>
                    </a:p>
                  </a:txBody>
                  <a:tcPr anchor="ctr">
                    <a:lnL>
                      <a:noFill/>
                    </a:lnL>
                    <a:lnR>
                      <a:noFill/>
                    </a:lnR>
                    <a:lnT>
                      <a:noFill/>
                    </a:lnT>
                    <a:lnB>
                      <a:noFill/>
                    </a:lnB>
                  </a:tcPr>
                </a:tc>
                <a:tc>
                  <a:txBody>
                    <a:bodyPr/>
                    <a:lstStyle/>
                    <a:p>
                      <a:pPr rtl="0"/>
                      <a:r>
                        <a:rPr lang="en-US" sz="800"/>
                        <a:t>315.386</a:t>
                      </a:r>
                    </a:p>
                  </a:txBody>
                  <a:tcPr anchor="ctr">
                    <a:lnL>
                      <a:noFill/>
                    </a:lnL>
                    <a:lnR>
                      <a:noFill/>
                    </a:lnR>
                    <a:lnT>
                      <a:noFill/>
                    </a:lnT>
                    <a:lnB>
                      <a:noFill/>
                    </a:lnB>
                  </a:tcPr>
                </a:tc>
                <a:tc>
                  <a:txBody>
                    <a:bodyPr/>
                    <a:lstStyle/>
                    <a:p>
                      <a:pPr rtl="0"/>
                      <a:r>
                        <a:rPr lang="en-US" sz="800"/>
                        <a:t>-0.072</a:t>
                      </a:r>
                    </a:p>
                  </a:txBody>
                  <a:tcPr anchor="ctr">
                    <a:lnL>
                      <a:noFill/>
                    </a:lnL>
                    <a:lnR>
                      <a:noFill/>
                    </a:lnR>
                    <a:lnT>
                      <a:noFill/>
                    </a:lnT>
                    <a:lnB>
                      <a:noFill/>
                    </a:lnB>
                  </a:tcPr>
                </a:tc>
                <a:tc>
                  <a:txBody>
                    <a:bodyPr/>
                    <a:lstStyle/>
                    <a:p>
                      <a:pPr rtl="0"/>
                      <a:r>
                        <a:rPr lang="en-US" sz="800"/>
                        <a:t>0.943</a:t>
                      </a:r>
                    </a:p>
                  </a:txBody>
                  <a:tcPr anchor="ctr">
                    <a:lnL>
                      <a:noFill/>
                    </a:lnL>
                    <a:lnR>
                      <a:noFill/>
                    </a:lnR>
                    <a:lnT>
                      <a:noFill/>
                    </a:lnT>
                    <a:lnB>
                      <a:noFill/>
                    </a:lnB>
                  </a:tcPr>
                </a:tc>
                <a:tc>
                  <a:txBody>
                    <a:bodyPr/>
                    <a:lstStyle/>
                    <a:p>
                      <a:pPr rtl="0"/>
                      <a:r>
                        <a:rPr lang="en-US" sz="800"/>
                        <a:t>-640.763</a:t>
                      </a:r>
                    </a:p>
                  </a:txBody>
                  <a:tcPr anchor="ctr">
                    <a:lnL>
                      <a:noFill/>
                    </a:lnL>
                    <a:lnR>
                      <a:noFill/>
                    </a:lnR>
                    <a:lnT>
                      <a:noFill/>
                    </a:lnT>
                    <a:lnB>
                      <a:noFill/>
                    </a:lnB>
                  </a:tcPr>
                </a:tc>
                <a:tc>
                  <a:txBody>
                    <a:bodyPr/>
                    <a:lstStyle/>
                    <a:p>
                      <a:pPr rtl="0"/>
                      <a:r>
                        <a:rPr lang="en-US" sz="800"/>
                        <a:t>595.614</a:t>
                      </a:r>
                    </a:p>
                  </a:txBody>
                  <a:tcPr anchor="ctr">
                    <a:lnL>
                      <a:noFill/>
                    </a:lnL>
                    <a:lnR>
                      <a:noFill/>
                    </a:lnR>
                    <a:lnT>
                      <a:noFill/>
                    </a:lnT>
                    <a:lnB>
                      <a:noFill/>
                    </a:lnB>
                  </a:tcPr>
                </a:tc>
                <a:extLst>
                  <a:ext uri="{0D108BD9-81ED-4DB2-BD59-A6C34878D82A}">
                    <a16:rowId xmlns:a16="http://schemas.microsoft.com/office/drawing/2014/main" val="1530045268"/>
                  </a:ext>
                </a:extLst>
              </a:tr>
              <a:tr h="196055">
                <a:tc>
                  <a:txBody>
                    <a:bodyPr/>
                    <a:lstStyle/>
                    <a:p>
                      <a:pPr rtl="0"/>
                      <a:r>
                        <a:rPr lang="en-US" sz="800"/>
                        <a:t>hh_size</a:t>
                      </a:r>
                    </a:p>
                  </a:txBody>
                  <a:tcPr anchor="ctr">
                    <a:lnL>
                      <a:noFill/>
                    </a:lnL>
                    <a:lnR>
                      <a:noFill/>
                    </a:lnR>
                    <a:lnT>
                      <a:noFill/>
                    </a:lnT>
                    <a:lnB>
                      <a:noFill/>
                    </a:lnB>
                  </a:tcPr>
                </a:tc>
                <a:tc>
                  <a:txBody>
                    <a:bodyPr/>
                    <a:lstStyle/>
                    <a:p>
                      <a:pPr rtl="0"/>
                      <a:r>
                        <a:rPr lang="en-US" sz="800"/>
                        <a:t>313.3362</a:t>
                      </a:r>
                    </a:p>
                  </a:txBody>
                  <a:tcPr anchor="ctr">
                    <a:lnL>
                      <a:noFill/>
                    </a:lnL>
                    <a:lnR>
                      <a:noFill/>
                    </a:lnR>
                    <a:lnT>
                      <a:noFill/>
                    </a:lnT>
                    <a:lnB>
                      <a:noFill/>
                    </a:lnB>
                  </a:tcPr>
                </a:tc>
                <a:tc>
                  <a:txBody>
                    <a:bodyPr/>
                    <a:lstStyle/>
                    <a:p>
                      <a:pPr rtl="0"/>
                      <a:r>
                        <a:rPr lang="en-US" sz="800"/>
                        <a:t>893.473</a:t>
                      </a:r>
                    </a:p>
                  </a:txBody>
                  <a:tcPr anchor="ctr">
                    <a:lnL>
                      <a:noFill/>
                    </a:lnL>
                    <a:lnR>
                      <a:noFill/>
                    </a:lnR>
                    <a:lnT>
                      <a:noFill/>
                    </a:lnT>
                    <a:lnB>
                      <a:noFill/>
                    </a:lnB>
                  </a:tcPr>
                </a:tc>
                <a:tc>
                  <a:txBody>
                    <a:bodyPr/>
                    <a:lstStyle/>
                    <a:p>
                      <a:pPr rtl="0"/>
                      <a:r>
                        <a:rPr lang="en-US" sz="800"/>
                        <a:t>0.351</a:t>
                      </a:r>
                    </a:p>
                  </a:txBody>
                  <a:tcPr anchor="ctr">
                    <a:lnL>
                      <a:noFill/>
                    </a:lnL>
                    <a:lnR>
                      <a:noFill/>
                    </a:lnR>
                    <a:lnT>
                      <a:noFill/>
                    </a:lnT>
                    <a:lnB>
                      <a:noFill/>
                    </a:lnB>
                  </a:tcPr>
                </a:tc>
                <a:tc>
                  <a:txBody>
                    <a:bodyPr/>
                    <a:lstStyle/>
                    <a:p>
                      <a:pPr rtl="0"/>
                      <a:r>
                        <a:rPr lang="en-US" sz="800"/>
                        <a:t>0.726</a:t>
                      </a:r>
                    </a:p>
                  </a:txBody>
                  <a:tcPr anchor="ctr">
                    <a:lnL>
                      <a:noFill/>
                    </a:lnL>
                    <a:lnR>
                      <a:noFill/>
                    </a:lnR>
                    <a:lnT>
                      <a:noFill/>
                    </a:lnT>
                    <a:lnB>
                      <a:noFill/>
                    </a:lnB>
                  </a:tcPr>
                </a:tc>
                <a:tc>
                  <a:txBody>
                    <a:bodyPr/>
                    <a:lstStyle/>
                    <a:p>
                      <a:pPr rtl="0"/>
                      <a:r>
                        <a:rPr lang="en-US" sz="800"/>
                        <a:t>-1437.963</a:t>
                      </a:r>
                    </a:p>
                  </a:txBody>
                  <a:tcPr anchor="ctr">
                    <a:lnL>
                      <a:noFill/>
                    </a:lnL>
                    <a:lnR>
                      <a:noFill/>
                    </a:lnR>
                    <a:lnT>
                      <a:noFill/>
                    </a:lnT>
                    <a:lnB>
                      <a:noFill/>
                    </a:lnB>
                  </a:tcPr>
                </a:tc>
                <a:tc>
                  <a:txBody>
                    <a:bodyPr/>
                    <a:lstStyle/>
                    <a:p>
                      <a:pPr rtl="0"/>
                      <a:r>
                        <a:rPr lang="en-US" sz="800"/>
                        <a:t>2064.635</a:t>
                      </a:r>
                    </a:p>
                  </a:txBody>
                  <a:tcPr anchor="ctr">
                    <a:lnL>
                      <a:noFill/>
                    </a:lnL>
                    <a:lnR>
                      <a:noFill/>
                    </a:lnR>
                    <a:lnT>
                      <a:noFill/>
                    </a:lnT>
                    <a:lnB>
                      <a:noFill/>
                    </a:lnB>
                  </a:tcPr>
                </a:tc>
                <a:extLst>
                  <a:ext uri="{0D108BD9-81ED-4DB2-BD59-A6C34878D82A}">
                    <a16:rowId xmlns:a16="http://schemas.microsoft.com/office/drawing/2014/main" val="606990167"/>
                  </a:ext>
                </a:extLst>
              </a:tr>
              <a:tr h="196055">
                <a:tc>
                  <a:txBody>
                    <a:bodyPr/>
                    <a:lstStyle/>
                    <a:p>
                      <a:pPr rtl="0"/>
                      <a:r>
                        <a:rPr lang="en-US" sz="800" dirty="0" err="1"/>
                        <a:t>age_months</a:t>
                      </a:r>
                      <a:endParaRPr lang="en-US" sz="800" dirty="0"/>
                    </a:p>
                  </a:txBody>
                  <a:tcPr anchor="ctr">
                    <a:lnL>
                      <a:noFill/>
                    </a:lnL>
                    <a:lnR>
                      <a:noFill/>
                    </a:lnR>
                    <a:lnT>
                      <a:noFill/>
                    </a:lnT>
                    <a:lnB>
                      <a:noFill/>
                    </a:lnB>
                  </a:tcPr>
                </a:tc>
                <a:tc>
                  <a:txBody>
                    <a:bodyPr/>
                    <a:lstStyle/>
                    <a:p>
                      <a:pPr rtl="0"/>
                      <a:r>
                        <a:rPr lang="en-US" sz="800"/>
                        <a:t>-23.7886</a:t>
                      </a:r>
                    </a:p>
                  </a:txBody>
                  <a:tcPr anchor="ctr">
                    <a:lnL>
                      <a:noFill/>
                    </a:lnL>
                    <a:lnR>
                      <a:noFill/>
                    </a:lnR>
                    <a:lnT>
                      <a:noFill/>
                    </a:lnT>
                    <a:lnB>
                      <a:noFill/>
                    </a:lnB>
                  </a:tcPr>
                </a:tc>
                <a:tc>
                  <a:txBody>
                    <a:bodyPr/>
                    <a:lstStyle/>
                    <a:p>
                      <a:pPr rtl="0"/>
                      <a:r>
                        <a:rPr lang="en-US" sz="800"/>
                        <a:t>23.029</a:t>
                      </a:r>
                    </a:p>
                  </a:txBody>
                  <a:tcPr anchor="ctr">
                    <a:lnL>
                      <a:noFill/>
                    </a:lnL>
                    <a:lnR>
                      <a:noFill/>
                    </a:lnR>
                    <a:lnT>
                      <a:noFill/>
                    </a:lnT>
                    <a:lnB>
                      <a:noFill/>
                    </a:lnB>
                  </a:tcPr>
                </a:tc>
                <a:tc>
                  <a:txBody>
                    <a:bodyPr/>
                    <a:lstStyle/>
                    <a:p>
                      <a:pPr rtl="0"/>
                      <a:r>
                        <a:rPr lang="en-US" sz="800"/>
                        <a:t>-1.033</a:t>
                      </a:r>
                    </a:p>
                  </a:txBody>
                  <a:tcPr anchor="ctr">
                    <a:lnL>
                      <a:noFill/>
                    </a:lnL>
                    <a:lnR>
                      <a:noFill/>
                    </a:lnR>
                    <a:lnT>
                      <a:noFill/>
                    </a:lnT>
                    <a:lnB>
                      <a:noFill/>
                    </a:lnB>
                  </a:tcPr>
                </a:tc>
                <a:tc>
                  <a:txBody>
                    <a:bodyPr/>
                    <a:lstStyle/>
                    <a:p>
                      <a:pPr rtl="0"/>
                      <a:r>
                        <a:rPr lang="en-US" sz="800"/>
                        <a:t>0.302</a:t>
                      </a:r>
                    </a:p>
                  </a:txBody>
                  <a:tcPr anchor="ctr">
                    <a:lnL>
                      <a:noFill/>
                    </a:lnL>
                    <a:lnR>
                      <a:noFill/>
                    </a:lnR>
                    <a:lnT>
                      <a:noFill/>
                    </a:lnT>
                    <a:lnB>
                      <a:noFill/>
                    </a:lnB>
                  </a:tcPr>
                </a:tc>
                <a:tc>
                  <a:txBody>
                    <a:bodyPr/>
                    <a:lstStyle/>
                    <a:p>
                      <a:pPr rtl="0"/>
                      <a:r>
                        <a:rPr lang="en-US" sz="800"/>
                        <a:t>-68.928</a:t>
                      </a:r>
                    </a:p>
                  </a:txBody>
                  <a:tcPr anchor="ctr">
                    <a:lnL>
                      <a:noFill/>
                    </a:lnL>
                    <a:lnR>
                      <a:noFill/>
                    </a:lnR>
                    <a:lnT>
                      <a:noFill/>
                    </a:lnT>
                    <a:lnB>
                      <a:noFill/>
                    </a:lnB>
                  </a:tcPr>
                </a:tc>
                <a:tc>
                  <a:txBody>
                    <a:bodyPr/>
                    <a:lstStyle/>
                    <a:p>
                      <a:pPr rtl="0"/>
                      <a:r>
                        <a:rPr lang="en-US" sz="800" dirty="0"/>
                        <a:t>21.351</a:t>
                      </a:r>
                    </a:p>
                  </a:txBody>
                  <a:tcPr anchor="ctr">
                    <a:lnL>
                      <a:noFill/>
                    </a:lnL>
                    <a:lnR>
                      <a:noFill/>
                    </a:lnR>
                    <a:lnT>
                      <a:noFill/>
                    </a:lnT>
                    <a:lnB>
                      <a:noFill/>
                    </a:lnB>
                  </a:tcPr>
                </a:tc>
                <a:extLst>
                  <a:ext uri="{0D108BD9-81ED-4DB2-BD59-A6C34878D82A}">
                    <a16:rowId xmlns:a16="http://schemas.microsoft.com/office/drawing/2014/main" val="906153175"/>
                  </a:ext>
                </a:extLst>
              </a:tr>
            </a:tbl>
          </a:graphicData>
        </a:graphic>
      </p:graphicFrame>
      <p:sp>
        <p:nvSpPr>
          <p:cNvPr id="4" name="Date Placeholder 3"/>
          <p:cNvSpPr>
            <a:spLocks noGrp="1"/>
          </p:cNvSpPr>
          <p:nvPr>
            <p:ph type="dt" sz="half" idx="10"/>
          </p:nvPr>
        </p:nvSpPr>
        <p:spPr/>
        <p:txBody>
          <a:bodyPr/>
          <a:lstStyle/>
          <a:p>
            <a:fld id="{76C96F58-B51C-4FF8-83B2-CF933AA922F1}" type="datetime1">
              <a:rPr lang="en-US" smtClean="0"/>
              <a:t>5/10/19</a:t>
            </a:fld>
            <a:endParaRPr lang="en-US" dirty="0"/>
          </a:p>
        </p:txBody>
      </p:sp>
      <p:sp>
        <p:nvSpPr>
          <p:cNvPr id="5" name="Footer Placeholder 4"/>
          <p:cNvSpPr>
            <a:spLocks noGrp="1"/>
          </p:cNvSpPr>
          <p:nvPr>
            <p:ph type="ftr" sz="quarter" idx="11"/>
          </p:nvPr>
        </p:nvSpPr>
        <p:spPr/>
        <p:txBody>
          <a:bodyPr/>
          <a:lstStyle/>
          <a:p>
            <a:r>
              <a:rPr lang="en-US"/>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46926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705</TotalTime>
  <Words>1692</Words>
  <Application>Microsoft Macintosh PowerPoint</Application>
  <PresentationFormat>Widescreen</PresentationFormat>
  <Paragraphs>534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Monotype Corsiva</vt:lpstr>
      <vt:lpstr>Office Theme</vt:lpstr>
      <vt:lpstr>America’s Promise @MC IMMERSIVE DATA ANALYSIS   GitHub Grumpies - Final Project</vt:lpstr>
      <vt:lpstr>Once upon a time, a group of grumpy data scientists wanted to know how important it is to take breaks and walk away from our work.  </vt:lpstr>
      <vt:lpstr>Procedures</vt:lpstr>
      <vt:lpstr>High positive correlation across all mobility related variables </vt:lpstr>
      <vt:lpstr>K-means clustering to reduce feature dimensions</vt:lpstr>
      <vt:lpstr>$37K reduction in predicted average household income for low mobility households *  Access to employer-paid insurance increases mobility</vt:lpstr>
      <vt:lpstr>Income as a function of Mobility Clusters and Insurance</vt:lpstr>
      <vt:lpstr>Income as a function of Mobility Variables and Insurance Variables</vt:lpstr>
      <vt:lpstr>Income as a function of All Mobility and Insurance Variables</vt:lpstr>
      <vt:lpstr>Limitations and caveats</vt:lpstr>
      <vt:lpstr>PowerPoint Presentation</vt:lpstr>
      <vt:lpstr> The Health and Retirement Study A public resource for data on aging in America since 1990 </vt:lpstr>
      <vt:lpstr>RAND HRS Longitudinal File 2014 (v.3)  Final release - March 2019  </vt:lpstr>
      <vt:lpstr>Data Collection</vt:lpstr>
      <vt:lpstr>America’s Promise grant program @ Montgomery College</vt:lpstr>
      <vt:lpstr>Team – Github Grumpies</vt:lpstr>
      <vt:lpstr>     GitHub Grumpies  - PROJECT GOAL</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Montgomery College</dc:creator>
  <cp:lastModifiedBy>Adam, Laura A</cp:lastModifiedBy>
  <cp:revision>43</cp:revision>
  <dcterms:created xsi:type="dcterms:W3CDTF">2019-05-06T21:27:31Z</dcterms:created>
  <dcterms:modified xsi:type="dcterms:W3CDTF">2019-05-10T14:09:36Z</dcterms:modified>
</cp:coreProperties>
</file>