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61" r:id="rId5"/>
    <p:sldId id="262" r:id="rId6"/>
    <p:sldId id="263" r:id="rId7"/>
    <p:sldId id="267" r:id="rId8"/>
    <p:sldId id="259" r:id="rId9"/>
    <p:sldId id="264" r:id="rId10"/>
    <p:sldId id="268" r:id="rId11"/>
    <p:sldId id="265" r:id="rId12"/>
    <p:sldId id="266"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6" d="100"/>
          <a:sy n="46" d="100"/>
        </p:scale>
        <p:origin x="10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1C30C6-39E7-40B8-8D52-28BC9D44E4D8}" type="datetimeFigureOut">
              <a:rPr lang="en-US" smtClean="0"/>
              <a:t>5/8/2019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4C090-B988-4B77-B544-1503C55ACA0E}" type="slidenum">
              <a:rPr lang="en-US" smtClean="0"/>
              <a:t>‹#›</a:t>
            </a:fld>
            <a:endParaRPr lang="en-US"/>
          </a:p>
        </p:txBody>
      </p:sp>
    </p:spTree>
    <p:extLst>
      <p:ext uri="{BB962C8B-B14F-4D97-AF65-F5344CB8AC3E}">
        <p14:creationId xmlns:p14="http://schemas.microsoft.com/office/powerpoint/2010/main" val="3987740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2265ECE-5720-4DC0-8B75-6B8802F2089D}" type="datetime1">
              <a:rPr lang="en-US" smtClean="0"/>
              <a:t>5/8/2019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smtClean="0"/>
              <a:t>Github Grumpy</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DDF913-F998-4612-9F7A-6C159A692623}" type="datetime1">
              <a:rPr lang="en-US" smtClean="0"/>
              <a:t>5/8/2019</a:t>
            </a:fld>
            <a:endParaRPr lang="en-US" dirty="0"/>
          </a:p>
        </p:txBody>
      </p:sp>
      <p:sp>
        <p:nvSpPr>
          <p:cNvPr id="6" name="Footer Placeholder 5"/>
          <p:cNvSpPr>
            <a:spLocks noGrp="1"/>
          </p:cNvSpPr>
          <p:nvPr>
            <p:ph type="ftr" sz="quarter" idx="11"/>
          </p:nvPr>
        </p:nvSpPr>
        <p:spPr/>
        <p:txBody>
          <a:bodyPr/>
          <a:lstStyle/>
          <a:p>
            <a:r>
              <a:rPr lang="en-US" smtClean="0"/>
              <a:t>Github Grumpy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02FAA2D-C3FF-4261-BEAA-BF134D1417A5}" type="datetime1">
              <a:rPr lang="en-US" smtClean="0"/>
              <a:t>5/8/2019</a:t>
            </a:fld>
            <a:endParaRPr lang="en-US" dirty="0"/>
          </a:p>
        </p:txBody>
      </p:sp>
      <p:sp>
        <p:nvSpPr>
          <p:cNvPr id="6" name="Footer Placeholder 5"/>
          <p:cNvSpPr>
            <a:spLocks noGrp="1"/>
          </p:cNvSpPr>
          <p:nvPr>
            <p:ph type="ftr" sz="quarter" idx="11"/>
          </p:nvPr>
        </p:nvSpPr>
        <p:spPr/>
        <p:txBody>
          <a:bodyPr/>
          <a:lstStyle/>
          <a:p>
            <a:r>
              <a:rPr lang="en-US" smtClean="0"/>
              <a:t>Github Grumpy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7D1EEC-AF83-499C-8CB2-40F21C064B58}" type="datetime1">
              <a:rPr lang="en-US" smtClean="0"/>
              <a:t>5/8/2019</a:t>
            </a:fld>
            <a:endParaRPr lang="en-US" dirty="0"/>
          </a:p>
        </p:txBody>
      </p:sp>
      <p:sp>
        <p:nvSpPr>
          <p:cNvPr id="6" name="Footer Placeholder 5"/>
          <p:cNvSpPr>
            <a:spLocks noGrp="1"/>
          </p:cNvSpPr>
          <p:nvPr>
            <p:ph type="ftr" sz="quarter" idx="11"/>
          </p:nvPr>
        </p:nvSpPr>
        <p:spPr/>
        <p:txBody>
          <a:bodyPr/>
          <a:lstStyle/>
          <a:p>
            <a:r>
              <a:rPr lang="en-US" smtClean="0"/>
              <a:t>Github Grumpy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FA0A08-1017-40FD-9D9A-DC229487B3D7}" type="datetime1">
              <a:rPr lang="en-US" smtClean="0"/>
              <a:t>5/8/2019</a:t>
            </a:fld>
            <a:endParaRPr lang="en-US" dirty="0"/>
          </a:p>
        </p:txBody>
      </p:sp>
      <p:sp>
        <p:nvSpPr>
          <p:cNvPr id="6" name="Footer Placeholder 5"/>
          <p:cNvSpPr>
            <a:spLocks noGrp="1"/>
          </p:cNvSpPr>
          <p:nvPr>
            <p:ph type="ftr" sz="quarter" idx="11"/>
          </p:nvPr>
        </p:nvSpPr>
        <p:spPr/>
        <p:txBody>
          <a:bodyPr/>
          <a:lstStyle/>
          <a:p>
            <a:r>
              <a:rPr lang="en-US" smtClean="0"/>
              <a:t>Github Grumpy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36C2CE3-EF0E-40DE-AE23-414BE90AC67B}" type="datetime1">
              <a:rPr lang="en-US" smtClean="0"/>
              <a:t>5/8/2019</a:t>
            </a:fld>
            <a:endParaRPr lang="en-US" dirty="0"/>
          </a:p>
        </p:txBody>
      </p:sp>
      <p:sp>
        <p:nvSpPr>
          <p:cNvPr id="4" name="Footer Placeholder 3"/>
          <p:cNvSpPr>
            <a:spLocks noGrp="1"/>
          </p:cNvSpPr>
          <p:nvPr>
            <p:ph type="ftr" sz="quarter" idx="11"/>
          </p:nvPr>
        </p:nvSpPr>
        <p:spPr/>
        <p:txBody>
          <a:bodyPr/>
          <a:lstStyle/>
          <a:p>
            <a:r>
              <a:rPr lang="en-US" smtClean="0"/>
              <a:t>Github Grumpy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23ABC4D-FDFD-4910-8670-45B07CFDAC4C}" type="datetime1">
              <a:rPr lang="en-US" smtClean="0"/>
              <a:t>5/8/2019</a:t>
            </a:fld>
            <a:endParaRPr lang="en-US" dirty="0"/>
          </a:p>
        </p:txBody>
      </p:sp>
      <p:sp>
        <p:nvSpPr>
          <p:cNvPr id="4" name="Footer Placeholder 3"/>
          <p:cNvSpPr>
            <a:spLocks noGrp="1"/>
          </p:cNvSpPr>
          <p:nvPr>
            <p:ph type="ftr" sz="quarter" idx="11"/>
          </p:nvPr>
        </p:nvSpPr>
        <p:spPr/>
        <p:txBody>
          <a:bodyPr/>
          <a:lstStyle/>
          <a:p>
            <a:r>
              <a:rPr lang="en-US" smtClean="0"/>
              <a:t>Github Grumpy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E471BF-0523-4C12-BED6-E13B54439FF3}" type="datetime1">
              <a:rPr lang="en-US" smtClean="0"/>
              <a:t>5/8/2019</a:t>
            </a:fld>
            <a:endParaRPr lang="en-US" dirty="0"/>
          </a:p>
        </p:txBody>
      </p:sp>
      <p:sp>
        <p:nvSpPr>
          <p:cNvPr id="5" name="Footer Placeholder 4"/>
          <p:cNvSpPr>
            <a:spLocks noGrp="1"/>
          </p:cNvSpPr>
          <p:nvPr>
            <p:ph type="ftr" sz="quarter" idx="11"/>
          </p:nvPr>
        </p:nvSpPr>
        <p:spPr/>
        <p:txBody>
          <a:bodyPr/>
          <a:lstStyle/>
          <a:p>
            <a:r>
              <a:rPr lang="en-US" smtClean="0"/>
              <a:t>Github Grumpy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EBDB7D-93E9-48BB-8E6F-4B23FDE36DD4}" type="datetime1">
              <a:rPr lang="en-US" smtClean="0"/>
              <a:t>5/8/2019</a:t>
            </a:fld>
            <a:endParaRPr lang="en-US" dirty="0"/>
          </a:p>
        </p:txBody>
      </p:sp>
      <p:sp>
        <p:nvSpPr>
          <p:cNvPr id="5" name="Footer Placeholder 4"/>
          <p:cNvSpPr>
            <a:spLocks noGrp="1"/>
          </p:cNvSpPr>
          <p:nvPr>
            <p:ph type="ftr" sz="quarter" idx="11"/>
          </p:nvPr>
        </p:nvSpPr>
        <p:spPr/>
        <p:txBody>
          <a:bodyPr/>
          <a:lstStyle/>
          <a:p>
            <a:r>
              <a:rPr lang="en-US" smtClean="0"/>
              <a:t>Github Grumpy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C96F58-B51C-4FF8-83B2-CF933AA922F1}" type="datetime1">
              <a:rPr lang="en-US" smtClean="0"/>
              <a:t>5/8/2019</a:t>
            </a:fld>
            <a:endParaRPr lang="en-US" dirty="0"/>
          </a:p>
        </p:txBody>
      </p:sp>
      <p:sp>
        <p:nvSpPr>
          <p:cNvPr id="5" name="Footer Placeholder 4"/>
          <p:cNvSpPr>
            <a:spLocks noGrp="1"/>
          </p:cNvSpPr>
          <p:nvPr>
            <p:ph type="ftr" sz="quarter" idx="11"/>
          </p:nvPr>
        </p:nvSpPr>
        <p:spPr/>
        <p:txBody>
          <a:bodyPr/>
          <a:lstStyle/>
          <a:p>
            <a:r>
              <a:rPr lang="en-US" smtClean="0"/>
              <a:t>Github Grumpy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557D0B-B099-4B65-8140-D8D6EF62B672}" type="datetime1">
              <a:rPr lang="en-US" smtClean="0"/>
              <a:t>5/8/2019</a:t>
            </a:fld>
            <a:endParaRPr lang="en-US" dirty="0"/>
          </a:p>
        </p:txBody>
      </p:sp>
      <p:sp>
        <p:nvSpPr>
          <p:cNvPr id="5" name="Footer Placeholder 4"/>
          <p:cNvSpPr>
            <a:spLocks noGrp="1"/>
          </p:cNvSpPr>
          <p:nvPr>
            <p:ph type="ftr" sz="quarter" idx="11"/>
          </p:nvPr>
        </p:nvSpPr>
        <p:spPr/>
        <p:txBody>
          <a:bodyPr/>
          <a:lstStyle/>
          <a:p>
            <a:r>
              <a:rPr lang="en-US" smtClean="0"/>
              <a:t>Github Grumpy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42577B-72D8-4705-92DC-78F94171C32A}" type="datetime1">
              <a:rPr lang="en-US" smtClean="0"/>
              <a:t>5/8/2019</a:t>
            </a:fld>
            <a:endParaRPr lang="en-US" dirty="0"/>
          </a:p>
        </p:txBody>
      </p:sp>
      <p:sp>
        <p:nvSpPr>
          <p:cNvPr id="6" name="Footer Placeholder 5"/>
          <p:cNvSpPr>
            <a:spLocks noGrp="1"/>
          </p:cNvSpPr>
          <p:nvPr>
            <p:ph type="ftr" sz="quarter" idx="11"/>
          </p:nvPr>
        </p:nvSpPr>
        <p:spPr/>
        <p:txBody>
          <a:bodyPr/>
          <a:lstStyle/>
          <a:p>
            <a:r>
              <a:rPr lang="en-US" smtClean="0"/>
              <a:t>Github Grumpy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619A81-FB39-4E6F-B8D2-A58099434B54}" type="datetime1">
              <a:rPr lang="en-US" smtClean="0"/>
              <a:t>5/8/2019</a:t>
            </a:fld>
            <a:endParaRPr lang="en-US" dirty="0"/>
          </a:p>
        </p:txBody>
      </p:sp>
      <p:sp>
        <p:nvSpPr>
          <p:cNvPr id="8" name="Footer Placeholder 7"/>
          <p:cNvSpPr>
            <a:spLocks noGrp="1"/>
          </p:cNvSpPr>
          <p:nvPr>
            <p:ph type="ftr" sz="quarter" idx="11"/>
          </p:nvPr>
        </p:nvSpPr>
        <p:spPr/>
        <p:txBody>
          <a:bodyPr/>
          <a:lstStyle/>
          <a:p>
            <a:r>
              <a:rPr lang="en-US" smtClean="0"/>
              <a:t>Github Grumpy</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A572CD-0CBE-4408-83F4-2FB3AD459C94}" type="datetime1">
              <a:rPr lang="en-US" smtClean="0"/>
              <a:t>5/8/2019</a:t>
            </a:fld>
            <a:endParaRPr lang="en-US" dirty="0"/>
          </a:p>
        </p:txBody>
      </p:sp>
      <p:sp>
        <p:nvSpPr>
          <p:cNvPr id="4" name="Footer Placeholder 3"/>
          <p:cNvSpPr>
            <a:spLocks noGrp="1"/>
          </p:cNvSpPr>
          <p:nvPr>
            <p:ph type="ftr" sz="quarter" idx="11"/>
          </p:nvPr>
        </p:nvSpPr>
        <p:spPr/>
        <p:txBody>
          <a:bodyPr/>
          <a:lstStyle/>
          <a:p>
            <a:r>
              <a:rPr lang="en-US" smtClean="0"/>
              <a:t>Github Grumpy</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FA35F-0F8D-482D-91BE-C52B4370C654}" type="datetime1">
              <a:rPr lang="en-US" smtClean="0"/>
              <a:t>5/8/2019</a:t>
            </a:fld>
            <a:endParaRPr lang="en-US" dirty="0"/>
          </a:p>
        </p:txBody>
      </p:sp>
      <p:sp>
        <p:nvSpPr>
          <p:cNvPr id="3" name="Footer Placeholder 2"/>
          <p:cNvSpPr>
            <a:spLocks noGrp="1"/>
          </p:cNvSpPr>
          <p:nvPr>
            <p:ph type="ftr" sz="quarter" idx="11"/>
          </p:nvPr>
        </p:nvSpPr>
        <p:spPr/>
        <p:txBody>
          <a:bodyPr/>
          <a:lstStyle/>
          <a:p>
            <a:r>
              <a:rPr lang="en-US" smtClean="0"/>
              <a:t>Github Grumpy</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537DE7-0985-416E-AE57-D04D645D2CED}" type="datetime1">
              <a:rPr lang="en-US" smtClean="0"/>
              <a:t>5/8/2019</a:t>
            </a:fld>
            <a:endParaRPr lang="en-US" dirty="0"/>
          </a:p>
        </p:txBody>
      </p:sp>
      <p:sp>
        <p:nvSpPr>
          <p:cNvPr id="6" name="Footer Placeholder 5"/>
          <p:cNvSpPr>
            <a:spLocks noGrp="1"/>
          </p:cNvSpPr>
          <p:nvPr>
            <p:ph type="ftr" sz="quarter" idx="11"/>
          </p:nvPr>
        </p:nvSpPr>
        <p:spPr/>
        <p:txBody>
          <a:bodyPr/>
          <a:lstStyle/>
          <a:p>
            <a:r>
              <a:rPr lang="en-US" smtClean="0"/>
              <a:t>Github Grumpy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30FA35-C630-499D-8BC6-C07D31731659}" type="datetime1">
              <a:rPr lang="en-US" smtClean="0"/>
              <a:t>5/8/2019</a:t>
            </a:fld>
            <a:endParaRPr lang="en-US" dirty="0"/>
          </a:p>
        </p:txBody>
      </p:sp>
      <p:sp>
        <p:nvSpPr>
          <p:cNvPr id="6" name="Footer Placeholder 5"/>
          <p:cNvSpPr>
            <a:spLocks noGrp="1"/>
          </p:cNvSpPr>
          <p:nvPr>
            <p:ph type="ftr" sz="quarter" idx="11"/>
          </p:nvPr>
        </p:nvSpPr>
        <p:spPr/>
        <p:txBody>
          <a:bodyPr/>
          <a:lstStyle/>
          <a:p>
            <a:r>
              <a:rPr lang="en-US" smtClean="0"/>
              <a:t>Github Grumpy</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6A911FF-6D53-44B1-A727-C8C288D1C4FA}" type="datetime1">
              <a:rPr lang="en-US" smtClean="0"/>
              <a:t>5/8/2019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smtClean="0"/>
              <a:t>Github Grumpy</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anvas.instructure.com/courses/1579180"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image" Target="../media/image7.jfif"/><Relationship Id="rId1" Type="http://schemas.openxmlformats.org/officeDocument/2006/relationships/slideLayout" Target="../slideLayouts/slideLayout15.xml"/><Relationship Id="rId5" Type="http://schemas.openxmlformats.org/officeDocument/2006/relationships/image" Target="../media/image10.jfif"/><Relationship Id="rId4" Type="http://schemas.openxmlformats.org/officeDocument/2006/relationships/image" Target="../media/image9.jfif"/></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hrs.isr.umich.edu/abou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Epidemiology" TargetMode="External"/><Relationship Id="rId3" Type="http://schemas.openxmlformats.org/officeDocument/2006/relationships/hyperlink" Target="https://en.wikipedia.org/wiki/Research" TargetMode="External"/><Relationship Id="rId7" Type="http://schemas.openxmlformats.org/officeDocument/2006/relationships/hyperlink" Target="https://en.wikipedia.org/wiki/Biomedicine" TargetMode="External"/><Relationship Id="rId12" Type="http://schemas.openxmlformats.org/officeDocument/2006/relationships/image" Target="../media/image14.png"/><Relationship Id="rId2" Type="http://schemas.openxmlformats.org/officeDocument/2006/relationships/hyperlink" Target="https://en.wikipedia.org/wiki/Statistics" TargetMode="External"/><Relationship Id="rId1" Type="http://schemas.openxmlformats.org/officeDocument/2006/relationships/slideLayout" Target="../slideLayouts/slideLayout2.xml"/><Relationship Id="rId6" Type="http://schemas.openxmlformats.org/officeDocument/2006/relationships/hyperlink" Target="https://en.wikipedia.org/wiki/Political_science" TargetMode="External"/><Relationship Id="rId11" Type="http://schemas.openxmlformats.org/officeDocument/2006/relationships/image" Target="../media/image13.png"/><Relationship Id="rId5" Type="http://schemas.openxmlformats.org/officeDocument/2006/relationships/hyperlink" Target="https://en.wikipedia.org/wiki/Sociology" TargetMode="External"/><Relationship Id="rId10" Type="http://schemas.openxmlformats.org/officeDocument/2006/relationships/image" Target="../media/image12.png"/><Relationship Id="rId4" Type="http://schemas.openxmlformats.org/officeDocument/2006/relationships/hyperlink" Target="https://en.wikipedia.org/wiki/Economics" TargetMode="External"/><Relationship Id="rId9" Type="http://schemas.openxmlformats.org/officeDocument/2006/relationships/hyperlink" Target="https://en.wikipedia.org/wiki/Stata#cite_note-2"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5.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b="1" dirty="0" smtClean="0"/>
              <a:t>America’s Promise @MC</a:t>
            </a:r>
            <a:br>
              <a:rPr lang="en-US" sz="5400" b="1" dirty="0" smtClean="0"/>
            </a:br>
            <a:r>
              <a:rPr lang="en-US" dirty="0" smtClean="0"/>
              <a:t>IMMERSIVE DATA ANALYSIS </a:t>
            </a:r>
            <a:r>
              <a:rPr lang="en-US" dirty="0" err="1" smtClean="0"/>
              <a:t>ClaSS</a:t>
            </a:r>
            <a:r>
              <a:rPr lang="en-US" dirty="0" smtClean="0"/>
              <a:t/>
            </a:r>
            <a:br>
              <a:rPr lang="en-US" dirty="0" smtClean="0"/>
            </a:br>
            <a:r>
              <a:rPr lang="en-US" dirty="0" smtClean="0"/>
              <a:t>Final Project – Cohort ONE</a:t>
            </a:r>
            <a:endParaRPr lang="en-US" dirty="0"/>
          </a:p>
        </p:txBody>
      </p:sp>
      <p:sp>
        <p:nvSpPr>
          <p:cNvPr id="3" name="Subtitle 2"/>
          <p:cNvSpPr>
            <a:spLocks noGrp="1"/>
          </p:cNvSpPr>
          <p:nvPr>
            <p:ph type="subTitle" idx="1"/>
          </p:nvPr>
        </p:nvSpPr>
        <p:spPr/>
        <p:txBody>
          <a:bodyPr>
            <a:noAutofit/>
          </a:bodyPr>
          <a:lstStyle/>
          <a:p>
            <a:r>
              <a:rPr lang="en-US" sz="2400" b="1" dirty="0" smtClean="0"/>
              <a:t>Leo </a:t>
            </a:r>
            <a:r>
              <a:rPr lang="en-US" sz="2400" b="1" dirty="0" err="1" smtClean="0"/>
              <a:t>Reos</a:t>
            </a:r>
            <a:r>
              <a:rPr lang="en-US" sz="2400" b="1" dirty="0" smtClean="0"/>
              <a:t>, M.S.</a:t>
            </a:r>
          </a:p>
          <a:p>
            <a:r>
              <a:rPr lang="en-US" sz="2400" b="1" dirty="0" smtClean="0"/>
              <a:t>Kiran Pandey, Ph.D.</a:t>
            </a:r>
          </a:p>
          <a:p>
            <a:r>
              <a:rPr lang="en-US" sz="2400" b="1" dirty="0" smtClean="0"/>
              <a:t>Laura A. Adam, M.S.</a:t>
            </a:r>
            <a:endParaRPr lang="en-US" sz="2400" b="1" dirty="0"/>
          </a:p>
        </p:txBody>
      </p:sp>
      <p:sp>
        <p:nvSpPr>
          <p:cNvPr id="4" name="Date Placeholder 3"/>
          <p:cNvSpPr>
            <a:spLocks noGrp="1"/>
          </p:cNvSpPr>
          <p:nvPr>
            <p:ph type="dt" sz="half" idx="10"/>
          </p:nvPr>
        </p:nvSpPr>
        <p:spPr/>
        <p:txBody>
          <a:bodyPr/>
          <a:lstStyle/>
          <a:p>
            <a:fld id="{3B71C71A-7BDA-49CE-A745-503E0E17FF15}" type="datetime1">
              <a:rPr lang="en-US" smtClean="0"/>
              <a:t>5/8/2019</a:t>
            </a:fld>
            <a:endParaRPr lang="en-US" dirty="0"/>
          </a:p>
        </p:txBody>
      </p:sp>
      <p:sp>
        <p:nvSpPr>
          <p:cNvPr id="5" name="Footer Placeholder 4"/>
          <p:cNvSpPr>
            <a:spLocks noGrp="1"/>
          </p:cNvSpPr>
          <p:nvPr>
            <p:ph type="ftr" sz="quarter" idx="11"/>
          </p:nvPr>
        </p:nvSpPr>
        <p:spPr>
          <a:xfrm>
            <a:off x="1876424" y="5592761"/>
            <a:ext cx="5470860" cy="989417"/>
          </a:xfrm>
        </p:spPr>
        <p:txBody>
          <a:bodyPr/>
          <a:lstStyle/>
          <a:p>
            <a:r>
              <a:rPr lang="en-US" sz="1400" dirty="0">
                <a:hlinkClick r:id="rId2"/>
              </a:rPr>
              <a:t>Spr19IDA</a:t>
            </a:r>
            <a:endParaRPr lang="en-US" sz="1400" dirty="0"/>
          </a:p>
          <a:p>
            <a:r>
              <a:rPr lang="en-US" sz="1400" dirty="0" smtClean="0"/>
              <a:t>Spr19IDA - </a:t>
            </a:r>
            <a:r>
              <a:rPr lang="en-US" sz="1400" dirty="0" err="1" smtClean="0"/>
              <a:t>Github</a:t>
            </a:r>
            <a:r>
              <a:rPr lang="en-US" sz="1400" dirty="0" smtClean="0"/>
              <a:t> </a:t>
            </a:r>
            <a:r>
              <a:rPr lang="en-US" sz="1400" dirty="0" err="1" smtClean="0"/>
              <a:t>Grumpies</a:t>
            </a:r>
            <a:r>
              <a:rPr lang="en-US" sz="1400" dirty="0" smtClean="0"/>
              <a:t> </a:t>
            </a:r>
            <a:endParaRPr lang="en-US" sz="1400" dirty="0"/>
          </a:p>
        </p:txBody>
      </p:sp>
      <p:sp>
        <p:nvSpPr>
          <p:cNvPr id="6" name="Slide Number Placeholder 5"/>
          <p:cNvSpPr>
            <a:spLocks noGrp="1"/>
          </p:cNvSpPr>
          <p:nvPr>
            <p:ph type="sldNum" sz="quarter" idx="12"/>
          </p:nvPr>
        </p:nvSpPr>
        <p:spPr/>
        <p:txBody>
          <a:bodyPr/>
          <a:lstStyle/>
          <a:p>
            <a:fld id="{6D22F896-40B5-4ADD-8801-0D06FADFA095}" type="slidenum">
              <a:rPr lang="en-US" smtClean="0"/>
              <a:t>1</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290" y="5592761"/>
            <a:ext cx="762433" cy="989417"/>
          </a:xfrm>
          <a:prstGeom prst="rect">
            <a:avLst/>
          </a:prstGeom>
        </p:spPr>
      </p:pic>
      <p:pic>
        <p:nvPicPr>
          <p:cNvPr id="8" name="Picture 7"/>
          <p:cNvPicPr>
            <a:picLocks noChangeAspect="1"/>
          </p:cNvPicPr>
          <p:nvPr/>
        </p:nvPicPr>
        <p:blipFill>
          <a:blip r:embed="rId4"/>
          <a:stretch>
            <a:fillRect/>
          </a:stretch>
        </p:blipFill>
        <p:spPr>
          <a:xfrm>
            <a:off x="5748498" y="3288780"/>
            <a:ext cx="695004" cy="280440"/>
          </a:xfrm>
          <a:prstGeom prst="rect">
            <a:avLst/>
          </a:prstGeom>
        </p:spPr>
      </p:pic>
      <p:pic>
        <p:nvPicPr>
          <p:cNvPr id="1026" name="Picture 2" descr="http://www.mcinfonet.org/crtvsvc/creativeservices_website/mclogos_page/assets/MClogo_left_aligned_purple_gray_RGB_white_backgroun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5613" y="5995337"/>
            <a:ext cx="3722596" cy="602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800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FA35F-0F8D-482D-91BE-C52B4370C654}" type="datetime1">
              <a:rPr lang="en-US" smtClean="0"/>
              <a:t>5/8/2019</a:t>
            </a:fld>
            <a:endParaRPr lang="en-US" dirty="0"/>
          </a:p>
        </p:txBody>
      </p:sp>
      <p:sp>
        <p:nvSpPr>
          <p:cNvPr id="3" name="Footer Placeholder 2"/>
          <p:cNvSpPr>
            <a:spLocks noGrp="1"/>
          </p:cNvSpPr>
          <p:nvPr>
            <p:ph type="ftr" sz="quarter" idx="11"/>
          </p:nvPr>
        </p:nvSpPr>
        <p:spPr/>
        <p:txBody>
          <a:bodyPr/>
          <a:lstStyle/>
          <a:p>
            <a:r>
              <a:rPr lang="en-US" smtClean="0"/>
              <a:t>Github Grumpy</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sp>
        <p:nvSpPr>
          <p:cNvPr id="5" name="Rectangle 4"/>
          <p:cNvSpPr/>
          <p:nvPr/>
        </p:nvSpPr>
        <p:spPr>
          <a:xfrm>
            <a:off x="1141411" y="465221"/>
            <a:ext cx="8002589" cy="6186309"/>
          </a:xfrm>
          <a:prstGeom prst="rect">
            <a:avLst/>
          </a:prstGeom>
        </p:spPr>
        <p:txBody>
          <a:bodyPr wrap="square">
            <a:spAutoFit/>
          </a:bodyPr>
          <a:lstStyle/>
          <a:p>
            <a:endParaRPr lang="en-US" dirty="0" smtClean="0"/>
          </a:p>
          <a:p>
            <a:r>
              <a:rPr lang="en-US" dirty="0" smtClean="0"/>
              <a:t>Section </a:t>
            </a:r>
            <a:r>
              <a:rPr lang="en-US" dirty="0"/>
              <a:t>A: Demographics, Identifiers, and Weights </a:t>
            </a:r>
            <a:r>
              <a:rPr lang="en-US" dirty="0" smtClean="0"/>
              <a:t>49</a:t>
            </a:r>
          </a:p>
          <a:p>
            <a:endParaRPr lang="en-US" dirty="0"/>
          </a:p>
          <a:p>
            <a:r>
              <a:rPr lang="en-US" dirty="0"/>
              <a:t>Section B: Health </a:t>
            </a:r>
            <a:r>
              <a:rPr lang="en-US" dirty="0" smtClean="0"/>
              <a:t>219</a:t>
            </a:r>
          </a:p>
          <a:p>
            <a:endParaRPr lang="en-US" dirty="0"/>
          </a:p>
          <a:p>
            <a:r>
              <a:rPr lang="en-US" dirty="0"/>
              <a:t>Section C: Financial and Housing Wealth </a:t>
            </a:r>
            <a:r>
              <a:rPr lang="en-US" dirty="0" smtClean="0"/>
              <a:t>745</a:t>
            </a:r>
          </a:p>
          <a:p>
            <a:endParaRPr lang="en-US" dirty="0"/>
          </a:p>
          <a:p>
            <a:r>
              <a:rPr lang="en-US" dirty="0"/>
              <a:t>Section D: Income </a:t>
            </a:r>
            <a:r>
              <a:rPr lang="en-US" dirty="0" smtClean="0"/>
              <a:t>863</a:t>
            </a:r>
          </a:p>
          <a:p>
            <a:endParaRPr lang="en-US" dirty="0"/>
          </a:p>
          <a:p>
            <a:r>
              <a:rPr lang="en-US" dirty="0"/>
              <a:t>Section E: Social Security </a:t>
            </a:r>
            <a:r>
              <a:rPr lang="en-US" dirty="0" smtClean="0"/>
              <a:t>1025</a:t>
            </a:r>
          </a:p>
          <a:p>
            <a:endParaRPr lang="en-US" dirty="0"/>
          </a:p>
          <a:p>
            <a:r>
              <a:rPr lang="en-US" dirty="0"/>
              <a:t>Section F: Pension </a:t>
            </a:r>
            <a:r>
              <a:rPr lang="en-US" dirty="0" smtClean="0"/>
              <a:t>1085</a:t>
            </a:r>
          </a:p>
          <a:p>
            <a:endParaRPr lang="en-US" dirty="0"/>
          </a:p>
          <a:p>
            <a:r>
              <a:rPr lang="en-US" dirty="0"/>
              <a:t>Section G: Health Insurance </a:t>
            </a:r>
            <a:r>
              <a:rPr lang="en-US" dirty="0" smtClean="0"/>
              <a:t>1196</a:t>
            </a:r>
          </a:p>
          <a:p>
            <a:endParaRPr lang="en-US" dirty="0"/>
          </a:p>
          <a:p>
            <a:r>
              <a:rPr lang="en-US" dirty="0"/>
              <a:t>Section H: Family Structure </a:t>
            </a:r>
            <a:r>
              <a:rPr lang="en-US" dirty="0" smtClean="0"/>
              <a:t>1319</a:t>
            </a:r>
          </a:p>
          <a:p>
            <a:endParaRPr lang="en-US" dirty="0"/>
          </a:p>
          <a:p>
            <a:r>
              <a:rPr lang="en-US" dirty="0"/>
              <a:t>Section I: Retirement Plans, Expectations </a:t>
            </a:r>
            <a:r>
              <a:rPr lang="en-US" dirty="0" smtClean="0"/>
              <a:t>1338</a:t>
            </a:r>
          </a:p>
          <a:p>
            <a:endParaRPr lang="en-US" dirty="0"/>
          </a:p>
          <a:p>
            <a:r>
              <a:rPr lang="en-US" dirty="0"/>
              <a:t>Section J: Employment History </a:t>
            </a:r>
            <a:r>
              <a:rPr lang="en-US" dirty="0" smtClean="0"/>
              <a:t>1427</a:t>
            </a:r>
          </a:p>
          <a:p>
            <a:endParaRPr lang="en-US" dirty="0"/>
          </a:p>
          <a:p>
            <a:r>
              <a:rPr lang="en-US" dirty="0"/>
              <a:t>Appendix A </a:t>
            </a:r>
            <a:r>
              <a:rPr lang="en-US" dirty="0" smtClean="0"/>
              <a:t>1624</a:t>
            </a:r>
            <a:endParaRPr lang="en-US" dirty="0"/>
          </a:p>
        </p:txBody>
      </p:sp>
    </p:spTree>
    <p:extLst>
      <p:ext uri="{BB962C8B-B14F-4D97-AF65-F5344CB8AC3E}">
        <p14:creationId xmlns:p14="http://schemas.microsoft.com/office/powerpoint/2010/main" val="134807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6C96F58-B51C-4FF8-83B2-CF933AA922F1}" type="datetime1">
              <a:rPr lang="en-US" smtClean="0"/>
              <a:t>5/8/2019</a:t>
            </a:fld>
            <a:endParaRPr lang="en-US" dirty="0"/>
          </a:p>
        </p:txBody>
      </p:sp>
      <p:sp>
        <p:nvSpPr>
          <p:cNvPr id="5" name="Footer Placeholder 4"/>
          <p:cNvSpPr>
            <a:spLocks noGrp="1"/>
          </p:cNvSpPr>
          <p:nvPr>
            <p:ph type="ftr" sz="quarter" idx="11"/>
          </p:nvPr>
        </p:nvSpPr>
        <p:spPr/>
        <p:txBody>
          <a:bodyPr/>
          <a:lstStyle/>
          <a:p>
            <a:r>
              <a:rPr lang="en-US" smtClean="0"/>
              <a:t>Github Grumpy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1998368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76C96F58-B51C-4FF8-83B2-CF933AA922F1}" type="datetime1">
              <a:rPr lang="en-US" smtClean="0"/>
              <a:t>5/8/2019</a:t>
            </a:fld>
            <a:endParaRPr lang="en-US" dirty="0"/>
          </a:p>
        </p:txBody>
      </p:sp>
      <p:sp>
        <p:nvSpPr>
          <p:cNvPr id="5" name="Footer Placeholder 4"/>
          <p:cNvSpPr>
            <a:spLocks noGrp="1"/>
          </p:cNvSpPr>
          <p:nvPr>
            <p:ph type="ftr" sz="quarter" idx="11"/>
          </p:nvPr>
        </p:nvSpPr>
        <p:spPr/>
        <p:txBody>
          <a:bodyPr/>
          <a:lstStyle/>
          <a:p>
            <a:r>
              <a:rPr lang="en-US" smtClean="0"/>
              <a:t>Github Grumpy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3933741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fld id="{12265ECE-5720-4DC0-8B75-6B8802F2089D}" type="datetime1">
              <a:rPr lang="en-US" smtClean="0"/>
              <a:t>5/8/2019</a:t>
            </a:fld>
            <a:endParaRPr lang="en-US" dirty="0"/>
          </a:p>
        </p:txBody>
      </p:sp>
      <p:sp>
        <p:nvSpPr>
          <p:cNvPr id="5" name="Footer Placeholder 4"/>
          <p:cNvSpPr>
            <a:spLocks noGrp="1"/>
          </p:cNvSpPr>
          <p:nvPr>
            <p:ph type="ftr" sz="quarter" idx="11"/>
          </p:nvPr>
        </p:nvSpPr>
        <p:spPr/>
        <p:txBody>
          <a:bodyPr/>
          <a:lstStyle/>
          <a:p>
            <a:r>
              <a:rPr lang="en-US" smtClean="0"/>
              <a:t>Github Grumpy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13</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3727" y="646100"/>
            <a:ext cx="8427567" cy="5911875"/>
          </a:xfrm>
          <a:prstGeom prst="rect">
            <a:avLst/>
          </a:prstGeom>
        </p:spPr>
      </p:pic>
    </p:spTree>
    <p:extLst>
      <p:ext uri="{BB962C8B-B14F-4D97-AF65-F5344CB8AC3E}">
        <p14:creationId xmlns:p14="http://schemas.microsoft.com/office/powerpoint/2010/main" val="2626005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America’s Promise </a:t>
            </a:r>
            <a:r>
              <a:rPr lang="en-US" dirty="0" smtClean="0"/>
              <a:t>grant </a:t>
            </a:r>
            <a:r>
              <a:rPr lang="en-US" dirty="0" err="1" smtClean="0"/>
              <a:t>PRoGRAM</a:t>
            </a:r>
            <a:r>
              <a:rPr lang="en-US" dirty="0" smtClean="0"/>
              <a:t/>
            </a:r>
            <a:br>
              <a:rPr lang="en-US" dirty="0" smtClean="0"/>
            </a:br>
            <a:r>
              <a:rPr lang="en-US" dirty="0" smtClean="0"/>
              <a:t>@ Montgomery College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project fulfills the requirement for a America’s </a:t>
            </a:r>
            <a:r>
              <a:rPr lang="en-US" dirty="0"/>
              <a:t>Promise </a:t>
            </a:r>
            <a:r>
              <a:rPr lang="en-US" dirty="0" smtClean="0"/>
              <a:t>grant funded Training projects.   This grant program offers training that </a:t>
            </a:r>
            <a:r>
              <a:rPr lang="en-US" dirty="0"/>
              <a:t>support well-paying, middle- and high-skilled, and high-growth jobs across the entire range of H-1B </a:t>
            </a:r>
            <a:r>
              <a:rPr lang="en-US" dirty="0" smtClean="0"/>
              <a:t>industries. </a:t>
            </a:r>
          </a:p>
          <a:p>
            <a:r>
              <a:rPr lang="en-US" dirty="0" smtClean="0"/>
              <a:t>The legislative </a:t>
            </a:r>
            <a:r>
              <a:rPr lang="en-US" dirty="0"/>
              <a:t>intent of </a:t>
            </a:r>
            <a:r>
              <a:rPr lang="en-US" dirty="0" smtClean="0"/>
              <a:t>the America’s </a:t>
            </a:r>
            <a:r>
              <a:rPr lang="en-US" dirty="0"/>
              <a:t>Promise grant </a:t>
            </a:r>
            <a:r>
              <a:rPr lang="en-US" dirty="0" smtClean="0"/>
              <a:t>is to train more American </a:t>
            </a:r>
            <a:r>
              <a:rPr lang="en-US" dirty="0"/>
              <a:t>workers </a:t>
            </a:r>
            <a:r>
              <a:rPr lang="en-US" dirty="0" smtClean="0"/>
              <a:t>in H-1B </a:t>
            </a:r>
            <a:r>
              <a:rPr lang="en-US" dirty="0"/>
              <a:t>Industries </a:t>
            </a:r>
            <a:r>
              <a:rPr lang="en-US" dirty="0" smtClean="0"/>
              <a:t>and to </a:t>
            </a:r>
            <a:r>
              <a:rPr lang="en-US" dirty="0"/>
              <a:t>reduce the need for skilled foreign workers under the </a:t>
            </a:r>
            <a:r>
              <a:rPr lang="en-US" dirty="0" smtClean="0"/>
              <a:t>current H-1B </a:t>
            </a:r>
            <a:r>
              <a:rPr lang="en-US" dirty="0"/>
              <a:t>visa </a:t>
            </a:r>
            <a:r>
              <a:rPr lang="en-US" dirty="0" smtClean="0"/>
              <a:t>program</a:t>
            </a:r>
          </a:p>
          <a:p>
            <a:r>
              <a:rPr lang="en-US" dirty="0" smtClean="0"/>
              <a:t>H-1B </a:t>
            </a:r>
            <a:r>
              <a:rPr lang="en-US" dirty="0"/>
              <a:t>Industries that are using a significant number of visas to hire foreign workers include: • IT and IT-related industries • Healthcare • Advanced Manufacturing • Financial Services • Educational Services</a:t>
            </a:r>
          </a:p>
        </p:txBody>
      </p:sp>
      <p:sp>
        <p:nvSpPr>
          <p:cNvPr id="4" name="Date Placeholder 3"/>
          <p:cNvSpPr>
            <a:spLocks noGrp="1"/>
          </p:cNvSpPr>
          <p:nvPr>
            <p:ph type="dt" sz="half" idx="10"/>
          </p:nvPr>
        </p:nvSpPr>
        <p:spPr/>
        <p:txBody>
          <a:bodyPr/>
          <a:lstStyle/>
          <a:p>
            <a:fld id="{19E1E0D6-B526-4B92-BE3E-E818E66E06BB}" type="datetime1">
              <a:rPr lang="en-US" smtClean="0"/>
              <a:t>5/8/2019</a:t>
            </a:fld>
            <a:endParaRPr lang="en-US" dirty="0"/>
          </a:p>
        </p:txBody>
      </p:sp>
      <p:sp>
        <p:nvSpPr>
          <p:cNvPr id="5" name="Footer Placeholder 4"/>
          <p:cNvSpPr>
            <a:spLocks noGrp="1"/>
          </p:cNvSpPr>
          <p:nvPr>
            <p:ph type="ftr" sz="quarter" idx="11"/>
          </p:nvPr>
        </p:nvSpPr>
        <p:spPr/>
        <p:txBody>
          <a:bodyPr/>
          <a:lstStyle/>
          <a:p>
            <a:r>
              <a:rPr lang="en-US" dirty="0" err="1" smtClean="0"/>
              <a:t>Github</a:t>
            </a:r>
            <a:r>
              <a:rPr lang="en-US" dirty="0" smtClean="0"/>
              <a:t> </a:t>
            </a:r>
            <a:r>
              <a:rPr lang="en-US" dirty="0" err="1" smtClean="0"/>
              <a:t>GrumpIES</a:t>
            </a:r>
            <a:r>
              <a:rPr lang="en-US" dirty="0"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9011" y="362469"/>
            <a:ext cx="1734619" cy="1734619"/>
          </a:xfrm>
          <a:prstGeom prst="rect">
            <a:avLst/>
          </a:prstGeom>
        </p:spPr>
      </p:pic>
    </p:spTree>
    <p:extLst>
      <p:ext uri="{BB962C8B-B14F-4D97-AF65-F5344CB8AC3E}">
        <p14:creationId xmlns:p14="http://schemas.microsoft.com/office/powerpoint/2010/main" val="1819170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GitHub </a:t>
            </a:r>
            <a:r>
              <a:rPr lang="en-US" dirty="0" err="1" smtClean="0"/>
              <a:t>Grumpies</a:t>
            </a:r>
            <a:r>
              <a:rPr lang="en-US" dirty="0" smtClean="0"/>
              <a:t>  - PROJECT GOAL</a:t>
            </a:r>
            <a:endParaRPr lang="en-US" dirty="0"/>
          </a:p>
        </p:txBody>
      </p:sp>
      <p:sp>
        <p:nvSpPr>
          <p:cNvPr id="3" name="Content Placeholder 2"/>
          <p:cNvSpPr>
            <a:spLocks noGrp="1"/>
          </p:cNvSpPr>
          <p:nvPr>
            <p:ph idx="1"/>
          </p:nvPr>
        </p:nvSpPr>
        <p:spPr>
          <a:xfrm>
            <a:off x="1141412" y="1700463"/>
            <a:ext cx="9905999" cy="4182812"/>
          </a:xfrm>
        </p:spPr>
        <p:txBody>
          <a:bodyPr>
            <a:normAutofit fontScale="85000" lnSpcReduction="20000"/>
          </a:bodyPr>
          <a:lstStyle/>
          <a:p>
            <a:r>
              <a:rPr lang="en-US" dirty="0" smtClean="0"/>
              <a:t>We were charged </a:t>
            </a:r>
            <a:r>
              <a:rPr lang="en-US" dirty="0"/>
              <a:t>with </a:t>
            </a:r>
            <a:r>
              <a:rPr lang="en-US" dirty="0" smtClean="0"/>
              <a:t>putting together </a:t>
            </a:r>
            <a:r>
              <a:rPr lang="en-US" dirty="0"/>
              <a:t>a start-to-finish data project that explores an issue/problem/point of </a:t>
            </a:r>
            <a:r>
              <a:rPr lang="en-US" dirty="0" smtClean="0"/>
              <a:t>improvement and </a:t>
            </a:r>
            <a:r>
              <a:rPr lang="en-US" dirty="0"/>
              <a:t>present to the audience insights that supports </a:t>
            </a:r>
            <a:r>
              <a:rPr lang="en-US" dirty="0" smtClean="0"/>
              <a:t>the </a:t>
            </a:r>
            <a:r>
              <a:rPr lang="en-US" dirty="0"/>
              <a:t>issue/problem/point of improvement </a:t>
            </a:r>
            <a:endParaRPr lang="en-US" dirty="0" smtClean="0"/>
          </a:p>
          <a:p>
            <a:r>
              <a:rPr lang="en-US" dirty="0"/>
              <a:t>Good Science Writing answers:        WHAT?   -   SO WHAT?   -   NOW WHAT? </a:t>
            </a:r>
            <a:endParaRPr lang="en-US" dirty="0" smtClean="0"/>
          </a:p>
          <a:p>
            <a:r>
              <a:rPr lang="en-US" dirty="0" smtClean="0"/>
              <a:t>The </a:t>
            </a:r>
            <a:r>
              <a:rPr lang="en-US" dirty="0"/>
              <a:t>following guidelines should be addressed as you work on your project:</a:t>
            </a:r>
          </a:p>
          <a:p>
            <a:pPr lvl="1"/>
            <a:r>
              <a:rPr lang="en-US" dirty="0" smtClean="0"/>
              <a:t> </a:t>
            </a:r>
            <a:r>
              <a:rPr lang="en-US" dirty="0"/>
              <a:t>Identify the scenario. Your scenario should include an issue, problem, point of improvement, or action you want </a:t>
            </a:r>
            <a:r>
              <a:rPr lang="en-US" dirty="0" smtClean="0"/>
              <a:t>to happen</a:t>
            </a:r>
          </a:p>
          <a:p>
            <a:pPr lvl="1"/>
            <a:r>
              <a:rPr lang="en-US" dirty="0" smtClean="0"/>
              <a:t>Identify </a:t>
            </a:r>
            <a:r>
              <a:rPr lang="en-US" dirty="0"/>
              <a:t>the audience. Who are you presenting to? This structures the type of content you use in your presentation. Is your audience more technical? Or are they everyday people that you need to talk to in general terms? </a:t>
            </a:r>
          </a:p>
          <a:p>
            <a:pPr lvl="1"/>
            <a:r>
              <a:rPr lang="en-US" dirty="0" smtClean="0"/>
              <a:t>Identify </a:t>
            </a:r>
            <a:r>
              <a:rPr lang="en-US" dirty="0"/>
              <a:t>the outcome/takeaway. What do you want your audience to do once you give them your insights? What kind of action do they need to do? </a:t>
            </a:r>
          </a:p>
        </p:txBody>
      </p:sp>
      <p:sp>
        <p:nvSpPr>
          <p:cNvPr id="4" name="Date Placeholder 3"/>
          <p:cNvSpPr>
            <a:spLocks noGrp="1"/>
          </p:cNvSpPr>
          <p:nvPr>
            <p:ph type="dt" sz="half" idx="10"/>
          </p:nvPr>
        </p:nvSpPr>
        <p:spPr/>
        <p:txBody>
          <a:bodyPr/>
          <a:lstStyle/>
          <a:p>
            <a:fld id="{9241B567-133E-4AB7-A49D-41530EF851FE}" type="datetime1">
              <a:rPr lang="en-US" smtClean="0"/>
              <a:t>5/8/2019</a:t>
            </a:fld>
            <a:endParaRPr lang="en-US" dirty="0"/>
          </a:p>
        </p:txBody>
      </p:sp>
      <p:sp>
        <p:nvSpPr>
          <p:cNvPr id="5" name="Footer Placeholder 4"/>
          <p:cNvSpPr>
            <a:spLocks noGrp="1"/>
          </p:cNvSpPr>
          <p:nvPr>
            <p:ph type="ftr" sz="quarter" idx="11"/>
          </p:nvPr>
        </p:nvSpPr>
        <p:spPr/>
        <p:txBody>
          <a:bodyPr/>
          <a:lstStyle/>
          <a:p>
            <a:r>
              <a:rPr lang="en-US" smtClean="0"/>
              <a:t>Github Grumpy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3</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2044" y="285135"/>
            <a:ext cx="1090635" cy="1415328"/>
          </a:xfrm>
          <a:prstGeom prst="rect">
            <a:avLst/>
          </a:prstGeom>
        </p:spPr>
      </p:pic>
      <p:sp>
        <p:nvSpPr>
          <p:cNvPr id="8" name="Rectangle 7"/>
          <p:cNvSpPr/>
          <p:nvPr/>
        </p:nvSpPr>
        <p:spPr>
          <a:xfrm>
            <a:off x="3048000" y="2690336"/>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3486477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 </a:t>
            </a:r>
            <a:r>
              <a:rPr lang="en-US" dirty="0" err="1"/>
              <a:t>Github</a:t>
            </a:r>
            <a:r>
              <a:rPr lang="en-US" dirty="0"/>
              <a:t> </a:t>
            </a:r>
            <a:r>
              <a:rPr lang="en-US" dirty="0" err="1"/>
              <a:t>Grumpies</a:t>
            </a:r>
            <a:endParaRPr lang="en-US" dirty="0"/>
          </a:p>
        </p:txBody>
      </p:sp>
      <p:sp>
        <p:nvSpPr>
          <p:cNvPr id="3" name="Text Placeholder 2"/>
          <p:cNvSpPr>
            <a:spLocks noGrp="1"/>
          </p:cNvSpPr>
          <p:nvPr>
            <p:ph type="body" idx="1"/>
          </p:nvPr>
        </p:nvSpPr>
        <p:spPr/>
        <p:txBody>
          <a:bodyPr/>
          <a:lstStyle/>
          <a:p>
            <a:r>
              <a:rPr lang="en-US" dirty="0"/>
              <a:t>Dr. Kiran Dev Pandey </a:t>
            </a:r>
          </a:p>
        </p:txBody>
      </p:sp>
      <p:pic>
        <p:nvPicPr>
          <p:cNvPr id="15" name="Picture Placeholder 14"/>
          <p:cNvPicPr>
            <a:picLocks noGrp="1" noChangeAspect="1"/>
          </p:cNvPicPr>
          <p:nvPr>
            <p:ph type="pic" idx="15"/>
          </p:nvPr>
        </p:nvPicPr>
        <p:blipFill>
          <a:blip r:embed="rId2">
            <a:extLst>
              <a:ext uri="{28A0092B-C50C-407E-A947-70E740481C1C}">
                <a14:useLocalDpi xmlns:a14="http://schemas.microsoft.com/office/drawing/2010/main" val="0"/>
              </a:ext>
            </a:extLst>
          </a:blip>
          <a:srcRect t="26155" b="26155"/>
          <a:stretch>
            <a:fillRect/>
          </a:stretch>
        </p:blipFill>
        <p:spPr/>
      </p:pic>
      <p:sp>
        <p:nvSpPr>
          <p:cNvPr id="5" name="Text Placeholder 4"/>
          <p:cNvSpPr>
            <a:spLocks noGrp="1"/>
          </p:cNvSpPr>
          <p:nvPr>
            <p:ph type="body" sz="half" idx="18"/>
          </p:nvPr>
        </p:nvSpPr>
        <p:spPr/>
        <p:txBody>
          <a:bodyPr/>
          <a:lstStyle/>
          <a:p>
            <a:r>
              <a:rPr lang="en-US" dirty="0"/>
              <a:t>ECONOMIST and DATA SCIENTIST</a:t>
            </a:r>
          </a:p>
          <a:p>
            <a:endParaRPr lang="en-US" dirty="0"/>
          </a:p>
        </p:txBody>
      </p:sp>
      <p:sp>
        <p:nvSpPr>
          <p:cNvPr id="6" name="Text Placeholder 5"/>
          <p:cNvSpPr>
            <a:spLocks noGrp="1"/>
          </p:cNvSpPr>
          <p:nvPr>
            <p:ph type="body" sz="quarter" idx="3"/>
          </p:nvPr>
        </p:nvSpPr>
        <p:spPr/>
        <p:txBody>
          <a:bodyPr/>
          <a:lstStyle/>
          <a:p>
            <a:r>
              <a:rPr lang="en-US" dirty="0"/>
              <a:t>Leonardo </a:t>
            </a:r>
            <a:r>
              <a:rPr lang="en-US" dirty="0" err="1"/>
              <a:t>Reos</a:t>
            </a:r>
            <a:endParaRPr lang="en-US" dirty="0"/>
          </a:p>
        </p:txBody>
      </p:sp>
      <p:pic>
        <p:nvPicPr>
          <p:cNvPr id="16" name="Picture Placeholder 15"/>
          <p:cNvPicPr>
            <a:picLocks noGrp="1" noChangeAspect="1"/>
          </p:cNvPicPr>
          <p:nvPr>
            <p:ph type="pic" idx="21"/>
          </p:nvPr>
        </p:nvPicPr>
        <p:blipFill>
          <a:blip r:embed="rId3">
            <a:extLst>
              <a:ext uri="{28A0092B-C50C-407E-A947-70E740481C1C}">
                <a14:useLocalDpi xmlns:a14="http://schemas.microsoft.com/office/drawing/2010/main" val="0"/>
              </a:ext>
            </a:extLst>
          </a:blip>
          <a:srcRect t="26179" b="26179"/>
          <a:stretch>
            <a:fillRect/>
          </a:stretch>
        </p:blipFill>
        <p:spPr>
          <a:xfrm>
            <a:off x="4487863" y="2667000"/>
            <a:ext cx="3198812" cy="1524000"/>
          </a:xfrm>
        </p:spPr>
      </p:pic>
      <p:sp>
        <p:nvSpPr>
          <p:cNvPr id="8" name="Text Placeholder 7"/>
          <p:cNvSpPr>
            <a:spLocks noGrp="1"/>
          </p:cNvSpPr>
          <p:nvPr>
            <p:ph type="body" sz="half" idx="19"/>
          </p:nvPr>
        </p:nvSpPr>
        <p:spPr/>
        <p:txBody>
          <a:bodyPr/>
          <a:lstStyle/>
          <a:p>
            <a:r>
              <a:rPr lang="en-US" dirty="0" smtClean="0"/>
              <a:t>SENIOR FINANCE and INVESTMENT PROFESSIONAL</a:t>
            </a:r>
            <a:endParaRPr lang="en-US" dirty="0"/>
          </a:p>
        </p:txBody>
      </p:sp>
      <p:sp>
        <p:nvSpPr>
          <p:cNvPr id="9" name="Text Placeholder 8"/>
          <p:cNvSpPr>
            <a:spLocks noGrp="1"/>
          </p:cNvSpPr>
          <p:nvPr>
            <p:ph type="body" sz="quarter" idx="13"/>
          </p:nvPr>
        </p:nvSpPr>
        <p:spPr/>
        <p:txBody>
          <a:bodyPr/>
          <a:lstStyle/>
          <a:p>
            <a:r>
              <a:rPr lang="en-US" dirty="0"/>
              <a:t>Laura (</a:t>
            </a:r>
            <a:r>
              <a:rPr lang="en-US" dirty="0" err="1"/>
              <a:t>Wynosky</a:t>
            </a:r>
            <a:r>
              <a:rPr lang="en-US" dirty="0"/>
              <a:t>) Adam</a:t>
            </a:r>
          </a:p>
        </p:txBody>
      </p:sp>
      <p:pic>
        <p:nvPicPr>
          <p:cNvPr id="17" name="Picture Placeholder 16"/>
          <p:cNvPicPr>
            <a:picLocks noGrp="1" noChangeAspect="1"/>
          </p:cNvPicPr>
          <p:nvPr>
            <p:ph type="pic" idx="22"/>
          </p:nvPr>
        </p:nvPicPr>
        <p:blipFill>
          <a:blip r:embed="rId4">
            <a:extLst>
              <a:ext uri="{28A0092B-C50C-407E-A947-70E740481C1C}">
                <a14:useLocalDpi xmlns:a14="http://schemas.microsoft.com/office/drawing/2010/main" val="0"/>
              </a:ext>
            </a:extLst>
          </a:blip>
          <a:srcRect t="26155" b="26155"/>
          <a:stretch>
            <a:fillRect/>
          </a:stretch>
        </p:blipFill>
        <p:spPr/>
      </p:pic>
      <p:sp>
        <p:nvSpPr>
          <p:cNvPr id="11" name="Text Placeholder 10"/>
          <p:cNvSpPr>
            <a:spLocks noGrp="1"/>
          </p:cNvSpPr>
          <p:nvPr>
            <p:ph type="body" sz="half" idx="20"/>
          </p:nvPr>
        </p:nvSpPr>
        <p:spPr/>
        <p:txBody>
          <a:bodyPr/>
          <a:lstStyle/>
          <a:p>
            <a:r>
              <a:rPr lang="en-US" dirty="0" smtClean="0"/>
              <a:t>CREATIVE PROBLEM SOLVER and SCIENCE ANALYST </a:t>
            </a:r>
            <a:endParaRPr lang="en-US" dirty="0"/>
          </a:p>
        </p:txBody>
      </p:sp>
      <p:sp>
        <p:nvSpPr>
          <p:cNvPr id="12" name="Date Placeholder 11"/>
          <p:cNvSpPr>
            <a:spLocks noGrp="1"/>
          </p:cNvSpPr>
          <p:nvPr>
            <p:ph type="dt" sz="half" idx="10"/>
          </p:nvPr>
        </p:nvSpPr>
        <p:spPr/>
        <p:txBody>
          <a:bodyPr/>
          <a:lstStyle/>
          <a:p>
            <a:fld id="{C23ABC4D-FDFD-4910-8670-45B07CFDAC4C}" type="datetime1">
              <a:rPr lang="en-US" smtClean="0"/>
              <a:t>5/8/2019</a:t>
            </a:fld>
            <a:endParaRPr lang="en-US" dirty="0"/>
          </a:p>
        </p:txBody>
      </p:sp>
      <p:sp>
        <p:nvSpPr>
          <p:cNvPr id="13" name="Footer Placeholder 12"/>
          <p:cNvSpPr>
            <a:spLocks noGrp="1"/>
          </p:cNvSpPr>
          <p:nvPr>
            <p:ph type="ftr" sz="quarter" idx="11"/>
          </p:nvPr>
        </p:nvSpPr>
        <p:spPr/>
        <p:txBody>
          <a:bodyPr/>
          <a:lstStyle/>
          <a:p>
            <a:r>
              <a:rPr lang="en-US" smtClean="0"/>
              <a:t>Github Grumpy</a:t>
            </a:r>
            <a:endParaRPr lang="en-US" dirty="0"/>
          </a:p>
        </p:txBody>
      </p:sp>
      <p:sp>
        <p:nvSpPr>
          <p:cNvPr id="14" name="Slide Number Placeholder 13"/>
          <p:cNvSpPr>
            <a:spLocks noGrp="1"/>
          </p:cNvSpPr>
          <p:nvPr>
            <p:ph type="sldNum" sz="quarter" idx="12"/>
          </p:nvPr>
        </p:nvSpPr>
        <p:spPr/>
        <p:txBody>
          <a:bodyPr/>
          <a:lstStyle/>
          <a:p>
            <a:fld id="{6D22F896-40B5-4ADD-8801-0D06FADFA095}" type="slidenum">
              <a:rPr lang="en-US" smtClean="0"/>
              <a:t>4</a:t>
            </a:fld>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0720" y="974722"/>
            <a:ext cx="3524250" cy="1162050"/>
          </a:xfrm>
          <a:prstGeom prst="rect">
            <a:avLst/>
          </a:prstGeom>
        </p:spPr>
      </p:pic>
    </p:spTree>
    <p:extLst>
      <p:ext uri="{BB962C8B-B14F-4D97-AF65-F5344CB8AC3E}">
        <p14:creationId xmlns:p14="http://schemas.microsoft.com/office/powerpoint/2010/main" val="4195524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611" y="618518"/>
            <a:ext cx="10443410" cy="1478570"/>
          </a:xfrm>
        </p:spPr>
        <p:txBody>
          <a:bodyPr>
            <a:normAutofit fontScale="90000"/>
          </a:bodyPr>
          <a:lstStyle/>
          <a:p>
            <a:r>
              <a:rPr lang="en-US" dirty="0" smtClean="0"/>
              <a:t/>
            </a:r>
            <a:br>
              <a:rPr lang="en-US" dirty="0" smtClean="0"/>
            </a:br>
            <a:r>
              <a:rPr lang="en-US" sz="4000" dirty="0" smtClean="0"/>
              <a:t>The </a:t>
            </a:r>
            <a:r>
              <a:rPr lang="en-US" sz="4000" dirty="0"/>
              <a:t>Health and Retirement </a:t>
            </a:r>
            <a:r>
              <a:rPr lang="en-US" sz="4000" dirty="0" smtClean="0"/>
              <a:t>Study</a:t>
            </a:r>
            <a:br>
              <a:rPr lang="en-US" sz="4000" dirty="0" smtClean="0"/>
            </a:br>
            <a:r>
              <a:rPr lang="en-US" sz="2700" dirty="0" smtClean="0"/>
              <a:t>A </a:t>
            </a:r>
            <a:r>
              <a:rPr lang="en-US" sz="2700" dirty="0"/>
              <a:t>public resource for data on aging in America since 1990</a:t>
            </a:r>
            <a:r>
              <a:rPr lang="en-US" sz="2700" dirty="0" smtClean="0"/>
              <a:t/>
            </a:r>
            <a:br>
              <a:rPr lang="en-US" sz="2700" dirty="0" smtClean="0"/>
            </a:br>
            <a:endParaRPr lang="en-US" sz="2700" dirty="0"/>
          </a:p>
        </p:txBody>
      </p:sp>
      <p:sp>
        <p:nvSpPr>
          <p:cNvPr id="3" name="Content Placeholder 2"/>
          <p:cNvSpPr>
            <a:spLocks noGrp="1"/>
          </p:cNvSpPr>
          <p:nvPr>
            <p:ph idx="1"/>
          </p:nvPr>
        </p:nvSpPr>
        <p:spPr>
          <a:xfrm>
            <a:off x="1141412" y="2142518"/>
            <a:ext cx="9905999" cy="4105881"/>
          </a:xfrm>
        </p:spPr>
        <p:txBody>
          <a:bodyPr>
            <a:normAutofit/>
          </a:bodyPr>
          <a:lstStyle/>
          <a:p>
            <a:r>
              <a:rPr lang="en-US" dirty="0"/>
              <a:t>The University of Michigan Health and Retirement Study (HRS) is a longitudinal panel study that surveys a representative sample of approximately 20,000 people in America, supported by the National Institute on Aging (NIA U01AG009740) and the Social Security Administration.</a:t>
            </a:r>
          </a:p>
          <a:p>
            <a:r>
              <a:rPr lang="en-US" dirty="0"/>
              <a:t>Through its unique and in-depth interviews, the HRS provides an invaluable and growing body of multidisciplinary data that researchers can use to address important questions about the challenges and opportunities of aging.</a:t>
            </a:r>
          </a:p>
          <a:p>
            <a:r>
              <a:rPr lang="en-US" dirty="0">
                <a:hlinkClick r:id="rId2"/>
              </a:rPr>
              <a:t>https://hrs.isr.umich.edu/about</a:t>
            </a:r>
            <a:endParaRPr lang="en-US" dirty="0"/>
          </a:p>
        </p:txBody>
      </p:sp>
      <p:sp>
        <p:nvSpPr>
          <p:cNvPr id="4" name="Date Placeholder 3"/>
          <p:cNvSpPr>
            <a:spLocks noGrp="1"/>
          </p:cNvSpPr>
          <p:nvPr>
            <p:ph type="dt" sz="half" idx="10"/>
          </p:nvPr>
        </p:nvSpPr>
        <p:spPr/>
        <p:txBody>
          <a:bodyPr/>
          <a:lstStyle/>
          <a:p>
            <a:fld id="{76C96F58-B51C-4FF8-83B2-CF933AA922F1}" type="datetime1">
              <a:rPr lang="en-US" smtClean="0"/>
              <a:t>5/8/2019</a:t>
            </a:fld>
            <a:endParaRPr lang="en-US" dirty="0"/>
          </a:p>
        </p:txBody>
      </p:sp>
      <p:sp>
        <p:nvSpPr>
          <p:cNvPr id="5" name="Footer Placeholder 4"/>
          <p:cNvSpPr>
            <a:spLocks noGrp="1"/>
          </p:cNvSpPr>
          <p:nvPr>
            <p:ph type="ftr" sz="quarter" idx="11"/>
          </p:nvPr>
        </p:nvSpPr>
        <p:spPr/>
        <p:txBody>
          <a:bodyPr/>
          <a:lstStyle/>
          <a:p>
            <a:r>
              <a:rPr lang="en-US" smtClean="0"/>
              <a:t>Github Grumpy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5</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3440" y="573088"/>
            <a:ext cx="3513349" cy="710280"/>
          </a:xfrm>
          <a:prstGeom prst="rect">
            <a:avLst/>
          </a:prstGeom>
        </p:spPr>
      </p:pic>
    </p:spTree>
    <p:extLst>
      <p:ext uri="{BB962C8B-B14F-4D97-AF65-F5344CB8AC3E}">
        <p14:creationId xmlns:p14="http://schemas.microsoft.com/office/powerpoint/2010/main" val="3494672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989" y="657726"/>
            <a:ext cx="9908422" cy="1439362"/>
          </a:xfrm>
        </p:spPr>
        <p:txBody>
          <a:bodyPr>
            <a:normAutofit fontScale="90000"/>
          </a:bodyPr>
          <a:lstStyle/>
          <a:p>
            <a:r>
              <a:rPr lang="en-US" dirty="0"/>
              <a:t>RAND HRS Longitudinal File 2014 (v.3)	</a:t>
            </a:r>
            <a:r>
              <a:rPr lang="en-US" dirty="0" smtClean="0"/>
              <a:t/>
            </a:r>
            <a:br>
              <a:rPr lang="en-US" dirty="0" smtClean="0"/>
            </a:br>
            <a:r>
              <a:rPr lang="en-US" dirty="0"/>
              <a:t>Final </a:t>
            </a:r>
            <a:r>
              <a:rPr lang="en-US" dirty="0" smtClean="0"/>
              <a:t>release </a:t>
            </a:r>
            <a:r>
              <a:rPr lang="en-US" dirty="0"/>
              <a:t>- March 2019</a:t>
            </a:r>
            <a:br>
              <a:rPr lang="en-US" dirty="0"/>
            </a:br>
            <a:r>
              <a:rPr lang="en-US" dirty="0"/>
              <a:t/>
            </a:r>
            <a:br>
              <a:rPr lang="en-US" dirty="0"/>
            </a:br>
            <a:endParaRPr lang="en-US" dirty="0"/>
          </a:p>
        </p:txBody>
      </p:sp>
      <p:sp>
        <p:nvSpPr>
          <p:cNvPr id="3" name="Content Placeholder 2"/>
          <p:cNvSpPr>
            <a:spLocks noGrp="1"/>
          </p:cNvSpPr>
          <p:nvPr>
            <p:ph idx="1"/>
          </p:nvPr>
        </p:nvSpPr>
        <p:spPr>
          <a:xfrm>
            <a:off x="1141412" y="1652337"/>
            <a:ext cx="9905999" cy="4459705"/>
          </a:xfrm>
        </p:spPr>
        <p:txBody>
          <a:bodyPr>
            <a:normAutofit/>
          </a:bodyPr>
          <a:lstStyle/>
          <a:p>
            <a:r>
              <a:rPr lang="en-US" dirty="0" smtClean="0"/>
              <a:t>The </a:t>
            </a:r>
            <a:r>
              <a:rPr lang="en-US" dirty="0"/>
              <a:t>RAND HRS Longitudinal File is a </a:t>
            </a:r>
            <a:r>
              <a:rPr lang="en-US" dirty="0" smtClean="0"/>
              <a:t>streamlined </a:t>
            </a:r>
            <a:r>
              <a:rPr lang="en-US" dirty="0"/>
              <a:t>version of the HRS Core interviews. </a:t>
            </a:r>
            <a:r>
              <a:rPr lang="en-US" dirty="0" smtClean="0"/>
              <a:t>It </a:t>
            </a:r>
            <a:r>
              <a:rPr lang="en-US" dirty="0"/>
              <a:t>contains a large set of derived variables covering a broad range of measures, including demographics, health, health insurance, out-of-pocket medical expenditures, income, Social Security, pensions, wealth, family structure, retirement plans, expectations, employment history, etc. The file also includes the RAND imputations of income, wealth, and medical expenditures</a:t>
            </a:r>
            <a:r>
              <a:rPr lang="en-US" dirty="0" smtClean="0"/>
              <a:t>.  </a:t>
            </a:r>
          </a:p>
          <a:p>
            <a:r>
              <a:rPr lang="en-US" dirty="0" smtClean="0"/>
              <a:t>HUGE </a:t>
            </a:r>
            <a:r>
              <a:rPr lang="en-US" dirty="0" err="1" smtClean="0"/>
              <a:t>HUGE</a:t>
            </a:r>
            <a:r>
              <a:rPr lang="en-US" dirty="0" smtClean="0"/>
              <a:t> DATASET – Codebook is 1635 pages</a:t>
            </a:r>
          </a:p>
          <a:p>
            <a:r>
              <a:rPr lang="en-US" dirty="0" smtClean="0"/>
              <a:t>Provided in SAS, SPSS and STATA</a:t>
            </a:r>
          </a:p>
          <a:p>
            <a:r>
              <a:rPr lang="en-US" dirty="0" smtClean="0"/>
              <a:t>Kiran knows STATA!!!</a:t>
            </a:r>
          </a:p>
          <a:p>
            <a:endParaRPr lang="en-US" dirty="0"/>
          </a:p>
        </p:txBody>
      </p:sp>
      <p:sp>
        <p:nvSpPr>
          <p:cNvPr id="4" name="Date Placeholder 3"/>
          <p:cNvSpPr>
            <a:spLocks noGrp="1"/>
          </p:cNvSpPr>
          <p:nvPr>
            <p:ph type="dt" sz="half" idx="10"/>
          </p:nvPr>
        </p:nvSpPr>
        <p:spPr/>
        <p:txBody>
          <a:bodyPr/>
          <a:lstStyle/>
          <a:p>
            <a:fld id="{76C96F58-B51C-4FF8-83B2-CF933AA922F1}" type="datetime1">
              <a:rPr lang="en-US" smtClean="0"/>
              <a:t>5/8/2019</a:t>
            </a:fld>
            <a:endParaRPr lang="en-US" dirty="0"/>
          </a:p>
        </p:txBody>
      </p:sp>
      <p:sp>
        <p:nvSpPr>
          <p:cNvPr id="5" name="Footer Placeholder 4"/>
          <p:cNvSpPr>
            <a:spLocks noGrp="1"/>
          </p:cNvSpPr>
          <p:nvPr>
            <p:ph type="ftr" sz="quarter" idx="11"/>
          </p:nvPr>
        </p:nvSpPr>
        <p:spPr/>
        <p:txBody>
          <a:bodyPr/>
          <a:lstStyle/>
          <a:p>
            <a:r>
              <a:rPr lang="en-US" dirty="0" err="1" smtClean="0"/>
              <a:t>Github</a:t>
            </a:r>
            <a:r>
              <a:rPr lang="en-US" dirty="0" smtClean="0"/>
              <a:t> Grumpy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171767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p:txBody>
          <a:bodyPr/>
          <a:lstStyle/>
          <a:p>
            <a:r>
              <a:rPr lang="en-US" b="1" dirty="0"/>
              <a:t>Stata</a:t>
            </a:r>
            <a:r>
              <a:rPr lang="en-US" dirty="0"/>
              <a:t> is a general-purpose </a:t>
            </a:r>
            <a:r>
              <a:rPr lang="en-US" dirty="0">
                <a:hlinkClick r:id="rId2" tooltip="Statistics"/>
              </a:rPr>
              <a:t>statistical</a:t>
            </a:r>
            <a:r>
              <a:rPr lang="en-US" dirty="0"/>
              <a:t> software package created in 1985 by </a:t>
            </a:r>
            <a:r>
              <a:rPr lang="en-US" dirty="0" err="1"/>
              <a:t>StataCorp</a:t>
            </a:r>
            <a:r>
              <a:rPr lang="en-US" dirty="0"/>
              <a:t>. Most of its users work in </a:t>
            </a:r>
            <a:r>
              <a:rPr lang="en-US" dirty="0">
                <a:hlinkClick r:id="rId3" tooltip="Research"/>
              </a:rPr>
              <a:t>research</a:t>
            </a:r>
            <a:r>
              <a:rPr lang="en-US" dirty="0"/>
              <a:t>, especially in the fields of </a:t>
            </a:r>
            <a:r>
              <a:rPr lang="en-US" dirty="0">
                <a:hlinkClick r:id="rId4" tooltip="Economics"/>
              </a:rPr>
              <a:t>economics</a:t>
            </a:r>
            <a:r>
              <a:rPr lang="en-US" dirty="0"/>
              <a:t>, </a:t>
            </a:r>
            <a:r>
              <a:rPr lang="en-US" dirty="0">
                <a:hlinkClick r:id="rId5" tooltip="Sociology"/>
              </a:rPr>
              <a:t>sociology</a:t>
            </a:r>
            <a:r>
              <a:rPr lang="en-US" dirty="0"/>
              <a:t>, </a:t>
            </a:r>
            <a:r>
              <a:rPr lang="en-US" dirty="0">
                <a:hlinkClick r:id="rId6" tooltip="Political science"/>
              </a:rPr>
              <a:t>political science</a:t>
            </a:r>
            <a:r>
              <a:rPr lang="en-US" dirty="0"/>
              <a:t>, </a:t>
            </a:r>
            <a:r>
              <a:rPr lang="en-US" dirty="0">
                <a:hlinkClick r:id="rId7" tooltip="Biomedicine"/>
              </a:rPr>
              <a:t>biomedicine</a:t>
            </a:r>
            <a:r>
              <a:rPr lang="en-US" dirty="0"/>
              <a:t> and </a:t>
            </a:r>
            <a:r>
              <a:rPr lang="en-US" dirty="0">
                <a:hlinkClick r:id="rId8" tooltip="Epidemiology"/>
              </a:rPr>
              <a:t>epidemiology</a:t>
            </a:r>
            <a:r>
              <a:rPr lang="en-US" dirty="0"/>
              <a:t>.</a:t>
            </a:r>
            <a:r>
              <a:rPr lang="en-US" baseline="30000" dirty="0">
                <a:hlinkClick r:id="rId9"/>
              </a:rPr>
              <a:t>[2]</a:t>
            </a:r>
            <a:endParaRPr lang="en-US" dirty="0"/>
          </a:p>
          <a:p>
            <a:r>
              <a:rPr lang="en-US" dirty="0"/>
              <a:t>Stata's capabilities include data management, statistical analysis, graphics, simulations, regression, and custom programming. It also has a system to disseminate user-written programs that lets it grow continuously.</a:t>
            </a:r>
          </a:p>
        </p:txBody>
      </p:sp>
      <p:sp>
        <p:nvSpPr>
          <p:cNvPr id="4" name="Date Placeholder 3"/>
          <p:cNvSpPr>
            <a:spLocks noGrp="1"/>
          </p:cNvSpPr>
          <p:nvPr>
            <p:ph type="dt" sz="half" idx="10"/>
          </p:nvPr>
        </p:nvSpPr>
        <p:spPr/>
        <p:txBody>
          <a:bodyPr/>
          <a:lstStyle/>
          <a:p>
            <a:fld id="{76C96F58-B51C-4FF8-83B2-CF933AA922F1}" type="datetime1">
              <a:rPr lang="en-US" smtClean="0"/>
              <a:t>5/8/2019</a:t>
            </a:fld>
            <a:endParaRPr lang="en-US" dirty="0"/>
          </a:p>
        </p:txBody>
      </p:sp>
      <p:sp>
        <p:nvSpPr>
          <p:cNvPr id="5" name="Footer Placeholder 4"/>
          <p:cNvSpPr>
            <a:spLocks noGrp="1"/>
          </p:cNvSpPr>
          <p:nvPr>
            <p:ph type="ftr" sz="quarter" idx="11"/>
          </p:nvPr>
        </p:nvSpPr>
        <p:spPr/>
        <p:txBody>
          <a:bodyPr/>
          <a:lstStyle/>
          <a:p>
            <a:r>
              <a:rPr lang="en-US" smtClean="0"/>
              <a:t>Github Grumpy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7</a:t>
            </a:fld>
            <a:endParaRPr lang="en-US" dirty="0"/>
          </a:p>
        </p:txBody>
      </p:sp>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08051" y="690659"/>
            <a:ext cx="3629382" cy="1039323"/>
          </a:xfrm>
          <a:prstGeom prst="rect">
            <a:avLst/>
          </a:prstGeom>
        </p:spPr>
      </p:pic>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622226" y="5156362"/>
            <a:ext cx="1453823" cy="1453823"/>
          </a:xfrm>
          <a:prstGeom prst="rect">
            <a:avLst/>
          </a:prstGeom>
        </p:spPr>
      </p:pic>
      <p:pic>
        <p:nvPicPr>
          <p:cNvPr id="9" name="Picture 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19198" y="5424056"/>
            <a:ext cx="2402892" cy="1039088"/>
          </a:xfrm>
          <a:prstGeom prst="rect">
            <a:avLst/>
          </a:prstGeom>
        </p:spPr>
      </p:pic>
    </p:spTree>
    <p:extLst>
      <p:ext uri="{BB962C8B-B14F-4D97-AF65-F5344CB8AC3E}">
        <p14:creationId xmlns:p14="http://schemas.microsoft.com/office/powerpoint/2010/main" val="3242974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4567" y="618518"/>
            <a:ext cx="6862843" cy="1478570"/>
          </a:xfrm>
        </p:spPr>
        <p:txBody>
          <a:bodyPr>
            <a:noAutofit/>
          </a:bodyPr>
          <a:lstStyle/>
          <a:p>
            <a:r>
              <a:rPr lang="en-US" b="1" cap="none" dirty="0" smtClean="0">
                <a:latin typeface="Monotype Corsiva" panose="03010101010201010101" pitchFamily="66" charset="0"/>
              </a:rPr>
              <a:t>Once upon a time, a group of grumpy data scientists wanted work together to improve their retirement prospects ….. </a:t>
            </a:r>
            <a:endParaRPr lang="en-US" b="1" cap="none" dirty="0">
              <a:latin typeface="Monotype Corsiva" panose="03010101010201010101" pitchFamily="66" charset="0"/>
            </a:endParaRPr>
          </a:p>
        </p:txBody>
      </p:sp>
      <p:sp>
        <p:nvSpPr>
          <p:cNvPr id="3" name="Content Placeholder 2"/>
          <p:cNvSpPr>
            <a:spLocks noGrp="1"/>
          </p:cNvSpPr>
          <p:nvPr>
            <p:ph idx="1"/>
          </p:nvPr>
        </p:nvSpPr>
        <p:spPr>
          <a:xfrm>
            <a:off x="1141412" y="2470484"/>
            <a:ext cx="9905999" cy="3320717"/>
          </a:xfrm>
        </p:spPr>
        <p:txBody>
          <a:bodyPr>
            <a:normAutofit/>
          </a:bodyPr>
          <a:lstStyle/>
          <a:p>
            <a:r>
              <a:rPr lang="en-US" dirty="0" smtClean="0"/>
              <a:t>Using data currently available on the University </a:t>
            </a:r>
            <a:r>
              <a:rPr lang="en-US" dirty="0"/>
              <a:t>of Michigan Health and Retirement Study (HRS</a:t>
            </a:r>
            <a:r>
              <a:rPr lang="en-US" dirty="0" smtClean="0"/>
              <a:t>),  </a:t>
            </a:r>
          </a:p>
          <a:p>
            <a:r>
              <a:rPr lang="en-US" dirty="0" smtClean="0"/>
              <a:t>We asked how might we examine variables of particular interest in order to find information that can help us make the best choices now,  ensuring a better retirement life than the previous generation.</a:t>
            </a:r>
          </a:p>
          <a:p>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B0A8437D-9E78-4792-822D-B683364C3274}" type="datetime1">
              <a:rPr lang="en-US" smtClean="0"/>
              <a:t>5/8/2019</a:t>
            </a:fld>
            <a:endParaRPr lang="en-US" dirty="0"/>
          </a:p>
        </p:txBody>
      </p:sp>
      <p:sp>
        <p:nvSpPr>
          <p:cNvPr id="5" name="Footer Placeholder 4"/>
          <p:cNvSpPr>
            <a:spLocks noGrp="1"/>
          </p:cNvSpPr>
          <p:nvPr>
            <p:ph type="ftr" sz="quarter" idx="11"/>
          </p:nvPr>
        </p:nvSpPr>
        <p:spPr/>
        <p:txBody>
          <a:bodyPr/>
          <a:lstStyle/>
          <a:p>
            <a:r>
              <a:rPr lang="en-US" smtClean="0"/>
              <a:t>Github Grumpy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8</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840" y="405303"/>
            <a:ext cx="2400300" cy="1905000"/>
          </a:xfrm>
          <a:prstGeom prst="rect">
            <a:avLst/>
          </a:prstGeom>
        </p:spPr>
      </p:pic>
    </p:spTree>
    <p:extLst>
      <p:ext uri="{BB962C8B-B14F-4D97-AF65-F5344CB8AC3E}">
        <p14:creationId xmlns:p14="http://schemas.microsoft.com/office/powerpoint/2010/main" val="825276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382208" cy="889440"/>
          </a:xfrm>
        </p:spPr>
        <p:txBody>
          <a:bodyPr/>
          <a:lstStyle/>
          <a:p>
            <a:r>
              <a:rPr lang="en-US" dirty="0" smtClean="0"/>
              <a:t>Data </a:t>
            </a:r>
            <a:r>
              <a:rPr lang="en-US" dirty="0" err="1" smtClean="0"/>
              <a:t>DOwNLOAD</a:t>
            </a:r>
            <a:endParaRPr lang="en-US" dirty="0"/>
          </a:p>
        </p:txBody>
      </p:sp>
      <p:sp>
        <p:nvSpPr>
          <p:cNvPr id="3" name="Content Placeholder 2"/>
          <p:cNvSpPr>
            <a:spLocks noGrp="1"/>
          </p:cNvSpPr>
          <p:nvPr>
            <p:ph idx="1"/>
          </p:nvPr>
        </p:nvSpPr>
        <p:spPr>
          <a:xfrm>
            <a:off x="755866" y="1848434"/>
            <a:ext cx="9905999" cy="3541714"/>
          </a:xfrm>
        </p:spPr>
        <p:txBody>
          <a:bodyPr>
            <a:normAutofit/>
          </a:bodyPr>
          <a:lstStyle/>
          <a:p>
            <a:r>
              <a:rPr lang="en-US" dirty="0" smtClean="0"/>
              <a:t>Data provided for </a:t>
            </a:r>
            <a:r>
              <a:rPr lang="en-US" dirty="0" err="1" smtClean="0"/>
              <a:t>Repondant</a:t>
            </a:r>
            <a:r>
              <a:rPr lang="en-US" dirty="0" smtClean="0"/>
              <a:t>, Spouse and Household.  Deleted Spouse data</a:t>
            </a:r>
          </a:p>
          <a:p>
            <a:endParaRPr lang="en-US" dirty="0" smtClean="0"/>
          </a:p>
        </p:txBody>
      </p:sp>
      <p:sp>
        <p:nvSpPr>
          <p:cNvPr id="4" name="Date Placeholder 3"/>
          <p:cNvSpPr>
            <a:spLocks noGrp="1"/>
          </p:cNvSpPr>
          <p:nvPr>
            <p:ph type="dt" sz="half" idx="10"/>
          </p:nvPr>
        </p:nvSpPr>
        <p:spPr/>
        <p:txBody>
          <a:bodyPr/>
          <a:lstStyle/>
          <a:p>
            <a:fld id="{76C96F58-B51C-4FF8-83B2-CF933AA922F1}" type="datetime1">
              <a:rPr lang="en-US" smtClean="0"/>
              <a:t>5/8/2019</a:t>
            </a:fld>
            <a:endParaRPr lang="en-US" dirty="0"/>
          </a:p>
        </p:txBody>
      </p:sp>
      <p:sp>
        <p:nvSpPr>
          <p:cNvPr id="5" name="Footer Placeholder 4"/>
          <p:cNvSpPr>
            <a:spLocks noGrp="1"/>
          </p:cNvSpPr>
          <p:nvPr>
            <p:ph type="ftr" sz="quarter" idx="11"/>
          </p:nvPr>
        </p:nvSpPr>
        <p:spPr/>
        <p:txBody>
          <a:bodyPr/>
          <a:lstStyle/>
          <a:p>
            <a:r>
              <a:rPr lang="en-US" smtClean="0"/>
              <a:t>Github Grumpy</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25004555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454</TotalTime>
  <Words>710</Words>
  <Application>Microsoft Office PowerPoint</Application>
  <PresentationFormat>Widescreen</PresentationFormat>
  <Paragraphs>102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Monotype Corsiva</vt:lpstr>
      <vt:lpstr>Trebuchet MS</vt:lpstr>
      <vt:lpstr>Tw Cen MT</vt:lpstr>
      <vt:lpstr>Circuit</vt:lpstr>
      <vt:lpstr>America’s Promise @MC IMMERSIVE DATA ANALYSIS ClaSS Final Project – Cohort ONE</vt:lpstr>
      <vt:lpstr>America’s Promise grant PRoGRAM @ Montgomery College</vt:lpstr>
      <vt:lpstr>     GitHub Grumpies  - PROJECT GOAL</vt:lpstr>
      <vt:lpstr>Team – Github Grumpies</vt:lpstr>
      <vt:lpstr> The Health and Retirement Study A public resource for data on aging in America since 1990 </vt:lpstr>
      <vt:lpstr>RAND HRS Longitudinal File 2014 (v.3)  Final release - March 2019  </vt:lpstr>
      <vt:lpstr>Data Collection</vt:lpstr>
      <vt:lpstr>Once upon a time, a group of grumpy data scientists wanted work together to improve their retirement prospects ….. </vt:lpstr>
      <vt:lpstr>Data DOwNLOAD</vt:lpstr>
      <vt:lpstr>PowerPoint Presentation</vt:lpstr>
      <vt:lpstr>PowerPoint Presentation</vt:lpstr>
      <vt:lpstr>PowerPoint Presentation</vt:lpstr>
      <vt:lpstr>PowerPoint Presentation</vt:lpstr>
    </vt:vector>
  </TitlesOfParts>
  <Company>Montgomery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Montgomery College</dc:creator>
  <cp:lastModifiedBy>Montgomery College</cp:lastModifiedBy>
  <cp:revision>23</cp:revision>
  <dcterms:created xsi:type="dcterms:W3CDTF">2019-05-06T21:27:31Z</dcterms:created>
  <dcterms:modified xsi:type="dcterms:W3CDTF">2019-05-08T14:18:20Z</dcterms:modified>
</cp:coreProperties>
</file>