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43"/>
  </p:normalViewPr>
  <p:slideViewPr>
    <p:cSldViewPr snapToGrid="0" snapToObjects="1">
      <p:cViewPr varScale="1">
        <p:scale>
          <a:sx n="67" d="100"/>
          <a:sy n="67" d="100"/>
        </p:scale>
        <p:origin x="6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5/8/2019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5/8/2019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www.php.net/manual/fr/intro-whatis.php?fbclid=IwAR3ROXtJ8Frm4ncwBzq0HHAwrJo_ONX2dADZttmTCzudCg7gnZ-E2bfk6fM" TargetMode="External"/><Relationship Id="rId3" Type="http://schemas.openxmlformats.org/officeDocument/2006/relationships/hyperlink" Target="https://www.youtube.com/watch?v=0wYSviHeRbs&amp;t=816s" TargetMode="External"/><Relationship Id="rId7" Type="http://schemas.openxmlformats.org/officeDocument/2006/relationships/hyperlink" Target="https://www.w3schools.com/php/default.asp"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6.xml"/><Relationship Id="rId6" Type="http://schemas.openxmlformats.org/officeDocument/2006/relationships/hyperlink" Target="https://www.w3schools.com/sql/default.asp" TargetMode="External"/><Relationship Id="rId5" Type="http://schemas.openxmlformats.org/officeDocument/2006/relationships/hyperlink" Target="https://www.w3schools.com/html/" TargetMode="External"/><Relationship Id="rId4" Type="http://schemas.openxmlformats.org/officeDocument/2006/relationships/hyperlink" Target="https://www.youtube.com/watch?v=LC9GaXkdxF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96336-86FD-9245-A1E0-12256E0C04B0}"/>
              </a:ext>
            </a:extLst>
          </p:cNvPr>
          <p:cNvSpPr>
            <a:spLocks noGrp="1"/>
          </p:cNvSpPr>
          <p:nvPr>
            <p:ph type="ctrTitle"/>
          </p:nvPr>
        </p:nvSpPr>
        <p:spPr/>
        <p:txBody>
          <a:bodyPr/>
          <a:lstStyle/>
          <a:p>
            <a:r>
              <a:rPr lang="fr-FR" dirty="0" err="1"/>
              <a:t>Ece</a:t>
            </a:r>
            <a:r>
              <a:rPr lang="fr-FR" dirty="0"/>
              <a:t> Amazon – Piscine 2019</a:t>
            </a:r>
          </a:p>
        </p:txBody>
      </p:sp>
      <p:sp>
        <p:nvSpPr>
          <p:cNvPr id="3" name="Sous-titre 2">
            <a:extLst>
              <a:ext uri="{FF2B5EF4-FFF2-40B4-BE49-F238E27FC236}">
                <a16:creationId xmlns:a16="http://schemas.microsoft.com/office/drawing/2014/main" id="{7BAAD378-3444-E843-B100-0B02AC01E76D}"/>
              </a:ext>
            </a:extLst>
          </p:cNvPr>
          <p:cNvSpPr>
            <a:spLocks noGrp="1"/>
          </p:cNvSpPr>
          <p:nvPr>
            <p:ph type="subTitle" idx="1"/>
          </p:nvPr>
        </p:nvSpPr>
        <p:spPr>
          <a:xfrm>
            <a:off x="810001" y="5408853"/>
            <a:ext cx="10572000" cy="434974"/>
          </a:xfrm>
        </p:spPr>
        <p:txBody>
          <a:bodyPr/>
          <a:lstStyle/>
          <a:p>
            <a:r>
              <a:rPr lang="fr-FR" dirty="0"/>
              <a:t>Team 81 : KANN Kévin – SALMERON Océane – SAUTE Alexis</a:t>
            </a:r>
          </a:p>
        </p:txBody>
      </p:sp>
    </p:spTree>
    <p:extLst>
      <p:ext uri="{BB962C8B-B14F-4D97-AF65-F5344CB8AC3E}">
        <p14:creationId xmlns:p14="http://schemas.microsoft.com/office/powerpoint/2010/main" val="231329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678B0-C8B2-CD4F-9A99-1E27ADF6B10C}"/>
              </a:ext>
            </a:extLst>
          </p:cNvPr>
          <p:cNvSpPr>
            <a:spLocks noGrp="1"/>
          </p:cNvSpPr>
          <p:nvPr>
            <p:ph type="title"/>
          </p:nvPr>
        </p:nvSpPr>
        <p:spPr/>
        <p:txBody>
          <a:bodyPr/>
          <a:lstStyle/>
          <a:p>
            <a:r>
              <a:rPr lang="fr-FR" dirty="0"/>
              <a:t>Bilan collectif</a:t>
            </a:r>
          </a:p>
        </p:txBody>
      </p:sp>
      <p:sp>
        <p:nvSpPr>
          <p:cNvPr id="3" name="ZoneTexte 2">
            <a:extLst>
              <a:ext uri="{FF2B5EF4-FFF2-40B4-BE49-F238E27FC236}">
                <a16:creationId xmlns:a16="http://schemas.microsoft.com/office/drawing/2014/main" id="{A24A4E3F-5E10-4545-BD5C-106BC4473489}"/>
              </a:ext>
            </a:extLst>
          </p:cNvPr>
          <p:cNvSpPr txBox="1"/>
          <p:nvPr/>
        </p:nvSpPr>
        <p:spPr>
          <a:xfrm>
            <a:off x="810000" y="2440494"/>
            <a:ext cx="10258050" cy="3970318"/>
          </a:xfrm>
          <a:prstGeom prst="rect">
            <a:avLst/>
          </a:prstGeom>
          <a:noFill/>
        </p:spPr>
        <p:txBody>
          <a:bodyPr wrap="square" rtlCol="0">
            <a:spAutoFit/>
          </a:bodyPr>
          <a:lstStyle/>
          <a:p>
            <a:r>
              <a:rPr lang="fr-FR" dirty="0"/>
              <a:t>Ce projet nous a permis de nous plonger dans le développement full stack. Il a été très complet et nous a donné une vue d’ensemble des différentes facettes de la création d’un site web. Au cours de ce projet nous avons rencontré des difficultés telles que celle de réaliser un modèle entité association d’une base de données à partir de nos déductions ou encore faire une liaison cohérente entre le front et le back end. </a:t>
            </a:r>
          </a:p>
          <a:p>
            <a:r>
              <a:rPr lang="fr-FR" dirty="0"/>
              <a:t>Notre groupe était motivé et nous avons pu travailler sans désaccord majeur. Nous avons tout d’abord décidé de réaliser la structure de notre base de données afin de nous mettre d’accord sur la même base de travail. Parallèlement nous avons réalisé une maquette du front end.</a:t>
            </a:r>
          </a:p>
          <a:p>
            <a:r>
              <a:rPr lang="fr-FR" dirty="0"/>
              <a:t>Nous avons commencé le back end à partir du troisième jour, mais nous avons estimé les 2 premiers nécessaires pour nous approprier le sujet et réaliser le squelette du projet.</a:t>
            </a:r>
          </a:p>
          <a:p>
            <a:r>
              <a:rPr lang="fr-FR" dirty="0"/>
              <a:t>Ce projet nous a apporté des connaissances dans les langages et le </a:t>
            </a:r>
            <a:r>
              <a:rPr lang="fr-FR" dirty="0" err="1"/>
              <a:t>framework</a:t>
            </a:r>
            <a:r>
              <a:rPr lang="fr-FR" dirty="0"/>
              <a:t> utilisé mais il nous a aussi permis de gagner en autonomie pour les recherches de documentation pour des fonctions ou des utilisations que nous n’avions jamais vues auparavant.</a:t>
            </a:r>
          </a:p>
        </p:txBody>
      </p:sp>
    </p:spTree>
    <p:extLst>
      <p:ext uri="{BB962C8B-B14F-4D97-AF65-F5344CB8AC3E}">
        <p14:creationId xmlns:p14="http://schemas.microsoft.com/office/powerpoint/2010/main" val="63819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3F5095-6A89-1644-9FA2-35792097B67B}"/>
              </a:ext>
            </a:extLst>
          </p:cNvPr>
          <p:cNvSpPr>
            <a:spLocks noGrp="1"/>
          </p:cNvSpPr>
          <p:nvPr>
            <p:ph type="title"/>
          </p:nvPr>
        </p:nvSpPr>
        <p:spPr/>
        <p:txBody>
          <a:bodyPr/>
          <a:lstStyle/>
          <a:p>
            <a:r>
              <a:rPr lang="fr-FR" dirty="0"/>
              <a:t>Bibliographie</a:t>
            </a:r>
          </a:p>
        </p:txBody>
      </p:sp>
      <p:sp>
        <p:nvSpPr>
          <p:cNvPr id="3" name="ZoneTexte 2">
            <a:extLst>
              <a:ext uri="{FF2B5EF4-FFF2-40B4-BE49-F238E27FC236}">
                <a16:creationId xmlns:a16="http://schemas.microsoft.com/office/drawing/2014/main" id="{FE6C3BD1-1100-4C99-B291-5FDABD68A4F1}"/>
              </a:ext>
            </a:extLst>
          </p:cNvPr>
          <p:cNvSpPr txBox="1"/>
          <p:nvPr/>
        </p:nvSpPr>
        <p:spPr>
          <a:xfrm>
            <a:off x="810000" y="2543175"/>
            <a:ext cx="8915025" cy="3139321"/>
          </a:xfrm>
          <a:prstGeom prst="rect">
            <a:avLst/>
          </a:prstGeom>
          <a:noFill/>
        </p:spPr>
        <p:txBody>
          <a:bodyPr wrap="square" rtlCol="0">
            <a:spAutoFit/>
          </a:bodyPr>
          <a:lstStyle/>
          <a:p>
            <a:pPr marL="285750" indent="-285750">
              <a:buFontTx/>
              <a:buChar char="-"/>
            </a:pPr>
            <a:r>
              <a:rPr lang="fr-FR" dirty="0">
                <a:hlinkClick r:id="rId2"/>
              </a:rPr>
              <a:t>https://getbootstrap.com/</a:t>
            </a:r>
            <a:endParaRPr lang="fr-FR" dirty="0"/>
          </a:p>
          <a:p>
            <a:pPr marL="285750" indent="-285750">
              <a:buFontTx/>
              <a:buChar char="-"/>
            </a:pPr>
            <a:r>
              <a:rPr lang="fr-FR" dirty="0">
                <a:hlinkClick r:id="rId3"/>
              </a:rPr>
              <a:t>https://www.youtube.com/watch?v=0wYSviHeRbs&amp;t=816s</a:t>
            </a:r>
            <a:endParaRPr lang="fr-FR" dirty="0"/>
          </a:p>
          <a:p>
            <a:pPr marL="285750" indent="-285750">
              <a:buFontTx/>
              <a:buChar char="-"/>
            </a:pPr>
            <a:r>
              <a:rPr lang="fr-FR" dirty="0">
                <a:hlinkClick r:id="rId4"/>
              </a:rPr>
              <a:t>https://www.youtube.com/watch?v=LC9GaXkdxF8</a:t>
            </a:r>
            <a:endParaRPr lang="fr-FR" dirty="0"/>
          </a:p>
          <a:p>
            <a:pPr marL="285750" indent="-285750">
              <a:buFontTx/>
              <a:buChar char="-"/>
            </a:pPr>
            <a:r>
              <a:rPr lang="fr-FR" dirty="0">
                <a:hlinkClick r:id="rId5"/>
              </a:rPr>
              <a:t>https://www.w3schools.com/html/</a:t>
            </a:r>
            <a:endParaRPr lang="fr-FR" dirty="0"/>
          </a:p>
          <a:p>
            <a:pPr marL="285750" indent="-285750">
              <a:buFontTx/>
              <a:buChar char="-"/>
            </a:pPr>
            <a:r>
              <a:rPr lang="fr-FR" dirty="0">
                <a:hlinkClick r:id="rId6"/>
              </a:rPr>
              <a:t>https://www.w3schools.com/sql/default.asp</a:t>
            </a:r>
            <a:endParaRPr lang="fr-FR" dirty="0"/>
          </a:p>
          <a:p>
            <a:pPr marL="285750" indent="-285750">
              <a:buFontTx/>
              <a:buChar char="-"/>
            </a:pPr>
            <a:r>
              <a:rPr lang="fr-FR" dirty="0">
                <a:hlinkClick r:id="rId7"/>
              </a:rPr>
              <a:t>https://www.w3schools.com/php/default.asp</a:t>
            </a:r>
            <a:endParaRPr lang="fr-FR" dirty="0"/>
          </a:p>
          <a:p>
            <a:pPr marL="285750" indent="-285750">
              <a:buFontTx/>
              <a:buChar char="-"/>
            </a:pPr>
            <a:r>
              <a:rPr lang="fr-FR" dirty="0">
                <a:hlinkClick r:id="rId8"/>
              </a:rPr>
              <a:t>https://www.php.net/manual/fr/intro-whatis.php?fbclid=IwAR3ROXtJ8Frm4ncwBzq0HHAwrJo_ONX2dADZttmTCzudCg7gnZ-E2bfk6fM</a:t>
            </a:r>
            <a:endParaRPr lang="fr-FR" dirty="0"/>
          </a:p>
          <a:p>
            <a:pPr marL="285750" indent="-285750">
              <a:buFontTx/>
              <a:buChar char="-"/>
            </a:pPr>
            <a:endParaRPr lang="fr-FR" dirty="0"/>
          </a:p>
          <a:p>
            <a:pPr marL="285750" indent="-285750">
              <a:buFontTx/>
              <a:buChar char="-"/>
            </a:pPr>
            <a:endParaRPr lang="fr-FR" dirty="0"/>
          </a:p>
        </p:txBody>
      </p:sp>
    </p:spTree>
    <p:extLst>
      <p:ext uri="{BB962C8B-B14F-4D97-AF65-F5344CB8AC3E}">
        <p14:creationId xmlns:p14="http://schemas.microsoft.com/office/powerpoint/2010/main" val="119436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54FA0-F4D3-EB48-9566-7B8EE43C46DB}"/>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FBAA0CF4-0BFA-E94F-B016-409C4FE6F46C}"/>
              </a:ext>
            </a:extLst>
          </p:cNvPr>
          <p:cNvSpPr>
            <a:spLocks noGrp="1"/>
          </p:cNvSpPr>
          <p:nvPr>
            <p:ph idx="1"/>
          </p:nvPr>
        </p:nvSpPr>
        <p:spPr/>
        <p:txBody>
          <a:bodyPr/>
          <a:lstStyle/>
          <a:p>
            <a:r>
              <a:rPr lang="fr-FR" dirty="0"/>
              <a:t>Conception du back</a:t>
            </a:r>
          </a:p>
          <a:p>
            <a:r>
              <a:rPr lang="fr-FR" dirty="0"/>
              <a:t>Design du front</a:t>
            </a:r>
          </a:p>
          <a:p>
            <a:r>
              <a:rPr lang="fr-FR" dirty="0"/>
              <a:t>Spécifications fonctionnelles des pages web</a:t>
            </a:r>
          </a:p>
          <a:p>
            <a:r>
              <a:rPr lang="fr-FR" dirty="0" err="1"/>
              <a:t>Versioning</a:t>
            </a:r>
            <a:r>
              <a:rPr lang="fr-FR" dirty="0"/>
              <a:t> GIT</a:t>
            </a:r>
          </a:p>
          <a:p>
            <a:r>
              <a:rPr lang="fr-FR" dirty="0"/>
              <a:t>Bilan individuelle et collectif</a:t>
            </a:r>
          </a:p>
          <a:p>
            <a:r>
              <a:rPr lang="fr-FR" dirty="0"/>
              <a:t>Bibliographie</a:t>
            </a:r>
          </a:p>
          <a:p>
            <a:endParaRPr lang="fr-FR" dirty="0"/>
          </a:p>
        </p:txBody>
      </p:sp>
    </p:spTree>
    <p:extLst>
      <p:ext uri="{BB962C8B-B14F-4D97-AF65-F5344CB8AC3E}">
        <p14:creationId xmlns:p14="http://schemas.microsoft.com/office/powerpoint/2010/main" val="72110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2042A3AB-E7F0-EC4F-A390-8E9C1B92581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Conception du back</a:t>
            </a:r>
          </a:p>
        </p:txBody>
      </p:sp>
      <p:pic>
        <p:nvPicPr>
          <p:cNvPr id="6" name="Espace réservé du contenu 5" descr="Une image contenant texte&#10;&#10;Description générée automatiquement">
            <a:extLst>
              <a:ext uri="{FF2B5EF4-FFF2-40B4-BE49-F238E27FC236}">
                <a16:creationId xmlns:a16="http://schemas.microsoft.com/office/drawing/2014/main" id="{98B7E0F2-454F-4721-AC59-C601D48AD72A}"/>
              </a:ext>
            </a:extLst>
          </p:cNvPr>
          <p:cNvPicPr>
            <a:picLocks noGrp="1" noChangeAspect="1"/>
          </p:cNvPicPr>
          <p:nvPr>
            <p:ph idx="1"/>
          </p:nvPr>
        </p:nvPicPr>
        <p:blipFill>
          <a:blip r:embed="rId3"/>
          <a:stretch>
            <a:fillRect/>
          </a:stretch>
        </p:blipFill>
        <p:spPr>
          <a:xfrm>
            <a:off x="5972439" y="287122"/>
            <a:ext cx="4868281" cy="6283756"/>
          </a:xfrm>
        </p:spPr>
      </p:pic>
    </p:spTree>
    <p:extLst>
      <p:ext uri="{BB962C8B-B14F-4D97-AF65-F5344CB8AC3E}">
        <p14:creationId xmlns:p14="http://schemas.microsoft.com/office/powerpoint/2010/main" val="18290671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44566F-CDEA-48AC-81B3-2698D92C3E22}"/>
              </a:ext>
            </a:extLst>
          </p:cNvPr>
          <p:cNvSpPr>
            <a:spLocks noGrp="1"/>
          </p:cNvSpPr>
          <p:nvPr>
            <p:ph type="title"/>
          </p:nvPr>
        </p:nvSpPr>
        <p:spPr/>
        <p:txBody>
          <a:bodyPr/>
          <a:lstStyle/>
          <a:p>
            <a:r>
              <a:rPr lang="fr-FR" dirty="0"/>
              <a:t>Modèle relationnel</a:t>
            </a:r>
          </a:p>
        </p:txBody>
      </p:sp>
      <p:sp>
        <p:nvSpPr>
          <p:cNvPr id="3" name="Espace réservé du contenu 2">
            <a:extLst>
              <a:ext uri="{FF2B5EF4-FFF2-40B4-BE49-F238E27FC236}">
                <a16:creationId xmlns:a16="http://schemas.microsoft.com/office/drawing/2014/main" id="{B3FEAE2F-1A7F-41B5-9305-3B0643581E94}"/>
              </a:ext>
            </a:extLst>
          </p:cNvPr>
          <p:cNvSpPr>
            <a:spLocks noGrp="1"/>
          </p:cNvSpPr>
          <p:nvPr>
            <p:ph idx="1"/>
          </p:nvPr>
        </p:nvSpPr>
        <p:spPr/>
        <p:txBody>
          <a:bodyPr>
            <a:normAutofit fontScale="85000" lnSpcReduction="10000"/>
          </a:bodyPr>
          <a:lstStyle/>
          <a:p>
            <a:r>
              <a:rPr lang="fr-FR" dirty="0"/>
              <a:t>Modèle relationnel </a:t>
            </a:r>
          </a:p>
          <a:p>
            <a:r>
              <a:rPr lang="fr-FR" dirty="0"/>
              <a:t> </a:t>
            </a:r>
          </a:p>
          <a:p>
            <a:r>
              <a:rPr lang="fr-FR" dirty="0"/>
              <a:t>Items (</a:t>
            </a:r>
            <a:r>
              <a:rPr lang="fr-FR" u="sng" dirty="0" err="1"/>
              <a:t>Id_item</a:t>
            </a:r>
            <a:r>
              <a:rPr lang="fr-FR" dirty="0"/>
              <a:t>, </a:t>
            </a:r>
            <a:r>
              <a:rPr lang="fr-FR" dirty="0" err="1"/>
              <a:t>nom_item</a:t>
            </a:r>
            <a:r>
              <a:rPr lang="fr-FR" dirty="0"/>
              <a:t>, image, </a:t>
            </a:r>
            <a:r>
              <a:rPr lang="fr-FR" dirty="0" err="1"/>
              <a:t>categorie</a:t>
            </a:r>
            <a:r>
              <a:rPr lang="fr-FR" dirty="0"/>
              <a:t>, description, </a:t>
            </a:r>
            <a:r>
              <a:rPr lang="fr-FR" dirty="0" err="1"/>
              <a:t>nb_ventes</a:t>
            </a:r>
            <a:r>
              <a:rPr lang="fr-FR" dirty="0"/>
              <a:t>, </a:t>
            </a:r>
            <a:r>
              <a:rPr lang="fr-FR" dirty="0" err="1"/>
              <a:t>modele</a:t>
            </a:r>
            <a:r>
              <a:rPr lang="fr-FR" dirty="0"/>
              <a:t>, prix, </a:t>
            </a:r>
            <a:r>
              <a:rPr lang="fr-FR" i="1" dirty="0" err="1"/>
              <a:t>username_vendeur</a:t>
            </a:r>
            <a:r>
              <a:rPr lang="fr-FR" dirty="0"/>
              <a:t>)</a:t>
            </a:r>
          </a:p>
          <a:p>
            <a:r>
              <a:rPr lang="fr-FR" dirty="0"/>
              <a:t>Vendeurs (</a:t>
            </a:r>
            <a:r>
              <a:rPr lang="fr-FR" u="sng" dirty="0" err="1"/>
              <a:t>username_vendeur</a:t>
            </a:r>
            <a:r>
              <a:rPr lang="fr-FR" dirty="0"/>
              <a:t>, </a:t>
            </a:r>
            <a:r>
              <a:rPr lang="fr-FR" dirty="0" err="1"/>
              <a:t>password</a:t>
            </a:r>
            <a:r>
              <a:rPr lang="fr-FR" dirty="0"/>
              <a:t>, </a:t>
            </a:r>
            <a:r>
              <a:rPr lang="fr-FR" dirty="0" err="1"/>
              <a:t>photo_profil</a:t>
            </a:r>
            <a:r>
              <a:rPr lang="fr-FR" dirty="0"/>
              <a:t>, </a:t>
            </a:r>
            <a:r>
              <a:rPr lang="fr-FR" dirty="0" err="1"/>
              <a:t>photo_fond</a:t>
            </a:r>
            <a:r>
              <a:rPr lang="fr-FR" dirty="0"/>
              <a:t>, description, email, </a:t>
            </a:r>
            <a:r>
              <a:rPr lang="fr-FR" dirty="0" err="1"/>
              <a:t>prenom</a:t>
            </a:r>
            <a:r>
              <a:rPr lang="fr-FR" dirty="0"/>
              <a:t>, nom, </a:t>
            </a:r>
            <a:r>
              <a:rPr lang="fr-FR" i="1" dirty="0" err="1"/>
              <a:t>username_admin</a:t>
            </a:r>
            <a:r>
              <a:rPr lang="fr-FR" dirty="0"/>
              <a:t>)</a:t>
            </a:r>
          </a:p>
          <a:p>
            <a:r>
              <a:rPr lang="fr-FR" dirty="0"/>
              <a:t>Admin (</a:t>
            </a:r>
            <a:r>
              <a:rPr lang="fr-FR" u="sng" dirty="0" err="1"/>
              <a:t>username_admin</a:t>
            </a:r>
            <a:r>
              <a:rPr lang="fr-FR" dirty="0"/>
              <a:t>, </a:t>
            </a:r>
            <a:r>
              <a:rPr lang="fr-FR" dirty="0" err="1"/>
              <a:t>password</a:t>
            </a:r>
            <a:r>
              <a:rPr lang="fr-FR" dirty="0"/>
              <a:t>, nom, </a:t>
            </a:r>
            <a:r>
              <a:rPr lang="fr-FR" dirty="0" err="1"/>
              <a:t>prenom</a:t>
            </a:r>
            <a:r>
              <a:rPr lang="fr-FR" dirty="0"/>
              <a:t>)</a:t>
            </a:r>
          </a:p>
          <a:p>
            <a:r>
              <a:rPr lang="fr-FR" dirty="0"/>
              <a:t>Achats </a:t>
            </a:r>
            <a:r>
              <a:rPr lang="fr-FR" u="sng" dirty="0"/>
              <a:t>(</a:t>
            </a:r>
            <a:r>
              <a:rPr lang="fr-FR" u="sng" dirty="0" err="1"/>
              <a:t>Id_achat</a:t>
            </a:r>
            <a:r>
              <a:rPr lang="fr-FR" dirty="0"/>
              <a:t>, </a:t>
            </a:r>
            <a:r>
              <a:rPr lang="fr-FR" dirty="0" err="1"/>
              <a:t>nom_item</a:t>
            </a:r>
            <a:r>
              <a:rPr lang="fr-FR" dirty="0"/>
              <a:t>, </a:t>
            </a:r>
            <a:r>
              <a:rPr lang="fr-FR" dirty="0" err="1"/>
              <a:t>quantite</a:t>
            </a:r>
            <a:r>
              <a:rPr lang="fr-FR" dirty="0"/>
              <a:t>, prix, </a:t>
            </a:r>
            <a:r>
              <a:rPr lang="fr-FR" dirty="0" err="1"/>
              <a:t>categorie</a:t>
            </a:r>
            <a:r>
              <a:rPr lang="fr-FR" dirty="0"/>
              <a:t>, </a:t>
            </a:r>
            <a:r>
              <a:rPr lang="fr-FR" i="1" dirty="0" err="1"/>
              <a:t>id_panier</a:t>
            </a:r>
            <a:r>
              <a:rPr lang="fr-FR" dirty="0"/>
              <a:t>)</a:t>
            </a:r>
          </a:p>
          <a:p>
            <a:r>
              <a:rPr lang="fr-FR" dirty="0"/>
              <a:t>Panier </a:t>
            </a:r>
            <a:r>
              <a:rPr lang="fr-FR" u="sng" dirty="0"/>
              <a:t>(</a:t>
            </a:r>
            <a:r>
              <a:rPr lang="fr-FR" u="sng" dirty="0" err="1"/>
              <a:t>id_panier</a:t>
            </a:r>
            <a:r>
              <a:rPr lang="fr-FR" dirty="0"/>
              <a:t>, </a:t>
            </a:r>
            <a:r>
              <a:rPr lang="fr-FR" dirty="0" err="1"/>
              <a:t>prix_total</a:t>
            </a:r>
            <a:r>
              <a:rPr lang="fr-FR" dirty="0"/>
              <a:t>, </a:t>
            </a:r>
            <a:r>
              <a:rPr lang="fr-FR" dirty="0" err="1"/>
              <a:t>quantite_totale</a:t>
            </a:r>
            <a:r>
              <a:rPr lang="fr-FR" dirty="0"/>
              <a:t>, </a:t>
            </a:r>
            <a:r>
              <a:rPr lang="fr-FR" i="1" dirty="0" err="1"/>
              <a:t>username_client</a:t>
            </a:r>
            <a:r>
              <a:rPr lang="fr-FR" dirty="0"/>
              <a:t>)</a:t>
            </a:r>
          </a:p>
          <a:p>
            <a:r>
              <a:rPr lang="fr-FR" dirty="0"/>
              <a:t>Client (</a:t>
            </a:r>
            <a:r>
              <a:rPr lang="fr-FR" u="sng" dirty="0" err="1"/>
              <a:t>username_client</a:t>
            </a:r>
            <a:r>
              <a:rPr lang="fr-FR" dirty="0"/>
              <a:t>, </a:t>
            </a:r>
            <a:r>
              <a:rPr lang="fr-FR" dirty="0" err="1"/>
              <a:t>password</a:t>
            </a:r>
            <a:r>
              <a:rPr lang="fr-FR" dirty="0"/>
              <a:t>, pays, adresse1, adresse2, </a:t>
            </a:r>
            <a:r>
              <a:rPr lang="fr-FR" dirty="0" err="1"/>
              <a:t>code_postal</a:t>
            </a:r>
            <a:r>
              <a:rPr lang="fr-FR" dirty="0"/>
              <a:t>, ville, </a:t>
            </a:r>
            <a:r>
              <a:rPr lang="fr-FR" dirty="0" err="1"/>
              <a:t>telephone</a:t>
            </a:r>
            <a:r>
              <a:rPr lang="fr-FR" dirty="0"/>
              <a:t>, </a:t>
            </a:r>
            <a:r>
              <a:rPr lang="fr-FR" dirty="0" err="1"/>
              <a:t>date_naissance</a:t>
            </a:r>
            <a:r>
              <a:rPr lang="fr-FR" dirty="0"/>
              <a:t>, email, nom, </a:t>
            </a:r>
            <a:r>
              <a:rPr lang="fr-FR" dirty="0" err="1"/>
              <a:t>prenom</a:t>
            </a:r>
            <a:r>
              <a:rPr lang="fr-FR" dirty="0"/>
              <a:t>)</a:t>
            </a:r>
          </a:p>
          <a:p>
            <a:r>
              <a:rPr lang="fr-FR" dirty="0"/>
              <a:t>Carte bancaire (</a:t>
            </a:r>
            <a:r>
              <a:rPr lang="fr-FR" u="sng" dirty="0" err="1"/>
              <a:t>numero</a:t>
            </a:r>
            <a:r>
              <a:rPr lang="fr-FR" dirty="0"/>
              <a:t>, type, expiration, code, </a:t>
            </a:r>
            <a:r>
              <a:rPr lang="fr-FR" i="1" dirty="0" err="1"/>
              <a:t>username_client</a:t>
            </a:r>
            <a:r>
              <a:rPr lang="fr-FR" dirty="0"/>
              <a:t>)</a:t>
            </a:r>
          </a:p>
          <a:p>
            <a:endParaRPr lang="fr-FR" dirty="0"/>
          </a:p>
        </p:txBody>
      </p:sp>
    </p:spTree>
    <p:extLst>
      <p:ext uri="{BB962C8B-B14F-4D97-AF65-F5344CB8AC3E}">
        <p14:creationId xmlns:p14="http://schemas.microsoft.com/office/powerpoint/2010/main" val="293931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E09E8-DFAC-284D-8A3F-712E1AB8BC7F}"/>
              </a:ext>
            </a:extLst>
          </p:cNvPr>
          <p:cNvSpPr>
            <a:spLocks noGrp="1"/>
          </p:cNvSpPr>
          <p:nvPr>
            <p:ph type="title"/>
          </p:nvPr>
        </p:nvSpPr>
        <p:spPr/>
        <p:txBody>
          <a:bodyPr/>
          <a:lstStyle/>
          <a:p>
            <a:r>
              <a:rPr lang="fr-FR" dirty="0"/>
              <a:t>Design du front</a:t>
            </a:r>
          </a:p>
        </p:txBody>
      </p:sp>
    </p:spTree>
    <p:extLst>
      <p:ext uri="{BB962C8B-B14F-4D97-AF65-F5344CB8AC3E}">
        <p14:creationId xmlns:p14="http://schemas.microsoft.com/office/powerpoint/2010/main" val="147299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39B48A-494E-4B4F-84AD-3642178184D5}"/>
              </a:ext>
            </a:extLst>
          </p:cNvPr>
          <p:cNvSpPr>
            <a:spLocks noGrp="1"/>
          </p:cNvSpPr>
          <p:nvPr>
            <p:ph type="title"/>
          </p:nvPr>
        </p:nvSpPr>
        <p:spPr>
          <a:xfrm>
            <a:off x="809999" y="447188"/>
            <a:ext cx="11172203" cy="970450"/>
          </a:xfrm>
        </p:spPr>
        <p:txBody>
          <a:bodyPr/>
          <a:lstStyle/>
          <a:p>
            <a:br>
              <a:rPr lang="fr-FR" dirty="0"/>
            </a:br>
            <a:r>
              <a:rPr lang="fr-FR" dirty="0"/>
              <a:t>Spécifications fonctionnelles des pages web</a:t>
            </a:r>
          </a:p>
        </p:txBody>
      </p:sp>
      <p:pic>
        <p:nvPicPr>
          <p:cNvPr id="5" name="Image 4" descr="Une image contenant capture d’écran&#10;&#10;Description générée automatiquement">
            <a:extLst>
              <a:ext uri="{FF2B5EF4-FFF2-40B4-BE49-F238E27FC236}">
                <a16:creationId xmlns:a16="http://schemas.microsoft.com/office/drawing/2014/main" id="{D3B377F9-A9B8-5B47-92CA-00F9A4238829}"/>
              </a:ext>
            </a:extLst>
          </p:cNvPr>
          <p:cNvPicPr>
            <a:picLocks noChangeAspect="1"/>
          </p:cNvPicPr>
          <p:nvPr/>
        </p:nvPicPr>
        <p:blipFill>
          <a:blip r:embed="rId2"/>
          <a:stretch>
            <a:fillRect/>
          </a:stretch>
        </p:blipFill>
        <p:spPr>
          <a:xfrm>
            <a:off x="2472267" y="2368932"/>
            <a:ext cx="7721600" cy="4186687"/>
          </a:xfrm>
          <a:prstGeom prst="rect">
            <a:avLst/>
          </a:prstGeom>
        </p:spPr>
      </p:pic>
    </p:spTree>
    <p:extLst>
      <p:ext uri="{BB962C8B-B14F-4D97-AF65-F5344CB8AC3E}">
        <p14:creationId xmlns:p14="http://schemas.microsoft.com/office/powerpoint/2010/main" val="164024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07FFAC-D2D8-1249-AD6F-1FE0876CF5E8}"/>
              </a:ext>
            </a:extLst>
          </p:cNvPr>
          <p:cNvSpPr>
            <a:spLocks noGrp="1"/>
          </p:cNvSpPr>
          <p:nvPr>
            <p:ph type="title"/>
          </p:nvPr>
        </p:nvSpPr>
        <p:spPr>
          <a:xfrm>
            <a:off x="809999" y="447188"/>
            <a:ext cx="11381994" cy="970450"/>
          </a:xfrm>
        </p:spPr>
        <p:txBody>
          <a:bodyPr/>
          <a:lstStyle/>
          <a:p>
            <a:br>
              <a:rPr lang="fr-FR" dirty="0"/>
            </a:br>
            <a:r>
              <a:rPr lang="fr-FR" dirty="0"/>
              <a:t>Spécifications fonctionnelles des pages web</a:t>
            </a:r>
          </a:p>
        </p:txBody>
      </p:sp>
      <p:pic>
        <p:nvPicPr>
          <p:cNvPr id="4" name="Image 3">
            <a:extLst>
              <a:ext uri="{FF2B5EF4-FFF2-40B4-BE49-F238E27FC236}">
                <a16:creationId xmlns:a16="http://schemas.microsoft.com/office/drawing/2014/main" id="{77DA4D66-3986-2B46-AE38-1FA3F9E37407}"/>
              </a:ext>
            </a:extLst>
          </p:cNvPr>
          <p:cNvPicPr>
            <a:picLocks noChangeAspect="1"/>
          </p:cNvPicPr>
          <p:nvPr/>
        </p:nvPicPr>
        <p:blipFill>
          <a:blip r:embed="rId2"/>
          <a:stretch>
            <a:fillRect/>
          </a:stretch>
        </p:blipFill>
        <p:spPr>
          <a:xfrm>
            <a:off x="4685518" y="2254207"/>
            <a:ext cx="2392615" cy="3994394"/>
          </a:xfrm>
          <a:prstGeom prst="rect">
            <a:avLst/>
          </a:prstGeom>
        </p:spPr>
      </p:pic>
      <p:cxnSp>
        <p:nvCxnSpPr>
          <p:cNvPr id="11" name="Connecteur droit 10">
            <a:extLst>
              <a:ext uri="{FF2B5EF4-FFF2-40B4-BE49-F238E27FC236}">
                <a16:creationId xmlns:a16="http://schemas.microsoft.com/office/drawing/2014/main" id="{09D864B5-C57E-EE40-A6DF-FCB3BBBCF62B}"/>
              </a:ext>
            </a:extLst>
          </p:cNvPr>
          <p:cNvCxnSpPr/>
          <p:nvPr/>
        </p:nvCxnSpPr>
        <p:spPr>
          <a:xfrm>
            <a:off x="7552267" y="2421467"/>
            <a:ext cx="0" cy="38271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60E7E0FE-3D20-F148-9707-6360D6B193EB}"/>
              </a:ext>
            </a:extLst>
          </p:cNvPr>
          <p:cNvCxnSpPr>
            <a:cxnSpLocks/>
          </p:cNvCxnSpPr>
          <p:nvPr/>
        </p:nvCxnSpPr>
        <p:spPr>
          <a:xfrm>
            <a:off x="7230534" y="2421467"/>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CD3FAE8B-4DC4-B045-9770-18B4C970491D}"/>
              </a:ext>
            </a:extLst>
          </p:cNvPr>
          <p:cNvCxnSpPr>
            <a:cxnSpLocks/>
          </p:cNvCxnSpPr>
          <p:nvPr/>
        </p:nvCxnSpPr>
        <p:spPr>
          <a:xfrm>
            <a:off x="7247470" y="6248398"/>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7973427B-36BB-9943-8AEC-55479F1920C6}"/>
              </a:ext>
            </a:extLst>
          </p:cNvPr>
          <p:cNvSpPr txBox="1"/>
          <p:nvPr/>
        </p:nvSpPr>
        <p:spPr>
          <a:xfrm>
            <a:off x="7874000" y="3793067"/>
            <a:ext cx="3507998" cy="369332"/>
          </a:xfrm>
          <a:prstGeom prst="rect">
            <a:avLst/>
          </a:prstGeom>
          <a:noFill/>
        </p:spPr>
        <p:txBody>
          <a:bodyPr wrap="square" rtlCol="0">
            <a:spAutoFit/>
          </a:bodyPr>
          <a:lstStyle/>
          <a:p>
            <a:r>
              <a:rPr lang="fr-FR" dirty="0"/>
              <a:t>Template carrousel </a:t>
            </a:r>
            <a:r>
              <a:rPr lang="fr-FR" dirty="0" err="1"/>
              <a:t>Bootstrap</a:t>
            </a:r>
            <a:endParaRPr lang="fr-FR" dirty="0"/>
          </a:p>
        </p:txBody>
      </p:sp>
      <p:cxnSp>
        <p:nvCxnSpPr>
          <p:cNvPr id="17" name="Connecteur droit 16">
            <a:extLst>
              <a:ext uri="{FF2B5EF4-FFF2-40B4-BE49-F238E27FC236}">
                <a16:creationId xmlns:a16="http://schemas.microsoft.com/office/drawing/2014/main" id="{37439352-179A-7440-9C36-64925A365483}"/>
              </a:ext>
            </a:extLst>
          </p:cNvPr>
          <p:cNvCxnSpPr>
            <a:cxnSpLocks/>
          </p:cNvCxnSpPr>
          <p:nvPr/>
        </p:nvCxnSpPr>
        <p:spPr>
          <a:xfrm flipH="1">
            <a:off x="5147737" y="5283200"/>
            <a:ext cx="1" cy="7450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3DD3152B-60D0-8A42-AF81-A5F4441E1CE6}"/>
              </a:ext>
            </a:extLst>
          </p:cNvPr>
          <p:cNvCxnSpPr>
            <a:cxnSpLocks/>
          </p:cNvCxnSpPr>
          <p:nvPr/>
        </p:nvCxnSpPr>
        <p:spPr>
          <a:xfrm>
            <a:off x="5147737" y="52832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BCBF0494-91E8-D943-A01D-54F810FC9BAF}"/>
              </a:ext>
            </a:extLst>
          </p:cNvPr>
          <p:cNvCxnSpPr>
            <a:cxnSpLocks/>
          </p:cNvCxnSpPr>
          <p:nvPr/>
        </p:nvCxnSpPr>
        <p:spPr>
          <a:xfrm>
            <a:off x="5147737" y="6028265"/>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18C275D3-FC87-B546-9327-341E23891B3F}"/>
              </a:ext>
            </a:extLst>
          </p:cNvPr>
          <p:cNvSpPr txBox="1"/>
          <p:nvPr/>
        </p:nvSpPr>
        <p:spPr>
          <a:xfrm>
            <a:off x="2172486" y="5283200"/>
            <a:ext cx="2822850" cy="646331"/>
          </a:xfrm>
          <a:prstGeom prst="rect">
            <a:avLst/>
          </a:prstGeom>
          <a:noFill/>
        </p:spPr>
        <p:txBody>
          <a:bodyPr wrap="square" rtlCol="0">
            <a:spAutoFit/>
          </a:bodyPr>
          <a:lstStyle/>
          <a:p>
            <a:r>
              <a:rPr lang="fr-FR" dirty="0"/>
              <a:t>JavaScript pour gérer la quantité</a:t>
            </a:r>
          </a:p>
        </p:txBody>
      </p:sp>
    </p:spTree>
    <p:extLst>
      <p:ext uri="{BB962C8B-B14F-4D97-AF65-F5344CB8AC3E}">
        <p14:creationId xmlns:p14="http://schemas.microsoft.com/office/powerpoint/2010/main" val="385577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242870-D8C6-0B47-A892-55051DF008E6}"/>
              </a:ext>
            </a:extLst>
          </p:cNvPr>
          <p:cNvSpPr>
            <a:spLocks noGrp="1"/>
          </p:cNvSpPr>
          <p:nvPr>
            <p:ph type="title"/>
          </p:nvPr>
        </p:nvSpPr>
        <p:spPr/>
        <p:txBody>
          <a:bodyPr/>
          <a:lstStyle/>
          <a:p>
            <a:r>
              <a:rPr lang="fr-FR" dirty="0" err="1"/>
              <a:t>Versionning</a:t>
            </a:r>
            <a:r>
              <a:rPr lang="fr-FR" dirty="0"/>
              <a:t> GIT</a:t>
            </a:r>
          </a:p>
        </p:txBody>
      </p:sp>
      <p:pic>
        <p:nvPicPr>
          <p:cNvPr id="3" name="Image 2">
            <a:extLst>
              <a:ext uri="{FF2B5EF4-FFF2-40B4-BE49-F238E27FC236}">
                <a16:creationId xmlns:a16="http://schemas.microsoft.com/office/drawing/2014/main" id="{43EA4EE8-026C-4EEB-892D-B837C12F4A2E}"/>
              </a:ext>
            </a:extLst>
          </p:cNvPr>
          <p:cNvPicPr>
            <a:picLocks noChangeAspect="1"/>
          </p:cNvPicPr>
          <p:nvPr/>
        </p:nvPicPr>
        <p:blipFill rotWithShape="1">
          <a:blip r:embed="rId2"/>
          <a:srcRect l="29844" t="10695" r="1640" b="6521"/>
          <a:stretch/>
        </p:blipFill>
        <p:spPr>
          <a:xfrm>
            <a:off x="2895600" y="2196924"/>
            <a:ext cx="6238875" cy="4240238"/>
          </a:xfrm>
          <a:prstGeom prst="rect">
            <a:avLst/>
          </a:prstGeom>
        </p:spPr>
      </p:pic>
    </p:spTree>
    <p:extLst>
      <p:ext uri="{BB962C8B-B14F-4D97-AF65-F5344CB8AC3E}">
        <p14:creationId xmlns:p14="http://schemas.microsoft.com/office/powerpoint/2010/main" val="318602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2DDA83-4230-5F43-901E-F9467FFF0543}"/>
              </a:ext>
            </a:extLst>
          </p:cNvPr>
          <p:cNvSpPr>
            <a:spLocks noGrp="1"/>
          </p:cNvSpPr>
          <p:nvPr>
            <p:ph type="title"/>
          </p:nvPr>
        </p:nvSpPr>
        <p:spPr/>
        <p:txBody>
          <a:bodyPr/>
          <a:lstStyle/>
          <a:p>
            <a:r>
              <a:rPr lang="fr-FR" dirty="0"/>
              <a:t>Bilan personnels</a:t>
            </a:r>
          </a:p>
        </p:txBody>
      </p:sp>
      <p:sp>
        <p:nvSpPr>
          <p:cNvPr id="3" name="ZoneTexte 2">
            <a:extLst>
              <a:ext uri="{FF2B5EF4-FFF2-40B4-BE49-F238E27FC236}">
                <a16:creationId xmlns:a16="http://schemas.microsoft.com/office/drawing/2014/main" id="{C06C3E41-2139-EF4A-9AE8-91AABA444D14}"/>
              </a:ext>
            </a:extLst>
          </p:cNvPr>
          <p:cNvSpPr txBox="1"/>
          <p:nvPr/>
        </p:nvSpPr>
        <p:spPr>
          <a:xfrm>
            <a:off x="778933" y="2446555"/>
            <a:ext cx="2963334" cy="646331"/>
          </a:xfrm>
          <a:prstGeom prst="rect">
            <a:avLst/>
          </a:prstGeom>
          <a:noFill/>
        </p:spPr>
        <p:txBody>
          <a:bodyPr wrap="square" rtlCol="0">
            <a:spAutoFit/>
          </a:bodyPr>
          <a:lstStyle/>
          <a:p>
            <a:r>
              <a:rPr lang="fr-FR" dirty="0"/>
              <a:t>Kévin</a:t>
            </a:r>
          </a:p>
          <a:p>
            <a:endParaRPr lang="fr-FR" dirty="0"/>
          </a:p>
        </p:txBody>
      </p:sp>
      <p:sp>
        <p:nvSpPr>
          <p:cNvPr id="4" name="ZoneTexte 3">
            <a:extLst>
              <a:ext uri="{FF2B5EF4-FFF2-40B4-BE49-F238E27FC236}">
                <a16:creationId xmlns:a16="http://schemas.microsoft.com/office/drawing/2014/main" id="{B5A0A083-47D2-B243-9C15-49979F406496}"/>
              </a:ext>
            </a:extLst>
          </p:cNvPr>
          <p:cNvSpPr txBox="1"/>
          <p:nvPr/>
        </p:nvSpPr>
        <p:spPr>
          <a:xfrm>
            <a:off x="5187525" y="2396728"/>
            <a:ext cx="2963334" cy="646331"/>
          </a:xfrm>
          <a:prstGeom prst="rect">
            <a:avLst/>
          </a:prstGeom>
          <a:noFill/>
        </p:spPr>
        <p:txBody>
          <a:bodyPr wrap="square" rtlCol="0">
            <a:spAutoFit/>
          </a:bodyPr>
          <a:lstStyle/>
          <a:p>
            <a:r>
              <a:rPr lang="fr-FR" dirty="0"/>
              <a:t>Alexis</a:t>
            </a:r>
          </a:p>
          <a:p>
            <a:endParaRPr lang="fr-FR" dirty="0"/>
          </a:p>
        </p:txBody>
      </p:sp>
      <p:sp>
        <p:nvSpPr>
          <p:cNvPr id="5" name="ZoneTexte 4">
            <a:extLst>
              <a:ext uri="{FF2B5EF4-FFF2-40B4-BE49-F238E27FC236}">
                <a16:creationId xmlns:a16="http://schemas.microsoft.com/office/drawing/2014/main" id="{B0B9D132-190A-2E40-B584-A201B84CB1C5}"/>
              </a:ext>
            </a:extLst>
          </p:cNvPr>
          <p:cNvSpPr txBox="1"/>
          <p:nvPr/>
        </p:nvSpPr>
        <p:spPr>
          <a:xfrm>
            <a:off x="8915398" y="2456765"/>
            <a:ext cx="2963334" cy="646331"/>
          </a:xfrm>
          <a:prstGeom prst="rect">
            <a:avLst/>
          </a:prstGeom>
          <a:noFill/>
        </p:spPr>
        <p:txBody>
          <a:bodyPr wrap="square" rtlCol="0">
            <a:spAutoFit/>
          </a:bodyPr>
          <a:lstStyle/>
          <a:p>
            <a:r>
              <a:rPr lang="fr-FR" dirty="0"/>
              <a:t>Océane</a:t>
            </a:r>
          </a:p>
          <a:p>
            <a:endParaRPr lang="fr-FR" dirty="0"/>
          </a:p>
        </p:txBody>
      </p:sp>
      <p:sp>
        <p:nvSpPr>
          <p:cNvPr id="6" name="ZoneTexte 5">
            <a:extLst>
              <a:ext uri="{FF2B5EF4-FFF2-40B4-BE49-F238E27FC236}">
                <a16:creationId xmlns:a16="http://schemas.microsoft.com/office/drawing/2014/main" id="{53DA9071-C5F2-415B-953E-9A5F519DCDBC}"/>
              </a:ext>
            </a:extLst>
          </p:cNvPr>
          <p:cNvSpPr txBox="1"/>
          <p:nvPr/>
        </p:nvSpPr>
        <p:spPr>
          <a:xfrm>
            <a:off x="313267" y="2823696"/>
            <a:ext cx="3429000" cy="3970318"/>
          </a:xfrm>
          <a:prstGeom prst="rect">
            <a:avLst/>
          </a:prstGeom>
          <a:noFill/>
        </p:spPr>
        <p:txBody>
          <a:bodyPr wrap="square" rtlCol="0">
            <a:spAutoFit/>
          </a:bodyPr>
          <a:lstStyle/>
          <a:p>
            <a:r>
              <a:rPr lang="fr-FR" dirty="0"/>
              <a:t>Ce projet m’a beaucoup plus dans le sens où il m’a permis d’appliquer les connaissances et d’approfondir les aspects liés au </a:t>
            </a:r>
            <a:r>
              <a:rPr lang="fr-FR" dirty="0" err="1"/>
              <a:t>front-end</a:t>
            </a:r>
            <a:r>
              <a:rPr lang="fr-FR" dirty="0"/>
              <a:t> et au </a:t>
            </a:r>
            <a:r>
              <a:rPr lang="fr-FR" dirty="0" err="1"/>
              <a:t>back-end</a:t>
            </a:r>
            <a:r>
              <a:rPr lang="fr-FR" dirty="0"/>
              <a:t> vues en TP. Cette semaine de projet piscine fut fort enrichissante pour ma part et je suis ravi d’avoir collaboré avec mes collègues et d’avoir atteint le résultat présent, bien que perfectible.  </a:t>
            </a:r>
          </a:p>
        </p:txBody>
      </p:sp>
      <p:sp>
        <p:nvSpPr>
          <p:cNvPr id="7" name="ZoneTexte 6">
            <a:extLst>
              <a:ext uri="{FF2B5EF4-FFF2-40B4-BE49-F238E27FC236}">
                <a16:creationId xmlns:a16="http://schemas.microsoft.com/office/drawing/2014/main" id="{9B167058-D55B-481F-AAB7-D2F85CD4DEED}"/>
              </a:ext>
            </a:extLst>
          </p:cNvPr>
          <p:cNvSpPr txBox="1"/>
          <p:nvPr/>
        </p:nvSpPr>
        <p:spPr>
          <a:xfrm>
            <a:off x="8005761" y="3103096"/>
            <a:ext cx="3682471" cy="2585323"/>
          </a:xfrm>
          <a:prstGeom prst="rect">
            <a:avLst/>
          </a:prstGeom>
          <a:noFill/>
        </p:spPr>
        <p:txBody>
          <a:bodyPr wrap="square" rtlCol="0">
            <a:spAutoFit/>
          </a:bodyPr>
          <a:lstStyle/>
          <a:p>
            <a:r>
              <a:rPr lang="fr-FR" dirty="0"/>
              <a:t>La piscine de cette année m’a permis de comprendre comment </a:t>
            </a:r>
            <a:r>
              <a:rPr lang="fr-FR" dirty="0" err="1"/>
              <a:t>front-end</a:t>
            </a:r>
            <a:r>
              <a:rPr lang="fr-FR" dirty="0"/>
              <a:t> et </a:t>
            </a:r>
            <a:r>
              <a:rPr lang="fr-FR" dirty="0" err="1"/>
              <a:t>back-end</a:t>
            </a:r>
            <a:r>
              <a:rPr lang="fr-FR" dirty="0"/>
              <a:t> interagissent ensemble pour fournir un site web. Cela m’a </a:t>
            </a:r>
            <a:r>
              <a:rPr lang="fr-FR" dirty="0" err="1"/>
              <a:t>ansi</a:t>
            </a:r>
            <a:r>
              <a:rPr lang="fr-FR" dirty="0"/>
              <a:t> permis de </a:t>
            </a:r>
            <a:r>
              <a:rPr lang="fr-FR" dirty="0" err="1"/>
              <a:t>developper</a:t>
            </a:r>
            <a:r>
              <a:rPr lang="fr-FR" dirty="0"/>
              <a:t> mes compétences dans les 5 langages (HTML, CSS, JS, PHP, </a:t>
            </a:r>
            <a:r>
              <a:rPr lang="fr-FR" dirty="0" err="1"/>
              <a:t>MySql</a:t>
            </a:r>
            <a:r>
              <a:rPr lang="fr-FR" dirty="0"/>
              <a:t>). </a:t>
            </a:r>
          </a:p>
        </p:txBody>
      </p:sp>
      <p:sp>
        <p:nvSpPr>
          <p:cNvPr id="8" name="Rectangle 7">
            <a:extLst>
              <a:ext uri="{FF2B5EF4-FFF2-40B4-BE49-F238E27FC236}">
                <a16:creationId xmlns:a16="http://schemas.microsoft.com/office/drawing/2014/main" id="{54A87EF4-58E9-4321-BCD9-8EA98FD4F3A5}"/>
              </a:ext>
            </a:extLst>
          </p:cNvPr>
          <p:cNvSpPr/>
          <p:nvPr/>
        </p:nvSpPr>
        <p:spPr>
          <a:xfrm>
            <a:off x="3952001" y="2823696"/>
            <a:ext cx="3844026" cy="3602261"/>
          </a:xfrm>
          <a:prstGeom prst="rect">
            <a:avLst/>
          </a:prstGeom>
        </p:spPr>
        <p:txBody>
          <a:bodyPr wrap="square">
            <a:spAutoFit/>
          </a:bodyPr>
          <a:lstStyle/>
          <a:p>
            <a:pPr>
              <a:lnSpc>
                <a:spcPct val="107000"/>
              </a:lnSpc>
              <a:spcAft>
                <a:spcPts val="800"/>
              </a:spcAft>
            </a:pPr>
            <a:r>
              <a:rPr lang="fr-FR" dirty="0">
                <a:latin typeface="+mj-lt"/>
                <a:ea typeface="Calibri" panose="020F0502020204030204" pitchFamily="34" charset="0"/>
                <a:cs typeface="Times New Roman" panose="02020603050405020304" pitchFamily="18" charset="0"/>
              </a:rPr>
              <a:t>Ce projet m’a aidé à mieux appréhender la gestion d’une base de données, domaine dans lequel j’avais des lacunes. Je retire de ce projet une meilleure capacité d’adaptation de mon travail aux autres et de compréhension de la structure et de la réalisation d’un site internet, ainsi que d’une meilleure autonomie de travail.</a:t>
            </a:r>
            <a:endParaRPr lang="fr-FR" sz="16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418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155</TotalTime>
  <Words>518</Words>
  <Application>Microsoft Office PowerPoint</Application>
  <PresentationFormat>Grand écran</PresentationFormat>
  <Paragraphs>46</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Century Gothic</vt:lpstr>
      <vt:lpstr>Wingdings 2</vt:lpstr>
      <vt:lpstr>Concis</vt:lpstr>
      <vt:lpstr>Ece Amazon – Piscine 2019</vt:lpstr>
      <vt:lpstr>Sommaire</vt:lpstr>
      <vt:lpstr>Conception du back</vt:lpstr>
      <vt:lpstr>Modèle relationnel</vt:lpstr>
      <vt:lpstr>Design du front</vt:lpstr>
      <vt:lpstr> Spécifications fonctionnelles des pages web</vt:lpstr>
      <vt:lpstr> Spécifications fonctionnelles des pages web</vt:lpstr>
      <vt:lpstr>Versionning GIT</vt:lpstr>
      <vt:lpstr>Bilan personnels</vt:lpstr>
      <vt:lpstr>Bilan collectif</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Amazon – Piscine 2019</dc:title>
  <dc:creator>Océane SALMERON</dc:creator>
  <cp:lastModifiedBy>Kevin Kann</cp:lastModifiedBy>
  <cp:revision>9</cp:revision>
  <dcterms:created xsi:type="dcterms:W3CDTF">2019-05-05T18:40:08Z</dcterms:created>
  <dcterms:modified xsi:type="dcterms:W3CDTF">2019-05-08T13:07:39Z</dcterms:modified>
</cp:coreProperties>
</file>