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A8-1862-43CF-9B7F-E9A6291AC8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4E1CF3-B1A7-44B5-8F53-4055FD327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A60BE9-5FA7-4030-A804-6251C639B8CB}"/>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5" name="Footer Placeholder 4">
            <a:extLst>
              <a:ext uri="{FF2B5EF4-FFF2-40B4-BE49-F238E27FC236}">
                <a16:creationId xmlns:a16="http://schemas.microsoft.com/office/drawing/2014/main" id="{6E5B3DC9-8581-4409-BDC2-CF33E91A5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2351A-31A7-4656-A7B5-B328039047F1}"/>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21898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058D-9DBB-4CA3-BDAB-767D9E5B2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916CF2-3E1D-4F88-B171-BF2B84071A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B4DA8-6982-4696-B0D2-60ED7EEA9757}"/>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5" name="Footer Placeholder 4">
            <a:extLst>
              <a:ext uri="{FF2B5EF4-FFF2-40B4-BE49-F238E27FC236}">
                <a16:creationId xmlns:a16="http://schemas.microsoft.com/office/drawing/2014/main" id="{6E08BD28-A17F-48F4-B05D-C2ADB80F8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9F8F3-C7AC-4633-B26A-7BBB15470582}"/>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484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03C5D-05C3-4E03-83ED-6AD502EDBD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13FB8-A67C-4FFF-A17F-6616764B4A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EBA72-7DB1-4172-877F-8478BE4E3D4B}"/>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5" name="Footer Placeholder 4">
            <a:extLst>
              <a:ext uri="{FF2B5EF4-FFF2-40B4-BE49-F238E27FC236}">
                <a16:creationId xmlns:a16="http://schemas.microsoft.com/office/drawing/2014/main" id="{CFD80B35-2979-4003-9E45-3033690A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7D054-7CD3-4B4A-BD7E-13E4C55F6264}"/>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74550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E3E0-4DEA-4CD8-BB2A-B688339DBE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8E9B1-67D6-49D4-B0F9-5915201372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14AE3-E8C3-4ABD-9C21-8F5E3AC72CB7}"/>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5" name="Footer Placeholder 4">
            <a:extLst>
              <a:ext uri="{FF2B5EF4-FFF2-40B4-BE49-F238E27FC236}">
                <a16:creationId xmlns:a16="http://schemas.microsoft.com/office/drawing/2014/main" id="{E4CB2261-7282-4734-995F-171E62DF7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BD286-B84A-43FC-BBB9-6344A746AADD}"/>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15207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1E35-E753-4132-AC90-F1F8490AA7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4F8E9D-7C51-4402-9F9E-0030C25DA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0F0BB9-E9C2-4F40-A7D3-1F7DE42A77B5}"/>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5" name="Footer Placeholder 4">
            <a:extLst>
              <a:ext uri="{FF2B5EF4-FFF2-40B4-BE49-F238E27FC236}">
                <a16:creationId xmlns:a16="http://schemas.microsoft.com/office/drawing/2014/main" id="{15696AE8-958F-44DA-89D9-1693115C7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2D40D-E3C7-4069-9E97-0A9F03871264}"/>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254844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E339-0C61-42D0-BED6-3E1F9CC38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10508-5B96-44D7-ADF9-C045935217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3A929C-FD99-4DCB-AB21-C784FFA8F0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67641-0FA7-4AEF-A887-272C8F5DAABA}"/>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6" name="Footer Placeholder 5">
            <a:extLst>
              <a:ext uri="{FF2B5EF4-FFF2-40B4-BE49-F238E27FC236}">
                <a16:creationId xmlns:a16="http://schemas.microsoft.com/office/drawing/2014/main" id="{AA007CE0-A02F-4AE0-8B6C-97B8DA151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7855-CFCE-46FF-A144-46FE62193BF7}"/>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65462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32D5-A49F-4D6E-84DD-92DDF0281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537DB3-7E50-4964-B4A3-AC10E17D3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2B5D22-EF5E-4B5D-9BE6-F596CD6924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2329E-BB20-4D79-9E03-9B493823E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4886EC-F495-48C1-8090-80156E1F16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F8EE41-8312-4476-B551-7636FC327336}"/>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8" name="Footer Placeholder 7">
            <a:extLst>
              <a:ext uri="{FF2B5EF4-FFF2-40B4-BE49-F238E27FC236}">
                <a16:creationId xmlns:a16="http://schemas.microsoft.com/office/drawing/2014/main" id="{F86A5A3C-3D6F-47D2-BBCE-E5439BD545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63141A-9F50-42AA-A935-2B787562B0DE}"/>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29222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20FB-45F7-4425-82C4-09A0C96BED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4EA897-FD36-46AC-87BD-9FB264950CEA}"/>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4" name="Footer Placeholder 3">
            <a:extLst>
              <a:ext uri="{FF2B5EF4-FFF2-40B4-BE49-F238E27FC236}">
                <a16:creationId xmlns:a16="http://schemas.microsoft.com/office/drawing/2014/main" id="{DD59EE84-8FE5-45E3-9486-D4BCC4EAE9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1DF79-8DE9-4847-83BF-53CE6C15DBD8}"/>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419287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7740E-4CC6-42C3-B244-2F7D201B85F6}"/>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3" name="Footer Placeholder 2">
            <a:extLst>
              <a:ext uri="{FF2B5EF4-FFF2-40B4-BE49-F238E27FC236}">
                <a16:creationId xmlns:a16="http://schemas.microsoft.com/office/drawing/2014/main" id="{1AC6D5D5-3FF2-4044-BBC9-F213EF6E6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CC02C-478E-4A7E-9617-A6439598E625}"/>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47824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49F7-BC71-401E-B54D-3DED973C7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75B12E-DE9B-4740-9BE2-BA7746EA4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CAD89-5868-4875-A70B-10E582F06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8D0C5D-A771-490B-B0CB-3B03641D8377}"/>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6" name="Footer Placeholder 5">
            <a:extLst>
              <a:ext uri="{FF2B5EF4-FFF2-40B4-BE49-F238E27FC236}">
                <a16:creationId xmlns:a16="http://schemas.microsoft.com/office/drawing/2014/main" id="{581289D9-6A45-4709-824F-E77D3FF8B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AEEE2-E233-4B85-BADC-5ECBF6E87EE4}"/>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292389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103B-F085-4EFA-9AB8-51FB081C6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81CF8C-5D30-48E1-9FB0-238711B2C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4D93B0-B6DF-442E-86A3-725336B7D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696BE7-91EE-4D97-AEA8-7A3C83C4C0BE}"/>
              </a:ext>
            </a:extLst>
          </p:cNvPr>
          <p:cNvSpPr>
            <a:spLocks noGrp="1"/>
          </p:cNvSpPr>
          <p:nvPr>
            <p:ph type="dt" sz="half" idx="10"/>
          </p:nvPr>
        </p:nvSpPr>
        <p:spPr/>
        <p:txBody>
          <a:bodyPr/>
          <a:lstStyle/>
          <a:p>
            <a:fld id="{CFB34EE5-33CD-4E01-A131-325109A6059C}" type="datetimeFigureOut">
              <a:rPr lang="en-US" smtClean="0"/>
              <a:t>3/18/2025</a:t>
            </a:fld>
            <a:endParaRPr lang="en-US"/>
          </a:p>
        </p:txBody>
      </p:sp>
      <p:sp>
        <p:nvSpPr>
          <p:cNvPr id="6" name="Footer Placeholder 5">
            <a:extLst>
              <a:ext uri="{FF2B5EF4-FFF2-40B4-BE49-F238E27FC236}">
                <a16:creationId xmlns:a16="http://schemas.microsoft.com/office/drawing/2014/main" id="{22E53DF6-2715-44D7-B140-466ADE4DE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09ED1-F7EF-4AB1-AFDE-83518A6B40FC}"/>
              </a:ext>
            </a:extLst>
          </p:cNvPr>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66050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91D2D-3C7D-4B1D-869A-EE509F8CF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2D8708-1E2D-424E-BDE5-7E3B4850B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8DA56-03DA-4513-B55D-B2BA1F671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34EE5-33CD-4E01-A131-325109A6059C}" type="datetimeFigureOut">
              <a:rPr lang="en-US" smtClean="0"/>
              <a:t>3/18/2025</a:t>
            </a:fld>
            <a:endParaRPr lang="en-US"/>
          </a:p>
        </p:txBody>
      </p:sp>
      <p:sp>
        <p:nvSpPr>
          <p:cNvPr id="5" name="Footer Placeholder 4">
            <a:extLst>
              <a:ext uri="{FF2B5EF4-FFF2-40B4-BE49-F238E27FC236}">
                <a16:creationId xmlns:a16="http://schemas.microsoft.com/office/drawing/2014/main" id="{20FF944D-E67B-44BC-844A-427FC0A5A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4942C-306E-4CBE-BA35-F314D7C13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FDB6A-8975-4FE9-A240-E63DA6ADE7CC}" type="slidenum">
              <a:rPr lang="en-US" smtClean="0"/>
              <a:t>‹#›</a:t>
            </a:fld>
            <a:endParaRPr lang="en-US"/>
          </a:p>
        </p:txBody>
      </p:sp>
    </p:spTree>
    <p:extLst>
      <p:ext uri="{BB962C8B-B14F-4D97-AF65-F5344CB8AC3E}">
        <p14:creationId xmlns:p14="http://schemas.microsoft.com/office/powerpoint/2010/main" val="1890465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DCD3-8848-4E7C-81DA-532A76A98DCC}"/>
              </a:ext>
            </a:extLst>
          </p:cNvPr>
          <p:cNvSpPr>
            <a:spLocks noGrp="1"/>
          </p:cNvSpPr>
          <p:nvPr>
            <p:ph type="ctrTitle"/>
          </p:nvPr>
        </p:nvSpPr>
        <p:spPr>
          <a:xfrm>
            <a:off x="1524000" y="1122362"/>
            <a:ext cx="9395012" cy="5735638"/>
          </a:xfrm>
        </p:spPr>
        <p:txBody>
          <a:bodyPr>
            <a:normAutofit/>
          </a:bodyPr>
          <a:lstStyle/>
          <a:p>
            <a:pPr algn="l"/>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C3339CA-DE67-4E30-A2C9-0EB8E1F2BA70}"/>
              </a:ext>
            </a:extLst>
          </p:cNvPr>
          <p:cNvSpPr>
            <a:spLocks noGrp="1"/>
          </p:cNvSpPr>
          <p:nvPr>
            <p:ph type="subTitle" idx="1"/>
          </p:nvPr>
        </p:nvSpPr>
        <p:spPr>
          <a:xfrm>
            <a:off x="1524000" y="2722563"/>
            <a:ext cx="9144000" cy="4135437"/>
          </a:xfrm>
        </p:spPr>
        <p:txBody>
          <a:bodyPr>
            <a:normAutofit fontScale="92500" lnSpcReduction="20000"/>
          </a:bodyPr>
          <a:lstStyle/>
          <a:p>
            <a:r>
              <a:rPr lang="en-US" b="1" i="1" dirty="0"/>
              <a:t>TAKORADI TECHNICAL UNIVERSITY</a:t>
            </a:r>
            <a:endParaRPr lang="en-US" dirty="0"/>
          </a:p>
          <a:p>
            <a:r>
              <a:rPr lang="en-US" b="1" i="1" dirty="0"/>
              <a:t>BACHELOR OF TECHNOLOGY IN INFORMATION TECHNOLOGY II</a:t>
            </a:r>
            <a:endParaRPr lang="en-US" dirty="0"/>
          </a:p>
          <a:p>
            <a:r>
              <a:rPr lang="en-US" b="1" i="1" dirty="0"/>
              <a:t>FACULTY OF APPLIED SCIENCE</a:t>
            </a:r>
            <a:endParaRPr lang="en-US" dirty="0"/>
          </a:p>
          <a:p>
            <a:r>
              <a:rPr lang="en-US" b="1" i="1" dirty="0"/>
              <a:t>COMPUTER SCIENCE DEPARTMENT</a:t>
            </a:r>
            <a:endParaRPr lang="en-US" dirty="0"/>
          </a:p>
          <a:p>
            <a:r>
              <a:rPr lang="en-US" b="1" i="1" dirty="0"/>
              <a:t>DATA MANAGEMENT AND ANALYTICS</a:t>
            </a:r>
            <a:endParaRPr lang="en-US" dirty="0"/>
          </a:p>
          <a:p>
            <a:r>
              <a:rPr lang="en-US" b="1" i="1" dirty="0"/>
              <a:t>END OF FIRST SEMESTER MINI PROJECT </a:t>
            </a:r>
          </a:p>
          <a:p>
            <a:r>
              <a:rPr lang="en-US" b="1" i="1" dirty="0"/>
              <a:t>REPORT</a:t>
            </a:r>
          </a:p>
          <a:p>
            <a:r>
              <a:rPr lang="en-US" b="1" i="1" dirty="0"/>
              <a:t>GROUP 11</a:t>
            </a:r>
          </a:p>
          <a:p>
            <a:r>
              <a:rPr lang="en-US" b="1" i="1" dirty="0"/>
              <a:t>BANSAH BLESS</a:t>
            </a:r>
            <a:endParaRPr lang="en-US" dirty="0"/>
          </a:p>
          <a:p>
            <a:r>
              <a:rPr lang="en-US" b="1" i="1" dirty="0"/>
              <a:t>BC/ICT/22/315</a:t>
            </a:r>
            <a:endParaRPr lang="en-US" dirty="0"/>
          </a:p>
          <a:p>
            <a:r>
              <a:rPr lang="en-US" b="1" i="1" dirty="0"/>
              <a:t> (level 300)</a:t>
            </a:r>
            <a:endParaRPr lang="en-US" dirty="0"/>
          </a:p>
          <a:p>
            <a:endParaRPr lang="en-US" dirty="0"/>
          </a:p>
        </p:txBody>
      </p:sp>
      <p:pic>
        <p:nvPicPr>
          <p:cNvPr id="4" name="Picture 3">
            <a:extLst>
              <a:ext uri="{FF2B5EF4-FFF2-40B4-BE49-F238E27FC236}">
                <a16:creationId xmlns:a16="http://schemas.microsoft.com/office/drawing/2014/main" id="{43871D85-8454-4AD2-AE15-8B920D0259B3}"/>
              </a:ext>
            </a:extLst>
          </p:cNvPr>
          <p:cNvPicPr/>
          <p:nvPr/>
        </p:nvPicPr>
        <p:blipFill>
          <a:blip r:embed="rId2">
            <a:extLst>
              <a:ext uri="{28A0092B-C50C-407E-A947-70E740481C1C}">
                <a14:useLocalDpi xmlns:a14="http://schemas.microsoft.com/office/drawing/2010/main" val="0"/>
              </a:ext>
            </a:extLst>
          </a:blip>
          <a:stretch>
            <a:fillRect/>
          </a:stretch>
        </p:blipFill>
        <p:spPr>
          <a:xfrm>
            <a:off x="1900237" y="1164477"/>
            <a:ext cx="1864939" cy="1565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52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6F5B-0825-4639-87D2-1BA1627C3ADD}"/>
              </a:ext>
            </a:extLst>
          </p:cNvPr>
          <p:cNvSpPr>
            <a:spLocks noGrp="1"/>
          </p:cNvSpPr>
          <p:nvPr>
            <p:ph type="title"/>
          </p:nvPr>
        </p:nvSpPr>
        <p:spPr>
          <a:xfrm>
            <a:off x="838200" y="443753"/>
            <a:ext cx="10515600" cy="1075765"/>
          </a:xfrm>
        </p:spPr>
        <p:txBody>
          <a:bodyPr>
            <a:normAutofit fontScale="90000"/>
          </a:bodyPr>
          <a:lstStyle/>
          <a:p>
            <a:pPr algn="ctr"/>
            <a:r>
              <a:rPr lang="en-GB" sz="3600" b="1" i="1" u="sng" dirty="0">
                <a:latin typeface="Times New Roman" panose="02020603050405020304" pitchFamily="18" charset="0"/>
                <a:cs typeface="Times New Roman" panose="02020603050405020304" pitchFamily="18" charset="0"/>
              </a:rPr>
              <a:t>AN ONLINE BANKNG SYSTEM</a:t>
            </a:r>
            <a:br>
              <a:rPr lang="en-US" dirty="0"/>
            </a:br>
            <a:endParaRPr lang="en-US" dirty="0"/>
          </a:p>
        </p:txBody>
      </p:sp>
      <p:sp>
        <p:nvSpPr>
          <p:cNvPr id="3" name="Content Placeholder 2">
            <a:extLst>
              <a:ext uri="{FF2B5EF4-FFF2-40B4-BE49-F238E27FC236}">
                <a16:creationId xmlns:a16="http://schemas.microsoft.com/office/drawing/2014/main" id="{39E74F99-5146-4DEE-8170-FC8EEE75FB8C}"/>
              </a:ext>
            </a:extLst>
          </p:cNvPr>
          <p:cNvSpPr>
            <a:spLocks noGrp="1"/>
          </p:cNvSpPr>
          <p:nvPr>
            <p:ph idx="1"/>
          </p:nvPr>
        </p:nvSpPr>
        <p:spPr/>
        <p:txBody>
          <a:bodyPr>
            <a:normAutofit fontScale="85000" lnSpcReduction="20000"/>
          </a:bodyPr>
          <a:lstStyle/>
          <a:p>
            <a:pPr marL="0" indent="0">
              <a:buNone/>
            </a:pPr>
            <a:r>
              <a:rPr lang="en-GB" sz="2400" b="1" i="1" u="sng" dirty="0">
                <a:latin typeface="Times New Roman" panose="02020603050405020304" pitchFamily="18" charset="0"/>
                <a:cs typeface="Times New Roman" panose="02020603050405020304" pitchFamily="18" charset="0"/>
              </a:rPr>
              <a:t>TECHNOLOGIES USED</a:t>
            </a:r>
            <a:endParaRPr lang="en-US" sz="2400" b="1" i="1" u="sng"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PHP</a:t>
            </a:r>
            <a:endParaRPr lang="en-US"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HTML</a:t>
            </a:r>
            <a:endParaRPr lang="en-US"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CSS</a:t>
            </a:r>
            <a:endParaRPr lang="en-US"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BOOTSTRAP</a:t>
            </a:r>
          </a:p>
          <a:p>
            <a:r>
              <a:rPr lang="en-US" sz="2000" dirty="0">
                <a:latin typeface="Times New Roman" panose="02020603050405020304" pitchFamily="18" charset="0"/>
                <a:cs typeface="Times New Roman" panose="02020603050405020304" pitchFamily="18" charset="0"/>
              </a:rPr>
              <a:t>WEB BROWSER</a:t>
            </a:r>
          </a:p>
          <a:p>
            <a:r>
              <a:rPr lang="en-US" sz="2000" dirty="0">
                <a:latin typeface="Times New Roman" panose="02020603050405020304" pitchFamily="18" charset="0"/>
                <a:cs typeface="Times New Roman" panose="02020603050405020304" pitchFamily="18" charset="0"/>
              </a:rPr>
              <a:t>EXCEL</a:t>
            </a:r>
          </a:p>
          <a:p>
            <a:r>
              <a:rPr lang="en-US" sz="2000" dirty="0">
                <a:latin typeface="Times New Roman" panose="02020603050405020304" pitchFamily="18" charset="0"/>
                <a:cs typeface="Times New Roman" panose="02020603050405020304" pitchFamily="18" charset="0"/>
              </a:rPr>
              <a:t>MY SQL</a:t>
            </a:r>
          </a:p>
          <a:p>
            <a:pPr marL="0" indent="0">
              <a:buNone/>
            </a:pPr>
            <a:r>
              <a:rPr lang="en-GB" b="1" i="1" u="sng" dirty="0">
                <a:latin typeface="Times New Roman" panose="02020603050405020304" pitchFamily="18" charset="0"/>
                <a:cs typeface="Times New Roman" panose="02020603050405020304" pitchFamily="18" charset="0"/>
              </a:rPr>
              <a:t>Features</a:t>
            </a:r>
            <a:endParaRPr lang="en-US" b="1" i="1" u="sng"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Public</a:t>
            </a:r>
            <a:endParaRPr lang="en-US"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Login Page</a:t>
            </a:r>
            <a:endParaRPr lang="en-US"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Announcement Page</a:t>
            </a:r>
            <a:endParaRPr lang="en-US"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About us Page</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169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E087-8104-42A0-8281-21410E8D4803}"/>
              </a:ext>
            </a:extLst>
          </p:cNvPr>
          <p:cNvSpPr>
            <a:spLocks noGrp="1"/>
          </p:cNvSpPr>
          <p:nvPr>
            <p:ph type="title"/>
          </p:nvPr>
        </p:nvSpPr>
        <p:spPr/>
        <p:txBody>
          <a:bodyPr/>
          <a:lstStyle/>
          <a:p>
            <a:pPr algn="ctr"/>
            <a:r>
              <a:rPr lang="en-GB" sz="3600" b="1" i="1" u="sng" dirty="0">
                <a:latin typeface="Times New Roman" panose="02020603050405020304" pitchFamily="18" charset="0"/>
                <a:cs typeface="Times New Roman" panose="02020603050405020304" pitchFamily="18" charset="0"/>
              </a:rPr>
              <a:t>AN ONLINE BANKNG SYSTEM</a:t>
            </a:r>
            <a:br>
              <a:rPr lang="en-US" dirty="0"/>
            </a:br>
            <a:endParaRPr lang="en-US" dirty="0"/>
          </a:p>
        </p:txBody>
      </p:sp>
      <p:sp>
        <p:nvSpPr>
          <p:cNvPr id="3" name="Content Placeholder 2">
            <a:extLst>
              <a:ext uri="{FF2B5EF4-FFF2-40B4-BE49-F238E27FC236}">
                <a16:creationId xmlns:a16="http://schemas.microsoft.com/office/drawing/2014/main" id="{4AE42AB4-BB7D-4CD5-B8CA-BA6C142B488D}"/>
              </a:ext>
            </a:extLst>
          </p:cNvPr>
          <p:cNvSpPr>
            <a:spLocks noGrp="1"/>
          </p:cNvSpPr>
          <p:nvPr>
            <p:ph idx="1"/>
          </p:nvPr>
        </p:nvSpPr>
        <p:spPr>
          <a:xfrm>
            <a:off x="838200" y="1021976"/>
            <a:ext cx="10515600" cy="5836024"/>
          </a:xfrm>
        </p:spPr>
        <p:txBody>
          <a:bodyPr>
            <a:normAutofit fontScale="92500" lnSpcReduction="10000"/>
          </a:bodyPr>
          <a:lstStyle/>
          <a:p>
            <a:pPr marL="0" indent="0">
              <a:buNone/>
            </a:pPr>
            <a:r>
              <a:rPr lang="en-GB" b="1" i="1" u="sng" dirty="0">
                <a:latin typeface="Times New Roman" panose="02020603050405020304" pitchFamily="18" charset="0"/>
                <a:cs typeface="Times New Roman" panose="02020603050405020304" pitchFamily="18" charset="0"/>
              </a:rPr>
              <a:t>Client-Side</a:t>
            </a:r>
            <a:endParaRPr lang="en-US" b="1" i="1" u="sng"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Dashboard Page </a:t>
            </a:r>
            <a:r>
              <a:rPr lang="en-GB" sz="2400" i="1" dirty="0">
                <a:latin typeface="Times New Roman" panose="02020603050405020304" pitchFamily="18" charset="0"/>
                <a:cs typeface="Times New Roman" panose="02020603050405020304" pitchFamily="18" charset="0"/>
              </a:rPr>
              <a:t>(display the account number and current balance)</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List of Transactions History</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Deposit</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Withdraw</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Fund Transfer</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Manage System Credentials</a:t>
            </a:r>
            <a:endParaRPr lang="en-US" sz="2400" dirty="0">
              <a:latin typeface="Times New Roman" panose="02020603050405020304" pitchFamily="18" charset="0"/>
              <a:cs typeface="Times New Roman" panose="02020603050405020304" pitchFamily="18" charset="0"/>
            </a:endParaRPr>
          </a:p>
          <a:p>
            <a:pPr marL="0" indent="0">
              <a:buNone/>
            </a:pPr>
            <a:r>
              <a:rPr lang="en-GB" b="1" i="1" u="sng" dirty="0">
                <a:latin typeface="Times New Roman" panose="02020603050405020304" pitchFamily="18" charset="0"/>
                <a:cs typeface="Times New Roman" panose="02020603050405020304" pitchFamily="18" charset="0"/>
              </a:rPr>
              <a:t>Admin Side</a:t>
            </a:r>
            <a:endParaRPr lang="en-US" b="1" i="1" u="sng" dirty="0">
              <a:latin typeface="Times New Roman" panose="02020603050405020304" pitchFamily="18" charset="0"/>
              <a:cs typeface="Times New Roman" panose="02020603050405020304" pitchFamily="18" charset="0"/>
            </a:endParaRPr>
          </a:p>
          <a:p>
            <a:pPr lvl="0"/>
            <a:r>
              <a:rPr lang="en-GB" sz="2200" dirty="0">
                <a:latin typeface="Times New Roman" panose="02020603050405020304" pitchFamily="18" charset="0"/>
                <a:cs typeface="Times New Roman" panose="02020603050405020304" pitchFamily="18" charset="0"/>
              </a:rPr>
              <a:t>Dashboard Page</a:t>
            </a:r>
            <a:endParaRPr lang="en-US" sz="2200" dirty="0">
              <a:latin typeface="Times New Roman" panose="02020603050405020304" pitchFamily="18" charset="0"/>
              <a:cs typeface="Times New Roman" panose="02020603050405020304" pitchFamily="18" charset="0"/>
            </a:endParaRPr>
          </a:p>
          <a:p>
            <a:pPr lvl="0"/>
            <a:r>
              <a:rPr lang="en-GB" sz="2200" dirty="0">
                <a:latin typeface="Times New Roman" panose="02020603050405020304" pitchFamily="18" charset="0"/>
                <a:cs typeface="Times New Roman" panose="02020603050405020304" pitchFamily="18" charset="0"/>
              </a:rPr>
              <a:t>List of All Transactions History</a:t>
            </a:r>
            <a:endParaRPr lang="en-US" sz="2200" dirty="0">
              <a:latin typeface="Times New Roman" panose="02020603050405020304" pitchFamily="18" charset="0"/>
              <a:cs typeface="Times New Roman" panose="02020603050405020304" pitchFamily="18" charset="0"/>
            </a:endParaRPr>
          </a:p>
          <a:p>
            <a:pPr lvl="0"/>
            <a:r>
              <a:rPr lang="en-GB" sz="2200" dirty="0">
                <a:latin typeface="Times New Roman" panose="02020603050405020304" pitchFamily="18" charset="0"/>
                <a:cs typeface="Times New Roman" panose="02020603050405020304" pitchFamily="18" charset="0"/>
              </a:rPr>
              <a:t>Deposit for Client</a:t>
            </a:r>
            <a:endParaRPr lang="en-US" sz="2200" dirty="0">
              <a:latin typeface="Times New Roman" panose="02020603050405020304" pitchFamily="18" charset="0"/>
              <a:cs typeface="Times New Roman" panose="02020603050405020304" pitchFamily="18" charset="0"/>
            </a:endParaRPr>
          </a:p>
          <a:p>
            <a:pPr lvl="0"/>
            <a:r>
              <a:rPr lang="en-GB" sz="2200" dirty="0">
                <a:latin typeface="Times New Roman" panose="02020603050405020304" pitchFamily="18" charset="0"/>
                <a:cs typeface="Times New Roman" panose="02020603050405020304" pitchFamily="18" charset="0"/>
              </a:rPr>
              <a:t>Withdraw for Client</a:t>
            </a:r>
            <a:endParaRPr lang="en-US" sz="2200" dirty="0">
              <a:latin typeface="Times New Roman" panose="02020603050405020304" pitchFamily="18" charset="0"/>
              <a:cs typeface="Times New Roman" panose="02020603050405020304" pitchFamily="18" charset="0"/>
            </a:endParaRPr>
          </a:p>
          <a:p>
            <a:pPr lvl="0"/>
            <a:r>
              <a:rPr lang="en-GB" sz="2200" dirty="0">
                <a:latin typeface="Times New Roman" panose="02020603050405020304" pitchFamily="18" charset="0"/>
                <a:cs typeface="Times New Roman" panose="02020603050405020304" pitchFamily="18" charset="0"/>
              </a:rPr>
              <a:t>Fund Transfer for Client</a:t>
            </a:r>
            <a:endParaRPr lang="en-US" sz="2200" dirty="0">
              <a:latin typeface="Times New Roman" panose="02020603050405020304" pitchFamily="18" charset="0"/>
              <a:cs typeface="Times New Roman" panose="02020603050405020304" pitchFamily="18" charset="0"/>
            </a:endParaRPr>
          </a:p>
          <a:p>
            <a:pPr lvl="0"/>
            <a:r>
              <a:rPr lang="en-GB" sz="2200" dirty="0">
                <a:latin typeface="Times New Roman" panose="02020603050405020304" pitchFamily="18" charset="0"/>
                <a:cs typeface="Times New Roman" panose="02020603050405020304" pitchFamily="18" charset="0"/>
              </a:rPr>
              <a:t>Manage System Credentials</a:t>
            </a:r>
            <a:endParaRPr lang="en-US" sz="2200" dirty="0">
              <a:latin typeface="Times New Roman" panose="02020603050405020304" pitchFamily="18" charset="0"/>
              <a:cs typeface="Times New Roman" panose="02020603050405020304" pitchFamily="18" charset="0"/>
            </a:endParaRPr>
          </a:p>
          <a:p>
            <a:pPr lvl="0"/>
            <a:r>
              <a:rPr lang="en-GB" sz="2200" dirty="0">
                <a:latin typeface="Times New Roman" panose="02020603050405020304" pitchFamily="18" charset="0"/>
                <a:cs typeface="Times New Roman" panose="02020603050405020304" pitchFamily="18" charset="0"/>
              </a:rPr>
              <a:t>Manage System Settings/Info</a:t>
            </a:r>
            <a:endParaRPr lang="en-US" sz="22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93807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2D16-9AD2-42E0-A22F-7BD9E7C9A74D}"/>
              </a:ext>
            </a:extLst>
          </p:cNvPr>
          <p:cNvSpPr>
            <a:spLocks noGrp="1"/>
          </p:cNvSpPr>
          <p:nvPr>
            <p:ph type="title"/>
          </p:nvPr>
        </p:nvSpPr>
        <p:spPr>
          <a:xfrm>
            <a:off x="838200" y="107578"/>
            <a:ext cx="10515600" cy="537882"/>
          </a:xfrm>
        </p:spPr>
        <p:txBody>
          <a:bodyPr>
            <a:normAutofit/>
          </a:bodyPr>
          <a:lstStyle/>
          <a:p>
            <a:pPr algn="ctr"/>
            <a:r>
              <a:rPr lang="en-US" sz="2000" dirty="0">
                <a:latin typeface="Times New Roman" panose="02020603050405020304" pitchFamily="18" charset="0"/>
                <a:cs typeface="Times New Roman" panose="02020603050405020304" pitchFamily="18" charset="0"/>
              </a:rPr>
              <a:t>IMAGE</a:t>
            </a:r>
          </a:p>
        </p:txBody>
      </p:sp>
      <p:sp>
        <p:nvSpPr>
          <p:cNvPr id="5" name="Content Placeholder 4">
            <a:extLst>
              <a:ext uri="{FF2B5EF4-FFF2-40B4-BE49-F238E27FC236}">
                <a16:creationId xmlns:a16="http://schemas.microsoft.com/office/drawing/2014/main" id="{30F4722F-DB81-4882-95CE-88747D9C9879}"/>
              </a:ext>
            </a:extLst>
          </p:cNvPr>
          <p:cNvSpPr>
            <a:spLocks noGrp="1"/>
          </p:cNvSpPr>
          <p:nvPr>
            <p:ph idx="1"/>
          </p:nvPr>
        </p:nvSpPr>
        <p:spPr>
          <a:xfrm>
            <a:off x="174812" y="900954"/>
            <a:ext cx="11833412" cy="5849469"/>
          </a:xfrm>
        </p:spPr>
        <p:txBody>
          <a:bodyPr>
            <a:normAutofit fontScale="92500" lnSpcReduction="10000"/>
          </a:bodyPr>
          <a:lstStyle/>
          <a:p>
            <a:endParaRPr lang="en-US" dirty="0"/>
          </a:p>
          <a:p>
            <a:endParaRPr lang="en-US" dirty="0"/>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This is a Simple Banking System Project that I'd developed in PHP. The project manages the bank's clients' accounts and handles the basic transactions of the clients. The system has 2 types of users which are the Admin and Clients. The system allows the client to save the records of their Deposits, Withdraws, and Fund Transfers.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904323B1-34B6-42A2-A780-D2A9A31DDA93}"/>
              </a:ext>
            </a:extLst>
          </p:cNvPr>
          <p:cNvPicPr/>
          <p:nvPr/>
        </p:nvPicPr>
        <p:blipFill>
          <a:blip r:embed="rId2">
            <a:extLst>
              <a:ext uri="{28A0092B-C50C-407E-A947-70E740481C1C}">
                <a14:useLocalDpi xmlns:a14="http://schemas.microsoft.com/office/drawing/2010/main" val="0"/>
              </a:ext>
            </a:extLst>
          </a:blip>
          <a:stretch>
            <a:fillRect/>
          </a:stretch>
        </p:blipFill>
        <p:spPr>
          <a:xfrm>
            <a:off x="524435" y="645460"/>
            <a:ext cx="11376212" cy="4948516"/>
          </a:xfrm>
          <a:prstGeom prst="rect">
            <a:avLst/>
          </a:prstGeom>
        </p:spPr>
      </p:pic>
    </p:spTree>
    <p:extLst>
      <p:ext uri="{BB962C8B-B14F-4D97-AF65-F5344CB8AC3E}">
        <p14:creationId xmlns:p14="http://schemas.microsoft.com/office/powerpoint/2010/main" val="48963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0515-066A-437D-8750-CED779A2947A}"/>
              </a:ext>
            </a:extLst>
          </p:cNvPr>
          <p:cNvSpPr>
            <a:spLocks noGrp="1"/>
          </p:cNvSpPr>
          <p:nvPr>
            <p:ph type="title"/>
          </p:nvPr>
        </p:nvSpPr>
        <p:spPr/>
        <p:txBody>
          <a:bodyPr/>
          <a:lstStyle/>
          <a:p>
            <a:pPr algn="ctr"/>
            <a:r>
              <a:rPr lang="en-GB" sz="3600" b="1" i="1" u="sng" dirty="0">
                <a:latin typeface="Times New Roman" panose="02020603050405020304" pitchFamily="18" charset="0"/>
                <a:cs typeface="Times New Roman" panose="02020603050405020304" pitchFamily="18" charset="0"/>
              </a:rPr>
              <a:t>About the Banking System</a:t>
            </a:r>
            <a:br>
              <a:rPr lang="en-US" dirty="0"/>
            </a:br>
            <a:endParaRPr lang="en-US" dirty="0"/>
          </a:p>
        </p:txBody>
      </p:sp>
      <p:sp>
        <p:nvSpPr>
          <p:cNvPr id="3" name="Content Placeholder 2">
            <a:extLst>
              <a:ext uri="{FF2B5EF4-FFF2-40B4-BE49-F238E27FC236}">
                <a16:creationId xmlns:a16="http://schemas.microsoft.com/office/drawing/2014/main" id="{77AF78CB-1DD3-4211-8165-59CDE67195CD}"/>
              </a:ext>
            </a:extLst>
          </p:cNvPr>
          <p:cNvSpPr>
            <a:spLocks noGrp="1"/>
          </p:cNvSpPr>
          <p:nvPr>
            <p:ph idx="1"/>
          </p:nvPr>
        </p:nvSpPr>
        <p:spPr>
          <a:xfrm>
            <a:off x="147918" y="1156447"/>
            <a:ext cx="11860306" cy="5513294"/>
          </a:xfrm>
        </p:spPr>
        <p:txBody>
          <a:bodyPr>
            <a:normAutofit/>
          </a:bodyPr>
          <a:lstStyle/>
          <a:p>
            <a:pPr marL="0" indent="0">
              <a:buNone/>
            </a:pPr>
            <a:endParaRPr lang="en-GB" dirty="0"/>
          </a:p>
          <a:p>
            <a:pPr marL="0" indent="0">
              <a:buNone/>
            </a:pPr>
            <a:r>
              <a:rPr lang="en-GB" sz="2400" dirty="0">
                <a:latin typeface="Times New Roman" panose="02020603050405020304" pitchFamily="18" charset="0"/>
                <a:cs typeface="Times New Roman" panose="02020603050405020304" pitchFamily="18" charset="0"/>
              </a:rPr>
              <a:t>This </a:t>
            </a:r>
            <a:r>
              <a:rPr lang="en-GB" sz="2400" b="1" dirty="0">
                <a:latin typeface="Times New Roman" panose="02020603050405020304" pitchFamily="18" charset="0"/>
                <a:cs typeface="Times New Roman" panose="02020603050405020304" pitchFamily="18" charset="0"/>
              </a:rPr>
              <a:t>Simple Banking System</a:t>
            </a:r>
            <a:r>
              <a:rPr lang="en-GB" sz="2400" dirty="0">
                <a:latin typeface="Times New Roman" panose="02020603050405020304" pitchFamily="18" charset="0"/>
                <a:cs typeface="Times New Roman" panose="02020603050405020304" pitchFamily="18" charset="0"/>
              </a:rPr>
              <a:t> web-based project was developed using PHP, HTML, CSS, JavaScript (Ajax and jQuery), Bootstrap, and some other plugins/libraries. On the </a:t>
            </a:r>
            <a:r>
              <a:rPr lang="en-GB" sz="2400" b="1" dirty="0">
                <a:latin typeface="Times New Roman" panose="02020603050405020304" pitchFamily="18" charset="0"/>
                <a:cs typeface="Times New Roman" panose="02020603050405020304" pitchFamily="18" charset="0"/>
              </a:rPr>
              <a:t>Admin Side</a:t>
            </a:r>
            <a:r>
              <a:rPr lang="en-GB" sz="2400" dirty="0">
                <a:latin typeface="Times New Roman" panose="02020603050405020304" pitchFamily="18" charset="0"/>
                <a:cs typeface="Times New Roman" panose="02020603050405020304" pitchFamily="18" charset="0"/>
              </a:rPr>
              <a:t>, the system admin user can manage all the records of the clients' accounts and the admin can also make the transaction for the walk-in clients. The admin is also in charge of managing the </a:t>
            </a:r>
            <a:r>
              <a:rPr lang="en-GB" sz="2400" b="1" dirty="0">
                <a:latin typeface="Times New Roman" panose="02020603050405020304" pitchFamily="18" charset="0"/>
                <a:cs typeface="Times New Roman" panose="02020603050405020304" pitchFamily="18" charset="0"/>
              </a:rPr>
              <a:t>announcements</a:t>
            </a:r>
            <a:r>
              <a:rPr lang="en-GB" sz="2400" dirty="0">
                <a:latin typeface="Times New Roman" panose="02020603050405020304" pitchFamily="18" charset="0"/>
                <a:cs typeface="Times New Roman" panose="02020603050405020304" pitchFamily="18" charset="0"/>
              </a:rPr>
              <a:t> which will be posted on the public website where all their clients or possible clients can read the post. Then, on the </a:t>
            </a:r>
            <a:r>
              <a:rPr lang="en-GB" sz="2400" b="1" dirty="0">
                <a:latin typeface="Times New Roman" panose="02020603050405020304" pitchFamily="18" charset="0"/>
                <a:cs typeface="Times New Roman" panose="02020603050405020304" pitchFamily="18" charset="0"/>
              </a:rPr>
              <a:t>Client Side</a:t>
            </a:r>
            <a:r>
              <a:rPr lang="en-GB" sz="2400" dirty="0">
                <a:latin typeface="Times New Roman" panose="02020603050405020304" pitchFamily="18" charset="0"/>
                <a:cs typeface="Times New Roman" panose="02020603050405020304" pitchFamily="18" charset="0"/>
              </a:rPr>
              <a:t>, as I have mentioned above, the client can make their transaction using the system and also track all their transactions. The system has many minor features which are relevant for this kind of system such as some </a:t>
            </a:r>
            <a:r>
              <a:rPr lang="en-GB" sz="2400" b="1" dirty="0">
                <a:latin typeface="Times New Roman" panose="02020603050405020304" pitchFamily="18" charset="0"/>
                <a:cs typeface="Times New Roman" panose="02020603050405020304" pitchFamily="18" charset="0"/>
              </a:rPr>
              <a:t>Error trapping</a:t>
            </a:r>
            <a:r>
              <a:rPr lang="en-GB" sz="2400" dirty="0">
                <a:latin typeface="Times New Roman" panose="02020603050405020304" pitchFamily="18" charset="0"/>
                <a:cs typeface="Times New Roman" panose="02020603050405020304" pitchFamily="18" charset="0"/>
              </a:rPr>
              <a:t> to prevent system errors due to human errors. The clients' credentials can be only created by the admin user.</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16179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372</Words>
  <Application>Microsoft Office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AN ONLINE BANKNG SYSTEM </vt:lpstr>
      <vt:lpstr>AN ONLINE BANKNG SYSTEM </vt:lpstr>
      <vt:lpstr>IMAGE</vt:lpstr>
      <vt:lpstr>About the Banking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BANSEH BLESS</dc:creator>
  <cp:lastModifiedBy>BANSEH BLESS</cp:lastModifiedBy>
  <cp:revision>7</cp:revision>
  <dcterms:created xsi:type="dcterms:W3CDTF">2025-03-18T10:13:56Z</dcterms:created>
  <dcterms:modified xsi:type="dcterms:W3CDTF">2025-03-18T10:56:32Z</dcterms:modified>
</cp:coreProperties>
</file>