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2" r:id="rId3"/>
    <p:sldId id="271" r:id="rId4"/>
    <p:sldId id="257" r:id="rId5"/>
    <p:sldId id="258" r:id="rId6"/>
    <p:sldId id="259" r:id="rId7"/>
    <p:sldId id="261" r:id="rId8"/>
    <p:sldId id="263" r:id="rId9"/>
    <p:sldId id="264" r:id="rId10"/>
    <p:sldId id="266" r:id="rId11"/>
    <p:sldId id="267" r:id="rId12"/>
    <p:sldId id="268" r:id="rId13"/>
    <p:sldId id="265" r:id="rId14"/>
    <p:sldId id="269" r:id="rId15"/>
    <p:sldId id="27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6" d="100"/>
          <a:sy n="96"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15576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76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220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154554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1006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248447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3146781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286244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155698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89E5F21-97C0-479F-B0C6-EDE7FAE13BE0}" type="datetimeFigureOut">
              <a:rPr lang="es-ES" smtClean="0"/>
              <a:t>05/07/2016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63173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89E5F21-97C0-479F-B0C6-EDE7FAE13BE0}" type="datetimeFigureOut">
              <a:rPr lang="es-ES" smtClean="0"/>
              <a:t>05/07/2016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352749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89E5F21-97C0-479F-B0C6-EDE7FAE13BE0}" type="datetimeFigureOut">
              <a:rPr lang="es-ES" smtClean="0"/>
              <a:t>05/07/2016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44906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89E5F21-97C0-479F-B0C6-EDE7FAE13BE0}" type="datetimeFigureOut">
              <a:rPr lang="es-ES" smtClean="0"/>
              <a:t>05/07/2016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157442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E5F21-97C0-479F-B0C6-EDE7FAE13BE0}" type="datetimeFigureOut">
              <a:rPr lang="es-ES" smtClean="0"/>
              <a:t>05/07/2016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204975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9E5F21-97C0-479F-B0C6-EDE7FAE13BE0}" type="datetimeFigureOut">
              <a:rPr lang="es-ES" smtClean="0"/>
              <a:t>05/07/2016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26536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89E5F21-97C0-479F-B0C6-EDE7FAE13BE0}" type="datetimeFigureOut">
              <a:rPr lang="es-ES" smtClean="0"/>
              <a:t>05/07/2016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C9C0A6F-04A4-4BE1-A231-93F95674C439}" type="slidenum">
              <a:rPr lang="es-ES" smtClean="0"/>
              <a:t>‹Nº›</a:t>
            </a:fld>
            <a:endParaRPr lang="es-ES"/>
          </a:p>
        </p:txBody>
      </p:sp>
    </p:spTree>
    <p:extLst>
      <p:ext uri="{BB962C8B-B14F-4D97-AF65-F5344CB8AC3E}">
        <p14:creationId xmlns:p14="http://schemas.microsoft.com/office/powerpoint/2010/main" val="286479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9E5F21-97C0-479F-B0C6-EDE7FAE13BE0}" type="datetimeFigureOut">
              <a:rPr lang="es-ES" smtClean="0"/>
              <a:t>05/07/2016</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9C0A6F-04A4-4BE1-A231-93F95674C439}" type="slidenum">
              <a:rPr lang="es-ES" smtClean="0"/>
              <a:t>‹Nº›</a:t>
            </a:fld>
            <a:endParaRPr lang="es-ES"/>
          </a:p>
        </p:txBody>
      </p:sp>
    </p:spTree>
    <p:extLst>
      <p:ext uri="{BB962C8B-B14F-4D97-AF65-F5344CB8AC3E}">
        <p14:creationId xmlns:p14="http://schemas.microsoft.com/office/powerpoint/2010/main" val="18726032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pp0/aggr-in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i5/wi5-aggreg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992410"/>
            <a:ext cx="7766936" cy="1646302"/>
          </a:xfrm>
        </p:spPr>
        <p:txBody>
          <a:bodyPr/>
          <a:lstStyle/>
          <a:p>
            <a:r>
              <a:rPr lang="es-ES" dirty="0" smtClean="0"/>
              <a:t>A-MPDU </a:t>
            </a:r>
            <a:r>
              <a:rPr lang="en-GB" dirty="0" smtClean="0"/>
              <a:t>Aggregation</a:t>
            </a:r>
            <a:endParaRPr lang="en-GB" dirty="0"/>
          </a:p>
        </p:txBody>
      </p:sp>
      <p:sp>
        <p:nvSpPr>
          <p:cNvPr id="3" name="Subtítulo 2"/>
          <p:cNvSpPr>
            <a:spLocks noGrp="1"/>
          </p:cNvSpPr>
          <p:nvPr>
            <p:ph type="subTitle" idx="1"/>
          </p:nvPr>
        </p:nvSpPr>
        <p:spPr/>
        <p:txBody>
          <a:bodyPr/>
          <a:lstStyle/>
          <a:p>
            <a:r>
              <a:rPr lang="en-GB" dirty="0" smtClean="0"/>
              <a:t>Problems in the creation of the A-MPDU frames</a:t>
            </a:r>
            <a:endParaRPr lang="en-GB" dirty="0"/>
          </a:p>
        </p:txBody>
      </p:sp>
    </p:spTree>
    <p:extLst>
      <p:ext uri="{BB962C8B-B14F-4D97-AF65-F5344CB8AC3E}">
        <p14:creationId xmlns:p14="http://schemas.microsoft.com/office/powerpoint/2010/main" val="328112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2453" y="364901"/>
            <a:ext cx="9671449" cy="1320800"/>
          </a:xfrm>
        </p:spPr>
        <p:txBody>
          <a:bodyPr/>
          <a:lstStyle/>
          <a:p>
            <a:r>
              <a:rPr lang="en-GB" dirty="0" smtClean="0"/>
              <a:t>A-MPDU (I): structure with two IP packets</a:t>
            </a:r>
            <a:endParaRPr lang="en-GB" dirty="0"/>
          </a:p>
        </p:txBody>
      </p:sp>
      <p:sp>
        <p:nvSpPr>
          <p:cNvPr id="4" name="Rectángulo 3"/>
          <p:cNvSpPr/>
          <p:nvPr/>
        </p:nvSpPr>
        <p:spPr>
          <a:xfrm>
            <a:off x="677334"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3013655"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QoS MAC Header</a:t>
            </a:r>
            <a:endParaRPr lang="en-GB" dirty="0">
              <a:solidFill>
                <a:schemeClr val="tx1"/>
              </a:solidFill>
            </a:endParaRPr>
          </a:p>
        </p:txBody>
      </p:sp>
      <p:sp>
        <p:nvSpPr>
          <p:cNvPr id="6" name="Rectángulo 5"/>
          <p:cNvSpPr/>
          <p:nvPr/>
        </p:nvSpPr>
        <p:spPr>
          <a:xfrm>
            <a:off x="6207618" y="1967606"/>
            <a:ext cx="1184856"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IP Header</a:t>
            </a:r>
            <a:endParaRPr lang="en-GB" dirty="0">
              <a:solidFill>
                <a:schemeClr val="tx1"/>
              </a:solidFill>
            </a:endParaRPr>
          </a:p>
        </p:txBody>
      </p:sp>
      <p:sp>
        <p:nvSpPr>
          <p:cNvPr id="22" name="Rectángulo 21"/>
          <p:cNvSpPr/>
          <p:nvPr/>
        </p:nvSpPr>
        <p:spPr>
          <a:xfrm>
            <a:off x="1803041" y="1967606"/>
            <a:ext cx="1210614"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A-MPDU Delimiter</a:t>
            </a:r>
            <a:endParaRPr lang="en-GB" dirty="0">
              <a:solidFill>
                <a:schemeClr val="tx1"/>
              </a:solidFill>
            </a:endParaRPr>
          </a:p>
        </p:txBody>
      </p:sp>
      <p:sp>
        <p:nvSpPr>
          <p:cNvPr id="23" name="Rectángulo 22"/>
          <p:cNvSpPr/>
          <p:nvPr/>
        </p:nvSpPr>
        <p:spPr>
          <a:xfrm>
            <a:off x="4700788" y="1967606"/>
            <a:ext cx="682581"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LLC</a:t>
            </a:r>
            <a:endParaRPr lang="en-GB" dirty="0">
              <a:solidFill>
                <a:schemeClr val="tx1"/>
              </a:solidFill>
            </a:endParaRPr>
          </a:p>
        </p:txBody>
      </p:sp>
      <p:sp>
        <p:nvSpPr>
          <p:cNvPr id="24" name="Rectángulo 23"/>
          <p:cNvSpPr/>
          <p:nvPr/>
        </p:nvSpPr>
        <p:spPr>
          <a:xfrm>
            <a:off x="5383369" y="1967606"/>
            <a:ext cx="82424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SNAP</a:t>
            </a:r>
            <a:endParaRPr lang="en-GB" dirty="0">
              <a:solidFill>
                <a:schemeClr val="tx1"/>
              </a:solidFill>
            </a:endParaRPr>
          </a:p>
        </p:txBody>
      </p:sp>
      <p:sp>
        <p:nvSpPr>
          <p:cNvPr id="25" name="Rectángulo 24"/>
          <p:cNvSpPr/>
          <p:nvPr/>
        </p:nvSpPr>
        <p:spPr>
          <a:xfrm>
            <a:off x="739247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UDP Header</a:t>
            </a:r>
            <a:endParaRPr lang="en-GB" dirty="0">
              <a:solidFill>
                <a:schemeClr val="tx1"/>
              </a:solidFill>
            </a:endParaRPr>
          </a:p>
        </p:txBody>
      </p:sp>
      <p:sp>
        <p:nvSpPr>
          <p:cNvPr id="26" name="Rectángulo 25"/>
          <p:cNvSpPr/>
          <p:nvPr/>
        </p:nvSpPr>
        <p:spPr>
          <a:xfrm>
            <a:off x="872925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Datagram</a:t>
            </a:r>
            <a:endParaRPr lang="en-GB" dirty="0">
              <a:solidFill>
                <a:schemeClr val="tx1"/>
              </a:solidFill>
            </a:endParaRPr>
          </a:p>
        </p:txBody>
      </p:sp>
      <p:sp>
        <p:nvSpPr>
          <p:cNvPr id="27" name="Abrir llave 26"/>
          <p:cNvSpPr/>
          <p:nvPr/>
        </p:nvSpPr>
        <p:spPr>
          <a:xfrm rot="5400000">
            <a:off x="5800381" y="-2311639"/>
            <a:ext cx="276182" cy="8270865"/>
          </a:xfrm>
          <a:prstGeom prst="leftBrace">
            <a:avLst>
              <a:gd name="adj1" fmla="val 8333"/>
              <a:gd name="adj2" fmla="val 50776"/>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CuadroTexto 27"/>
          <p:cNvSpPr txBox="1"/>
          <p:nvPr/>
        </p:nvSpPr>
        <p:spPr>
          <a:xfrm>
            <a:off x="3523067" y="1319229"/>
            <a:ext cx="4297010" cy="369332"/>
          </a:xfrm>
          <a:prstGeom prst="rect">
            <a:avLst/>
          </a:prstGeom>
          <a:noFill/>
        </p:spPr>
        <p:txBody>
          <a:bodyPr wrap="none" rtlCol="0">
            <a:spAutoFit/>
          </a:bodyPr>
          <a:lstStyle/>
          <a:p>
            <a:r>
              <a:rPr lang="en-GB" dirty="0" smtClean="0"/>
              <a:t>We repeat this twice in the same frame</a:t>
            </a:r>
            <a:endParaRPr lang="en-GB" dirty="0"/>
          </a:p>
        </p:txBody>
      </p:sp>
      <p:cxnSp>
        <p:nvCxnSpPr>
          <p:cNvPr id="29" name="Conector recto de flecha 28"/>
          <p:cNvCxnSpPr/>
          <p:nvPr/>
        </p:nvCxnSpPr>
        <p:spPr>
          <a:xfrm flipH="1">
            <a:off x="1120460" y="2814751"/>
            <a:ext cx="131412" cy="57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CuadroTexto 29"/>
          <p:cNvSpPr txBox="1"/>
          <p:nvPr/>
        </p:nvSpPr>
        <p:spPr>
          <a:xfrm>
            <a:off x="155856" y="3387144"/>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sp>
        <p:nvSpPr>
          <p:cNvPr id="32" name="CuadroTexto 31"/>
          <p:cNvSpPr txBox="1"/>
          <p:nvPr/>
        </p:nvSpPr>
        <p:spPr>
          <a:xfrm>
            <a:off x="2864891" y="3947477"/>
            <a:ext cx="2904844" cy="2031325"/>
          </a:xfrm>
          <a:prstGeom prst="rect">
            <a:avLst/>
          </a:prstGeom>
          <a:noFill/>
          <a:ln>
            <a:solidFill>
              <a:schemeClr val="tx1"/>
            </a:solidFill>
          </a:ln>
        </p:spPr>
        <p:txBody>
          <a:bodyPr wrap="square" rtlCol="0">
            <a:spAutoFit/>
          </a:bodyPr>
          <a:lstStyle/>
          <a:p>
            <a:r>
              <a:rPr lang="en-GB" dirty="0" smtClean="0"/>
              <a:t>-</a:t>
            </a:r>
            <a:r>
              <a:rPr lang="en-GB" dirty="0" err="1" smtClean="0"/>
              <a:t>Reserved&amp;Lengh</a:t>
            </a:r>
            <a:r>
              <a:rPr lang="en-GB" dirty="0"/>
              <a:t>:</a:t>
            </a:r>
            <a:r>
              <a:rPr lang="en-GB" dirty="0" smtClean="0"/>
              <a:t> 0x4004</a:t>
            </a:r>
          </a:p>
          <a:p>
            <a:r>
              <a:rPr lang="en-GB" dirty="0" smtClean="0"/>
              <a:t>-CRC: 0x47</a:t>
            </a:r>
          </a:p>
          <a:p>
            <a:r>
              <a:rPr lang="en-GB" dirty="0" smtClean="0"/>
              <a:t>-Delimiter Signature: 0x4E (‘N’)</a:t>
            </a:r>
          </a:p>
          <a:p>
            <a:endParaRPr lang="en-GB" dirty="0"/>
          </a:p>
          <a:p>
            <a:r>
              <a:rPr lang="en-GB" dirty="0" smtClean="0"/>
              <a:t>All these values were taken from an example</a:t>
            </a:r>
            <a:endParaRPr lang="en-GB" dirty="0"/>
          </a:p>
        </p:txBody>
      </p:sp>
      <p:cxnSp>
        <p:nvCxnSpPr>
          <p:cNvPr id="34" name="Conector recto de flecha 33"/>
          <p:cNvCxnSpPr>
            <a:stCxn id="22" idx="2"/>
          </p:cNvCxnSpPr>
          <p:nvPr/>
        </p:nvCxnSpPr>
        <p:spPr>
          <a:xfrm>
            <a:off x="2408348" y="2817612"/>
            <a:ext cx="1630372" cy="112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6877318" y="3676199"/>
            <a:ext cx="3302777" cy="2862322"/>
          </a:xfrm>
          <a:prstGeom prst="rect">
            <a:avLst/>
          </a:prstGeom>
          <a:noFill/>
          <a:ln>
            <a:solidFill>
              <a:schemeClr val="tx1"/>
            </a:solidFill>
          </a:ln>
        </p:spPr>
        <p:txBody>
          <a:bodyPr wrap="square" rtlCol="0">
            <a:spAutoFit/>
          </a:bodyPr>
          <a:lstStyle/>
          <a:p>
            <a:r>
              <a:rPr lang="en-GB" dirty="0" smtClean="0"/>
              <a:t>-Version: 0</a:t>
            </a:r>
          </a:p>
          <a:p>
            <a:r>
              <a:rPr lang="en-GB" dirty="0" smtClean="0"/>
              <a:t>-Type: Data</a:t>
            </a:r>
          </a:p>
          <a:p>
            <a:r>
              <a:rPr lang="en-GB" dirty="0" smtClean="0"/>
              <a:t>-Subtype: QoS</a:t>
            </a:r>
          </a:p>
          <a:p>
            <a:r>
              <a:rPr lang="en-GB" dirty="0" smtClean="0"/>
              <a:t>-Duration: 0x0000</a:t>
            </a:r>
          </a:p>
          <a:p>
            <a:r>
              <a:rPr lang="en-GB" dirty="0" smtClean="0"/>
              <a:t>-Destination Address: STA MAC</a:t>
            </a:r>
          </a:p>
          <a:p>
            <a:r>
              <a:rPr lang="en-GB" dirty="0" smtClean="0"/>
              <a:t>-Transmitter Address: Our MAC</a:t>
            </a:r>
            <a:endParaRPr lang="en-GB" dirty="0"/>
          </a:p>
          <a:p>
            <a:r>
              <a:rPr lang="en-GB" dirty="0" smtClean="0"/>
              <a:t>-Source Address: Our MAC</a:t>
            </a:r>
          </a:p>
          <a:p>
            <a:r>
              <a:rPr lang="en-GB" dirty="0" smtClean="0"/>
              <a:t>-Sequence number</a:t>
            </a:r>
          </a:p>
          <a:p>
            <a:r>
              <a:rPr lang="en-GB" dirty="0" smtClean="0"/>
              <a:t>-QoS: 0x0000</a:t>
            </a:r>
            <a:endParaRPr lang="en-GB" dirty="0"/>
          </a:p>
        </p:txBody>
      </p:sp>
      <p:cxnSp>
        <p:nvCxnSpPr>
          <p:cNvPr id="36" name="Conector recto de flecha 35"/>
          <p:cNvCxnSpPr/>
          <p:nvPr/>
        </p:nvCxnSpPr>
        <p:spPr>
          <a:xfrm>
            <a:off x="4478619" y="2823333"/>
            <a:ext cx="2398699" cy="1568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584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7334"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3013655"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QoS MAC Header</a:t>
            </a:r>
            <a:endParaRPr lang="en-GB" dirty="0">
              <a:solidFill>
                <a:schemeClr val="tx1"/>
              </a:solidFill>
            </a:endParaRPr>
          </a:p>
        </p:txBody>
      </p:sp>
      <p:sp>
        <p:nvSpPr>
          <p:cNvPr id="6" name="Rectángulo 5"/>
          <p:cNvSpPr/>
          <p:nvPr/>
        </p:nvSpPr>
        <p:spPr>
          <a:xfrm>
            <a:off x="6207618" y="1967606"/>
            <a:ext cx="1184856"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IP Header</a:t>
            </a:r>
            <a:endParaRPr lang="en-GB" dirty="0">
              <a:solidFill>
                <a:schemeClr val="tx1"/>
              </a:solidFill>
            </a:endParaRPr>
          </a:p>
        </p:txBody>
      </p:sp>
      <p:sp>
        <p:nvSpPr>
          <p:cNvPr id="7" name="Rectángulo 6"/>
          <p:cNvSpPr/>
          <p:nvPr/>
        </p:nvSpPr>
        <p:spPr>
          <a:xfrm>
            <a:off x="1803041" y="1967606"/>
            <a:ext cx="1210614"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A-MPDU Delimiter</a:t>
            </a:r>
            <a:endParaRPr lang="en-GB" dirty="0">
              <a:solidFill>
                <a:schemeClr val="tx1"/>
              </a:solidFill>
            </a:endParaRPr>
          </a:p>
        </p:txBody>
      </p:sp>
      <p:sp>
        <p:nvSpPr>
          <p:cNvPr id="8" name="Rectángulo 7"/>
          <p:cNvSpPr/>
          <p:nvPr/>
        </p:nvSpPr>
        <p:spPr>
          <a:xfrm>
            <a:off x="4700788" y="1967606"/>
            <a:ext cx="682581"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LLC</a:t>
            </a:r>
            <a:endParaRPr lang="en-GB" dirty="0">
              <a:solidFill>
                <a:schemeClr val="tx1"/>
              </a:solidFill>
            </a:endParaRPr>
          </a:p>
        </p:txBody>
      </p:sp>
      <p:sp>
        <p:nvSpPr>
          <p:cNvPr id="9" name="Rectángulo 8"/>
          <p:cNvSpPr/>
          <p:nvPr/>
        </p:nvSpPr>
        <p:spPr>
          <a:xfrm>
            <a:off x="5383369" y="1967606"/>
            <a:ext cx="82424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SNAP</a:t>
            </a:r>
            <a:endParaRPr lang="en-GB" dirty="0">
              <a:solidFill>
                <a:schemeClr val="tx1"/>
              </a:solidFill>
            </a:endParaRPr>
          </a:p>
        </p:txBody>
      </p:sp>
      <p:sp>
        <p:nvSpPr>
          <p:cNvPr id="10" name="Rectángulo 9"/>
          <p:cNvSpPr/>
          <p:nvPr/>
        </p:nvSpPr>
        <p:spPr>
          <a:xfrm>
            <a:off x="739247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UDP Header</a:t>
            </a:r>
            <a:endParaRPr lang="en-GB" dirty="0">
              <a:solidFill>
                <a:schemeClr val="tx1"/>
              </a:solidFill>
            </a:endParaRPr>
          </a:p>
        </p:txBody>
      </p:sp>
      <p:sp>
        <p:nvSpPr>
          <p:cNvPr id="11" name="Rectángulo 10"/>
          <p:cNvSpPr/>
          <p:nvPr/>
        </p:nvSpPr>
        <p:spPr>
          <a:xfrm>
            <a:off x="872925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Datagram</a:t>
            </a:r>
            <a:endParaRPr lang="en-GB" dirty="0">
              <a:solidFill>
                <a:schemeClr val="tx1"/>
              </a:solidFill>
            </a:endParaRPr>
          </a:p>
        </p:txBody>
      </p:sp>
      <p:sp>
        <p:nvSpPr>
          <p:cNvPr id="12" name="Abrir llave 11"/>
          <p:cNvSpPr/>
          <p:nvPr/>
        </p:nvSpPr>
        <p:spPr>
          <a:xfrm rot="5400000">
            <a:off x="5800381" y="-2311639"/>
            <a:ext cx="276182" cy="8270865"/>
          </a:xfrm>
          <a:prstGeom prst="leftBrace">
            <a:avLst>
              <a:gd name="adj1" fmla="val 8333"/>
              <a:gd name="adj2" fmla="val 50776"/>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uadroTexto 12"/>
          <p:cNvSpPr txBox="1"/>
          <p:nvPr/>
        </p:nvSpPr>
        <p:spPr>
          <a:xfrm>
            <a:off x="3523067" y="1319229"/>
            <a:ext cx="4297010" cy="369332"/>
          </a:xfrm>
          <a:prstGeom prst="rect">
            <a:avLst/>
          </a:prstGeom>
          <a:noFill/>
        </p:spPr>
        <p:txBody>
          <a:bodyPr wrap="none" rtlCol="0">
            <a:spAutoFit/>
          </a:bodyPr>
          <a:lstStyle/>
          <a:p>
            <a:r>
              <a:rPr lang="en-GB" dirty="0" smtClean="0"/>
              <a:t>We repeat this twice in the same frame</a:t>
            </a:r>
            <a:endParaRPr lang="en-GB" dirty="0"/>
          </a:p>
        </p:txBody>
      </p:sp>
      <p:sp>
        <p:nvSpPr>
          <p:cNvPr id="14" name="CuadroTexto 13"/>
          <p:cNvSpPr txBox="1"/>
          <p:nvPr/>
        </p:nvSpPr>
        <p:spPr>
          <a:xfrm>
            <a:off x="953035" y="3709116"/>
            <a:ext cx="1648497" cy="923330"/>
          </a:xfrm>
          <a:prstGeom prst="rect">
            <a:avLst/>
          </a:prstGeom>
          <a:noFill/>
          <a:ln>
            <a:solidFill>
              <a:schemeClr val="tx1"/>
            </a:solidFill>
          </a:ln>
        </p:spPr>
        <p:txBody>
          <a:bodyPr wrap="square" rtlCol="0">
            <a:spAutoFit/>
          </a:bodyPr>
          <a:lstStyle/>
          <a:p>
            <a:r>
              <a:rPr lang="en-GB" dirty="0" smtClean="0"/>
              <a:t>-DSAP: 0xAA</a:t>
            </a:r>
          </a:p>
          <a:p>
            <a:r>
              <a:rPr lang="en-GB" dirty="0" smtClean="0"/>
              <a:t>-SSAP: 0xAA</a:t>
            </a:r>
          </a:p>
          <a:p>
            <a:r>
              <a:rPr lang="en-GB" dirty="0" smtClean="0"/>
              <a:t>-Control: 0x03</a:t>
            </a:r>
            <a:endParaRPr lang="en-GB" dirty="0"/>
          </a:p>
        </p:txBody>
      </p:sp>
      <p:cxnSp>
        <p:nvCxnSpPr>
          <p:cNvPr id="16" name="Conector recto de flecha 15"/>
          <p:cNvCxnSpPr>
            <a:stCxn id="8" idx="2"/>
            <a:endCxn id="14" idx="0"/>
          </p:cNvCxnSpPr>
          <p:nvPr/>
        </p:nvCxnSpPr>
        <p:spPr>
          <a:xfrm flipH="1">
            <a:off x="1777284" y="2817612"/>
            <a:ext cx="3264795" cy="89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1883534" y="4994722"/>
            <a:ext cx="2350397" cy="646331"/>
          </a:xfrm>
          <a:prstGeom prst="rect">
            <a:avLst/>
          </a:prstGeom>
          <a:noFill/>
          <a:ln>
            <a:solidFill>
              <a:schemeClr val="tx1"/>
            </a:solidFill>
          </a:ln>
        </p:spPr>
        <p:txBody>
          <a:bodyPr wrap="square" rtlCol="0">
            <a:spAutoFit/>
          </a:bodyPr>
          <a:lstStyle/>
          <a:p>
            <a:r>
              <a:rPr lang="en-GB" dirty="0" smtClean="0"/>
              <a:t>-OID: 0x000000</a:t>
            </a:r>
          </a:p>
          <a:p>
            <a:r>
              <a:rPr lang="en-GB" dirty="0" smtClean="0"/>
              <a:t>-Protocol ID: 0x0800</a:t>
            </a:r>
            <a:endParaRPr lang="en-GB" dirty="0"/>
          </a:p>
        </p:txBody>
      </p:sp>
      <p:cxnSp>
        <p:nvCxnSpPr>
          <p:cNvPr id="19" name="Conector recto de flecha 18"/>
          <p:cNvCxnSpPr>
            <a:stCxn id="9" idx="2"/>
          </p:cNvCxnSpPr>
          <p:nvPr/>
        </p:nvCxnSpPr>
        <p:spPr>
          <a:xfrm flipH="1">
            <a:off x="3103809" y="2817612"/>
            <a:ext cx="2691684" cy="2177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5530165" y="3425061"/>
            <a:ext cx="4373689" cy="3416320"/>
          </a:xfrm>
          <a:prstGeom prst="rect">
            <a:avLst/>
          </a:prstGeom>
          <a:noFill/>
          <a:ln>
            <a:solidFill>
              <a:schemeClr val="tx1"/>
            </a:solidFill>
          </a:ln>
        </p:spPr>
        <p:txBody>
          <a:bodyPr wrap="square" rtlCol="0">
            <a:spAutoFit/>
          </a:bodyPr>
          <a:lstStyle/>
          <a:p>
            <a:r>
              <a:rPr lang="en-GB" dirty="0" smtClean="0"/>
              <a:t>-Internet Header Length (IHL): 5</a:t>
            </a:r>
          </a:p>
          <a:p>
            <a:r>
              <a:rPr lang="en-GB" dirty="0" smtClean="0"/>
              <a:t>-Version:4</a:t>
            </a:r>
          </a:p>
          <a:p>
            <a:r>
              <a:rPr lang="en-GB" dirty="0" smtClean="0"/>
              <a:t>-ToS:0x00</a:t>
            </a:r>
          </a:p>
          <a:p>
            <a:r>
              <a:rPr lang="en-GB" dirty="0" smtClean="0"/>
              <a:t>-Total Length: IP Header Length + UDP</a:t>
            </a:r>
          </a:p>
          <a:p>
            <a:r>
              <a:rPr lang="en-GB" dirty="0" smtClean="0"/>
              <a:t>Header Length + Data Length</a:t>
            </a:r>
          </a:p>
          <a:p>
            <a:r>
              <a:rPr lang="en-GB" dirty="0" smtClean="0"/>
              <a:t>-ID</a:t>
            </a:r>
          </a:p>
          <a:p>
            <a:r>
              <a:rPr lang="en-GB" dirty="0" smtClean="0"/>
              <a:t>-Frag_off: 0</a:t>
            </a:r>
          </a:p>
          <a:p>
            <a:r>
              <a:rPr lang="en-GB" dirty="0" smtClean="0"/>
              <a:t>-TTL: 255</a:t>
            </a:r>
          </a:p>
          <a:p>
            <a:r>
              <a:rPr lang="en-GB" dirty="0" smtClean="0"/>
              <a:t>-Protocol: UDP</a:t>
            </a:r>
          </a:p>
          <a:p>
            <a:r>
              <a:rPr lang="en-GB" dirty="0" smtClean="0"/>
              <a:t>-Source Address: Our IP Address</a:t>
            </a:r>
          </a:p>
          <a:p>
            <a:r>
              <a:rPr lang="en-GB" dirty="0" smtClean="0"/>
              <a:t>-Destination Address: The STA IP Address</a:t>
            </a:r>
          </a:p>
          <a:p>
            <a:r>
              <a:rPr lang="en-GB" dirty="0" smtClean="0"/>
              <a:t>-Checksum</a:t>
            </a:r>
            <a:endParaRPr lang="en-GB" dirty="0"/>
          </a:p>
        </p:txBody>
      </p:sp>
      <p:cxnSp>
        <p:nvCxnSpPr>
          <p:cNvPr id="23" name="Conector recto de flecha 22"/>
          <p:cNvCxnSpPr>
            <a:stCxn id="6" idx="2"/>
          </p:cNvCxnSpPr>
          <p:nvPr/>
        </p:nvCxnSpPr>
        <p:spPr>
          <a:xfrm>
            <a:off x="6800046" y="2817612"/>
            <a:ext cx="502275" cy="607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ítulo 1"/>
          <p:cNvSpPr>
            <a:spLocks noGrp="1"/>
          </p:cNvSpPr>
          <p:nvPr>
            <p:ph type="title"/>
          </p:nvPr>
        </p:nvSpPr>
        <p:spPr>
          <a:xfrm>
            <a:off x="402453" y="364901"/>
            <a:ext cx="9671449" cy="807916"/>
          </a:xfrm>
        </p:spPr>
        <p:txBody>
          <a:bodyPr/>
          <a:lstStyle/>
          <a:p>
            <a:r>
              <a:rPr lang="en-GB" dirty="0" smtClean="0"/>
              <a:t>A-MPDU (II): structure with two IP packets</a:t>
            </a:r>
            <a:endParaRPr lang="en-GB" dirty="0"/>
          </a:p>
        </p:txBody>
      </p:sp>
    </p:spTree>
    <p:extLst>
      <p:ext uri="{BB962C8B-B14F-4D97-AF65-F5344CB8AC3E}">
        <p14:creationId xmlns:p14="http://schemas.microsoft.com/office/powerpoint/2010/main" val="1710033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7334"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3013655"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QoS MAC Header</a:t>
            </a:r>
            <a:endParaRPr lang="en-GB" dirty="0">
              <a:solidFill>
                <a:schemeClr val="tx1"/>
              </a:solidFill>
            </a:endParaRPr>
          </a:p>
        </p:txBody>
      </p:sp>
      <p:sp>
        <p:nvSpPr>
          <p:cNvPr id="6" name="Rectángulo 5"/>
          <p:cNvSpPr/>
          <p:nvPr/>
        </p:nvSpPr>
        <p:spPr>
          <a:xfrm>
            <a:off x="6207618" y="1967606"/>
            <a:ext cx="1184856"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IP Header</a:t>
            </a:r>
            <a:endParaRPr lang="en-GB" dirty="0">
              <a:solidFill>
                <a:schemeClr val="tx1"/>
              </a:solidFill>
            </a:endParaRPr>
          </a:p>
        </p:txBody>
      </p:sp>
      <p:sp>
        <p:nvSpPr>
          <p:cNvPr id="7" name="Rectángulo 6"/>
          <p:cNvSpPr/>
          <p:nvPr/>
        </p:nvSpPr>
        <p:spPr>
          <a:xfrm>
            <a:off x="1803041" y="1967606"/>
            <a:ext cx="1210614"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A-MPDU Delimiter</a:t>
            </a:r>
            <a:endParaRPr lang="en-GB" dirty="0">
              <a:solidFill>
                <a:schemeClr val="tx1"/>
              </a:solidFill>
            </a:endParaRPr>
          </a:p>
        </p:txBody>
      </p:sp>
      <p:sp>
        <p:nvSpPr>
          <p:cNvPr id="8" name="Rectángulo 7"/>
          <p:cNvSpPr/>
          <p:nvPr/>
        </p:nvSpPr>
        <p:spPr>
          <a:xfrm>
            <a:off x="4700788" y="1967606"/>
            <a:ext cx="682581"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LLC</a:t>
            </a:r>
            <a:endParaRPr lang="en-GB" dirty="0">
              <a:solidFill>
                <a:schemeClr val="tx1"/>
              </a:solidFill>
            </a:endParaRPr>
          </a:p>
        </p:txBody>
      </p:sp>
      <p:sp>
        <p:nvSpPr>
          <p:cNvPr id="9" name="Rectángulo 8"/>
          <p:cNvSpPr/>
          <p:nvPr/>
        </p:nvSpPr>
        <p:spPr>
          <a:xfrm>
            <a:off x="5383369" y="1967606"/>
            <a:ext cx="82424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SNAP</a:t>
            </a:r>
            <a:endParaRPr lang="en-GB" dirty="0">
              <a:solidFill>
                <a:schemeClr val="tx1"/>
              </a:solidFill>
            </a:endParaRPr>
          </a:p>
        </p:txBody>
      </p:sp>
      <p:sp>
        <p:nvSpPr>
          <p:cNvPr id="10" name="Rectángulo 9"/>
          <p:cNvSpPr/>
          <p:nvPr/>
        </p:nvSpPr>
        <p:spPr>
          <a:xfrm>
            <a:off x="739247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UDP Header</a:t>
            </a:r>
            <a:endParaRPr lang="en-GB" dirty="0">
              <a:solidFill>
                <a:schemeClr val="tx1"/>
              </a:solidFill>
            </a:endParaRPr>
          </a:p>
        </p:txBody>
      </p:sp>
      <p:sp>
        <p:nvSpPr>
          <p:cNvPr id="11" name="Rectángulo 10"/>
          <p:cNvSpPr/>
          <p:nvPr/>
        </p:nvSpPr>
        <p:spPr>
          <a:xfrm>
            <a:off x="8729254" y="1964745"/>
            <a:ext cx="1344649"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Datagram</a:t>
            </a:r>
            <a:endParaRPr lang="en-GB" dirty="0">
              <a:solidFill>
                <a:schemeClr val="tx1"/>
              </a:solidFill>
            </a:endParaRPr>
          </a:p>
        </p:txBody>
      </p:sp>
      <p:sp>
        <p:nvSpPr>
          <p:cNvPr id="12" name="Abrir llave 11"/>
          <p:cNvSpPr/>
          <p:nvPr/>
        </p:nvSpPr>
        <p:spPr>
          <a:xfrm rot="5400000">
            <a:off x="5800381" y="-2311639"/>
            <a:ext cx="276182" cy="8270865"/>
          </a:xfrm>
          <a:prstGeom prst="leftBrace">
            <a:avLst>
              <a:gd name="adj1" fmla="val 8333"/>
              <a:gd name="adj2" fmla="val 50776"/>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uadroTexto 12"/>
          <p:cNvSpPr txBox="1"/>
          <p:nvPr/>
        </p:nvSpPr>
        <p:spPr>
          <a:xfrm>
            <a:off x="3523067" y="1319229"/>
            <a:ext cx="4297010" cy="369332"/>
          </a:xfrm>
          <a:prstGeom prst="rect">
            <a:avLst/>
          </a:prstGeom>
          <a:noFill/>
        </p:spPr>
        <p:txBody>
          <a:bodyPr wrap="none" rtlCol="0">
            <a:spAutoFit/>
          </a:bodyPr>
          <a:lstStyle/>
          <a:p>
            <a:r>
              <a:rPr lang="en-GB" dirty="0" smtClean="0"/>
              <a:t>We repeat this twice in the same frame</a:t>
            </a:r>
            <a:endParaRPr lang="en-GB" dirty="0"/>
          </a:p>
        </p:txBody>
      </p:sp>
      <p:sp>
        <p:nvSpPr>
          <p:cNvPr id="14" name="CuadroTexto 13"/>
          <p:cNvSpPr txBox="1"/>
          <p:nvPr/>
        </p:nvSpPr>
        <p:spPr>
          <a:xfrm>
            <a:off x="2721258" y="3965973"/>
            <a:ext cx="3344691" cy="1477328"/>
          </a:xfrm>
          <a:prstGeom prst="rect">
            <a:avLst/>
          </a:prstGeom>
          <a:noFill/>
          <a:ln>
            <a:solidFill>
              <a:schemeClr val="tx1"/>
            </a:solidFill>
          </a:ln>
        </p:spPr>
        <p:txBody>
          <a:bodyPr wrap="square" rtlCol="0">
            <a:spAutoFit/>
          </a:bodyPr>
          <a:lstStyle/>
          <a:p>
            <a:r>
              <a:rPr lang="en-GB" dirty="0" smtClean="0"/>
              <a:t>-Source Port: 6666</a:t>
            </a:r>
          </a:p>
          <a:p>
            <a:r>
              <a:rPr lang="en-GB" dirty="0" smtClean="0"/>
              <a:t>-Destination Port: 8622</a:t>
            </a:r>
          </a:p>
          <a:p>
            <a:r>
              <a:rPr lang="en-GB" dirty="0" smtClean="0"/>
              <a:t>-Length: UDP Header Length + Data Length</a:t>
            </a:r>
          </a:p>
          <a:p>
            <a:r>
              <a:rPr lang="en-GB" dirty="0" smtClean="0"/>
              <a:t>-Checksum</a:t>
            </a:r>
            <a:endParaRPr lang="en-GB" dirty="0"/>
          </a:p>
        </p:txBody>
      </p:sp>
      <p:cxnSp>
        <p:nvCxnSpPr>
          <p:cNvPr id="16" name="Conector recto de flecha 15"/>
          <p:cNvCxnSpPr>
            <a:stCxn id="10" idx="2"/>
            <a:endCxn id="14" idx="0"/>
          </p:cNvCxnSpPr>
          <p:nvPr/>
        </p:nvCxnSpPr>
        <p:spPr>
          <a:xfrm flipH="1">
            <a:off x="4393604" y="2814751"/>
            <a:ext cx="3671195" cy="1151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7392474" y="3900859"/>
            <a:ext cx="3344691" cy="923330"/>
          </a:xfrm>
          <a:prstGeom prst="rect">
            <a:avLst/>
          </a:prstGeom>
          <a:noFill/>
          <a:ln>
            <a:solidFill>
              <a:schemeClr val="tx1"/>
            </a:solidFill>
          </a:ln>
        </p:spPr>
        <p:txBody>
          <a:bodyPr wrap="square" rtlCol="0">
            <a:spAutoFit/>
          </a:bodyPr>
          <a:lstStyle/>
          <a:p>
            <a:r>
              <a:rPr lang="en-GB" dirty="0" smtClean="0"/>
              <a:t>In this example 8 zeros due to the fact of using the example A-MPDU delimiter values</a:t>
            </a:r>
            <a:endParaRPr lang="en-GB" dirty="0"/>
          </a:p>
        </p:txBody>
      </p:sp>
      <p:cxnSp>
        <p:nvCxnSpPr>
          <p:cNvPr id="19" name="Conector recto de flecha 18"/>
          <p:cNvCxnSpPr>
            <a:stCxn id="11" idx="2"/>
          </p:cNvCxnSpPr>
          <p:nvPr/>
        </p:nvCxnSpPr>
        <p:spPr>
          <a:xfrm flipH="1">
            <a:off x="9395854" y="2814751"/>
            <a:ext cx="5725" cy="1083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ítulo 1"/>
          <p:cNvSpPr>
            <a:spLocks noGrp="1"/>
          </p:cNvSpPr>
          <p:nvPr>
            <p:ph type="title"/>
          </p:nvPr>
        </p:nvSpPr>
        <p:spPr>
          <a:xfrm>
            <a:off x="402453" y="364901"/>
            <a:ext cx="9671449" cy="1320800"/>
          </a:xfrm>
        </p:spPr>
        <p:txBody>
          <a:bodyPr/>
          <a:lstStyle/>
          <a:p>
            <a:r>
              <a:rPr lang="en-GB" dirty="0" smtClean="0"/>
              <a:t>A-MPDU (III): structure with two IP packets</a:t>
            </a:r>
            <a:endParaRPr lang="en-GB" dirty="0"/>
          </a:p>
        </p:txBody>
      </p:sp>
    </p:spTree>
    <p:extLst>
      <p:ext uri="{BB962C8B-B14F-4D97-AF65-F5344CB8AC3E}">
        <p14:creationId xmlns:p14="http://schemas.microsoft.com/office/powerpoint/2010/main" val="61885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A-MPDU (IV): Questions</a:t>
            </a:r>
            <a:endParaRPr lang="en-GB" dirty="0"/>
          </a:p>
        </p:txBody>
      </p:sp>
      <p:sp>
        <p:nvSpPr>
          <p:cNvPr id="3" name="Marcador de contenido 2"/>
          <p:cNvSpPr>
            <a:spLocks noGrp="1"/>
          </p:cNvSpPr>
          <p:nvPr>
            <p:ph idx="1"/>
          </p:nvPr>
        </p:nvSpPr>
        <p:spPr/>
        <p:txBody>
          <a:bodyPr>
            <a:normAutofit lnSpcReduction="10000"/>
          </a:bodyPr>
          <a:lstStyle/>
          <a:p>
            <a:r>
              <a:rPr lang="en-GB" dirty="0" smtClean="0"/>
              <a:t>This frame is giving us the problems, it could be happening because we didn’t notice that some flag of this frame or the previous ones must be enabled, we tried to enable in this frame the “A-MPDU status” that belongs to the radiotap header but we couldn't.</a:t>
            </a:r>
          </a:p>
          <a:p>
            <a:endParaRPr lang="en-GB" dirty="0"/>
          </a:p>
          <a:p>
            <a:r>
              <a:rPr lang="en-GB" dirty="0" smtClean="0"/>
              <a:t>Other thing that could be wrong are the values of the A-MPDU delimiter but we try to use the values used in the following program as we said previously:</a:t>
            </a:r>
          </a:p>
          <a:p>
            <a:pPr lvl="1"/>
            <a:r>
              <a:rPr lang="en-GB" dirty="0">
                <a:hlinkClick r:id="rId2"/>
              </a:rPr>
              <a:t>https://github.com/rpp0/aggr-inject</a:t>
            </a:r>
            <a:endParaRPr lang="en-GB" dirty="0"/>
          </a:p>
          <a:p>
            <a:pPr lvl="1"/>
            <a:endParaRPr lang="en-GB" dirty="0"/>
          </a:p>
          <a:p>
            <a:r>
              <a:rPr lang="en-GB" dirty="0" smtClean="0"/>
              <a:t>But even using those values, Wireshark thinks that the A-MPDU delimiter is the Frame Control Field, as you can </a:t>
            </a:r>
            <a:r>
              <a:rPr lang="en-GB" b="1" dirty="0" smtClean="0"/>
              <a:t>see in the attached capture</a:t>
            </a:r>
            <a:r>
              <a:rPr lang="en-GB" dirty="0"/>
              <a:t>.</a:t>
            </a:r>
            <a:r>
              <a:rPr lang="en-GB" dirty="0" smtClean="0"/>
              <a:t> Wireshark thinks there were Fragmented IEEE802.11 frames</a:t>
            </a:r>
          </a:p>
          <a:p>
            <a:pPr marL="457200" lvl="1" indent="0">
              <a:buNone/>
            </a:pPr>
            <a:endParaRPr lang="en-GB" dirty="0"/>
          </a:p>
        </p:txBody>
      </p:sp>
    </p:spTree>
    <p:extLst>
      <p:ext uri="{BB962C8B-B14F-4D97-AF65-F5344CB8AC3E}">
        <p14:creationId xmlns:p14="http://schemas.microsoft.com/office/powerpoint/2010/main" val="394522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BA Request</a:t>
            </a:r>
            <a:endParaRPr lang="en-GB" dirty="0"/>
          </a:p>
        </p:txBody>
      </p:sp>
      <p:sp>
        <p:nvSpPr>
          <p:cNvPr id="4" name="Rectángulo 3"/>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6" name="Rectángulo 5"/>
          <p:cNvSpPr/>
          <p:nvPr/>
        </p:nvSpPr>
        <p:spPr>
          <a:xfrm>
            <a:off x="5911402"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BAR Frame </a:t>
            </a:r>
            <a:endParaRPr lang="en-GB" dirty="0">
              <a:solidFill>
                <a:schemeClr val="tx1"/>
              </a:solidFill>
            </a:endParaRPr>
          </a:p>
        </p:txBody>
      </p:sp>
      <p:cxnSp>
        <p:nvCxnSpPr>
          <p:cNvPr id="7" name="Conector recto de flecha 6"/>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adroTexto 7"/>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9" name="Conector recto de flecha 8"/>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092837" y="3799267"/>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CTL</a:t>
            </a:r>
          </a:p>
          <a:p>
            <a:r>
              <a:rPr lang="en-GB" dirty="0" smtClean="0"/>
              <a:t>-Subtype: BAR</a:t>
            </a:r>
          </a:p>
          <a:p>
            <a:r>
              <a:rPr lang="en-GB" dirty="0" smtClean="0"/>
              <a:t>-Duration: 0x0000</a:t>
            </a:r>
          </a:p>
          <a:p>
            <a:r>
              <a:rPr lang="en-GB" dirty="0" smtClean="0"/>
              <a:t>-Destination Address: STA MAC</a:t>
            </a:r>
          </a:p>
          <a:p>
            <a:r>
              <a:rPr lang="en-GB" dirty="0" smtClean="0"/>
              <a:t>-Transmitter Address: Our MAC</a:t>
            </a:r>
            <a:endParaRPr lang="en-GB" dirty="0"/>
          </a:p>
          <a:p>
            <a:r>
              <a:rPr lang="en-GB" dirty="0" smtClean="0"/>
              <a:t>-Source Address: Our MAC</a:t>
            </a:r>
          </a:p>
          <a:p>
            <a:r>
              <a:rPr lang="en-GB" dirty="0" smtClean="0"/>
              <a:t>-Sequence number</a:t>
            </a:r>
            <a:endParaRPr lang="en-GB" dirty="0"/>
          </a:p>
        </p:txBody>
      </p:sp>
      <p:cxnSp>
        <p:nvCxnSpPr>
          <p:cNvPr id="11" name="Conector recto de flecha 10"/>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uadroTexto 11"/>
          <p:cNvSpPr txBox="1"/>
          <p:nvPr/>
        </p:nvSpPr>
        <p:spPr>
          <a:xfrm>
            <a:off x="7302321" y="3287118"/>
            <a:ext cx="3683358" cy="1200329"/>
          </a:xfrm>
          <a:prstGeom prst="rect">
            <a:avLst/>
          </a:prstGeom>
          <a:noFill/>
          <a:ln>
            <a:solidFill>
              <a:schemeClr val="tx1"/>
            </a:solidFill>
          </a:ln>
        </p:spPr>
        <p:txBody>
          <a:bodyPr wrap="square" rtlCol="0">
            <a:spAutoFit/>
          </a:bodyPr>
          <a:lstStyle/>
          <a:p>
            <a:r>
              <a:rPr lang="en-GB" dirty="0" smtClean="0"/>
              <a:t>-BAR Control: 0x0001 (means Immediate Block ACK)</a:t>
            </a:r>
          </a:p>
          <a:p>
            <a:r>
              <a:rPr lang="en-GB" dirty="0" smtClean="0"/>
              <a:t>-Block ACK SSC: First MPDU sequence number</a:t>
            </a:r>
            <a:endParaRPr lang="en-GB" dirty="0"/>
          </a:p>
        </p:txBody>
      </p:sp>
    </p:spTree>
    <p:extLst>
      <p:ext uri="{BB962C8B-B14F-4D97-AF65-F5344CB8AC3E}">
        <p14:creationId xmlns:p14="http://schemas.microsoft.com/office/powerpoint/2010/main" val="32343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140974" y="1416833"/>
            <a:ext cx="8596668" cy="2595460"/>
          </a:xfrm>
        </p:spPr>
        <p:txBody>
          <a:bodyPr>
            <a:normAutofit/>
          </a:bodyPr>
          <a:lstStyle/>
          <a:p>
            <a:r>
              <a:rPr lang="en-GB" sz="6000" dirty="0" smtClean="0"/>
              <a:t>THANKS FOR YOUR HELP</a:t>
            </a:r>
            <a:endParaRPr lang="en-GB" sz="6000" dirty="0"/>
          </a:p>
        </p:txBody>
      </p:sp>
    </p:spTree>
    <p:extLst>
      <p:ext uri="{BB962C8B-B14F-4D97-AF65-F5344CB8AC3E}">
        <p14:creationId xmlns:p14="http://schemas.microsoft.com/office/powerpoint/2010/main" val="380190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Our objective and context</a:t>
            </a:r>
            <a:endParaRPr lang="en-GB" dirty="0"/>
          </a:p>
        </p:txBody>
      </p:sp>
      <p:sp>
        <p:nvSpPr>
          <p:cNvPr id="3" name="Marcador de contenido 2"/>
          <p:cNvSpPr>
            <a:spLocks noGrp="1"/>
          </p:cNvSpPr>
          <p:nvPr>
            <p:ph idx="1"/>
          </p:nvPr>
        </p:nvSpPr>
        <p:spPr/>
        <p:txBody>
          <a:bodyPr/>
          <a:lstStyle/>
          <a:p>
            <a:pPr marL="0" indent="0">
              <a:buNone/>
            </a:pPr>
            <a:r>
              <a:rPr lang="en-GB" dirty="0" smtClean="0"/>
              <a:t>To create a “fake” AP using a wireless device in monitor mode</a:t>
            </a:r>
          </a:p>
          <a:p>
            <a:r>
              <a:rPr lang="en-GB" dirty="0" smtClean="0"/>
              <a:t>make it able to manage the association with a normal 802.11n device</a:t>
            </a:r>
          </a:p>
          <a:p>
            <a:r>
              <a:rPr lang="en-GB" dirty="0" smtClean="0"/>
              <a:t>Send a number of A-MPDUs to it, and study the savings in terms of air time and efficiency</a:t>
            </a:r>
          </a:p>
          <a:p>
            <a:endParaRPr lang="en-GB" dirty="0" smtClean="0"/>
          </a:p>
          <a:p>
            <a:r>
              <a:rPr lang="en-GB" dirty="0" smtClean="0"/>
              <a:t>The source code is </a:t>
            </a:r>
            <a:r>
              <a:rPr lang="en-GB" dirty="0"/>
              <a:t>being shared </a:t>
            </a:r>
            <a:r>
              <a:rPr lang="en-GB" dirty="0" smtClean="0"/>
              <a:t>here</a:t>
            </a:r>
          </a:p>
          <a:p>
            <a:pPr lvl="1"/>
            <a:r>
              <a:rPr lang="en-GB" dirty="0" smtClean="0">
                <a:hlinkClick r:id="rId2"/>
              </a:rPr>
              <a:t>https</a:t>
            </a:r>
            <a:r>
              <a:rPr lang="en-GB" dirty="0">
                <a:hlinkClick r:id="rId2"/>
              </a:rPr>
              <a:t>://</a:t>
            </a:r>
            <a:r>
              <a:rPr lang="en-GB" dirty="0" smtClean="0">
                <a:hlinkClick r:id="rId2"/>
              </a:rPr>
              <a:t>github.com/Wi5/wi5-aggregation</a:t>
            </a:r>
            <a:r>
              <a:rPr lang="en-GB" dirty="0" smtClean="0"/>
              <a:t> </a:t>
            </a:r>
            <a:endParaRPr lang="en-GB" dirty="0"/>
          </a:p>
          <a:p>
            <a:endParaRPr lang="en-GB" dirty="0" smtClean="0"/>
          </a:p>
          <a:p>
            <a:r>
              <a:rPr lang="en-GB" dirty="0" smtClean="0"/>
              <a:t>This is part of a Final Degree Project in Unizar.es. It is also a collaboration with Wi-5 project.</a:t>
            </a:r>
          </a:p>
        </p:txBody>
      </p:sp>
    </p:spTree>
    <p:extLst>
      <p:ext uri="{BB962C8B-B14F-4D97-AF65-F5344CB8AC3E}">
        <p14:creationId xmlns:p14="http://schemas.microsoft.com/office/powerpoint/2010/main" val="1006984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Hardware</a:t>
            </a:r>
            <a:endParaRPr lang="en-GB" dirty="0"/>
          </a:p>
        </p:txBody>
      </p:sp>
      <p:sp>
        <p:nvSpPr>
          <p:cNvPr id="3" name="Marcador de contenido 2"/>
          <p:cNvSpPr>
            <a:spLocks noGrp="1"/>
          </p:cNvSpPr>
          <p:nvPr>
            <p:ph idx="1"/>
          </p:nvPr>
        </p:nvSpPr>
        <p:spPr/>
        <p:txBody>
          <a:bodyPr/>
          <a:lstStyle/>
          <a:p>
            <a:r>
              <a:rPr lang="en-GB" dirty="0" smtClean="0"/>
              <a:t>As an AP: </a:t>
            </a:r>
          </a:p>
          <a:p>
            <a:pPr lvl="1"/>
            <a:r>
              <a:rPr lang="en-GB" dirty="0"/>
              <a:t>TP-Link TL-WN722N </a:t>
            </a:r>
            <a:r>
              <a:rPr lang="en-GB" dirty="0" smtClean="0"/>
              <a:t>with the driver ath9k_htc working in monitor mode</a:t>
            </a:r>
          </a:p>
          <a:p>
            <a:pPr lvl="1"/>
            <a:endParaRPr lang="en-GB" dirty="0"/>
          </a:p>
          <a:p>
            <a:pPr lvl="1"/>
            <a:endParaRPr lang="en-GB" dirty="0"/>
          </a:p>
          <a:p>
            <a:r>
              <a:rPr lang="en-GB" dirty="0" smtClean="0"/>
              <a:t>As the STA:</a:t>
            </a:r>
          </a:p>
          <a:p>
            <a:pPr lvl="1"/>
            <a:r>
              <a:rPr lang="en-GB" dirty="0" smtClean="0"/>
              <a:t>AR9287 Wireless Network Adapter (PCI-Express) rev 01 with the driver ath9k working in managed mode</a:t>
            </a:r>
          </a:p>
        </p:txBody>
      </p:sp>
    </p:spTree>
    <p:extLst>
      <p:ext uri="{BB962C8B-B14F-4D97-AF65-F5344CB8AC3E}">
        <p14:creationId xmlns:p14="http://schemas.microsoft.com/office/powerpoint/2010/main" val="100263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Traffic Scheme (Connection </a:t>
            </a:r>
            <a:r>
              <a:rPr lang="en-GB" dirty="0" smtClean="0">
                <a:latin typeface="Adobe Caslon Pro Bold" panose="0205070206050A020403" pitchFamily="18" charset="0"/>
              </a:rPr>
              <a:t>&amp;</a:t>
            </a:r>
            <a:r>
              <a:rPr lang="en-GB" dirty="0" smtClean="0"/>
              <a:t> Data)</a:t>
            </a:r>
            <a:endParaRPr lang="en-GB" dirty="0"/>
          </a:p>
        </p:txBody>
      </p:sp>
      <p:cxnSp>
        <p:nvCxnSpPr>
          <p:cNvPr id="5" name="Conector recto 4"/>
          <p:cNvCxnSpPr/>
          <p:nvPr/>
        </p:nvCxnSpPr>
        <p:spPr>
          <a:xfrm>
            <a:off x="1738648" y="1930400"/>
            <a:ext cx="0" cy="45991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1514067" y="1442173"/>
            <a:ext cx="449162" cy="369332"/>
          </a:xfrm>
          <a:prstGeom prst="rect">
            <a:avLst/>
          </a:prstGeom>
          <a:noFill/>
        </p:spPr>
        <p:txBody>
          <a:bodyPr wrap="none" rtlCol="0">
            <a:spAutoFit/>
          </a:bodyPr>
          <a:lstStyle/>
          <a:p>
            <a:r>
              <a:rPr lang="es-ES" dirty="0" smtClean="0"/>
              <a:t>AP</a:t>
            </a:r>
            <a:endParaRPr lang="es-ES" dirty="0"/>
          </a:p>
        </p:txBody>
      </p:sp>
      <p:cxnSp>
        <p:nvCxnSpPr>
          <p:cNvPr id="9" name="Conector recto 8"/>
          <p:cNvCxnSpPr/>
          <p:nvPr/>
        </p:nvCxnSpPr>
        <p:spPr>
          <a:xfrm>
            <a:off x="4975667" y="1923245"/>
            <a:ext cx="0" cy="46008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4703798" y="1440562"/>
            <a:ext cx="543739" cy="369332"/>
          </a:xfrm>
          <a:prstGeom prst="rect">
            <a:avLst/>
          </a:prstGeom>
          <a:noFill/>
        </p:spPr>
        <p:txBody>
          <a:bodyPr wrap="none" rtlCol="0">
            <a:spAutoFit/>
          </a:bodyPr>
          <a:lstStyle/>
          <a:p>
            <a:r>
              <a:rPr lang="es-ES" dirty="0" smtClean="0"/>
              <a:t>STA</a:t>
            </a:r>
            <a:endParaRPr lang="es-ES" dirty="0"/>
          </a:p>
        </p:txBody>
      </p:sp>
      <p:cxnSp>
        <p:nvCxnSpPr>
          <p:cNvPr id="13" name="Conector recto de flecha 12"/>
          <p:cNvCxnSpPr/>
          <p:nvPr/>
        </p:nvCxnSpPr>
        <p:spPr>
          <a:xfrm>
            <a:off x="1738648" y="1930400"/>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825024" y="1742087"/>
            <a:ext cx="926857" cy="369332"/>
          </a:xfrm>
          <a:prstGeom prst="rect">
            <a:avLst/>
          </a:prstGeom>
          <a:noFill/>
        </p:spPr>
        <p:txBody>
          <a:bodyPr wrap="none" rtlCol="0">
            <a:spAutoFit/>
          </a:bodyPr>
          <a:lstStyle/>
          <a:p>
            <a:r>
              <a:rPr lang="es-ES" dirty="0" smtClean="0"/>
              <a:t>Beacon</a:t>
            </a:r>
            <a:endParaRPr lang="es-ES" dirty="0"/>
          </a:p>
        </p:txBody>
      </p:sp>
      <p:cxnSp>
        <p:nvCxnSpPr>
          <p:cNvPr id="17" name="Conector recto de flecha 16"/>
          <p:cNvCxnSpPr/>
          <p:nvPr/>
        </p:nvCxnSpPr>
        <p:spPr>
          <a:xfrm flipH="1">
            <a:off x="1738648" y="2395470"/>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2086477" y="2162274"/>
            <a:ext cx="1656864" cy="369332"/>
          </a:xfrm>
          <a:prstGeom prst="rect">
            <a:avLst/>
          </a:prstGeom>
          <a:noFill/>
        </p:spPr>
        <p:txBody>
          <a:bodyPr wrap="none" rtlCol="0">
            <a:spAutoFit/>
          </a:bodyPr>
          <a:lstStyle/>
          <a:p>
            <a:r>
              <a:rPr lang="en-GB" dirty="0" smtClean="0"/>
              <a:t>Probe Request</a:t>
            </a:r>
            <a:endParaRPr lang="en-GB" dirty="0"/>
          </a:p>
        </p:txBody>
      </p:sp>
      <p:cxnSp>
        <p:nvCxnSpPr>
          <p:cNvPr id="20" name="Conector recto de flecha 19"/>
          <p:cNvCxnSpPr/>
          <p:nvPr/>
        </p:nvCxnSpPr>
        <p:spPr>
          <a:xfrm>
            <a:off x="1738648" y="2743887"/>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3193769" y="2582461"/>
            <a:ext cx="1781898" cy="369332"/>
          </a:xfrm>
          <a:prstGeom prst="rect">
            <a:avLst/>
          </a:prstGeom>
          <a:noFill/>
        </p:spPr>
        <p:txBody>
          <a:bodyPr wrap="none" rtlCol="0">
            <a:spAutoFit/>
          </a:bodyPr>
          <a:lstStyle/>
          <a:p>
            <a:r>
              <a:rPr lang="en-GB" dirty="0" smtClean="0"/>
              <a:t>Probe Response</a:t>
            </a:r>
            <a:endParaRPr lang="en-GB" dirty="0"/>
          </a:p>
        </p:txBody>
      </p:sp>
      <p:cxnSp>
        <p:nvCxnSpPr>
          <p:cNvPr id="22" name="Conector recto de flecha 21"/>
          <p:cNvCxnSpPr/>
          <p:nvPr/>
        </p:nvCxnSpPr>
        <p:spPr>
          <a:xfrm flipH="1">
            <a:off x="1738648" y="3202861"/>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2170294" y="3018195"/>
            <a:ext cx="591829" cy="369332"/>
          </a:xfrm>
          <a:prstGeom prst="rect">
            <a:avLst/>
          </a:prstGeom>
          <a:noFill/>
        </p:spPr>
        <p:txBody>
          <a:bodyPr wrap="none" rtlCol="0">
            <a:spAutoFit/>
          </a:bodyPr>
          <a:lstStyle/>
          <a:p>
            <a:r>
              <a:rPr lang="es-ES" dirty="0" smtClean="0"/>
              <a:t>ACK</a:t>
            </a:r>
          </a:p>
        </p:txBody>
      </p:sp>
      <p:cxnSp>
        <p:nvCxnSpPr>
          <p:cNvPr id="24" name="Conector recto de flecha 23"/>
          <p:cNvCxnSpPr/>
          <p:nvPr/>
        </p:nvCxnSpPr>
        <p:spPr>
          <a:xfrm flipH="1">
            <a:off x="1738648" y="3545182"/>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rot="21293167">
            <a:off x="2538537" y="3329566"/>
            <a:ext cx="1637243" cy="369332"/>
          </a:xfrm>
          <a:prstGeom prst="rect">
            <a:avLst/>
          </a:prstGeom>
          <a:noFill/>
        </p:spPr>
        <p:txBody>
          <a:bodyPr wrap="none" rtlCol="0">
            <a:spAutoFit/>
          </a:bodyPr>
          <a:lstStyle/>
          <a:p>
            <a:r>
              <a:rPr lang="en-GB" dirty="0" smtClean="0"/>
              <a:t>Auth</a:t>
            </a:r>
            <a:r>
              <a:rPr lang="en-GB" dirty="0"/>
              <a:t>.</a:t>
            </a:r>
            <a:r>
              <a:rPr lang="en-GB" dirty="0" smtClean="0"/>
              <a:t> Request</a:t>
            </a:r>
            <a:endParaRPr lang="en-GB" dirty="0"/>
          </a:p>
        </p:txBody>
      </p:sp>
      <p:cxnSp>
        <p:nvCxnSpPr>
          <p:cNvPr id="26" name="Conector recto de flecha 25"/>
          <p:cNvCxnSpPr/>
          <p:nvPr/>
        </p:nvCxnSpPr>
        <p:spPr>
          <a:xfrm>
            <a:off x="1738647" y="3889022"/>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p:cNvSpPr txBox="1"/>
          <p:nvPr/>
        </p:nvSpPr>
        <p:spPr>
          <a:xfrm>
            <a:off x="4063590" y="3842575"/>
            <a:ext cx="591829" cy="369332"/>
          </a:xfrm>
          <a:prstGeom prst="rect">
            <a:avLst/>
          </a:prstGeom>
          <a:noFill/>
        </p:spPr>
        <p:txBody>
          <a:bodyPr wrap="none" rtlCol="0">
            <a:spAutoFit/>
          </a:bodyPr>
          <a:lstStyle/>
          <a:p>
            <a:r>
              <a:rPr lang="es-ES" dirty="0" smtClean="0"/>
              <a:t>ACK</a:t>
            </a:r>
          </a:p>
        </p:txBody>
      </p:sp>
      <p:cxnSp>
        <p:nvCxnSpPr>
          <p:cNvPr id="28" name="Conector recto de flecha 27"/>
          <p:cNvCxnSpPr/>
          <p:nvPr/>
        </p:nvCxnSpPr>
        <p:spPr>
          <a:xfrm>
            <a:off x="1738647" y="4211207"/>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p:cNvSpPr txBox="1"/>
          <p:nvPr/>
        </p:nvSpPr>
        <p:spPr>
          <a:xfrm rot="324366">
            <a:off x="2476020" y="4046676"/>
            <a:ext cx="1762277" cy="369332"/>
          </a:xfrm>
          <a:prstGeom prst="rect">
            <a:avLst/>
          </a:prstGeom>
          <a:noFill/>
        </p:spPr>
        <p:txBody>
          <a:bodyPr wrap="none" rtlCol="0">
            <a:spAutoFit/>
          </a:bodyPr>
          <a:lstStyle/>
          <a:p>
            <a:r>
              <a:rPr lang="en-GB" dirty="0" smtClean="0"/>
              <a:t>Auth</a:t>
            </a:r>
            <a:r>
              <a:rPr lang="en-GB" dirty="0"/>
              <a:t>.</a:t>
            </a:r>
            <a:r>
              <a:rPr lang="en-GB" dirty="0" smtClean="0"/>
              <a:t> Response</a:t>
            </a:r>
            <a:endParaRPr lang="en-GB" dirty="0"/>
          </a:p>
        </p:txBody>
      </p:sp>
      <p:cxnSp>
        <p:nvCxnSpPr>
          <p:cNvPr id="30" name="Conector recto de flecha 29"/>
          <p:cNvCxnSpPr/>
          <p:nvPr/>
        </p:nvCxnSpPr>
        <p:spPr>
          <a:xfrm flipH="1">
            <a:off x="1738647" y="4631572"/>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2104603" y="4497787"/>
            <a:ext cx="591829" cy="369332"/>
          </a:xfrm>
          <a:prstGeom prst="rect">
            <a:avLst/>
          </a:prstGeom>
          <a:noFill/>
        </p:spPr>
        <p:txBody>
          <a:bodyPr wrap="none" rtlCol="0">
            <a:spAutoFit/>
          </a:bodyPr>
          <a:lstStyle/>
          <a:p>
            <a:r>
              <a:rPr lang="es-ES" dirty="0" smtClean="0"/>
              <a:t>ACK</a:t>
            </a:r>
          </a:p>
        </p:txBody>
      </p:sp>
      <p:cxnSp>
        <p:nvCxnSpPr>
          <p:cNvPr id="32" name="Conector recto de flecha 31"/>
          <p:cNvCxnSpPr/>
          <p:nvPr/>
        </p:nvCxnSpPr>
        <p:spPr>
          <a:xfrm flipH="1">
            <a:off x="1738646" y="4986591"/>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rot="21293167">
            <a:off x="2454122" y="4734535"/>
            <a:ext cx="1715791" cy="369332"/>
          </a:xfrm>
          <a:prstGeom prst="rect">
            <a:avLst/>
          </a:prstGeom>
          <a:noFill/>
        </p:spPr>
        <p:txBody>
          <a:bodyPr wrap="none" rtlCol="0">
            <a:spAutoFit/>
          </a:bodyPr>
          <a:lstStyle/>
          <a:p>
            <a:r>
              <a:rPr lang="en-GB" dirty="0" smtClean="0"/>
              <a:t>Assoc. Request</a:t>
            </a:r>
            <a:endParaRPr lang="en-GB" dirty="0"/>
          </a:p>
        </p:txBody>
      </p:sp>
      <p:cxnSp>
        <p:nvCxnSpPr>
          <p:cNvPr id="34" name="Conector recto de flecha 33"/>
          <p:cNvCxnSpPr/>
          <p:nvPr/>
        </p:nvCxnSpPr>
        <p:spPr>
          <a:xfrm>
            <a:off x="1738645" y="5318207"/>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4063589" y="5259812"/>
            <a:ext cx="591829" cy="369332"/>
          </a:xfrm>
          <a:prstGeom prst="rect">
            <a:avLst/>
          </a:prstGeom>
          <a:noFill/>
        </p:spPr>
        <p:txBody>
          <a:bodyPr wrap="none" rtlCol="0">
            <a:spAutoFit/>
          </a:bodyPr>
          <a:lstStyle/>
          <a:p>
            <a:r>
              <a:rPr lang="es-ES" dirty="0" smtClean="0"/>
              <a:t>ACK</a:t>
            </a:r>
          </a:p>
        </p:txBody>
      </p:sp>
      <p:cxnSp>
        <p:nvCxnSpPr>
          <p:cNvPr id="36" name="Conector recto de flecha 35"/>
          <p:cNvCxnSpPr/>
          <p:nvPr/>
        </p:nvCxnSpPr>
        <p:spPr>
          <a:xfrm>
            <a:off x="1738642" y="5674508"/>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rot="324366">
            <a:off x="2391605" y="5502873"/>
            <a:ext cx="1840825" cy="369332"/>
          </a:xfrm>
          <a:prstGeom prst="rect">
            <a:avLst/>
          </a:prstGeom>
          <a:noFill/>
        </p:spPr>
        <p:txBody>
          <a:bodyPr wrap="none" rtlCol="0">
            <a:spAutoFit/>
          </a:bodyPr>
          <a:lstStyle/>
          <a:p>
            <a:r>
              <a:rPr lang="en-GB" dirty="0" smtClean="0"/>
              <a:t>Assoc. Response</a:t>
            </a:r>
            <a:endParaRPr lang="en-GB" dirty="0"/>
          </a:p>
        </p:txBody>
      </p:sp>
      <p:cxnSp>
        <p:nvCxnSpPr>
          <p:cNvPr id="38" name="Conector recto de flecha 37"/>
          <p:cNvCxnSpPr/>
          <p:nvPr/>
        </p:nvCxnSpPr>
        <p:spPr>
          <a:xfrm flipH="1">
            <a:off x="1738642" y="6159354"/>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2104602" y="5989818"/>
            <a:ext cx="591829" cy="369332"/>
          </a:xfrm>
          <a:prstGeom prst="rect">
            <a:avLst/>
          </a:prstGeom>
          <a:noFill/>
        </p:spPr>
        <p:txBody>
          <a:bodyPr wrap="none" rtlCol="0">
            <a:spAutoFit/>
          </a:bodyPr>
          <a:lstStyle/>
          <a:p>
            <a:r>
              <a:rPr lang="es-ES" dirty="0" smtClean="0"/>
              <a:t>ACK</a:t>
            </a:r>
          </a:p>
        </p:txBody>
      </p:sp>
      <p:cxnSp>
        <p:nvCxnSpPr>
          <p:cNvPr id="40" name="Conector recto 39"/>
          <p:cNvCxnSpPr/>
          <p:nvPr/>
        </p:nvCxnSpPr>
        <p:spPr>
          <a:xfrm>
            <a:off x="5625922" y="1931747"/>
            <a:ext cx="0" cy="45991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5401341" y="1440562"/>
            <a:ext cx="449162" cy="369332"/>
          </a:xfrm>
          <a:prstGeom prst="rect">
            <a:avLst/>
          </a:prstGeom>
          <a:noFill/>
        </p:spPr>
        <p:txBody>
          <a:bodyPr wrap="none" rtlCol="0">
            <a:spAutoFit/>
          </a:bodyPr>
          <a:lstStyle/>
          <a:p>
            <a:r>
              <a:rPr lang="es-ES" dirty="0" smtClean="0"/>
              <a:t>AP</a:t>
            </a:r>
            <a:endParaRPr lang="es-ES" dirty="0"/>
          </a:p>
        </p:txBody>
      </p:sp>
      <p:cxnSp>
        <p:nvCxnSpPr>
          <p:cNvPr id="42" name="Conector recto de flecha 41"/>
          <p:cNvCxnSpPr/>
          <p:nvPr/>
        </p:nvCxnSpPr>
        <p:spPr>
          <a:xfrm>
            <a:off x="5636392" y="1930400"/>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8873411" y="1930400"/>
            <a:ext cx="0" cy="45991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CuadroTexto 43"/>
          <p:cNvSpPr txBox="1"/>
          <p:nvPr/>
        </p:nvSpPr>
        <p:spPr>
          <a:xfrm>
            <a:off x="8601541" y="1441103"/>
            <a:ext cx="543739" cy="369332"/>
          </a:xfrm>
          <a:prstGeom prst="rect">
            <a:avLst/>
          </a:prstGeom>
          <a:noFill/>
        </p:spPr>
        <p:txBody>
          <a:bodyPr wrap="none" rtlCol="0">
            <a:spAutoFit/>
          </a:bodyPr>
          <a:lstStyle/>
          <a:p>
            <a:r>
              <a:rPr lang="es-ES" dirty="0" smtClean="0"/>
              <a:t>STA</a:t>
            </a:r>
            <a:endParaRPr lang="es-ES" dirty="0"/>
          </a:p>
        </p:txBody>
      </p:sp>
      <p:sp>
        <p:nvSpPr>
          <p:cNvPr id="45" name="CuadroTexto 44"/>
          <p:cNvSpPr txBox="1"/>
          <p:nvPr/>
        </p:nvSpPr>
        <p:spPr>
          <a:xfrm rot="400389">
            <a:off x="6576224" y="1746407"/>
            <a:ext cx="1743106" cy="369332"/>
          </a:xfrm>
          <a:prstGeom prst="rect">
            <a:avLst/>
          </a:prstGeom>
          <a:noFill/>
        </p:spPr>
        <p:txBody>
          <a:bodyPr wrap="none" rtlCol="0">
            <a:spAutoFit/>
          </a:bodyPr>
          <a:lstStyle/>
          <a:p>
            <a:r>
              <a:rPr lang="es-ES" dirty="0" smtClean="0"/>
              <a:t>ADDBA </a:t>
            </a:r>
            <a:r>
              <a:rPr lang="en-GB" dirty="0" smtClean="0"/>
              <a:t>Request</a:t>
            </a:r>
            <a:endParaRPr lang="en-GB" dirty="0"/>
          </a:p>
        </p:txBody>
      </p:sp>
      <p:cxnSp>
        <p:nvCxnSpPr>
          <p:cNvPr id="46" name="Conector recto de flecha 45"/>
          <p:cNvCxnSpPr/>
          <p:nvPr/>
        </p:nvCxnSpPr>
        <p:spPr>
          <a:xfrm flipH="1">
            <a:off x="5615453" y="2398743"/>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5956885" y="2270252"/>
            <a:ext cx="591829" cy="369332"/>
          </a:xfrm>
          <a:prstGeom prst="rect">
            <a:avLst/>
          </a:prstGeom>
          <a:noFill/>
        </p:spPr>
        <p:txBody>
          <a:bodyPr wrap="none" rtlCol="0">
            <a:spAutoFit/>
          </a:bodyPr>
          <a:lstStyle/>
          <a:p>
            <a:r>
              <a:rPr lang="es-ES" dirty="0" smtClean="0"/>
              <a:t>ACK</a:t>
            </a:r>
          </a:p>
        </p:txBody>
      </p:sp>
      <p:cxnSp>
        <p:nvCxnSpPr>
          <p:cNvPr id="48" name="Conector recto de flecha 47"/>
          <p:cNvCxnSpPr/>
          <p:nvPr/>
        </p:nvCxnSpPr>
        <p:spPr>
          <a:xfrm flipH="1">
            <a:off x="5615452" y="2802213"/>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p:cNvSpPr txBox="1"/>
          <p:nvPr/>
        </p:nvSpPr>
        <p:spPr>
          <a:xfrm rot="21293167">
            <a:off x="6322722" y="2570633"/>
            <a:ext cx="1868140" cy="369332"/>
          </a:xfrm>
          <a:prstGeom prst="rect">
            <a:avLst/>
          </a:prstGeom>
          <a:noFill/>
        </p:spPr>
        <p:txBody>
          <a:bodyPr wrap="none" rtlCol="0">
            <a:spAutoFit/>
          </a:bodyPr>
          <a:lstStyle/>
          <a:p>
            <a:r>
              <a:rPr lang="en-GB" dirty="0" smtClean="0"/>
              <a:t>ADDBA Response</a:t>
            </a:r>
            <a:endParaRPr lang="en-GB" dirty="0"/>
          </a:p>
        </p:txBody>
      </p:sp>
      <p:cxnSp>
        <p:nvCxnSpPr>
          <p:cNvPr id="50" name="Conector recto de flecha 49"/>
          <p:cNvCxnSpPr/>
          <p:nvPr/>
        </p:nvCxnSpPr>
        <p:spPr>
          <a:xfrm>
            <a:off x="5645771" y="3206507"/>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uadroTexto 50"/>
          <p:cNvSpPr txBox="1"/>
          <p:nvPr/>
        </p:nvSpPr>
        <p:spPr>
          <a:xfrm>
            <a:off x="7743056" y="3129836"/>
            <a:ext cx="591829" cy="369332"/>
          </a:xfrm>
          <a:prstGeom prst="rect">
            <a:avLst/>
          </a:prstGeom>
          <a:noFill/>
        </p:spPr>
        <p:txBody>
          <a:bodyPr wrap="none" rtlCol="0">
            <a:spAutoFit/>
          </a:bodyPr>
          <a:lstStyle/>
          <a:p>
            <a:r>
              <a:rPr lang="es-ES" dirty="0" smtClean="0"/>
              <a:t>ACK</a:t>
            </a:r>
          </a:p>
        </p:txBody>
      </p:sp>
      <p:cxnSp>
        <p:nvCxnSpPr>
          <p:cNvPr id="53" name="Conector recto de flecha 52"/>
          <p:cNvCxnSpPr/>
          <p:nvPr/>
        </p:nvCxnSpPr>
        <p:spPr>
          <a:xfrm>
            <a:off x="5615452" y="4166081"/>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CuadroTexto 53"/>
          <p:cNvSpPr txBox="1"/>
          <p:nvPr/>
        </p:nvSpPr>
        <p:spPr>
          <a:xfrm>
            <a:off x="6695324" y="3965422"/>
            <a:ext cx="987771" cy="369332"/>
          </a:xfrm>
          <a:prstGeom prst="rect">
            <a:avLst/>
          </a:prstGeom>
          <a:noFill/>
        </p:spPr>
        <p:txBody>
          <a:bodyPr wrap="none" rtlCol="0">
            <a:spAutoFit/>
          </a:bodyPr>
          <a:lstStyle/>
          <a:p>
            <a:r>
              <a:rPr lang="es-ES" dirty="0" smtClean="0"/>
              <a:t>A-MPDU</a:t>
            </a:r>
          </a:p>
        </p:txBody>
      </p:sp>
      <p:cxnSp>
        <p:nvCxnSpPr>
          <p:cNvPr id="55" name="Conector recto de flecha 54"/>
          <p:cNvCxnSpPr/>
          <p:nvPr/>
        </p:nvCxnSpPr>
        <p:spPr>
          <a:xfrm>
            <a:off x="5615312" y="5337008"/>
            <a:ext cx="3237019" cy="362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uadroTexto 55"/>
          <p:cNvSpPr txBox="1"/>
          <p:nvPr/>
        </p:nvSpPr>
        <p:spPr>
          <a:xfrm>
            <a:off x="6571460" y="5152342"/>
            <a:ext cx="1324722" cy="369332"/>
          </a:xfrm>
          <a:prstGeom prst="rect">
            <a:avLst/>
          </a:prstGeom>
          <a:noFill/>
        </p:spPr>
        <p:txBody>
          <a:bodyPr wrap="none" rtlCol="0">
            <a:spAutoFit/>
          </a:bodyPr>
          <a:lstStyle/>
          <a:p>
            <a:r>
              <a:rPr lang="es-ES" dirty="0" smtClean="0"/>
              <a:t>BA </a:t>
            </a:r>
            <a:r>
              <a:rPr lang="en-GB" dirty="0" smtClean="0"/>
              <a:t>Request</a:t>
            </a:r>
          </a:p>
        </p:txBody>
      </p:sp>
      <p:cxnSp>
        <p:nvCxnSpPr>
          <p:cNvPr id="57" name="Conector recto de flecha 56"/>
          <p:cNvCxnSpPr/>
          <p:nvPr/>
        </p:nvCxnSpPr>
        <p:spPr>
          <a:xfrm flipH="1">
            <a:off x="5625922" y="5800806"/>
            <a:ext cx="3237019" cy="245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CuadroTexto 58"/>
          <p:cNvSpPr txBox="1"/>
          <p:nvPr/>
        </p:nvSpPr>
        <p:spPr>
          <a:xfrm>
            <a:off x="6418198" y="5616140"/>
            <a:ext cx="450764" cy="369332"/>
          </a:xfrm>
          <a:prstGeom prst="rect">
            <a:avLst/>
          </a:prstGeom>
          <a:noFill/>
        </p:spPr>
        <p:txBody>
          <a:bodyPr wrap="none" rtlCol="0">
            <a:spAutoFit/>
          </a:bodyPr>
          <a:lstStyle/>
          <a:p>
            <a:r>
              <a:rPr lang="es-ES" dirty="0" smtClean="0"/>
              <a:t>BA</a:t>
            </a:r>
          </a:p>
        </p:txBody>
      </p:sp>
      <p:sp>
        <p:nvSpPr>
          <p:cNvPr id="60" name="Rectángulo 59"/>
          <p:cNvSpPr/>
          <p:nvPr/>
        </p:nvSpPr>
        <p:spPr>
          <a:xfrm>
            <a:off x="5206207" y="3686131"/>
            <a:ext cx="4116146" cy="13219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5" name="Conector recto de flecha 64"/>
          <p:cNvCxnSpPr/>
          <p:nvPr/>
        </p:nvCxnSpPr>
        <p:spPr>
          <a:xfrm flipV="1">
            <a:off x="9145280" y="2111419"/>
            <a:ext cx="359328" cy="15747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CuadroTexto 65"/>
          <p:cNvSpPr txBox="1"/>
          <p:nvPr/>
        </p:nvSpPr>
        <p:spPr>
          <a:xfrm>
            <a:off x="9504608" y="1184713"/>
            <a:ext cx="1773842" cy="1477328"/>
          </a:xfrm>
          <a:prstGeom prst="rect">
            <a:avLst/>
          </a:prstGeom>
          <a:solidFill>
            <a:schemeClr val="bg1"/>
          </a:solidFill>
          <a:ln w="38100">
            <a:solidFill>
              <a:srgbClr val="FF0000"/>
            </a:solidFill>
          </a:ln>
        </p:spPr>
        <p:txBody>
          <a:bodyPr wrap="square" rtlCol="0">
            <a:spAutoFit/>
          </a:bodyPr>
          <a:lstStyle/>
          <a:p>
            <a:pPr algn="just"/>
            <a:r>
              <a:rPr lang="en-GB" dirty="0" smtClean="0"/>
              <a:t>Our problem is in the creation of this frame (including two IP packets)</a:t>
            </a:r>
            <a:endParaRPr lang="en-GB" dirty="0"/>
          </a:p>
        </p:txBody>
      </p:sp>
    </p:spTree>
    <p:extLst>
      <p:ext uri="{BB962C8B-B14F-4D97-AF65-F5344CB8AC3E}">
        <p14:creationId xmlns:p14="http://schemas.microsoft.com/office/powerpoint/2010/main" val="4134532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Beacon Packet (Fields and values we fill)</a:t>
            </a:r>
            <a:endParaRPr lang="en-GB" dirty="0"/>
          </a:p>
        </p:txBody>
      </p:sp>
      <p:sp>
        <p:nvSpPr>
          <p:cNvPr id="4" name="Rectángulo 3"/>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7" name="Rectángulo 6"/>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9" name="Rectángulo 8"/>
          <p:cNvSpPr/>
          <p:nvPr/>
        </p:nvSpPr>
        <p:spPr>
          <a:xfrm>
            <a:off x="5911402"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Management - Beacon</a:t>
            </a:r>
            <a:endParaRPr lang="en-GB" dirty="0">
              <a:solidFill>
                <a:schemeClr val="tx1"/>
              </a:solidFill>
            </a:endParaRPr>
          </a:p>
        </p:txBody>
      </p:sp>
      <p:cxnSp>
        <p:nvCxnSpPr>
          <p:cNvPr id="17" name="Conector recto de flecha 16"/>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uadroTexto 18"/>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21" name="Conector recto de flecha 20"/>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092837" y="3799267"/>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Management</a:t>
            </a:r>
          </a:p>
          <a:p>
            <a:r>
              <a:rPr lang="en-GB" dirty="0" smtClean="0"/>
              <a:t>-Subtype: Beacon</a:t>
            </a:r>
          </a:p>
          <a:p>
            <a:r>
              <a:rPr lang="en-GB" dirty="0" smtClean="0"/>
              <a:t>-Duration: 0x0000</a:t>
            </a:r>
          </a:p>
          <a:p>
            <a:r>
              <a:rPr lang="en-GB" dirty="0" smtClean="0"/>
              <a:t>-Destination Address: ff:ff:ff:ff:ff:ff</a:t>
            </a:r>
          </a:p>
          <a:p>
            <a:r>
              <a:rPr lang="en-GB" dirty="0" smtClean="0"/>
              <a:t>-Transmitter Address: Our MAC</a:t>
            </a:r>
            <a:endParaRPr lang="en-GB" dirty="0"/>
          </a:p>
          <a:p>
            <a:r>
              <a:rPr lang="en-GB" dirty="0" smtClean="0"/>
              <a:t>-Source Address: Our MAC</a:t>
            </a:r>
          </a:p>
          <a:p>
            <a:r>
              <a:rPr lang="en-GB" dirty="0"/>
              <a:t>-</a:t>
            </a:r>
            <a:r>
              <a:rPr lang="en-GB" dirty="0" smtClean="0"/>
              <a:t>Sequence number</a:t>
            </a:r>
            <a:endParaRPr lang="en-GB" dirty="0"/>
          </a:p>
        </p:txBody>
      </p:sp>
      <p:cxnSp>
        <p:nvCxnSpPr>
          <p:cNvPr id="24" name="Conector recto de flecha 23"/>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CuadroTexto 24"/>
          <p:cNvSpPr txBox="1"/>
          <p:nvPr/>
        </p:nvSpPr>
        <p:spPr>
          <a:xfrm>
            <a:off x="7302321" y="3255493"/>
            <a:ext cx="3546821" cy="2308324"/>
          </a:xfrm>
          <a:prstGeom prst="rect">
            <a:avLst/>
          </a:prstGeom>
          <a:noFill/>
          <a:ln>
            <a:solidFill>
              <a:schemeClr val="tx1"/>
            </a:solidFill>
          </a:ln>
        </p:spPr>
        <p:txBody>
          <a:bodyPr wrap="square" rtlCol="0">
            <a:spAutoFit/>
          </a:bodyPr>
          <a:lstStyle/>
          <a:p>
            <a:r>
              <a:rPr lang="en-GB" dirty="0" smtClean="0"/>
              <a:t>-Timestamp: Current Timestamp</a:t>
            </a:r>
          </a:p>
          <a:p>
            <a:r>
              <a:rPr lang="en-GB" dirty="0" smtClean="0"/>
              <a:t>-Interval: 102.4 ms.</a:t>
            </a:r>
          </a:p>
          <a:p>
            <a:r>
              <a:rPr lang="en-GB" dirty="0" smtClean="0"/>
              <a:t>-Capabilities: ESS, Immediate Block ACK &amp; QoS</a:t>
            </a:r>
          </a:p>
          <a:p>
            <a:endParaRPr lang="en-GB" dirty="0"/>
          </a:p>
          <a:p>
            <a:r>
              <a:rPr lang="en-GB" dirty="0" smtClean="0"/>
              <a:t>-SSID: ap0</a:t>
            </a:r>
          </a:p>
          <a:p>
            <a:r>
              <a:rPr lang="en-GB" dirty="0" smtClean="0"/>
              <a:t>-DataRates</a:t>
            </a:r>
          </a:p>
          <a:p>
            <a:r>
              <a:rPr lang="en-GB" dirty="0" smtClean="0"/>
              <a:t>-Channel: 5</a:t>
            </a:r>
            <a:endParaRPr lang="en-GB" dirty="0"/>
          </a:p>
        </p:txBody>
      </p:sp>
    </p:spTree>
    <p:extLst>
      <p:ext uri="{BB962C8B-B14F-4D97-AF65-F5344CB8AC3E}">
        <p14:creationId xmlns:p14="http://schemas.microsoft.com/office/powerpoint/2010/main" val="975555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788638" cy="1320800"/>
          </a:xfrm>
        </p:spPr>
        <p:txBody>
          <a:bodyPr/>
          <a:lstStyle/>
          <a:p>
            <a:r>
              <a:rPr lang="en-GB" dirty="0" smtClean="0"/>
              <a:t>Probe Response (Fields and values we fill)</a:t>
            </a:r>
            <a:endParaRPr lang="en-GB" dirty="0"/>
          </a:p>
        </p:txBody>
      </p:sp>
      <p:sp>
        <p:nvSpPr>
          <p:cNvPr id="4" name="Rectángulo 3"/>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6" name="Rectángulo 5"/>
          <p:cNvSpPr/>
          <p:nvPr/>
        </p:nvSpPr>
        <p:spPr>
          <a:xfrm>
            <a:off x="5911402" y="1967606"/>
            <a:ext cx="1867437"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Probe Response </a:t>
            </a:r>
            <a:endParaRPr lang="en-GB" dirty="0">
              <a:solidFill>
                <a:schemeClr val="tx1"/>
              </a:solidFill>
            </a:endParaRPr>
          </a:p>
        </p:txBody>
      </p:sp>
      <p:cxnSp>
        <p:nvCxnSpPr>
          <p:cNvPr id="7" name="Conector recto de flecha 6"/>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adroTexto 7"/>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9" name="Conector recto de flecha 8"/>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092837" y="3799267"/>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Management</a:t>
            </a:r>
          </a:p>
          <a:p>
            <a:r>
              <a:rPr lang="en-GB" dirty="0" smtClean="0"/>
              <a:t>-Subtype: Probe Response</a:t>
            </a:r>
          </a:p>
          <a:p>
            <a:r>
              <a:rPr lang="en-GB" dirty="0" smtClean="0"/>
              <a:t>-Duration: 0x0000</a:t>
            </a:r>
          </a:p>
          <a:p>
            <a:r>
              <a:rPr lang="en-GB" dirty="0" smtClean="0"/>
              <a:t>-Destination Address: ff:ff:ff:ff:ff:ff</a:t>
            </a:r>
          </a:p>
          <a:p>
            <a:r>
              <a:rPr lang="en-GB" dirty="0" smtClean="0"/>
              <a:t>-Transmitter Address: Our MAC</a:t>
            </a:r>
            <a:endParaRPr lang="en-GB" dirty="0"/>
          </a:p>
          <a:p>
            <a:r>
              <a:rPr lang="en-GB" dirty="0" smtClean="0"/>
              <a:t>-Source Address: Our MAC</a:t>
            </a:r>
          </a:p>
          <a:p>
            <a:r>
              <a:rPr lang="en-GB" dirty="0" smtClean="0"/>
              <a:t>-Sequence number</a:t>
            </a:r>
            <a:endParaRPr lang="en-GB" dirty="0"/>
          </a:p>
        </p:txBody>
      </p:sp>
      <p:cxnSp>
        <p:nvCxnSpPr>
          <p:cNvPr id="11" name="Conector recto de flecha 10"/>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uadroTexto 11"/>
          <p:cNvSpPr txBox="1"/>
          <p:nvPr/>
        </p:nvSpPr>
        <p:spPr>
          <a:xfrm>
            <a:off x="7302321" y="3255493"/>
            <a:ext cx="3546821" cy="2308324"/>
          </a:xfrm>
          <a:prstGeom prst="rect">
            <a:avLst/>
          </a:prstGeom>
          <a:noFill/>
          <a:ln>
            <a:solidFill>
              <a:schemeClr val="tx1"/>
            </a:solidFill>
          </a:ln>
        </p:spPr>
        <p:txBody>
          <a:bodyPr wrap="square" rtlCol="0">
            <a:spAutoFit/>
          </a:bodyPr>
          <a:lstStyle/>
          <a:p>
            <a:r>
              <a:rPr lang="en-GB" dirty="0" smtClean="0"/>
              <a:t>-Timestamp: Current Timestamp</a:t>
            </a:r>
          </a:p>
          <a:p>
            <a:r>
              <a:rPr lang="en-GB" dirty="0" smtClean="0"/>
              <a:t>-Interval: 102.4 ms.</a:t>
            </a:r>
          </a:p>
          <a:p>
            <a:r>
              <a:rPr lang="en-GB" dirty="0" smtClean="0"/>
              <a:t>-Capabilities: ESS, Immediate Block ACK &amp; QoS</a:t>
            </a:r>
          </a:p>
          <a:p>
            <a:endParaRPr lang="en-GB" dirty="0"/>
          </a:p>
          <a:p>
            <a:r>
              <a:rPr lang="en-GB" dirty="0" smtClean="0"/>
              <a:t>-SSID: ap0</a:t>
            </a:r>
          </a:p>
          <a:p>
            <a:r>
              <a:rPr lang="en-GB" dirty="0" smtClean="0"/>
              <a:t>-DataRates</a:t>
            </a:r>
          </a:p>
          <a:p>
            <a:r>
              <a:rPr lang="en-GB" dirty="0" smtClean="0"/>
              <a:t>-Channel: 5</a:t>
            </a:r>
            <a:endParaRPr lang="en-GB" dirty="0"/>
          </a:p>
        </p:txBody>
      </p:sp>
    </p:spTree>
    <p:extLst>
      <p:ext uri="{BB962C8B-B14F-4D97-AF65-F5344CB8AC3E}">
        <p14:creationId xmlns:p14="http://schemas.microsoft.com/office/powerpoint/2010/main" val="324091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77334" y="609600"/>
            <a:ext cx="917532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Auth. Response (Fields and values we fill)</a:t>
            </a:r>
            <a:endParaRPr lang="en-GB" dirty="0"/>
          </a:p>
        </p:txBody>
      </p:sp>
      <p:sp>
        <p:nvSpPr>
          <p:cNvPr id="5" name="Rectángulo 4"/>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6" name="Rectángulo 5"/>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7" name="Rectángulo 6"/>
          <p:cNvSpPr/>
          <p:nvPr/>
        </p:nvSpPr>
        <p:spPr>
          <a:xfrm>
            <a:off x="5911402"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Management </a:t>
            </a:r>
            <a:endParaRPr lang="en-GB" dirty="0">
              <a:solidFill>
                <a:schemeClr val="tx1"/>
              </a:solidFill>
            </a:endParaRPr>
          </a:p>
        </p:txBody>
      </p:sp>
      <p:cxnSp>
        <p:nvCxnSpPr>
          <p:cNvPr id="8" name="Conector recto de flecha 7"/>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10" name="Conector recto de flecha 9"/>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3092837" y="3812146"/>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Management</a:t>
            </a:r>
          </a:p>
          <a:p>
            <a:r>
              <a:rPr lang="en-GB" dirty="0" smtClean="0"/>
              <a:t>-Subtype: Authentication</a:t>
            </a:r>
          </a:p>
          <a:p>
            <a:r>
              <a:rPr lang="en-GB" dirty="0" smtClean="0"/>
              <a:t>-Duration: 0x0000</a:t>
            </a:r>
          </a:p>
          <a:p>
            <a:r>
              <a:rPr lang="en-GB" dirty="0" smtClean="0"/>
              <a:t>-Destination Address: STA MAC</a:t>
            </a:r>
          </a:p>
          <a:p>
            <a:r>
              <a:rPr lang="en-GB" dirty="0" smtClean="0"/>
              <a:t>-Transmitter Address: Our MAC</a:t>
            </a:r>
            <a:endParaRPr lang="en-GB" dirty="0"/>
          </a:p>
          <a:p>
            <a:r>
              <a:rPr lang="en-GB" dirty="0" smtClean="0"/>
              <a:t>-Source Address: Our MAC</a:t>
            </a:r>
          </a:p>
          <a:p>
            <a:r>
              <a:rPr lang="en-GB" dirty="0" smtClean="0"/>
              <a:t>-Sequence number</a:t>
            </a:r>
            <a:endParaRPr lang="en-GB" dirty="0"/>
          </a:p>
        </p:txBody>
      </p:sp>
      <p:cxnSp>
        <p:nvCxnSpPr>
          <p:cNvPr id="12" name="Conector recto de flecha 11"/>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7302321" y="3255493"/>
            <a:ext cx="3546821" cy="1200329"/>
          </a:xfrm>
          <a:prstGeom prst="rect">
            <a:avLst/>
          </a:prstGeom>
          <a:noFill/>
          <a:ln>
            <a:solidFill>
              <a:schemeClr val="tx1"/>
            </a:solidFill>
          </a:ln>
        </p:spPr>
        <p:txBody>
          <a:bodyPr wrap="square" rtlCol="0">
            <a:spAutoFit/>
          </a:bodyPr>
          <a:lstStyle/>
          <a:p>
            <a:r>
              <a:rPr lang="en-GB" dirty="0" smtClean="0"/>
              <a:t>-Auth. Algorithm: Open System</a:t>
            </a:r>
          </a:p>
          <a:p>
            <a:r>
              <a:rPr lang="en-GB" dirty="0" smtClean="0"/>
              <a:t>-Auth. SEQ: 0x0002</a:t>
            </a:r>
          </a:p>
          <a:p>
            <a:r>
              <a:rPr lang="en-GB" dirty="0" smtClean="0"/>
              <a:t>-Status Code: Successful</a:t>
            </a:r>
          </a:p>
          <a:p>
            <a:endParaRPr lang="en-GB" dirty="0"/>
          </a:p>
        </p:txBody>
      </p:sp>
    </p:spTree>
    <p:extLst>
      <p:ext uri="{BB962C8B-B14F-4D97-AF65-F5344CB8AC3E}">
        <p14:creationId xmlns:p14="http://schemas.microsoft.com/office/powerpoint/2010/main" val="551136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8930305" cy="1320800"/>
          </a:xfrm>
        </p:spPr>
        <p:txBody>
          <a:bodyPr/>
          <a:lstStyle/>
          <a:p>
            <a:r>
              <a:rPr lang="en-GB" dirty="0" smtClean="0"/>
              <a:t>Assoc. Response (Field and values we fill)</a:t>
            </a:r>
            <a:endParaRPr lang="en-GB" dirty="0"/>
          </a:p>
        </p:txBody>
      </p:sp>
      <p:sp>
        <p:nvSpPr>
          <p:cNvPr id="4" name="Rectángulo 3"/>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6" name="Rectángulo 5"/>
          <p:cNvSpPr/>
          <p:nvPr/>
        </p:nvSpPr>
        <p:spPr>
          <a:xfrm>
            <a:off x="5911402"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Management </a:t>
            </a:r>
            <a:endParaRPr lang="en-GB" dirty="0">
              <a:solidFill>
                <a:schemeClr val="tx1"/>
              </a:solidFill>
            </a:endParaRPr>
          </a:p>
        </p:txBody>
      </p:sp>
      <p:cxnSp>
        <p:nvCxnSpPr>
          <p:cNvPr id="7" name="Conector recto de flecha 6"/>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adroTexto 7"/>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9" name="Conector recto de flecha 8"/>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092837" y="3799267"/>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Management</a:t>
            </a:r>
          </a:p>
          <a:p>
            <a:r>
              <a:rPr lang="en-GB" dirty="0" smtClean="0"/>
              <a:t>-Subtype: Association Response</a:t>
            </a:r>
          </a:p>
          <a:p>
            <a:r>
              <a:rPr lang="en-GB" dirty="0" smtClean="0"/>
              <a:t>-Duration: 0x0000</a:t>
            </a:r>
          </a:p>
          <a:p>
            <a:r>
              <a:rPr lang="en-GB" dirty="0" smtClean="0"/>
              <a:t>-Destination Address: STA MAC</a:t>
            </a:r>
          </a:p>
          <a:p>
            <a:r>
              <a:rPr lang="en-GB" dirty="0" smtClean="0"/>
              <a:t>-Transmitter Address: Our MAC</a:t>
            </a:r>
            <a:endParaRPr lang="en-GB" dirty="0"/>
          </a:p>
          <a:p>
            <a:r>
              <a:rPr lang="en-GB" dirty="0" smtClean="0"/>
              <a:t>-Source Address: Our MAC</a:t>
            </a:r>
          </a:p>
          <a:p>
            <a:r>
              <a:rPr lang="en-GB" dirty="0" smtClean="0"/>
              <a:t>-Sequence number</a:t>
            </a:r>
            <a:endParaRPr lang="en-GB" dirty="0"/>
          </a:p>
        </p:txBody>
      </p:sp>
      <p:cxnSp>
        <p:nvCxnSpPr>
          <p:cNvPr id="11" name="Conector recto de flecha 10"/>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uadroTexto 11"/>
          <p:cNvSpPr txBox="1"/>
          <p:nvPr/>
        </p:nvSpPr>
        <p:spPr>
          <a:xfrm>
            <a:off x="7302321" y="3255493"/>
            <a:ext cx="3546821" cy="2585323"/>
          </a:xfrm>
          <a:prstGeom prst="rect">
            <a:avLst/>
          </a:prstGeom>
          <a:noFill/>
          <a:ln>
            <a:solidFill>
              <a:schemeClr val="tx1"/>
            </a:solidFill>
          </a:ln>
        </p:spPr>
        <p:txBody>
          <a:bodyPr wrap="square" rtlCol="0">
            <a:spAutoFit/>
          </a:bodyPr>
          <a:lstStyle/>
          <a:p>
            <a:r>
              <a:rPr lang="en-GB" dirty="0" smtClean="0"/>
              <a:t>-Timestamp: Current Timestamp</a:t>
            </a:r>
          </a:p>
          <a:p>
            <a:r>
              <a:rPr lang="en-GB" dirty="0" smtClean="0"/>
              <a:t>-Interval: 102.4 ms.</a:t>
            </a:r>
          </a:p>
          <a:p>
            <a:r>
              <a:rPr lang="en-GB" dirty="0" smtClean="0"/>
              <a:t>-Capabilities: ESS, Immediate Block ACK &amp; QoS</a:t>
            </a:r>
          </a:p>
          <a:p>
            <a:r>
              <a:rPr lang="en-GB" dirty="0" smtClean="0"/>
              <a:t>-Status code: Successful</a:t>
            </a:r>
          </a:p>
          <a:p>
            <a:endParaRPr lang="en-GB" dirty="0"/>
          </a:p>
          <a:p>
            <a:r>
              <a:rPr lang="en-GB" dirty="0" smtClean="0"/>
              <a:t>-SSID: ap0</a:t>
            </a:r>
          </a:p>
          <a:p>
            <a:r>
              <a:rPr lang="en-GB" dirty="0" smtClean="0"/>
              <a:t>-DataRates</a:t>
            </a:r>
          </a:p>
          <a:p>
            <a:r>
              <a:rPr lang="en-GB" dirty="0" smtClean="0"/>
              <a:t>-Channel: 5</a:t>
            </a:r>
            <a:endParaRPr lang="en-GB" dirty="0"/>
          </a:p>
        </p:txBody>
      </p:sp>
    </p:spTree>
    <p:extLst>
      <p:ext uri="{BB962C8B-B14F-4D97-AF65-F5344CB8AC3E}">
        <p14:creationId xmlns:p14="http://schemas.microsoft.com/office/powerpoint/2010/main" val="509485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8865911" cy="1320800"/>
          </a:xfrm>
        </p:spPr>
        <p:txBody>
          <a:bodyPr/>
          <a:lstStyle/>
          <a:p>
            <a:r>
              <a:rPr lang="en-GB" dirty="0" err="1" smtClean="0"/>
              <a:t>AddBA</a:t>
            </a:r>
            <a:r>
              <a:rPr lang="en-GB" dirty="0" smtClean="0"/>
              <a:t> Request (Fields and values we fill)</a:t>
            </a:r>
            <a:endParaRPr lang="en-GB" dirty="0"/>
          </a:p>
        </p:txBody>
      </p:sp>
      <p:sp>
        <p:nvSpPr>
          <p:cNvPr id="4" name="Rectángulo 3"/>
          <p:cNvSpPr/>
          <p:nvPr/>
        </p:nvSpPr>
        <p:spPr>
          <a:xfrm>
            <a:off x="3098562" y="1967606"/>
            <a:ext cx="1125708"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Radiotap Header</a:t>
            </a:r>
            <a:endParaRPr lang="en-GB" dirty="0">
              <a:solidFill>
                <a:schemeClr val="tx1"/>
              </a:solidFill>
            </a:endParaRPr>
          </a:p>
        </p:txBody>
      </p:sp>
      <p:sp>
        <p:nvSpPr>
          <p:cNvPr id="5" name="Rectángulo 4"/>
          <p:cNvSpPr/>
          <p:nvPr/>
        </p:nvSpPr>
        <p:spPr>
          <a:xfrm>
            <a:off x="4224269"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MAC Header</a:t>
            </a:r>
            <a:endParaRPr lang="en-GB" dirty="0">
              <a:solidFill>
                <a:schemeClr val="tx1"/>
              </a:solidFill>
            </a:endParaRPr>
          </a:p>
        </p:txBody>
      </p:sp>
      <p:sp>
        <p:nvSpPr>
          <p:cNvPr id="6" name="Rectángulo 5"/>
          <p:cNvSpPr/>
          <p:nvPr/>
        </p:nvSpPr>
        <p:spPr>
          <a:xfrm>
            <a:off x="5911402" y="1967606"/>
            <a:ext cx="1687133" cy="8500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IEEE 802.11 Management </a:t>
            </a:r>
            <a:endParaRPr lang="en-GB" dirty="0">
              <a:solidFill>
                <a:schemeClr val="tx1"/>
              </a:solidFill>
            </a:endParaRPr>
          </a:p>
        </p:txBody>
      </p:sp>
      <p:cxnSp>
        <p:nvCxnSpPr>
          <p:cNvPr id="7" name="Conector recto de flecha 6"/>
          <p:cNvCxnSpPr/>
          <p:nvPr/>
        </p:nvCxnSpPr>
        <p:spPr>
          <a:xfrm flipH="1">
            <a:off x="2640169" y="2817612"/>
            <a:ext cx="458394" cy="54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uadroTexto 7"/>
          <p:cNvSpPr txBox="1"/>
          <p:nvPr/>
        </p:nvSpPr>
        <p:spPr>
          <a:xfrm>
            <a:off x="579549" y="3361386"/>
            <a:ext cx="2060620" cy="2308324"/>
          </a:xfrm>
          <a:prstGeom prst="rect">
            <a:avLst/>
          </a:prstGeom>
          <a:noFill/>
          <a:ln>
            <a:solidFill>
              <a:schemeClr val="tx1"/>
            </a:solidFill>
          </a:ln>
        </p:spPr>
        <p:txBody>
          <a:bodyPr wrap="square" rtlCol="0">
            <a:spAutoFit/>
          </a:bodyPr>
          <a:lstStyle/>
          <a:p>
            <a:r>
              <a:rPr lang="en-GB" dirty="0" smtClean="0"/>
              <a:t>-Version: 0</a:t>
            </a:r>
          </a:p>
          <a:p>
            <a:r>
              <a:rPr lang="en-GB" dirty="0" smtClean="0"/>
              <a:t>-Length: 9 (Radiotap Header + Data Rate)</a:t>
            </a:r>
          </a:p>
          <a:p>
            <a:r>
              <a:rPr lang="en-GB" dirty="0" smtClean="0"/>
              <a:t>-Present flags: Only a 1 in Rate</a:t>
            </a:r>
          </a:p>
          <a:p>
            <a:r>
              <a:rPr lang="en-GB" dirty="0" smtClean="0"/>
              <a:t>-Data Rate = 108 in decimal</a:t>
            </a:r>
            <a:endParaRPr lang="en-GB" dirty="0"/>
          </a:p>
        </p:txBody>
      </p:sp>
      <p:cxnSp>
        <p:nvCxnSpPr>
          <p:cNvPr id="9" name="Conector recto de flecha 8"/>
          <p:cNvCxnSpPr/>
          <p:nvPr/>
        </p:nvCxnSpPr>
        <p:spPr>
          <a:xfrm>
            <a:off x="5064616" y="2817612"/>
            <a:ext cx="6440" cy="994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3092837" y="3799267"/>
            <a:ext cx="3943558" cy="2308324"/>
          </a:xfrm>
          <a:prstGeom prst="rect">
            <a:avLst/>
          </a:prstGeom>
          <a:noFill/>
          <a:ln>
            <a:solidFill>
              <a:schemeClr val="tx1"/>
            </a:solidFill>
          </a:ln>
        </p:spPr>
        <p:txBody>
          <a:bodyPr wrap="square" rtlCol="0">
            <a:spAutoFit/>
          </a:bodyPr>
          <a:lstStyle/>
          <a:p>
            <a:r>
              <a:rPr lang="en-GB" dirty="0" smtClean="0"/>
              <a:t>-Version: 0</a:t>
            </a:r>
          </a:p>
          <a:p>
            <a:r>
              <a:rPr lang="en-GB" dirty="0" smtClean="0"/>
              <a:t>-Type: Management</a:t>
            </a:r>
          </a:p>
          <a:p>
            <a:r>
              <a:rPr lang="en-GB" dirty="0" smtClean="0"/>
              <a:t>-Subtype: Action</a:t>
            </a:r>
          </a:p>
          <a:p>
            <a:r>
              <a:rPr lang="en-GB" dirty="0" smtClean="0"/>
              <a:t>-Duration: 0x0000</a:t>
            </a:r>
          </a:p>
          <a:p>
            <a:r>
              <a:rPr lang="en-GB" dirty="0" smtClean="0"/>
              <a:t>-Destination Address: STA MAC</a:t>
            </a:r>
          </a:p>
          <a:p>
            <a:r>
              <a:rPr lang="en-GB" dirty="0" smtClean="0"/>
              <a:t>-Transmitter Address: Our MAC</a:t>
            </a:r>
            <a:endParaRPr lang="en-GB" dirty="0"/>
          </a:p>
          <a:p>
            <a:r>
              <a:rPr lang="en-GB" dirty="0" smtClean="0"/>
              <a:t>-Source Address: Our MAC</a:t>
            </a:r>
          </a:p>
          <a:p>
            <a:r>
              <a:rPr lang="en-GB" dirty="0" smtClean="0"/>
              <a:t>-Sequence number</a:t>
            </a:r>
            <a:endParaRPr lang="en-GB" dirty="0"/>
          </a:p>
        </p:txBody>
      </p:sp>
      <p:cxnSp>
        <p:nvCxnSpPr>
          <p:cNvPr id="11" name="Conector recto de flecha 10"/>
          <p:cNvCxnSpPr/>
          <p:nvPr/>
        </p:nvCxnSpPr>
        <p:spPr>
          <a:xfrm>
            <a:off x="6890493" y="2814750"/>
            <a:ext cx="411828" cy="44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uadroTexto 11"/>
          <p:cNvSpPr txBox="1"/>
          <p:nvPr/>
        </p:nvSpPr>
        <p:spPr>
          <a:xfrm>
            <a:off x="7302321" y="3255493"/>
            <a:ext cx="3683358" cy="3139321"/>
          </a:xfrm>
          <a:prstGeom prst="rect">
            <a:avLst/>
          </a:prstGeom>
          <a:noFill/>
          <a:ln>
            <a:solidFill>
              <a:schemeClr val="tx1"/>
            </a:solidFill>
          </a:ln>
        </p:spPr>
        <p:txBody>
          <a:bodyPr wrap="square" rtlCol="0">
            <a:spAutoFit/>
          </a:bodyPr>
          <a:lstStyle/>
          <a:p>
            <a:r>
              <a:rPr lang="en-GB" dirty="0" smtClean="0"/>
              <a:t>-Category Code: Block ACK</a:t>
            </a:r>
          </a:p>
          <a:p>
            <a:r>
              <a:rPr lang="en-GB" dirty="0" smtClean="0"/>
              <a:t>-Action Code: Add Block ACK Request</a:t>
            </a:r>
          </a:p>
          <a:p>
            <a:r>
              <a:rPr lang="en-GB" dirty="0" smtClean="0"/>
              <a:t>-Dialog Token: 0x01 and increases in </a:t>
            </a:r>
            <a:r>
              <a:rPr lang="en-GB" dirty="0" err="1" smtClean="0"/>
              <a:t>AddBA</a:t>
            </a:r>
            <a:r>
              <a:rPr lang="en-GB" dirty="0" smtClean="0"/>
              <a:t> Request package sent</a:t>
            </a:r>
          </a:p>
          <a:p>
            <a:r>
              <a:rPr lang="en-GB" dirty="0" smtClean="0"/>
              <a:t>-Block ACK Parameters: 0x1002 (means </a:t>
            </a:r>
            <a:r>
              <a:rPr lang="en-GB" dirty="0" err="1" smtClean="0"/>
              <a:t>Inmediate</a:t>
            </a:r>
            <a:r>
              <a:rPr lang="en-GB" dirty="0" smtClean="0"/>
              <a:t> Block ACK and the order of the buffer)</a:t>
            </a:r>
          </a:p>
          <a:p>
            <a:r>
              <a:rPr lang="en-GB" dirty="0" smtClean="0"/>
              <a:t>-Block ACK Timeout: 0x0000</a:t>
            </a:r>
          </a:p>
          <a:p>
            <a:r>
              <a:rPr lang="en-GB" dirty="0" smtClean="0"/>
              <a:t>-Block ACK SSC: The following number of sequence of this frame</a:t>
            </a:r>
            <a:endParaRPr lang="en-GB" dirty="0"/>
          </a:p>
        </p:txBody>
      </p:sp>
    </p:spTree>
    <p:extLst>
      <p:ext uri="{BB962C8B-B14F-4D97-AF65-F5344CB8AC3E}">
        <p14:creationId xmlns:p14="http://schemas.microsoft.com/office/powerpoint/2010/main" val="3546704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922</TotalTime>
  <Words>1335</Words>
  <Application>Microsoft Office PowerPoint</Application>
  <PresentationFormat>Panorámica</PresentationFormat>
  <Paragraphs>250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Adobe Caslon Pro Bold</vt:lpstr>
      <vt:lpstr>Arial</vt:lpstr>
      <vt:lpstr>Trebuchet MS</vt:lpstr>
      <vt:lpstr>Wingdings 3</vt:lpstr>
      <vt:lpstr>Faceta</vt:lpstr>
      <vt:lpstr>A-MPDU Aggregation</vt:lpstr>
      <vt:lpstr>Our objective and context</vt:lpstr>
      <vt:lpstr>Hardware</vt:lpstr>
      <vt:lpstr>Traffic Scheme (Connection &amp; Data)</vt:lpstr>
      <vt:lpstr>Beacon Packet (Fields and values we fill)</vt:lpstr>
      <vt:lpstr>Probe Response (Fields and values we fill)</vt:lpstr>
      <vt:lpstr>Presentación de PowerPoint</vt:lpstr>
      <vt:lpstr>Assoc. Response (Field and values we fill)</vt:lpstr>
      <vt:lpstr>AddBA Request (Fields and values we fill)</vt:lpstr>
      <vt:lpstr>A-MPDU (I): structure with two IP packets</vt:lpstr>
      <vt:lpstr>A-MPDU (II): structure with two IP packets</vt:lpstr>
      <vt:lpstr>A-MPDU (III): structure with two IP packets</vt:lpstr>
      <vt:lpstr>A-MPDU (IV): Questions</vt:lpstr>
      <vt:lpstr>BA Request</vt:lpstr>
      <vt:lpstr>THANKS FOR YOUR HELP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A-MPDU Aggregation</dc:title>
  <dc:creator>Cristian Hernández</dc:creator>
  <cp:lastModifiedBy>jsaldana</cp:lastModifiedBy>
  <cp:revision>32</cp:revision>
  <dcterms:created xsi:type="dcterms:W3CDTF">2016-06-29T15:50:02Z</dcterms:created>
  <dcterms:modified xsi:type="dcterms:W3CDTF">2016-07-05T07:26:37Z</dcterms:modified>
</cp:coreProperties>
</file>