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86" r:id="rId2"/>
    <p:sldId id="298" r:id="rId3"/>
    <p:sldId id="314" r:id="rId4"/>
    <p:sldId id="312" r:id="rId5"/>
    <p:sldId id="309" r:id="rId6"/>
    <p:sldId id="313" r:id="rId7"/>
    <p:sldId id="317" r:id="rId8"/>
    <p:sldId id="316" r:id="rId9"/>
    <p:sldId id="318" r:id="rId10"/>
    <p:sldId id="306" r:id="rId11"/>
    <p:sldId id="299"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FE"/>
    <a:srgbClr val="3B5998"/>
    <a:srgbClr val="06038D"/>
    <a:srgbClr val="00B140"/>
    <a:srgbClr val="009CA6"/>
    <a:srgbClr val="8C1515"/>
    <a:srgbClr val="75787B"/>
    <a:srgbClr val="FF00A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21" autoAdjust="0"/>
    <p:restoredTop sz="60392" autoAdjust="0"/>
  </p:normalViewPr>
  <p:slideViewPr>
    <p:cSldViewPr snapToGrid="0" snapToObjects="1">
      <p:cViewPr>
        <p:scale>
          <a:sx n="72" d="100"/>
          <a:sy n="72" d="100"/>
        </p:scale>
        <p:origin x="-500" y="-48"/>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3" d="100"/>
          <a:sy n="53" d="100"/>
        </p:scale>
        <p:origin x="-270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4E42B-4916-B446-8EAC-F75B0039E542}" type="datetimeFigureOut">
              <a:rPr lang="en-US" smtClean="0"/>
              <a:pPr/>
              <a:t>3/10/2018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52CAAC-3E77-B643-A184-E19370C1EB9E}" type="slidenum">
              <a:rPr lang="en-US" smtClean="0"/>
              <a:pPr/>
              <a:t>‹#›</a:t>
            </a:fld>
            <a:endParaRPr lang="en-US"/>
          </a:p>
        </p:txBody>
      </p:sp>
    </p:spTree>
    <p:extLst>
      <p:ext uri="{BB962C8B-B14F-4D97-AF65-F5344CB8AC3E}">
        <p14:creationId xmlns:p14="http://schemas.microsoft.com/office/powerpoint/2010/main" val="73283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Hey guys, I’m really</a:t>
            </a:r>
            <a:r>
              <a:rPr lang="en-GB" baseline="0" dirty="0" smtClean="0"/>
              <a:t> excited to be here. I hope you re too. </a:t>
            </a:r>
            <a:r>
              <a:rPr lang="en-GB" dirty="0" smtClean="0"/>
              <a:t>Thank you all for coming to the college on a Saturday morning. Calls for an applause! </a:t>
            </a:r>
          </a:p>
          <a:p>
            <a:r>
              <a:rPr lang="en-IN" dirty="0" smtClean="0"/>
              <a:t>(Move to Next Slide)</a:t>
            </a:r>
            <a:endParaRPr lang="en-IN" dirty="0"/>
          </a:p>
        </p:txBody>
      </p:sp>
      <p:sp>
        <p:nvSpPr>
          <p:cNvPr id="4" name="Slide Number Placeholder 3"/>
          <p:cNvSpPr>
            <a:spLocks noGrp="1"/>
          </p:cNvSpPr>
          <p:nvPr>
            <p:ph type="sldNum" sz="quarter" idx="10"/>
          </p:nvPr>
        </p:nvSpPr>
        <p:spPr/>
        <p:txBody>
          <a:bodyPr/>
          <a:lstStyle/>
          <a:p>
            <a:fld id="{8A52CAAC-3E77-B643-A184-E19370C1EB9E}" type="slidenum">
              <a:rPr lang="en-US" smtClean="0"/>
              <a:pPr/>
              <a:t>1</a:t>
            </a:fld>
            <a:endParaRPr lang="en-US"/>
          </a:p>
        </p:txBody>
      </p:sp>
    </p:spTree>
    <p:extLst>
      <p:ext uri="{BB962C8B-B14F-4D97-AF65-F5344CB8AC3E}">
        <p14:creationId xmlns:p14="http://schemas.microsoft.com/office/powerpoint/2010/main" val="208332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tell you about myself, I am </a:t>
            </a:r>
            <a:r>
              <a:rPr lang="en-GB" dirty="0" err="1" smtClean="0"/>
              <a:t>Kritika</a:t>
            </a:r>
            <a:r>
              <a:rPr lang="en-GB" dirty="0" smtClean="0"/>
              <a:t> </a:t>
            </a:r>
            <a:r>
              <a:rPr lang="en-GB" dirty="0" err="1" smtClean="0"/>
              <a:t>Jalan</a:t>
            </a:r>
            <a:r>
              <a:rPr lang="en-GB" dirty="0" smtClean="0"/>
              <a:t>, and I like to call myself poetic data nerd because of my obvious</a:t>
            </a:r>
            <a:r>
              <a:rPr lang="en-GB" baseline="0" dirty="0" smtClean="0"/>
              <a:t> love for </a:t>
            </a:r>
            <a:r>
              <a:rPr lang="en-GB" dirty="0" smtClean="0"/>
              <a:t>data science and not-so-obvious love for Poetry. To connect with</a:t>
            </a:r>
            <a:r>
              <a:rPr lang="en-GB" baseline="0" dirty="0" smtClean="0"/>
              <a:t> me, </a:t>
            </a:r>
            <a:r>
              <a:rPr lang="en-GB" dirty="0" smtClean="0"/>
              <a:t>find me on Twitter/Medium/LinkedIn with this name.</a:t>
            </a:r>
          </a:p>
          <a:p>
            <a:endParaRPr lang="en-GB" dirty="0" smtClean="0"/>
          </a:p>
          <a:p>
            <a:r>
              <a:rPr lang="en-GB" dirty="0" smtClean="0"/>
              <a:t>Approximately 3 years back, I completed my graduation in Information</a:t>
            </a:r>
            <a:r>
              <a:rPr lang="en-GB" baseline="0" dirty="0" smtClean="0"/>
              <a:t> </a:t>
            </a:r>
            <a:r>
              <a:rPr lang="en-GB" dirty="0" smtClean="0"/>
              <a:t>Technology. Like most of you here, I used to read just enough for me to clear the semester-end examinations. I was the kind of girl who believed ‘College gets you ready for the real world’. I used to </a:t>
            </a:r>
            <a:r>
              <a:rPr lang="en-GB" dirty="0" err="1" smtClean="0"/>
              <a:t>belive</a:t>
            </a:r>
            <a:r>
              <a:rPr lang="en-GB" dirty="0" smtClean="0"/>
              <a:t> doing great in whatever institution you are with right now builds the leaders, doing great in your examinations lands great jobs, revising the course twice lands you even better. Dumbass, I know! </a:t>
            </a:r>
          </a:p>
          <a:p>
            <a:endParaRPr lang="en-GB" dirty="0" smtClean="0"/>
          </a:p>
          <a:p>
            <a:r>
              <a:rPr lang="en-GB" dirty="0" smtClean="0"/>
              <a:t>As a result of my belief, I learned nothing substantial during my college days</a:t>
            </a:r>
          </a:p>
          <a:p>
            <a:endParaRPr lang="en-GB" dirty="0" smtClean="0"/>
          </a:p>
          <a:p>
            <a:r>
              <a:rPr lang="en-GB" dirty="0" smtClean="0"/>
              <a:t>Although, there was this one thing I always wanted. I wanted to stand out from the crowd, always wanted to be the black sheep of my family, always wanted to be relevant. </a:t>
            </a:r>
          </a:p>
          <a:p>
            <a:endParaRPr lang="en-GB" dirty="0" smtClean="0"/>
          </a:p>
          <a:p>
            <a:r>
              <a:rPr lang="en-GB" dirty="0" smtClean="0"/>
              <a:t>So in my final year, I started trying out every other thing, like taking a course on parallel programming, registering with </a:t>
            </a:r>
            <a:r>
              <a:rPr lang="en-GB" dirty="0" err="1" smtClean="0"/>
              <a:t>HackerEarth</a:t>
            </a:r>
            <a:r>
              <a:rPr lang="en-GB" dirty="0" smtClean="0"/>
              <a:t>, building applications using Java, learning android and creating mobile apps, taking up a project in Natural Language Processing using Support Vector Machines, submitting papers to international journals, participating in hack-a-thons. Phew! Anything and Everything. You guessed it right, I wasn't going anywhere</a:t>
            </a:r>
            <a:r>
              <a:rPr lang="en-GB" baseline="0" dirty="0" smtClean="0"/>
              <a:t> with this</a:t>
            </a:r>
            <a:endParaRPr lang="en-GB" dirty="0" smtClean="0"/>
          </a:p>
          <a:p>
            <a:endParaRPr lang="en-GB" dirty="0" smtClean="0"/>
          </a:p>
          <a:p>
            <a:r>
              <a:rPr lang="en-GB" dirty="0" smtClean="0"/>
              <a:t>Amidst all this, I got placed in a company that calls itself 'Big data analytics and Decision Sciences firm'. Heavy, I know (Move to next slide)</a:t>
            </a:r>
            <a:endParaRPr lang="en-IN" dirty="0" smtClean="0"/>
          </a:p>
        </p:txBody>
      </p:sp>
      <p:sp>
        <p:nvSpPr>
          <p:cNvPr id="4" name="Slide Number Placeholder 3"/>
          <p:cNvSpPr>
            <a:spLocks noGrp="1"/>
          </p:cNvSpPr>
          <p:nvPr>
            <p:ph type="sldNum" sz="quarter" idx="10"/>
          </p:nvPr>
        </p:nvSpPr>
        <p:spPr/>
        <p:txBody>
          <a:bodyPr/>
          <a:lstStyle/>
          <a:p>
            <a:fld id="{8A52CAAC-3E77-B643-A184-E19370C1EB9E}" type="slidenum">
              <a:rPr lang="en-US" smtClean="0"/>
              <a:pPr/>
              <a:t>3</a:t>
            </a:fld>
            <a:endParaRPr lang="en-US"/>
          </a:p>
        </p:txBody>
      </p:sp>
    </p:spTree>
    <p:extLst>
      <p:ext uri="{BB962C8B-B14F-4D97-AF65-F5344CB8AC3E}">
        <p14:creationId xmlns:p14="http://schemas.microsoft.com/office/powerpoint/2010/main" val="22853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break this phrase down and look at each of the terms. Big Data. Let me tell you what the hype is all about. Big data, is like any other data but in abundance. </a:t>
            </a:r>
          </a:p>
          <a:p>
            <a:endParaRPr lang="en-GB" dirty="0" smtClean="0"/>
          </a:p>
          <a:p>
            <a:r>
              <a:rPr lang="en-GB" dirty="0" smtClean="0"/>
              <a:t>When we start creating data at a speed far more than what we can consume it at, we call it big data. For example look at these numbers. </a:t>
            </a:r>
          </a:p>
          <a:p>
            <a:r>
              <a:rPr lang="en-GB" dirty="0" smtClean="0"/>
              <a:t>(Move to next</a:t>
            </a:r>
            <a:r>
              <a:rPr lang="en-GB" baseline="0" dirty="0" smtClean="0"/>
              <a:t> slide</a:t>
            </a:r>
            <a:r>
              <a:rPr lang="en-GB" dirty="0" smtClean="0"/>
              <a:t>)</a:t>
            </a:r>
          </a:p>
        </p:txBody>
      </p:sp>
      <p:sp>
        <p:nvSpPr>
          <p:cNvPr id="4" name="Slide Number Placeholder 3"/>
          <p:cNvSpPr>
            <a:spLocks noGrp="1"/>
          </p:cNvSpPr>
          <p:nvPr>
            <p:ph type="sldNum" sz="quarter" idx="10"/>
          </p:nvPr>
        </p:nvSpPr>
        <p:spPr/>
        <p:txBody>
          <a:bodyPr/>
          <a:lstStyle/>
          <a:p>
            <a:fld id="{8A52CAAC-3E77-B643-A184-E19370C1EB9E}" type="slidenum">
              <a:rPr lang="en-US" smtClean="0"/>
              <a:pPr/>
              <a:t>4</a:t>
            </a:fld>
            <a:endParaRPr lang="en-US"/>
          </a:p>
        </p:txBody>
      </p:sp>
    </p:spTree>
    <p:extLst>
      <p:ext uri="{BB962C8B-B14F-4D97-AF65-F5344CB8AC3E}">
        <p14:creationId xmlns:p14="http://schemas.microsoft.com/office/powerpoint/2010/main" val="272772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amount of data we create on these websites every single day. Not just over the internet, your offline activities become data too. For example your visit to a hotel (</a:t>
            </a:r>
            <a:r>
              <a:rPr lang="en-GB" dirty="0" err="1" smtClean="0"/>
              <a:t>google</a:t>
            </a:r>
            <a:r>
              <a:rPr lang="en-GB" dirty="0" smtClean="0"/>
              <a:t> maps capture it), the medical claims that you file with insurance companies, the purchases you make at a supermarket and boy, if you're wearing a </a:t>
            </a:r>
            <a:r>
              <a:rPr lang="en-GB" dirty="0" err="1" smtClean="0"/>
              <a:t>fitbit</a:t>
            </a:r>
            <a:r>
              <a:rPr lang="en-GB" dirty="0" smtClean="0"/>
              <a:t>, that little thing is tracking every step of yours (how creepy is that!)</a:t>
            </a:r>
          </a:p>
          <a:p>
            <a:endParaRPr lang="en-GB" dirty="0" smtClean="0"/>
          </a:p>
          <a:p>
            <a:r>
              <a:rPr lang="en-GB" dirty="0" smtClean="0"/>
              <a:t>What do these companies do with this kind of data?</a:t>
            </a:r>
            <a:r>
              <a:rPr lang="en-IN" baseline="0" dirty="0" smtClean="0"/>
              <a:t> </a:t>
            </a:r>
            <a:r>
              <a:rPr lang="en-GB" dirty="0" smtClean="0"/>
              <a:t>By building some processes on this data, they create a storytelling machine out of it.</a:t>
            </a:r>
            <a:endParaRPr lang="en-IN" baseline="0" dirty="0" smtClean="0"/>
          </a:p>
          <a:p>
            <a:endParaRPr lang="en-IN" baseline="0" dirty="0" smtClean="0"/>
          </a:p>
          <a:p>
            <a:r>
              <a:rPr lang="en-GB" dirty="0" smtClean="0"/>
              <a:t>This machine tells them how their company is doing and what can they do to make it work better. Let's take an example of a Telecom company to understand this better. </a:t>
            </a:r>
          </a:p>
          <a:p>
            <a:endParaRPr lang="en-GB" dirty="0" smtClean="0"/>
          </a:p>
          <a:p>
            <a:r>
              <a:rPr lang="en-GB" dirty="0" smtClean="0"/>
              <a:t>We all use </a:t>
            </a:r>
            <a:r>
              <a:rPr lang="en-GB" dirty="0" err="1" smtClean="0"/>
              <a:t>cellphones</a:t>
            </a:r>
            <a:r>
              <a:rPr lang="en-GB" dirty="0" smtClean="0"/>
              <a:t>, yeah. Suppose I am a telecom company based in India. I capture all sorts of data for each of my customer. When did this customer joined our network, when he made a particular call, how long was the call, what's his internet usage, so on and so forth. </a:t>
            </a:r>
          </a:p>
          <a:p>
            <a:endParaRPr lang="en-GB" dirty="0" smtClean="0"/>
          </a:p>
          <a:p>
            <a:r>
              <a:rPr lang="en-GB" dirty="0" smtClean="0"/>
              <a:t>Using this customer level information, I can track every month, how his call usage changes. I can also track if he made a service call to my customer care, I can track if he removed </a:t>
            </a:r>
            <a:r>
              <a:rPr lang="en-GB" dirty="0" err="1" smtClean="0"/>
              <a:t>sim</a:t>
            </a:r>
            <a:r>
              <a:rPr lang="en-GB" dirty="0" smtClean="0"/>
              <a:t> card. I can basically track my user behaviour. </a:t>
            </a:r>
            <a:r>
              <a:rPr lang="en-GB" baseline="0" dirty="0" smtClean="0"/>
              <a:t>I can also answer </a:t>
            </a:r>
            <a:r>
              <a:rPr lang="en-GB" b="1" baseline="0" dirty="0" smtClean="0"/>
              <a:t>summary questions like, what is my average revenue per user, which geographical areas are doing better than others, which data pack is the most valuable for my customers etc.</a:t>
            </a:r>
            <a:r>
              <a:rPr lang="en-GB" baseline="0" dirty="0" smtClean="0"/>
              <a:t> This is called descriptive analytics. You use the data to describe your business. </a:t>
            </a:r>
          </a:p>
          <a:p>
            <a:endParaRPr lang="en-GB" baseline="0" dirty="0" smtClean="0"/>
          </a:p>
          <a:p>
            <a:r>
              <a:rPr lang="en-GB" baseline="0" dirty="0" smtClean="0"/>
              <a:t>Now, when I start answering questions like, </a:t>
            </a:r>
            <a:r>
              <a:rPr lang="en-GB" b="1" baseline="0" dirty="0" smtClean="0"/>
              <a:t>how many customer will port out of my network in 2017, which data pack will a particular customer likely subscribe to in next month, how busy will be my network on </a:t>
            </a:r>
            <a:r>
              <a:rPr lang="en-GB" b="1" baseline="0" dirty="0" err="1" smtClean="0"/>
              <a:t>holi</a:t>
            </a:r>
            <a:r>
              <a:rPr lang="en-GB" b="1" baseline="0" dirty="0" smtClean="0"/>
              <a:t> etc.</a:t>
            </a:r>
            <a:r>
              <a:rPr lang="en-GB" baseline="0" dirty="0" smtClean="0"/>
              <a:t> This becomes predictive analytics. When you build models to predict future events based on data, it is called predictive analytics</a:t>
            </a:r>
            <a:r>
              <a:rPr lang="en-IN" baseline="0" dirty="0" smtClean="0"/>
              <a:t> which essentially uses data science techniques</a:t>
            </a:r>
            <a:r>
              <a:rPr lang="en-GB" baseline="0" dirty="0" smtClean="0"/>
              <a:t>. </a:t>
            </a:r>
            <a:endParaRPr lang="en-GB" dirty="0" smtClean="0"/>
          </a:p>
          <a:p>
            <a:r>
              <a:rPr lang="en-IN" baseline="0" dirty="0" smtClean="0"/>
              <a:t>(Move to next slide)</a:t>
            </a:r>
            <a:endParaRPr lang="en-GB" dirty="0" smtClean="0"/>
          </a:p>
        </p:txBody>
      </p:sp>
      <p:sp>
        <p:nvSpPr>
          <p:cNvPr id="4" name="Slide Number Placeholder 3"/>
          <p:cNvSpPr>
            <a:spLocks noGrp="1"/>
          </p:cNvSpPr>
          <p:nvPr>
            <p:ph type="sldNum" sz="quarter" idx="10"/>
          </p:nvPr>
        </p:nvSpPr>
        <p:spPr/>
        <p:txBody>
          <a:bodyPr/>
          <a:lstStyle/>
          <a:p>
            <a:fld id="{8A52CAAC-3E77-B643-A184-E19370C1EB9E}" type="slidenum">
              <a:rPr lang="en-US" smtClean="0"/>
              <a:pPr/>
              <a:t>5</a:t>
            </a:fld>
            <a:endParaRPr lang="en-US"/>
          </a:p>
        </p:txBody>
      </p:sp>
    </p:spTree>
    <p:extLst>
      <p:ext uri="{BB962C8B-B14F-4D97-AF65-F5344CB8AC3E}">
        <p14:creationId xmlns:p14="http://schemas.microsoft.com/office/powerpoint/2010/main" val="179712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Every analysis that you do using this huge data is called big data analytics. Now what do we mean by decision sciences? Yeah, we just put science everywhere to make things sound fancy. But decisions, that is important.</a:t>
            </a:r>
          </a:p>
          <a:p>
            <a:endParaRPr lang="en-GB" dirty="0" smtClean="0"/>
          </a:p>
          <a:p>
            <a:r>
              <a:rPr lang="en-GB" dirty="0" smtClean="0"/>
              <a:t>Let's go back to the telecom example. What we have till now is the answer to questions starting with ‘What’. Until</a:t>
            </a:r>
            <a:r>
              <a:rPr lang="en-GB" baseline="0" dirty="0" smtClean="0"/>
              <a:t> I know answers to questions starting with ‘Why’, the information is not good enough. I know from the data that a person’s call usage is going down, but I should be able to </a:t>
            </a:r>
            <a:r>
              <a:rPr lang="en-GB" dirty="0" smtClean="0"/>
              <a:t>dig deeper and say that he bought another </a:t>
            </a:r>
            <a:r>
              <a:rPr lang="en-GB" dirty="0" err="1" smtClean="0"/>
              <a:t>sim</a:t>
            </a:r>
            <a:r>
              <a:rPr lang="en-GB" dirty="0" smtClean="0"/>
              <a:t> to make calls from and he is using my </a:t>
            </a:r>
            <a:r>
              <a:rPr lang="en-GB" dirty="0" err="1" smtClean="0"/>
              <a:t>sim</a:t>
            </a:r>
            <a:r>
              <a:rPr lang="en-GB" dirty="0" smtClean="0"/>
              <a:t> just for data. From data I know that I am losing my customer base, but</a:t>
            </a:r>
            <a:r>
              <a:rPr lang="en-GB" baseline="0" dirty="0" smtClean="0"/>
              <a:t> </a:t>
            </a:r>
            <a:r>
              <a:rPr lang="en-GB" dirty="0" smtClean="0"/>
              <a:t>I should be able to dig deeper and say that</a:t>
            </a:r>
            <a:r>
              <a:rPr lang="en-GB" baseline="0" dirty="0" smtClean="0"/>
              <a:t> they are leaving because of the network issues. When I start answering the whys, I start enabling the businesses to take decisions. And decisions, are important. Every company is looking for someone who can help them answer their business questions in a way that can help them take data driven decisions</a:t>
            </a:r>
          </a:p>
          <a:p>
            <a:endParaRPr lang="en-GB" dirty="0" smtClean="0"/>
          </a:p>
          <a:p>
            <a:r>
              <a:rPr lang="en-GB" dirty="0" smtClean="0"/>
              <a:t>The rate at which data is growing, businesses of all sizes will be using it to help them take decisions and impact their revenues. Whether you go on to work with another company or you build your own, data is going to be crucial. Imagine the kind of things you can build, the kind of questions you can answer, the kind of questions you can ask when you have the capability to find patterns in data. Imagine how relevant you feel with the ability to use data and create models that can predict the future before you make decisions. But you may ask, how do I get started?</a:t>
            </a:r>
          </a:p>
          <a:p>
            <a:r>
              <a:rPr lang="en-IN" dirty="0" smtClean="0"/>
              <a:t>(Move to next slide)</a:t>
            </a:r>
            <a:endParaRPr lang="en-IN" dirty="0"/>
          </a:p>
        </p:txBody>
      </p:sp>
      <p:sp>
        <p:nvSpPr>
          <p:cNvPr id="4" name="Slide Number Placeholder 3"/>
          <p:cNvSpPr>
            <a:spLocks noGrp="1"/>
          </p:cNvSpPr>
          <p:nvPr>
            <p:ph type="sldNum" sz="quarter" idx="10"/>
          </p:nvPr>
        </p:nvSpPr>
        <p:spPr/>
        <p:txBody>
          <a:bodyPr/>
          <a:lstStyle/>
          <a:p>
            <a:fld id="{8A52CAAC-3E77-B643-A184-E19370C1EB9E}" type="slidenum">
              <a:rPr lang="en-US" smtClean="0"/>
              <a:pPr/>
              <a:t>6</a:t>
            </a:fld>
            <a:endParaRPr lang="en-US"/>
          </a:p>
        </p:txBody>
      </p:sp>
    </p:spTree>
    <p:extLst>
      <p:ext uri="{BB962C8B-B14F-4D97-AF65-F5344CB8AC3E}">
        <p14:creationId xmlns:p14="http://schemas.microsoft.com/office/powerpoint/2010/main" val="93004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three steps to becoming a data scientist-</a:t>
            </a:r>
          </a:p>
          <a:p>
            <a:r>
              <a:rPr lang="en-GB" dirty="0" smtClean="0"/>
              <a:t>1. Acquire</a:t>
            </a:r>
          </a:p>
          <a:p>
            <a:r>
              <a:rPr lang="en-GB" dirty="0" smtClean="0"/>
              <a:t>2. Build</a:t>
            </a:r>
          </a:p>
          <a:p>
            <a:r>
              <a:rPr lang="en-GB" dirty="0" smtClean="0"/>
              <a:t>3. Showcase</a:t>
            </a:r>
          </a:p>
          <a:p>
            <a:endParaRPr lang="en-GB" dirty="0" smtClean="0"/>
          </a:p>
          <a:p>
            <a:r>
              <a:rPr lang="en-GB" baseline="0" dirty="0" smtClean="0"/>
              <a:t>You acquire the knowledge of building predictive models, you build models </a:t>
            </a:r>
            <a:r>
              <a:rPr lang="en-IN" baseline="0" dirty="0" smtClean="0"/>
              <a:t>that </a:t>
            </a:r>
            <a:r>
              <a:rPr lang="en-GB" baseline="0" dirty="0" smtClean="0"/>
              <a:t>solve a real world problem and lastly, you showcase it for the world to see. This last step is what most of us forget. If you have built something amazing, unless you talk about it, nobody knows about it. </a:t>
            </a:r>
          </a:p>
          <a:p>
            <a:endParaRPr lang="en-GB" baseline="0" dirty="0" smtClean="0"/>
          </a:p>
          <a:p>
            <a:r>
              <a:rPr lang="en-GB" dirty="0" smtClean="0"/>
              <a:t>I can tell you how you can acquire the knowledge. I can also tell you how you can showcase. But</a:t>
            </a:r>
            <a:r>
              <a:rPr lang="en-GB" baseline="0" dirty="0" smtClean="0"/>
              <a:t> solving a real world problem is something completely on you</a:t>
            </a:r>
          </a:p>
          <a:p>
            <a:endParaRPr lang="en-GB" dirty="0" smtClean="0"/>
          </a:p>
          <a:p>
            <a:r>
              <a:rPr lang="en-GB" dirty="0" smtClean="0"/>
              <a:t>Let's talk about the</a:t>
            </a:r>
            <a:r>
              <a:rPr lang="en-GB" baseline="0" dirty="0" smtClean="0"/>
              <a:t> first step</a:t>
            </a:r>
            <a:r>
              <a:rPr lang="en-GB" dirty="0" smtClean="0"/>
              <a:t>-</a:t>
            </a:r>
          </a:p>
          <a:p>
            <a:r>
              <a:rPr lang="en-GB" dirty="0" smtClean="0"/>
              <a:t>Broadly speaking, there are two possible ways to get into the data science</a:t>
            </a:r>
            <a:r>
              <a:rPr lang="en-GB" baseline="0" dirty="0" smtClean="0"/>
              <a:t> world</a:t>
            </a:r>
            <a:r>
              <a:rPr lang="en-GB" dirty="0" smtClean="0"/>
              <a:t>. One, you take formal education after graduation to become a data scientist. The other is you exploit the internet. Both of these have their pros and cons, let's not get into it. I personally didn't want to </a:t>
            </a:r>
            <a:r>
              <a:rPr lang="en-GB" dirty="0" err="1" smtClean="0"/>
              <a:t>enroll</a:t>
            </a:r>
            <a:r>
              <a:rPr lang="en-GB" dirty="0" smtClean="0"/>
              <a:t> into an institute and thus, I moved on to become a self-learned data scientist</a:t>
            </a:r>
          </a:p>
          <a:p>
            <a:endParaRPr lang="en-GB" dirty="0" smtClean="0"/>
          </a:p>
          <a:p>
            <a:r>
              <a:rPr lang="en-GB" dirty="0" smtClean="0"/>
              <a:t>For those of you, who want to be on their own, here are some takeaways from my experience of ~a year and a half. </a:t>
            </a:r>
          </a:p>
          <a:p>
            <a:r>
              <a:rPr lang="en-IN" dirty="0" smtClean="0"/>
              <a:t>(Move to next slide)</a:t>
            </a:r>
            <a:endParaRPr lang="en-IN" dirty="0"/>
          </a:p>
        </p:txBody>
      </p:sp>
      <p:sp>
        <p:nvSpPr>
          <p:cNvPr id="4" name="Slide Number Placeholder 3"/>
          <p:cNvSpPr>
            <a:spLocks noGrp="1"/>
          </p:cNvSpPr>
          <p:nvPr>
            <p:ph type="sldNum" sz="quarter" idx="10"/>
          </p:nvPr>
        </p:nvSpPr>
        <p:spPr/>
        <p:txBody>
          <a:bodyPr/>
          <a:lstStyle/>
          <a:p>
            <a:fld id="{8A52CAAC-3E77-B643-A184-E19370C1EB9E}" type="slidenum">
              <a:rPr lang="en-US" smtClean="0"/>
              <a:pPr/>
              <a:t>7</a:t>
            </a:fld>
            <a:endParaRPr lang="en-US"/>
          </a:p>
        </p:txBody>
      </p:sp>
    </p:spTree>
    <p:extLst>
      <p:ext uri="{BB962C8B-B14F-4D97-AF65-F5344CB8AC3E}">
        <p14:creationId xmlns:p14="http://schemas.microsoft.com/office/powerpoint/2010/main" val="429248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Don't invest too much time in choosing the best language to</a:t>
            </a:r>
            <a:r>
              <a:rPr lang="en-GB" baseline="0" dirty="0" smtClean="0"/>
              <a:t> start with. Choose anything and just get started. In the long run, you will anyway end up learning both R and Python. That said, don’t invest too much time in learning nuances of the language. Learn enough basics that can help you with </a:t>
            </a:r>
            <a:r>
              <a:rPr lang="en-GB" dirty="0" smtClean="0"/>
              <a:t>data cleaning, transforming and visualizing.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GB" dirty="0" smtClean="0"/>
              <a:t>There are courses </a:t>
            </a:r>
            <a:r>
              <a:rPr lang="en-GB" dirty="0" err="1" smtClean="0"/>
              <a:t>avaialble</a:t>
            </a:r>
            <a:r>
              <a:rPr lang="en-GB" dirty="0" smtClean="0"/>
              <a:t> throughout</a:t>
            </a:r>
            <a:r>
              <a:rPr lang="en-GB" baseline="0" dirty="0" smtClean="0"/>
              <a:t> the web, on </a:t>
            </a:r>
            <a:r>
              <a:rPr lang="en-GB" baseline="0" dirty="0" err="1" smtClean="0"/>
              <a:t>edX</a:t>
            </a:r>
            <a:r>
              <a:rPr lang="en-GB" baseline="0" dirty="0" smtClean="0"/>
              <a:t>, </a:t>
            </a:r>
            <a:r>
              <a:rPr lang="en-GB" baseline="0" dirty="0" err="1" smtClean="0"/>
              <a:t>coursera</a:t>
            </a:r>
            <a:r>
              <a:rPr lang="en-GB" baseline="0" dirty="0" smtClean="0"/>
              <a:t>, </a:t>
            </a:r>
            <a:r>
              <a:rPr lang="en-GB" baseline="0" dirty="0" err="1" smtClean="0"/>
              <a:t>udacity</a:t>
            </a:r>
            <a:r>
              <a:rPr lang="en-GB" baseline="0" dirty="0" smtClean="0"/>
              <a:t>, </a:t>
            </a:r>
            <a:r>
              <a:rPr lang="en-GB" baseline="0" dirty="0" err="1" smtClean="0"/>
              <a:t>youtube</a:t>
            </a:r>
            <a:r>
              <a:rPr lang="en-GB" baseline="0" dirty="0" smtClean="0"/>
              <a:t>. Just know if the course emphasizes on theory more or the practical aspect of the algorithms. </a:t>
            </a:r>
            <a:r>
              <a:rPr lang="en-GB" dirty="0" smtClean="0"/>
              <a:t>Depending on whether you learn from theory or </a:t>
            </a:r>
            <a:r>
              <a:rPr lang="en-GB" dirty="0" err="1" smtClean="0"/>
              <a:t>practicals</a:t>
            </a:r>
            <a:r>
              <a:rPr lang="en-GB" dirty="0" smtClean="0"/>
              <a:t>, choose your first machine learning course. That said,</a:t>
            </a:r>
            <a:r>
              <a:rPr lang="en-GB" baseline="0" dirty="0" smtClean="0"/>
              <a:t> to become a successful data scientist, you will have to understand the limitations and usability of every algorithm apart from just the knowledge of how to apply them.</a:t>
            </a:r>
            <a:endParaRPr lang="en-GB"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GB" dirty="0" smtClean="0"/>
              <a:t>Data science</a:t>
            </a:r>
            <a:r>
              <a:rPr lang="en-GB" baseline="0" dirty="0" smtClean="0"/>
              <a:t> is evolving at a really fast pace. There are new papers getting published every single day which highly impacts how we solve problems. You should be </a:t>
            </a:r>
            <a:r>
              <a:rPr lang="en-GB" baseline="0" dirty="0" err="1" smtClean="0"/>
              <a:t>equiped</a:t>
            </a:r>
            <a:r>
              <a:rPr lang="en-GB" baseline="0" dirty="0" smtClean="0"/>
              <a:t> with the knowledge of </a:t>
            </a:r>
            <a:r>
              <a:rPr lang="en-GB" dirty="0" err="1" smtClean="0"/>
              <a:t>Statitics</a:t>
            </a:r>
            <a:r>
              <a:rPr lang="en-GB" dirty="0" smtClean="0"/>
              <a:t> and Algebra to understand these papers. And oh</a:t>
            </a:r>
            <a:r>
              <a:rPr lang="en-GB" baseline="0" dirty="0" smtClean="0"/>
              <a:t> by the way, almost all of these papers also talk about unsolved real world problems that can be solved using the knowledge from those papers itself.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GB" dirty="0" smtClean="0"/>
              <a:t>Having</a:t>
            </a:r>
            <a:r>
              <a:rPr lang="en-GB" baseline="0" dirty="0" smtClean="0"/>
              <a:t> learned </a:t>
            </a:r>
            <a:r>
              <a:rPr lang="en-GB" dirty="0" smtClean="0"/>
              <a:t>SQL helps you get an intuition about data and its structure. It</a:t>
            </a:r>
            <a:r>
              <a:rPr lang="en-GB" baseline="0" dirty="0" smtClean="0"/>
              <a:t> makes it really for you to deal with data cleaning and transformation. But most people don’t acknowledge this fact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GB" baseline="0" dirty="0" smtClean="0"/>
              <a:t>We talked about languages, algorithms, statistics, SQL. These are all the things that you will be learning in order to get started. And there a lot of resources available on the web for each of them. Make sure you don’t get lost in the web and do your research before getting started with any of the courses or books. Try to sign up for things that helps you build intuition </a:t>
            </a:r>
            <a:r>
              <a:rPr lang="en-GB" baseline="0" dirty="0" err="1" smtClean="0"/>
              <a:t>alongwith</a:t>
            </a:r>
            <a:r>
              <a:rPr lang="en-GB" baseline="0" dirty="0" smtClean="0"/>
              <a:t> giving you a </a:t>
            </a:r>
            <a:r>
              <a:rPr lang="en-GB" baseline="0" dirty="0" err="1" smtClean="0"/>
              <a:t>handson</a:t>
            </a:r>
            <a:r>
              <a:rPr lang="en-GB" baseline="0" dirty="0" smtClean="0"/>
              <a:t> experience because learning by doing is the best way of going about anything.</a:t>
            </a:r>
            <a:endParaRPr lang="en-GB" dirty="0" smtClean="0"/>
          </a:p>
        </p:txBody>
      </p:sp>
      <p:sp>
        <p:nvSpPr>
          <p:cNvPr id="4" name="Slide Number Placeholder 3"/>
          <p:cNvSpPr>
            <a:spLocks noGrp="1"/>
          </p:cNvSpPr>
          <p:nvPr>
            <p:ph type="sldNum" sz="quarter" idx="10"/>
          </p:nvPr>
        </p:nvSpPr>
        <p:spPr/>
        <p:txBody>
          <a:bodyPr/>
          <a:lstStyle/>
          <a:p>
            <a:fld id="{8A52CAAC-3E77-B643-A184-E19370C1EB9E}" type="slidenum">
              <a:rPr lang="en-US" smtClean="0"/>
              <a:pPr/>
              <a:t>8</a:t>
            </a:fld>
            <a:endParaRPr lang="en-US"/>
          </a:p>
        </p:txBody>
      </p:sp>
    </p:spTree>
    <p:extLst>
      <p:ext uri="{BB962C8B-B14F-4D97-AF65-F5344CB8AC3E}">
        <p14:creationId xmlns:p14="http://schemas.microsoft.com/office/powerpoint/2010/main" val="405228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Learning</a:t>
            </a:r>
            <a:r>
              <a:rPr lang="en-GB" baseline="0" dirty="0" smtClean="0"/>
              <a:t> in this field is an endless process and thus, </a:t>
            </a:r>
            <a:r>
              <a:rPr lang="en-GB" baseline="0" dirty="0" err="1" smtClean="0"/>
              <a:t>leanring</a:t>
            </a:r>
            <a:r>
              <a:rPr lang="en-GB" baseline="0" dirty="0" smtClean="0"/>
              <a:t>, solving problems and showcasing, all of these happen together. So my advice is, create a </a:t>
            </a:r>
            <a:r>
              <a:rPr lang="en-GB" baseline="0" dirty="0" err="1" smtClean="0"/>
              <a:t>github</a:t>
            </a:r>
            <a:r>
              <a:rPr lang="en-GB" baseline="0" dirty="0" smtClean="0"/>
              <a:t> account and have everything that you learn or build be published there. Once you have created a </a:t>
            </a:r>
            <a:r>
              <a:rPr lang="en-GB" baseline="0" dirty="0" err="1" smtClean="0"/>
              <a:t>github</a:t>
            </a:r>
            <a:r>
              <a:rPr lang="en-GB" baseline="0" dirty="0" smtClean="0"/>
              <a:t> project, write about it on your blog. Be it a publication or medium or data science centric websites like </a:t>
            </a:r>
            <a:r>
              <a:rPr lang="en-GB" baseline="0" dirty="0" err="1" smtClean="0"/>
              <a:t>KDNuggets</a:t>
            </a:r>
            <a:r>
              <a:rPr lang="en-GB" baseline="0" dirty="0" smtClean="0"/>
              <a:t> or </a:t>
            </a:r>
            <a:r>
              <a:rPr lang="en-GB" baseline="0" dirty="0" err="1" smtClean="0"/>
              <a:t>AnalyticsVidya</a:t>
            </a:r>
            <a:r>
              <a:rPr lang="en-GB" baseline="0" dirty="0" smtClean="0"/>
              <a:t>. Just talk about whatever you have created. Now that you have an article published, show it to the world by posting it on LinkedIn, Twitter. Oh let me tell you, the DS community is really strong and active on both </a:t>
            </a:r>
            <a:r>
              <a:rPr lang="en-GB" baseline="0" dirty="0" err="1" smtClean="0"/>
              <a:t>linkedIn</a:t>
            </a:r>
            <a:r>
              <a:rPr lang="en-GB" baseline="0" dirty="0" smtClean="0"/>
              <a:t> and Twitter. Follow established data scientists here. Meet people with similar interests, join local meet-ups or attend such conferences. Keep pushing yourself and believe you are unstoppable</a:t>
            </a:r>
          </a:p>
          <a:p>
            <a:endParaRPr lang="en-GB" baseline="0" dirty="0" smtClean="0"/>
          </a:p>
        </p:txBody>
      </p:sp>
      <p:sp>
        <p:nvSpPr>
          <p:cNvPr id="4" name="Slide Number Placeholder 3"/>
          <p:cNvSpPr>
            <a:spLocks noGrp="1"/>
          </p:cNvSpPr>
          <p:nvPr>
            <p:ph type="sldNum" sz="quarter" idx="10"/>
          </p:nvPr>
        </p:nvSpPr>
        <p:spPr/>
        <p:txBody>
          <a:bodyPr/>
          <a:lstStyle/>
          <a:p>
            <a:fld id="{8A52CAAC-3E77-B643-A184-E19370C1EB9E}" type="slidenum">
              <a:rPr lang="en-US" smtClean="0"/>
              <a:pPr/>
              <a:t>9</a:t>
            </a:fld>
            <a:endParaRPr lang="en-US"/>
          </a:p>
        </p:txBody>
      </p:sp>
    </p:spTree>
    <p:extLst>
      <p:ext uri="{BB962C8B-B14F-4D97-AF65-F5344CB8AC3E}">
        <p14:creationId xmlns:p14="http://schemas.microsoft.com/office/powerpoint/2010/main" val="405228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to summarise,</a:t>
            </a:r>
            <a:r>
              <a:rPr lang="en-IN" baseline="0" dirty="0" smtClean="0"/>
              <a:t> here are the basic skills you will need to become a successful data scientist. SQL, Statistics, Algebra…. There are debates on whether domain knowledge helps or hinders building data science models, but that’s for another day. </a:t>
            </a:r>
          </a:p>
          <a:p>
            <a:endParaRPr lang="en-IN" baseline="0" dirty="0" smtClean="0"/>
          </a:p>
          <a:p>
            <a:r>
              <a:rPr lang="en-GB" dirty="0" smtClean="0"/>
              <a:t>So today, I talked about Why you should care about data and How you can learn to analyse data. Now it's on you to decide What you use this powerful</a:t>
            </a:r>
            <a:r>
              <a:rPr lang="en-GB" baseline="0" dirty="0" smtClean="0"/>
              <a:t> resource</a:t>
            </a:r>
            <a:r>
              <a:rPr lang="en-GB" dirty="0" smtClean="0"/>
              <a:t> for. Thank you and all the very best with your careers :)</a:t>
            </a:r>
          </a:p>
          <a:p>
            <a:r>
              <a:rPr lang="en-IN" dirty="0" smtClean="0"/>
              <a:t>(Move to next slide)</a:t>
            </a:r>
            <a:endParaRPr lang="en-GB" dirty="0" smtClean="0"/>
          </a:p>
        </p:txBody>
      </p:sp>
      <p:sp>
        <p:nvSpPr>
          <p:cNvPr id="4" name="Slide Number Placeholder 3"/>
          <p:cNvSpPr>
            <a:spLocks noGrp="1"/>
          </p:cNvSpPr>
          <p:nvPr>
            <p:ph type="sldNum" sz="quarter" idx="10"/>
          </p:nvPr>
        </p:nvSpPr>
        <p:spPr/>
        <p:txBody>
          <a:bodyPr/>
          <a:lstStyle/>
          <a:p>
            <a:fld id="{8A52CAAC-3E77-B643-A184-E19370C1EB9E}" type="slidenum">
              <a:rPr lang="en-US" smtClean="0"/>
              <a:pPr/>
              <a:t>10</a:t>
            </a:fld>
            <a:endParaRPr lang="en-US"/>
          </a:p>
        </p:txBody>
      </p:sp>
    </p:spTree>
    <p:extLst>
      <p:ext uri="{BB962C8B-B14F-4D97-AF65-F5344CB8AC3E}">
        <p14:creationId xmlns:p14="http://schemas.microsoft.com/office/powerpoint/2010/main" val="1230028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264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1600201"/>
            <a:ext cx="1096994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137865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383836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441" y="1600201"/>
            <a:ext cx="10969943"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235147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Rectangle 4"/>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325246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157477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312303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3"/>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371294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296583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65068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p:nvPr userDrawn="1"/>
        </p:nvSpPr>
        <p:spPr>
          <a:xfrm>
            <a:off x="-1" y="6151036"/>
            <a:ext cx="12188825" cy="706964"/>
          </a:xfrm>
          <a:prstGeom prst="rect">
            <a:avLst/>
          </a:prstGeom>
          <a:solidFill>
            <a:srgbClr val="00B1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WIDS_logo_Horizontal_widsonly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478" y="6167970"/>
            <a:ext cx="2432092" cy="685800"/>
          </a:xfrm>
          <a:prstGeom prst="rect">
            <a:avLst/>
          </a:prstGeom>
        </p:spPr>
      </p:pic>
    </p:spTree>
    <p:extLst>
      <p:ext uri="{BB962C8B-B14F-4D97-AF65-F5344CB8AC3E}">
        <p14:creationId xmlns:p14="http://schemas.microsoft.com/office/powerpoint/2010/main" val="380939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22422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000" kern="1200">
          <a:solidFill>
            <a:schemeClr val="tx1"/>
          </a:solidFill>
          <a:latin typeface="Helvetica"/>
          <a:ea typeface="+mj-ea"/>
          <a:cs typeface="+mj-cs"/>
        </a:defRPr>
      </a:lvl1pPr>
    </p:titleStyle>
    <p:bodyStyle>
      <a:lvl1pPr marL="0" indent="0" algn="l" defTabSz="457200" rtl="0" eaLnBrk="1" latinLnBrk="0" hangingPunct="1">
        <a:spcBef>
          <a:spcPct val="20000"/>
        </a:spcBef>
        <a:buFont typeface="Arial"/>
        <a:buNone/>
        <a:defRPr sz="3200" kern="1200">
          <a:solidFill>
            <a:srgbClr val="75787B"/>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normAutofit/>
          </a:bodyPr>
          <a:lstStyle/>
          <a:p>
            <a:pPr algn="ctr"/>
            <a:r>
              <a:rPr lang="en-US" sz="4400" dirty="0" smtClean="0"/>
              <a:t>All Things Data Science</a:t>
            </a:r>
            <a:endParaRPr lang="en-US" sz="4400" dirty="0"/>
          </a:p>
        </p:txBody>
      </p:sp>
    </p:spTree>
    <p:extLst>
      <p:ext uri="{BB962C8B-B14F-4D97-AF65-F5344CB8AC3E}">
        <p14:creationId xmlns:p14="http://schemas.microsoft.com/office/powerpoint/2010/main" val="923780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Becoming Data Scientist</a:t>
            </a:r>
            <a:endParaRPr lang="en-IN" dirty="0"/>
          </a:p>
        </p:txBody>
      </p:sp>
      <p:sp>
        <p:nvSpPr>
          <p:cNvPr id="23" name="Freeform 22"/>
          <p:cNvSpPr/>
          <p:nvPr/>
        </p:nvSpPr>
        <p:spPr>
          <a:xfrm>
            <a:off x="4445694" y="1398425"/>
            <a:ext cx="4164134" cy="4164360"/>
          </a:xfrm>
          <a:custGeom>
            <a:avLst/>
            <a:gdLst>
              <a:gd name="connsiteX0" fmla="*/ 0 w 2723951"/>
              <a:gd name="connsiteY0" fmla="*/ 1362050 h 2724099"/>
              <a:gd name="connsiteX1" fmla="*/ 1361976 w 2723951"/>
              <a:gd name="connsiteY1" fmla="*/ 0 h 2724099"/>
              <a:gd name="connsiteX2" fmla="*/ 2723952 w 2723951"/>
              <a:gd name="connsiteY2" fmla="*/ 1362050 h 2724099"/>
              <a:gd name="connsiteX3" fmla="*/ 1361976 w 2723951"/>
              <a:gd name="connsiteY3" fmla="*/ 2724100 h 2724099"/>
              <a:gd name="connsiteX4" fmla="*/ 0 w 2723951"/>
              <a:gd name="connsiteY4" fmla="*/ 1362050 h 27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3951" h="2724099">
                <a:moveTo>
                  <a:pt x="0" y="1362050"/>
                </a:moveTo>
                <a:cubicBezTo>
                  <a:pt x="0" y="609811"/>
                  <a:pt x="609777" y="0"/>
                  <a:pt x="1361976" y="0"/>
                </a:cubicBezTo>
                <a:cubicBezTo>
                  <a:pt x="2114175" y="0"/>
                  <a:pt x="2723952" y="609811"/>
                  <a:pt x="2723952" y="1362050"/>
                </a:cubicBezTo>
                <a:cubicBezTo>
                  <a:pt x="2723952" y="2114289"/>
                  <a:pt x="2114175" y="2724100"/>
                  <a:pt x="1361976" y="2724100"/>
                </a:cubicBezTo>
                <a:cubicBezTo>
                  <a:pt x="609777" y="2724100"/>
                  <a:pt x="0" y="2114289"/>
                  <a:pt x="0" y="1362050"/>
                </a:cubicBezTo>
                <a:close/>
              </a:path>
            </a:pathLst>
          </a:custGeom>
          <a:solidFill>
            <a:srgbClr val="26A6DE">
              <a:lumMod val="20000"/>
              <a:lumOff val="80000"/>
            </a:srgbClr>
          </a:solidFill>
          <a:ln w="25400" cap="flat" cmpd="sng" algn="ctr">
            <a:solidFill>
              <a:srgbClr val="FFFFFF">
                <a:lumMod val="85000"/>
              </a:srgbClr>
            </a:solidFill>
            <a:prstDash val="solid"/>
          </a:ln>
          <a:effectLst>
            <a:outerShdw blurRad="50800" dist="38100" dir="2700000" algn="tl" rotWithShape="0">
              <a:prstClr val="black">
                <a:alpha val="40000"/>
              </a:prstClr>
            </a:outerShdw>
          </a:effectLst>
        </p:spPr>
        <p:txBody>
          <a:bodyPr spcFirstLastPara="0" vert="horz" wrap="square" lIns="433203" tIns="433225" rIns="433203" bIns="433225" numCol="1" spcCol="1270" anchor="ctr" anchorCtr="0">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400050" eaLnBrk="1" fontAlgn="auto" latinLnBrk="0" hangingPunct="1">
              <a:lnSpc>
                <a:spcPct val="90000"/>
              </a:lnSpc>
              <a:spcBef>
                <a:spcPct val="0"/>
              </a:spcBef>
              <a:spcAft>
                <a:spcPct val="35000"/>
              </a:spcAft>
              <a:buClrTx/>
              <a:buSzTx/>
              <a:buFontTx/>
              <a:buNone/>
              <a:tabLst/>
              <a:defRPr/>
            </a:pPr>
            <a:endParaRPr kumimoji="0" lang="en-GB" sz="700" b="0" i="0" u="none" strike="noStrike" kern="0" cap="none" spc="0" normalizeH="0" baseline="0" noProof="0">
              <a:ln>
                <a:noFill/>
              </a:ln>
              <a:solidFill>
                <a:srgbClr val="FFFFFF"/>
              </a:solidFill>
              <a:effectLst/>
              <a:uLnTx/>
              <a:uFillTx/>
              <a:latin typeface="Corbel" panose="020B0503020204020204"/>
              <a:ea typeface="+mn-ea"/>
              <a:cs typeface="+mn-cs"/>
            </a:endParaRPr>
          </a:p>
        </p:txBody>
      </p:sp>
      <p:sp>
        <p:nvSpPr>
          <p:cNvPr id="25" name="Oval 24"/>
          <p:cNvSpPr/>
          <p:nvPr/>
        </p:nvSpPr>
        <p:spPr>
          <a:xfrm>
            <a:off x="6956765" y="1317844"/>
            <a:ext cx="261332" cy="261614"/>
          </a:xfrm>
          <a:prstGeom prst="ellipse">
            <a:avLst/>
          </a:prstGeom>
          <a:solidFill>
            <a:srgbClr val="002060"/>
          </a:solidFill>
          <a:ln w="25400" cap="flat" cmpd="sng" algn="ctr">
            <a:solidFill>
              <a:srgbClr val="FFFFFF">
                <a:hueOff val="0"/>
                <a:satOff val="0"/>
                <a:lumOff val="0"/>
                <a:alphaOff val="0"/>
              </a:srgbClr>
            </a:solidFill>
            <a:prstDash val="solid"/>
          </a:ln>
          <a:effectLst/>
        </p:spPr>
        <p:txBody>
          <a:bodyPr/>
          <a:lstStyle/>
          <a:p>
            <a:endParaRPr lang="en-IN"/>
          </a:p>
        </p:txBody>
      </p:sp>
      <p:sp>
        <p:nvSpPr>
          <p:cNvPr id="26" name="Oval 25"/>
          <p:cNvSpPr/>
          <p:nvPr/>
        </p:nvSpPr>
        <p:spPr>
          <a:xfrm>
            <a:off x="7108188" y="2144671"/>
            <a:ext cx="261332" cy="261614"/>
          </a:xfrm>
          <a:prstGeom prst="ellipse">
            <a:avLst/>
          </a:prstGeom>
          <a:solidFill>
            <a:srgbClr val="5FC7C1">
              <a:lumMod val="75000"/>
            </a:srgbClr>
          </a:solidFill>
          <a:ln w="25400" cap="flat" cmpd="sng" algn="ctr">
            <a:solidFill>
              <a:srgbClr val="FFFFFF">
                <a:hueOff val="0"/>
                <a:satOff val="0"/>
                <a:lumOff val="0"/>
                <a:alphaOff val="0"/>
              </a:srgbClr>
            </a:solidFill>
            <a:prstDash val="solid"/>
          </a:ln>
          <a:effectLst/>
        </p:spPr>
        <p:txBody>
          <a:bodyPr/>
          <a:lstStyle/>
          <a:p>
            <a:endParaRPr lang="en-IN"/>
          </a:p>
        </p:txBody>
      </p:sp>
      <p:sp>
        <p:nvSpPr>
          <p:cNvPr id="27" name="Oval 26"/>
          <p:cNvSpPr/>
          <p:nvPr/>
        </p:nvSpPr>
        <p:spPr>
          <a:xfrm>
            <a:off x="4728420" y="3643051"/>
            <a:ext cx="189490" cy="189372"/>
          </a:xfrm>
          <a:prstGeom prst="ellipse">
            <a:avLst/>
          </a:prstGeom>
          <a:solidFill>
            <a:srgbClr val="19294C">
              <a:lumMod val="75000"/>
              <a:lumOff val="25000"/>
            </a:srgbClr>
          </a:solidFill>
          <a:ln w="25400" cap="flat" cmpd="sng" algn="ctr">
            <a:solidFill>
              <a:srgbClr val="FFFFFF">
                <a:hueOff val="0"/>
                <a:satOff val="0"/>
                <a:lumOff val="0"/>
                <a:alphaOff val="0"/>
              </a:srgbClr>
            </a:solidFill>
            <a:prstDash val="solid"/>
          </a:ln>
          <a:effectLst/>
        </p:spPr>
        <p:txBody>
          <a:bodyPr/>
          <a:lstStyle/>
          <a:p>
            <a:endParaRPr lang="en-IN"/>
          </a:p>
        </p:txBody>
      </p:sp>
      <p:sp>
        <p:nvSpPr>
          <p:cNvPr id="28" name="Freeform 27"/>
          <p:cNvSpPr/>
          <p:nvPr/>
        </p:nvSpPr>
        <p:spPr>
          <a:xfrm>
            <a:off x="3455514" y="1688904"/>
            <a:ext cx="1692990" cy="1696462"/>
          </a:xfrm>
          <a:custGeom>
            <a:avLst/>
            <a:gdLst>
              <a:gd name="connsiteX0" fmla="*/ 0 w 1107461"/>
              <a:gd name="connsiteY0" fmla="*/ 553720 h 1107440"/>
              <a:gd name="connsiteX1" fmla="*/ 553731 w 1107461"/>
              <a:gd name="connsiteY1" fmla="*/ 0 h 1107440"/>
              <a:gd name="connsiteX2" fmla="*/ 1107462 w 1107461"/>
              <a:gd name="connsiteY2" fmla="*/ 553720 h 1107440"/>
              <a:gd name="connsiteX3" fmla="*/ 553731 w 1107461"/>
              <a:gd name="connsiteY3" fmla="*/ 1107440 h 1107440"/>
              <a:gd name="connsiteX4" fmla="*/ 0 w 1107461"/>
              <a:gd name="connsiteY4" fmla="*/ 553720 h 110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61" h="1107440">
                <a:moveTo>
                  <a:pt x="0" y="553720"/>
                </a:moveTo>
                <a:cubicBezTo>
                  <a:pt x="0" y="247909"/>
                  <a:pt x="247914" y="0"/>
                  <a:pt x="553731" y="0"/>
                </a:cubicBezTo>
                <a:cubicBezTo>
                  <a:pt x="859548" y="0"/>
                  <a:pt x="1107462" y="247909"/>
                  <a:pt x="1107462" y="553720"/>
                </a:cubicBezTo>
                <a:cubicBezTo>
                  <a:pt x="1107462" y="859531"/>
                  <a:pt x="859548" y="1107440"/>
                  <a:pt x="553731" y="1107440"/>
                </a:cubicBezTo>
                <a:cubicBezTo>
                  <a:pt x="247914" y="1107440"/>
                  <a:pt x="0" y="859531"/>
                  <a:pt x="0" y="553720"/>
                </a:cubicBezTo>
                <a:close/>
              </a:path>
            </a:pathLst>
          </a:custGeom>
          <a:solidFill>
            <a:srgbClr val="0070C0"/>
          </a:solidFill>
          <a:ln w="25400" cap="flat" cmpd="sng" algn="ctr">
            <a:solidFill>
              <a:srgbClr val="FFFFFF">
                <a:hueOff val="0"/>
                <a:satOff val="0"/>
                <a:lumOff val="0"/>
                <a:alphaOff val="0"/>
              </a:srgbClr>
            </a:solidFill>
            <a:prstDash val="solid"/>
          </a:ln>
          <a:effectLst>
            <a:outerShdw blurRad="63500" sx="102000" sy="102000" algn="ctr" rotWithShape="0">
              <a:prstClr val="black">
                <a:alpha val="40000"/>
              </a:prstClr>
            </a:outerShdw>
          </a:effectLst>
        </p:spPr>
        <p:txBody>
          <a:bodyPr spcFirstLastPara="0" vert="horz" wrap="square" lIns="196474" tIns="196471" rIns="196474" bIns="196471" numCol="1" spcCol="1270" anchor="ctr" anchorCtr="0">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400050" eaLnBrk="1" fontAlgn="auto" latinLnBrk="0" hangingPunct="1">
              <a:lnSpc>
                <a:spcPct val="90000"/>
              </a:lnSpc>
              <a:spcBef>
                <a:spcPct val="0"/>
              </a:spcBef>
              <a:spcAft>
                <a:spcPct val="35000"/>
              </a:spcAft>
              <a:buClrTx/>
              <a:buSzTx/>
              <a:buFontTx/>
              <a:buNone/>
              <a:tabLst/>
              <a:defRPr/>
            </a:pPr>
            <a:r>
              <a:rPr lang="en-GB" sz="1800" b="1" kern="0" dirty="0" smtClean="0">
                <a:solidFill>
                  <a:srgbClr val="FFFFFF"/>
                </a:solidFill>
                <a:latin typeface="Corbel" panose="020B0503020204020204"/>
              </a:rPr>
              <a:t>ML Techniques</a:t>
            </a:r>
            <a:endParaRPr kumimoji="0" lang="en-GB" sz="1800" b="1"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29" name="Oval 28"/>
          <p:cNvSpPr/>
          <p:nvPr/>
        </p:nvSpPr>
        <p:spPr>
          <a:xfrm>
            <a:off x="6559902" y="1115083"/>
            <a:ext cx="261332" cy="261614"/>
          </a:xfrm>
          <a:prstGeom prst="ellipse">
            <a:avLst/>
          </a:prstGeom>
          <a:solidFill>
            <a:srgbClr val="225C80"/>
          </a:solidFill>
          <a:ln w="25400" cap="flat" cmpd="sng" algn="ctr">
            <a:solidFill>
              <a:srgbClr val="FFFFFF">
                <a:hueOff val="0"/>
                <a:satOff val="0"/>
                <a:lumOff val="0"/>
                <a:alphaOff val="0"/>
              </a:srgbClr>
            </a:solidFill>
            <a:prstDash val="solid"/>
          </a:ln>
          <a:effectLst/>
        </p:spPr>
        <p:txBody>
          <a:bodyPr/>
          <a:lstStyle/>
          <a:p>
            <a:endParaRPr lang="en-IN"/>
          </a:p>
        </p:txBody>
      </p:sp>
      <p:sp>
        <p:nvSpPr>
          <p:cNvPr id="30" name="Oval 29"/>
          <p:cNvSpPr/>
          <p:nvPr/>
        </p:nvSpPr>
        <p:spPr>
          <a:xfrm>
            <a:off x="4030536" y="3644166"/>
            <a:ext cx="472520" cy="472730"/>
          </a:xfrm>
          <a:prstGeom prst="ellipse">
            <a:avLst/>
          </a:prstGeom>
          <a:solidFill>
            <a:srgbClr val="5FC7C1">
              <a:lumMod val="75000"/>
            </a:srgbClr>
          </a:solidFill>
          <a:ln w="25400" cap="flat" cmpd="sng" algn="ctr">
            <a:solidFill>
              <a:srgbClr val="FFFFFF">
                <a:hueOff val="0"/>
                <a:satOff val="0"/>
                <a:lumOff val="0"/>
                <a:alphaOff val="0"/>
              </a:srgbClr>
            </a:solidFill>
            <a:prstDash val="solid"/>
          </a:ln>
          <a:effectLst/>
        </p:spPr>
        <p:txBody>
          <a:bodyPr/>
          <a:lstStyle/>
          <a:p>
            <a:endParaRPr lang="en-IN"/>
          </a:p>
        </p:txBody>
      </p:sp>
      <p:sp>
        <p:nvSpPr>
          <p:cNvPr id="31" name="Freeform 30"/>
          <p:cNvSpPr/>
          <p:nvPr/>
        </p:nvSpPr>
        <p:spPr>
          <a:xfrm>
            <a:off x="7567585" y="896815"/>
            <a:ext cx="1372752" cy="1372724"/>
          </a:xfrm>
          <a:custGeom>
            <a:avLst/>
            <a:gdLst>
              <a:gd name="connsiteX0" fmla="*/ 0 w 1107461"/>
              <a:gd name="connsiteY0" fmla="*/ 553720 h 1107440"/>
              <a:gd name="connsiteX1" fmla="*/ 553731 w 1107461"/>
              <a:gd name="connsiteY1" fmla="*/ 0 h 1107440"/>
              <a:gd name="connsiteX2" fmla="*/ 1107462 w 1107461"/>
              <a:gd name="connsiteY2" fmla="*/ 553720 h 1107440"/>
              <a:gd name="connsiteX3" fmla="*/ 553731 w 1107461"/>
              <a:gd name="connsiteY3" fmla="*/ 1107440 h 1107440"/>
              <a:gd name="connsiteX4" fmla="*/ 0 w 1107461"/>
              <a:gd name="connsiteY4" fmla="*/ 553720 h 110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61" h="1107440">
                <a:moveTo>
                  <a:pt x="0" y="553720"/>
                </a:moveTo>
                <a:cubicBezTo>
                  <a:pt x="0" y="247909"/>
                  <a:pt x="247914" y="0"/>
                  <a:pt x="553731" y="0"/>
                </a:cubicBezTo>
                <a:cubicBezTo>
                  <a:pt x="859548" y="0"/>
                  <a:pt x="1107462" y="247909"/>
                  <a:pt x="1107462" y="553720"/>
                </a:cubicBezTo>
                <a:cubicBezTo>
                  <a:pt x="1107462" y="859531"/>
                  <a:pt x="859548" y="1107440"/>
                  <a:pt x="553731" y="1107440"/>
                </a:cubicBezTo>
                <a:cubicBezTo>
                  <a:pt x="247914" y="1107440"/>
                  <a:pt x="0" y="859531"/>
                  <a:pt x="0" y="553720"/>
                </a:cubicBezTo>
                <a:close/>
              </a:path>
            </a:pathLst>
          </a:custGeom>
          <a:solidFill>
            <a:srgbClr val="00324A">
              <a:lumMod val="50000"/>
              <a:lumOff val="50000"/>
            </a:srgbClr>
          </a:solidFill>
          <a:ln w="25400" cap="flat" cmpd="sng" algn="ctr">
            <a:solidFill>
              <a:srgbClr val="FFFFFF">
                <a:hueOff val="0"/>
                <a:satOff val="0"/>
                <a:lumOff val="0"/>
                <a:alphaOff val="0"/>
              </a:srgbClr>
            </a:solidFill>
            <a:prstDash val="solid"/>
          </a:ln>
          <a:effectLst>
            <a:outerShdw blurRad="63500" sx="102000" sy="102000" algn="ctr" rotWithShape="0">
              <a:prstClr val="black">
                <a:alpha val="40000"/>
              </a:prstClr>
            </a:outerShdw>
          </a:effectLst>
        </p:spPr>
        <p:txBody>
          <a:bodyPr spcFirstLastPara="0" vert="horz" wrap="square" lIns="196474" tIns="196471" rIns="196474" bIns="196471" numCol="1" spcCol="1270" anchor="ctr" anchorCtr="0">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400050" eaLnBrk="1" fontAlgn="auto" latinLnBrk="0" hangingPunct="1">
              <a:lnSpc>
                <a:spcPct val="90000"/>
              </a:lnSpc>
              <a:spcBef>
                <a:spcPct val="0"/>
              </a:spcBef>
              <a:spcAft>
                <a:spcPct val="35000"/>
              </a:spcAft>
              <a:buClrTx/>
              <a:buSzTx/>
              <a:buFontTx/>
              <a:buNone/>
              <a:tabLst/>
              <a:defRPr/>
            </a:pPr>
            <a:r>
              <a:rPr kumimoji="0" lang="en-GB" sz="1800" b="1" i="0" u="none" strike="noStrike" kern="0" cap="none" spc="0" normalizeH="0" baseline="0" noProof="0" dirty="0" smtClean="0">
                <a:ln>
                  <a:noFill/>
                </a:ln>
                <a:solidFill>
                  <a:srgbClr val="FFFFFF"/>
                </a:solidFill>
                <a:effectLst/>
                <a:uLnTx/>
                <a:uFillTx/>
                <a:latin typeface="Corbel" panose="020B0503020204020204"/>
                <a:ea typeface="+mn-ea"/>
                <a:cs typeface="+mn-cs"/>
              </a:rPr>
              <a:t>Statistics</a:t>
            </a:r>
            <a:endParaRPr kumimoji="0" lang="en-GB" sz="1800" b="1"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32" name="Oval 31"/>
          <p:cNvSpPr/>
          <p:nvPr/>
        </p:nvSpPr>
        <p:spPr>
          <a:xfrm>
            <a:off x="3883927" y="3412032"/>
            <a:ext cx="189490" cy="189372"/>
          </a:xfrm>
          <a:prstGeom prst="ellipse">
            <a:avLst/>
          </a:prstGeom>
          <a:solidFill>
            <a:srgbClr val="0070C0"/>
          </a:solidFill>
          <a:ln w="25400" cap="flat" cmpd="sng" algn="ctr">
            <a:solidFill>
              <a:srgbClr val="FFFFFF">
                <a:hueOff val="0"/>
                <a:satOff val="0"/>
                <a:lumOff val="0"/>
                <a:alphaOff val="0"/>
              </a:srgbClr>
            </a:solidFill>
            <a:prstDash val="solid"/>
          </a:ln>
          <a:effectLst/>
        </p:spPr>
        <p:txBody>
          <a:bodyPr/>
          <a:lstStyle/>
          <a:p>
            <a:endParaRPr lang="en-IN"/>
          </a:p>
        </p:txBody>
      </p:sp>
      <p:sp>
        <p:nvSpPr>
          <p:cNvPr id="33" name="Oval 32"/>
          <p:cNvSpPr/>
          <p:nvPr/>
        </p:nvSpPr>
        <p:spPr>
          <a:xfrm>
            <a:off x="5987739" y="4180680"/>
            <a:ext cx="189490" cy="189372"/>
          </a:xfrm>
          <a:prstGeom prst="ellipse">
            <a:avLst/>
          </a:prstGeom>
          <a:solidFill>
            <a:srgbClr val="19294C">
              <a:lumMod val="75000"/>
              <a:lumOff val="25000"/>
            </a:srgbClr>
          </a:solidFill>
          <a:ln w="25400" cap="flat" cmpd="sng" algn="ctr">
            <a:solidFill>
              <a:srgbClr val="FFFFFF">
                <a:hueOff val="0"/>
                <a:satOff val="0"/>
                <a:lumOff val="0"/>
                <a:alphaOff val="0"/>
              </a:srgbClr>
            </a:solidFill>
            <a:prstDash val="solid"/>
          </a:ln>
          <a:effectLst/>
        </p:spPr>
        <p:txBody>
          <a:bodyPr/>
          <a:lstStyle/>
          <a:p>
            <a:endParaRPr lang="en-IN"/>
          </a:p>
        </p:txBody>
      </p:sp>
      <p:sp>
        <p:nvSpPr>
          <p:cNvPr id="34" name="Freeform 33"/>
          <p:cNvSpPr/>
          <p:nvPr/>
        </p:nvSpPr>
        <p:spPr>
          <a:xfrm>
            <a:off x="7395918" y="3916519"/>
            <a:ext cx="1478064" cy="1478064"/>
          </a:xfrm>
          <a:custGeom>
            <a:avLst/>
            <a:gdLst>
              <a:gd name="connsiteX0" fmla="*/ 0 w 1107461"/>
              <a:gd name="connsiteY0" fmla="*/ 553720 h 1107440"/>
              <a:gd name="connsiteX1" fmla="*/ 553731 w 1107461"/>
              <a:gd name="connsiteY1" fmla="*/ 0 h 1107440"/>
              <a:gd name="connsiteX2" fmla="*/ 1107462 w 1107461"/>
              <a:gd name="connsiteY2" fmla="*/ 553720 h 1107440"/>
              <a:gd name="connsiteX3" fmla="*/ 553731 w 1107461"/>
              <a:gd name="connsiteY3" fmla="*/ 1107440 h 1107440"/>
              <a:gd name="connsiteX4" fmla="*/ 0 w 1107461"/>
              <a:gd name="connsiteY4" fmla="*/ 553720 h 110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61" h="1107440">
                <a:moveTo>
                  <a:pt x="0" y="553720"/>
                </a:moveTo>
                <a:cubicBezTo>
                  <a:pt x="0" y="247909"/>
                  <a:pt x="247914" y="0"/>
                  <a:pt x="553731" y="0"/>
                </a:cubicBezTo>
                <a:cubicBezTo>
                  <a:pt x="859548" y="0"/>
                  <a:pt x="1107462" y="247909"/>
                  <a:pt x="1107462" y="553720"/>
                </a:cubicBezTo>
                <a:cubicBezTo>
                  <a:pt x="1107462" y="859531"/>
                  <a:pt x="859548" y="1107440"/>
                  <a:pt x="553731" y="1107440"/>
                </a:cubicBezTo>
                <a:cubicBezTo>
                  <a:pt x="247914" y="1107440"/>
                  <a:pt x="0" y="859531"/>
                  <a:pt x="0" y="553720"/>
                </a:cubicBezTo>
                <a:close/>
              </a:path>
            </a:pathLst>
          </a:custGeom>
          <a:solidFill>
            <a:srgbClr val="5FC7C1">
              <a:lumMod val="75000"/>
            </a:srgbClr>
          </a:solidFill>
          <a:ln w="25400" cap="flat" cmpd="sng" algn="ctr">
            <a:solidFill>
              <a:srgbClr val="FFFFFF">
                <a:hueOff val="0"/>
                <a:satOff val="0"/>
                <a:lumOff val="0"/>
                <a:alphaOff val="0"/>
              </a:srgbClr>
            </a:solidFill>
            <a:prstDash val="solid"/>
          </a:ln>
          <a:effectLst>
            <a:outerShdw blurRad="63500" sx="102000" sy="102000" algn="ctr" rotWithShape="0">
              <a:prstClr val="black">
                <a:alpha val="40000"/>
              </a:prstClr>
            </a:outerShdw>
          </a:effectLst>
        </p:spPr>
        <p:txBody>
          <a:bodyPr spcFirstLastPara="0" vert="horz" wrap="square" lIns="196474" tIns="196471" rIns="196474" bIns="196471" numCol="1" spcCol="1270" anchor="ctr" anchorCtr="0">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400050" eaLnBrk="1" fontAlgn="auto" latinLnBrk="0" hangingPunct="1">
              <a:lnSpc>
                <a:spcPct val="90000"/>
              </a:lnSpc>
              <a:spcBef>
                <a:spcPct val="0"/>
              </a:spcBef>
              <a:spcAft>
                <a:spcPct val="35000"/>
              </a:spcAft>
              <a:buClrTx/>
              <a:buSzTx/>
              <a:buFontTx/>
              <a:buNone/>
              <a:tabLst/>
              <a:defRPr/>
            </a:pPr>
            <a:r>
              <a:rPr kumimoji="0" lang="en-GB" sz="1700" b="1" i="0" u="none" strike="noStrike" kern="0" cap="none" spc="0" normalizeH="0" baseline="0" noProof="0" dirty="0" smtClean="0">
                <a:ln>
                  <a:noFill/>
                </a:ln>
                <a:solidFill>
                  <a:srgbClr val="FFFFFF"/>
                </a:solidFill>
                <a:effectLst/>
                <a:uLnTx/>
                <a:uFillTx/>
                <a:latin typeface="Corbel" panose="020B0503020204020204"/>
                <a:ea typeface="+mn-ea"/>
                <a:cs typeface="+mn-cs"/>
              </a:rPr>
              <a:t>Domain Knowledge</a:t>
            </a:r>
            <a:endParaRPr kumimoji="0" lang="en-GB" sz="1700" b="1"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35" name="Oval 34"/>
          <p:cNvSpPr/>
          <p:nvPr/>
        </p:nvSpPr>
        <p:spPr>
          <a:xfrm>
            <a:off x="7789229" y="2968944"/>
            <a:ext cx="189490" cy="189372"/>
          </a:xfrm>
          <a:prstGeom prst="ellipse">
            <a:avLst/>
          </a:prstGeom>
          <a:solidFill>
            <a:srgbClr val="26A6DE">
              <a:hueOff val="0"/>
              <a:satOff val="0"/>
              <a:lumOff val="0"/>
              <a:alphaOff val="0"/>
            </a:srgbClr>
          </a:solidFill>
          <a:ln w="25400" cap="flat" cmpd="sng" algn="ctr">
            <a:solidFill>
              <a:srgbClr val="FFFFFF">
                <a:hueOff val="0"/>
                <a:satOff val="0"/>
                <a:lumOff val="0"/>
                <a:alphaOff val="0"/>
              </a:srgbClr>
            </a:solidFill>
            <a:prstDash val="solid"/>
          </a:ln>
          <a:effectLst/>
        </p:spPr>
        <p:txBody>
          <a:bodyPr/>
          <a:lstStyle/>
          <a:p>
            <a:endParaRPr lang="en-IN"/>
          </a:p>
        </p:txBody>
      </p:sp>
      <p:sp>
        <p:nvSpPr>
          <p:cNvPr id="36" name="Freeform 35"/>
          <p:cNvSpPr/>
          <p:nvPr/>
        </p:nvSpPr>
        <p:spPr>
          <a:xfrm>
            <a:off x="4494714" y="4470376"/>
            <a:ext cx="1601070" cy="1601036"/>
          </a:xfrm>
          <a:custGeom>
            <a:avLst/>
            <a:gdLst>
              <a:gd name="connsiteX0" fmla="*/ 0 w 1107461"/>
              <a:gd name="connsiteY0" fmla="*/ 553720 h 1107440"/>
              <a:gd name="connsiteX1" fmla="*/ 553731 w 1107461"/>
              <a:gd name="connsiteY1" fmla="*/ 0 h 1107440"/>
              <a:gd name="connsiteX2" fmla="*/ 1107462 w 1107461"/>
              <a:gd name="connsiteY2" fmla="*/ 553720 h 1107440"/>
              <a:gd name="connsiteX3" fmla="*/ 553731 w 1107461"/>
              <a:gd name="connsiteY3" fmla="*/ 1107440 h 1107440"/>
              <a:gd name="connsiteX4" fmla="*/ 0 w 1107461"/>
              <a:gd name="connsiteY4" fmla="*/ 553720 h 110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61" h="1107440">
                <a:moveTo>
                  <a:pt x="0" y="553720"/>
                </a:moveTo>
                <a:cubicBezTo>
                  <a:pt x="0" y="247909"/>
                  <a:pt x="247914" y="0"/>
                  <a:pt x="553731" y="0"/>
                </a:cubicBezTo>
                <a:cubicBezTo>
                  <a:pt x="859548" y="0"/>
                  <a:pt x="1107462" y="247909"/>
                  <a:pt x="1107462" y="553720"/>
                </a:cubicBezTo>
                <a:cubicBezTo>
                  <a:pt x="1107462" y="859531"/>
                  <a:pt x="859548" y="1107440"/>
                  <a:pt x="553731" y="1107440"/>
                </a:cubicBezTo>
                <a:cubicBezTo>
                  <a:pt x="247914" y="1107440"/>
                  <a:pt x="0" y="859531"/>
                  <a:pt x="0" y="553720"/>
                </a:cubicBezTo>
                <a:close/>
              </a:path>
            </a:pathLst>
          </a:custGeom>
          <a:solidFill>
            <a:srgbClr val="225C80">
              <a:lumMod val="75000"/>
            </a:srgbClr>
          </a:solidFill>
          <a:ln w="25400" cap="flat" cmpd="sng" algn="ctr">
            <a:solidFill>
              <a:srgbClr val="FFFFFF">
                <a:hueOff val="0"/>
                <a:satOff val="0"/>
                <a:lumOff val="0"/>
                <a:alphaOff val="0"/>
              </a:srgbClr>
            </a:solidFill>
            <a:prstDash val="solid"/>
          </a:ln>
          <a:effectLst>
            <a:outerShdw blurRad="63500" sx="102000" sy="102000" algn="ctr" rotWithShape="0">
              <a:prstClr val="black">
                <a:alpha val="40000"/>
              </a:prstClr>
            </a:outerShdw>
          </a:effectLst>
        </p:spPr>
        <p:txBody>
          <a:bodyPr spcFirstLastPara="0" vert="horz" wrap="square" lIns="196474" tIns="196471" rIns="196474" bIns="196471" numCol="1" spcCol="1270" anchor="ctr" anchorCtr="0">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400050" eaLnBrk="1" fontAlgn="auto" latinLnBrk="0" hangingPunct="1">
              <a:lnSpc>
                <a:spcPct val="90000"/>
              </a:lnSpc>
              <a:spcBef>
                <a:spcPct val="0"/>
              </a:spcBef>
              <a:spcAft>
                <a:spcPct val="35000"/>
              </a:spcAft>
              <a:buClrTx/>
              <a:buSzTx/>
              <a:buFontTx/>
              <a:buNone/>
              <a:tabLst/>
              <a:defRPr/>
            </a:pPr>
            <a:r>
              <a:rPr kumimoji="0" lang="en-GB" sz="1800" i="0" u="none" strike="noStrike" kern="0" cap="none" spc="0" normalizeH="0" baseline="0" noProof="0" dirty="0" smtClean="0">
                <a:ln>
                  <a:noFill/>
                </a:ln>
                <a:solidFill>
                  <a:srgbClr val="FFFFFF"/>
                </a:solidFill>
                <a:effectLst/>
                <a:uLnTx/>
                <a:uFillTx/>
                <a:latin typeface="Corbel" panose="020B0503020204020204"/>
                <a:ea typeface="+mn-ea"/>
                <a:cs typeface="+mn-cs"/>
              </a:rPr>
              <a:t>Visualization</a:t>
            </a:r>
            <a:endParaRPr kumimoji="0" lang="en-GB" sz="190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37" name="Oval 36"/>
          <p:cNvSpPr/>
          <p:nvPr/>
        </p:nvSpPr>
        <p:spPr>
          <a:xfrm>
            <a:off x="6089992" y="4713064"/>
            <a:ext cx="189490" cy="189372"/>
          </a:xfrm>
          <a:prstGeom prst="ellipse">
            <a:avLst/>
          </a:prstGeom>
          <a:solidFill>
            <a:srgbClr val="0070C0"/>
          </a:solidFill>
          <a:ln w="25400" cap="flat" cmpd="sng" algn="ctr">
            <a:solidFill>
              <a:srgbClr val="FFFFFF">
                <a:hueOff val="0"/>
                <a:satOff val="0"/>
                <a:lumOff val="0"/>
                <a:alphaOff val="0"/>
              </a:srgbClr>
            </a:solidFill>
            <a:prstDash val="solid"/>
          </a:ln>
          <a:effectLst/>
        </p:spPr>
        <p:txBody>
          <a:bodyPr/>
          <a:lstStyle/>
          <a:p>
            <a:endParaRPr lang="en-IN"/>
          </a:p>
        </p:txBody>
      </p:sp>
      <p:sp>
        <p:nvSpPr>
          <p:cNvPr id="38" name="Oval 37"/>
          <p:cNvSpPr/>
          <p:nvPr/>
        </p:nvSpPr>
        <p:spPr>
          <a:xfrm>
            <a:off x="8001749" y="3243524"/>
            <a:ext cx="252212" cy="252054"/>
          </a:xfrm>
          <a:prstGeom prst="ellipse">
            <a:avLst/>
          </a:prstGeom>
          <a:solidFill>
            <a:srgbClr val="19294C">
              <a:lumMod val="50000"/>
              <a:lumOff val="50000"/>
            </a:srgbClr>
          </a:solidFill>
          <a:ln w="25400" cap="flat" cmpd="sng" algn="ctr">
            <a:solidFill>
              <a:srgbClr val="FFFFFF">
                <a:hueOff val="0"/>
                <a:satOff val="0"/>
                <a:lumOff val="0"/>
                <a:alphaOff val="0"/>
              </a:srgbClr>
            </a:solidFill>
            <a:prstDash val="solid"/>
          </a:ln>
          <a:effectLst/>
        </p:spPr>
        <p:txBody>
          <a:bodyPr/>
          <a:lstStyle/>
          <a:p>
            <a:endParaRPr lang="en-IN"/>
          </a:p>
        </p:txBody>
      </p:sp>
      <p:sp>
        <p:nvSpPr>
          <p:cNvPr id="39" name="Freeform 38"/>
          <p:cNvSpPr/>
          <p:nvPr/>
        </p:nvSpPr>
        <p:spPr>
          <a:xfrm>
            <a:off x="5158850" y="1027708"/>
            <a:ext cx="1107080" cy="1107058"/>
          </a:xfrm>
          <a:custGeom>
            <a:avLst/>
            <a:gdLst>
              <a:gd name="connsiteX0" fmla="*/ 0 w 1107461"/>
              <a:gd name="connsiteY0" fmla="*/ 553720 h 1107440"/>
              <a:gd name="connsiteX1" fmla="*/ 553731 w 1107461"/>
              <a:gd name="connsiteY1" fmla="*/ 0 h 1107440"/>
              <a:gd name="connsiteX2" fmla="*/ 1107462 w 1107461"/>
              <a:gd name="connsiteY2" fmla="*/ 553720 h 1107440"/>
              <a:gd name="connsiteX3" fmla="*/ 553731 w 1107461"/>
              <a:gd name="connsiteY3" fmla="*/ 1107440 h 1107440"/>
              <a:gd name="connsiteX4" fmla="*/ 0 w 1107461"/>
              <a:gd name="connsiteY4" fmla="*/ 553720 h 110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61" h="1107440">
                <a:moveTo>
                  <a:pt x="0" y="553720"/>
                </a:moveTo>
                <a:cubicBezTo>
                  <a:pt x="0" y="247909"/>
                  <a:pt x="247914" y="0"/>
                  <a:pt x="553731" y="0"/>
                </a:cubicBezTo>
                <a:cubicBezTo>
                  <a:pt x="859548" y="0"/>
                  <a:pt x="1107462" y="247909"/>
                  <a:pt x="1107462" y="553720"/>
                </a:cubicBezTo>
                <a:cubicBezTo>
                  <a:pt x="1107462" y="859531"/>
                  <a:pt x="859548" y="1107440"/>
                  <a:pt x="553731" y="1107440"/>
                </a:cubicBezTo>
                <a:cubicBezTo>
                  <a:pt x="247914" y="1107440"/>
                  <a:pt x="0" y="859531"/>
                  <a:pt x="0" y="553720"/>
                </a:cubicBezTo>
                <a:close/>
              </a:path>
            </a:pathLst>
          </a:custGeom>
          <a:solidFill>
            <a:srgbClr val="19294C">
              <a:lumMod val="75000"/>
              <a:lumOff val="25000"/>
            </a:srgbClr>
          </a:solidFill>
          <a:ln w="25400" cap="flat" cmpd="sng" algn="ctr">
            <a:solidFill>
              <a:srgbClr val="FFFFFF">
                <a:hueOff val="0"/>
                <a:satOff val="0"/>
                <a:lumOff val="0"/>
                <a:alphaOff val="0"/>
              </a:srgbClr>
            </a:solidFill>
            <a:prstDash val="solid"/>
          </a:ln>
          <a:effectLst>
            <a:outerShdw blurRad="63500" sx="102000" sy="102000" algn="ctr" rotWithShape="0">
              <a:prstClr val="black">
                <a:alpha val="40000"/>
              </a:prstClr>
            </a:outerShdw>
          </a:effectLst>
        </p:spPr>
        <p:txBody>
          <a:bodyPr spcFirstLastPara="0" vert="horz" wrap="square" lIns="196474" tIns="196471" rIns="196474" bIns="196471" numCol="1" spcCol="1270" anchor="ctr" anchorCtr="0">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400050" eaLnBrk="1" fontAlgn="auto" latinLnBrk="0" hangingPunct="1">
              <a:lnSpc>
                <a:spcPct val="90000"/>
              </a:lnSpc>
              <a:spcBef>
                <a:spcPct val="0"/>
              </a:spcBef>
              <a:spcAft>
                <a:spcPct val="35000"/>
              </a:spcAft>
              <a:buClrTx/>
              <a:buSzTx/>
              <a:buFontTx/>
              <a:buNone/>
              <a:tabLst/>
              <a:defRPr/>
            </a:pPr>
            <a:r>
              <a:rPr kumimoji="0" lang="en-GB" sz="2800" b="1" i="0" u="none" strike="noStrike" kern="0" cap="none" spc="0" normalizeH="0" baseline="0" noProof="0" dirty="0" smtClean="0">
                <a:ln>
                  <a:noFill/>
                </a:ln>
                <a:solidFill>
                  <a:srgbClr val="FFFFFF"/>
                </a:solidFill>
                <a:effectLst/>
                <a:uLnTx/>
                <a:uFillTx/>
                <a:latin typeface="Corbel" panose="020B0503020204020204"/>
                <a:ea typeface="+mn-ea"/>
                <a:cs typeface="+mn-cs"/>
              </a:rPr>
              <a:t>SQL</a:t>
            </a:r>
            <a:endParaRPr kumimoji="0" lang="en-GB" sz="2800" b="1"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40" name="Oval 39"/>
          <p:cNvSpPr/>
          <p:nvPr/>
        </p:nvSpPr>
        <p:spPr>
          <a:xfrm>
            <a:off x="6279568" y="1320663"/>
            <a:ext cx="189490" cy="189372"/>
          </a:xfrm>
          <a:prstGeom prst="ellipse">
            <a:avLst/>
          </a:prstGeom>
          <a:solidFill>
            <a:srgbClr val="26A6DE">
              <a:hueOff val="0"/>
              <a:satOff val="0"/>
              <a:lumOff val="0"/>
              <a:alphaOff val="0"/>
            </a:srgbClr>
          </a:solidFill>
          <a:ln w="25400" cap="flat" cmpd="sng" algn="ctr">
            <a:solidFill>
              <a:srgbClr val="FFFFFF">
                <a:hueOff val="0"/>
                <a:satOff val="0"/>
                <a:lumOff val="0"/>
                <a:alphaOff val="0"/>
              </a:srgbClr>
            </a:solidFill>
            <a:prstDash val="solid"/>
          </a:ln>
          <a:effectLst/>
        </p:spPr>
        <p:txBody>
          <a:bodyPr/>
          <a:lstStyle/>
          <a:p>
            <a:endParaRPr lang="en-IN"/>
          </a:p>
        </p:txBody>
      </p:sp>
      <p:sp>
        <p:nvSpPr>
          <p:cNvPr id="41" name="Oval 40"/>
          <p:cNvSpPr/>
          <p:nvPr/>
        </p:nvSpPr>
        <p:spPr>
          <a:xfrm>
            <a:off x="6420485" y="4286952"/>
            <a:ext cx="287466" cy="287776"/>
          </a:xfrm>
          <a:prstGeom prst="ellipse">
            <a:avLst/>
          </a:prstGeom>
          <a:solidFill>
            <a:srgbClr val="5FC7C1">
              <a:lumMod val="75000"/>
            </a:srgbClr>
          </a:solidFill>
          <a:ln w="25400" cap="flat" cmpd="sng" algn="ctr">
            <a:solidFill>
              <a:srgbClr val="FFFFFF">
                <a:hueOff val="0"/>
                <a:satOff val="0"/>
                <a:lumOff val="0"/>
                <a:alphaOff val="0"/>
              </a:srgbClr>
            </a:solidFill>
            <a:prstDash val="solid"/>
          </a:ln>
          <a:effectLst/>
        </p:spPr>
        <p:txBody>
          <a:bodyPr/>
          <a:lstStyle/>
          <a:p>
            <a:endParaRPr lang="en-IN"/>
          </a:p>
        </p:txBody>
      </p:sp>
      <p:sp>
        <p:nvSpPr>
          <p:cNvPr id="42" name="TextBox 41"/>
          <p:cNvSpPr txBox="1"/>
          <p:nvPr/>
        </p:nvSpPr>
        <p:spPr>
          <a:xfrm>
            <a:off x="5403635" y="2906740"/>
            <a:ext cx="2573866" cy="830997"/>
          </a:xfrm>
          <a:prstGeom prst="rect">
            <a:avLst/>
          </a:prstGeom>
          <a:noFill/>
        </p:spPr>
        <p:txBody>
          <a:bodyPr wrap="square" rtlCol="0">
            <a:spAutoFit/>
          </a:bodyPr>
          <a:lstStyle/>
          <a:p>
            <a:r>
              <a:rPr lang="en-IN" sz="4800" b="1" dirty="0" smtClean="0">
                <a:solidFill>
                  <a:schemeClr val="tx2"/>
                </a:solidFill>
              </a:rPr>
              <a:t>Skill Set</a:t>
            </a:r>
            <a:endParaRPr lang="en-IN" sz="4800" b="1" dirty="0">
              <a:solidFill>
                <a:schemeClr val="tx2"/>
              </a:solidFill>
            </a:endParaRPr>
          </a:p>
        </p:txBody>
      </p:sp>
      <p:sp>
        <p:nvSpPr>
          <p:cNvPr id="43" name="Freeform 42"/>
          <p:cNvSpPr/>
          <p:nvPr/>
        </p:nvSpPr>
        <p:spPr>
          <a:xfrm>
            <a:off x="8268260" y="2431631"/>
            <a:ext cx="1211444" cy="1211420"/>
          </a:xfrm>
          <a:custGeom>
            <a:avLst/>
            <a:gdLst>
              <a:gd name="connsiteX0" fmla="*/ 0 w 1107461"/>
              <a:gd name="connsiteY0" fmla="*/ 553720 h 1107440"/>
              <a:gd name="connsiteX1" fmla="*/ 553731 w 1107461"/>
              <a:gd name="connsiteY1" fmla="*/ 0 h 1107440"/>
              <a:gd name="connsiteX2" fmla="*/ 1107462 w 1107461"/>
              <a:gd name="connsiteY2" fmla="*/ 553720 h 1107440"/>
              <a:gd name="connsiteX3" fmla="*/ 553731 w 1107461"/>
              <a:gd name="connsiteY3" fmla="*/ 1107440 h 1107440"/>
              <a:gd name="connsiteX4" fmla="*/ 0 w 1107461"/>
              <a:gd name="connsiteY4" fmla="*/ 553720 h 110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61" h="1107440">
                <a:moveTo>
                  <a:pt x="0" y="553720"/>
                </a:moveTo>
                <a:cubicBezTo>
                  <a:pt x="0" y="247909"/>
                  <a:pt x="247914" y="0"/>
                  <a:pt x="553731" y="0"/>
                </a:cubicBezTo>
                <a:cubicBezTo>
                  <a:pt x="859548" y="0"/>
                  <a:pt x="1107462" y="247909"/>
                  <a:pt x="1107462" y="553720"/>
                </a:cubicBezTo>
                <a:cubicBezTo>
                  <a:pt x="1107462" y="859531"/>
                  <a:pt x="859548" y="1107440"/>
                  <a:pt x="553731" y="1107440"/>
                </a:cubicBezTo>
                <a:cubicBezTo>
                  <a:pt x="247914" y="1107440"/>
                  <a:pt x="0" y="859531"/>
                  <a:pt x="0" y="553720"/>
                </a:cubicBezTo>
                <a:close/>
              </a:path>
            </a:pathLst>
          </a:custGeom>
          <a:solidFill>
            <a:srgbClr val="06038D"/>
          </a:solidFill>
          <a:ln w="25400" cap="flat" cmpd="sng" algn="ctr">
            <a:solidFill>
              <a:srgbClr val="FFFFFF">
                <a:hueOff val="0"/>
                <a:satOff val="0"/>
                <a:lumOff val="0"/>
                <a:alphaOff val="0"/>
              </a:srgbClr>
            </a:solidFill>
            <a:prstDash val="solid"/>
          </a:ln>
          <a:effectLst>
            <a:outerShdw blurRad="63500" sx="102000" sy="102000" algn="ctr" rotWithShape="0">
              <a:prstClr val="black">
                <a:alpha val="40000"/>
              </a:prstClr>
            </a:outerShdw>
          </a:effectLst>
        </p:spPr>
        <p:txBody>
          <a:bodyPr spcFirstLastPara="0" vert="horz" wrap="square" lIns="196474" tIns="196471" rIns="196474" bIns="196471" numCol="1" spcCol="1270" anchor="ctr" anchorCtr="0">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400050" eaLnBrk="1" fontAlgn="auto" latinLnBrk="0" hangingPunct="1">
              <a:lnSpc>
                <a:spcPct val="90000"/>
              </a:lnSpc>
              <a:spcBef>
                <a:spcPct val="0"/>
              </a:spcBef>
              <a:spcAft>
                <a:spcPct val="35000"/>
              </a:spcAft>
              <a:buClrTx/>
              <a:buSzTx/>
              <a:buFontTx/>
              <a:buNone/>
              <a:tabLst/>
              <a:defRPr/>
            </a:pPr>
            <a:r>
              <a:rPr kumimoji="0" lang="en-GB" sz="1800" b="1" i="0" u="none" strike="noStrike" kern="0" cap="none" spc="0" normalizeH="0" baseline="0" noProof="0" dirty="0" smtClean="0">
                <a:ln>
                  <a:noFill/>
                </a:ln>
                <a:solidFill>
                  <a:srgbClr val="FFFFFF"/>
                </a:solidFill>
                <a:effectLst/>
                <a:uLnTx/>
                <a:uFillTx/>
                <a:latin typeface="Corbel" panose="020B0503020204020204"/>
                <a:ea typeface="+mn-ea"/>
                <a:cs typeface="+mn-cs"/>
              </a:rPr>
              <a:t>Algebra</a:t>
            </a:r>
            <a:endParaRPr kumimoji="0" lang="en-GB" sz="1800" b="1" i="0" u="none" strike="noStrike" kern="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53798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4" grpId="0" animBg="1"/>
      <p:bldP spid="36" grpId="0" animBg="1"/>
      <p:bldP spid="39"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Kritika\Downloads\Khaleesi MicDro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054" y="1223169"/>
            <a:ext cx="7834716" cy="441166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609441" y="274638"/>
            <a:ext cx="10969943" cy="1143000"/>
          </a:xfrm>
        </p:spPr>
        <p:txBody>
          <a:bodyPr/>
          <a:lstStyle/>
          <a:p>
            <a:r>
              <a:rPr lang="en-IN" dirty="0" smtClean="0"/>
              <a:t>Thank You</a:t>
            </a:r>
            <a:endParaRPr lang="en-IN" dirty="0"/>
          </a:p>
        </p:txBody>
      </p:sp>
    </p:spTree>
    <p:extLst>
      <p:ext uri="{BB962C8B-B14F-4D97-AF65-F5344CB8AC3E}">
        <p14:creationId xmlns:p14="http://schemas.microsoft.com/office/powerpoint/2010/main" val="14883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Kritika\Desktop\WiDS Talk\GoT_joffrey_approve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28450" y="-1"/>
            <a:ext cx="8131925" cy="620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950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162" y="2130426"/>
            <a:ext cx="10360501" cy="14700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000" kern="1200">
                <a:solidFill>
                  <a:schemeClr val="tx1"/>
                </a:solidFill>
                <a:latin typeface="Helvetica"/>
                <a:ea typeface="+mj-ea"/>
                <a:cs typeface="+mj-cs"/>
              </a:defRPr>
            </a:lvl1pPr>
          </a:lstStyle>
          <a:p>
            <a:pPr algn="ctr"/>
            <a:r>
              <a:rPr lang="en-IN" sz="4400" b="1" smtClean="0"/>
              <a:t>@</a:t>
            </a:r>
            <a:r>
              <a:rPr lang="en-IN" sz="4400" smtClean="0"/>
              <a:t>Kritika_Jalan</a:t>
            </a:r>
            <a:endParaRPr lang="en-IN" sz="4400" dirty="0"/>
          </a:p>
        </p:txBody>
      </p:sp>
      <p:sp>
        <p:nvSpPr>
          <p:cNvPr id="6" name="Subtitle 3"/>
          <p:cNvSpPr txBox="1">
            <a:spLocks/>
          </p:cNvSpPr>
          <p:nvPr/>
        </p:nvSpPr>
        <p:spPr>
          <a:xfrm>
            <a:off x="1828324" y="3886200"/>
            <a:ext cx="8532178" cy="1752600"/>
          </a:xfrm>
          <a:prstGeom prst="rect">
            <a:avLst/>
          </a:prstGeom>
        </p:spPr>
        <p:txBody>
          <a:bodyPr/>
          <a:lstStyle>
            <a:lvl1pPr marL="0" indent="0" algn="l" defTabSz="457200" rtl="0" eaLnBrk="1" latinLnBrk="0" hangingPunct="1">
              <a:spcBef>
                <a:spcPct val="20000"/>
              </a:spcBef>
              <a:buFont typeface="Arial"/>
              <a:buNone/>
              <a:defRPr sz="3200" kern="1200">
                <a:solidFill>
                  <a:srgbClr val="75787B"/>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IN" smtClean="0"/>
              <a:t>I Love Data Science and Spoken Word Poetries </a:t>
            </a:r>
            <a:endParaRPr lang="en-IN" dirty="0" smtClean="0"/>
          </a:p>
        </p:txBody>
      </p:sp>
    </p:spTree>
    <p:extLst>
      <p:ext uri="{BB962C8B-B14F-4D97-AF65-F5344CB8AC3E}">
        <p14:creationId xmlns:p14="http://schemas.microsoft.com/office/powerpoint/2010/main" val="156737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normAutofit/>
          </a:bodyPr>
          <a:lstStyle/>
          <a:p>
            <a:pPr algn="ctr"/>
            <a:r>
              <a:rPr lang="en-US" sz="4400" b="1" dirty="0" smtClean="0"/>
              <a:t>Big Data Analytics and Decision Sciences</a:t>
            </a:r>
            <a:endParaRPr lang="en-US" sz="4400" b="1" dirty="0"/>
          </a:p>
        </p:txBody>
      </p:sp>
      <p:pic>
        <p:nvPicPr>
          <p:cNvPr id="5" name="Picture 4" descr="C:\Users\Kritika\Desktop\WiDS Talk\Analyt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617" y="3441231"/>
            <a:ext cx="6004577" cy="337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997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1292895" y="3768023"/>
            <a:ext cx="2041624" cy="1903253"/>
          </a:xfrm>
          <a:prstGeom prst="roundRect">
            <a:avLst/>
          </a:prstGeom>
          <a:solidFill>
            <a:srgbClr val="FFFFFF">
              <a:lumMod val="95000"/>
            </a:srgbClr>
          </a:solidFill>
          <a:ln w="25400" cap="flat" cmpd="sng" algn="ctr">
            <a:solidFill>
              <a:srgbClr val="C00000"/>
            </a:solidFill>
            <a:prstDash val="solid"/>
            <a:headEnd type="none" w="med" len="med"/>
            <a:tailEnd type="none"/>
          </a:ln>
          <a:effectLst/>
        </p:spPr>
        <p:txBody>
          <a:bodyPr rot="0" spcFirstLastPara="0" vert="horz" wrap="square" lIns="91440" tIns="108000" rIns="91440" bIns="0" numCol="1" spcCol="0" rtlCol="0" fromWordArt="0" anchor="b"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0" fontAlgn="auto" latinLnBrk="0" hangingPunct="0">
              <a:lnSpc>
                <a:spcPct val="100000"/>
              </a:lnSpc>
              <a:spcBef>
                <a:spcPts val="600"/>
              </a:spcBef>
              <a:spcAft>
                <a:spcPts val="0"/>
              </a:spcAft>
              <a:buClrTx/>
              <a:buSzTx/>
              <a:buFontTx/>
              <a:buNone/>
              <a:tabLst/>
              <a:defRPr/>
            </a:pPr>
            <a:r>
              <a:rPr kumimoji="0" sz="1800" b="1" i="0" u="none" strike="noStrike" kern="0" cap="none" spc="0" normalizeH="0" baseline="0" noProof="0" dirty="0" smtClean="0">
                <a:ln>
                  <a:noFill/>
                </a:ln>
                <a:solidFill>
                  <a:srgbClr val="53565A"/>
                </a:solidFill>
                <a:effectLst/>
                <a:uLnTx/>
                <a:uFillTx/>
                <a:latin typeface="Imago"/>
                <a:ea typeface="+mn-ea"/>
                <a:cs typeface="+mn-cs"/>
              </a:rPr>
              <a:t>~0.1 </a:t>
            </a:r>
            <a:r>
              <a:rPr sz="1800" b="1" kern="0" dirty="0">
                <a:solidFill>
                  <a:srgbClr val="53565A"/>
                </a:solidFill>
                <a:latin typeface="Imago"/>
              </a:rPr>
              <a:t>M</a:t>
            </a:r>
            <a:r>
              <a:rPr kumimoji="0" sz="1800" b="1" i="0" u="none" strike="noStrike" kern="0" cap="none" spc="0" normalizeH="0" baseline="0" noProof="0" dirty="0" err="1" smtClean="0">
                <a:ln>
                  <a:noFill/>
                </a:ln>
                <a:solidFill>
                  <a:srgbClr val="53565A"/>
                </a:solidFill>
                <a:effectLst/>
                <a:uLnTx/>
                <a:uFillTx/>
                <a:latin typeface="Imago"/>
                <a:ea typeface="+mn-ea"/>
                <a:cs typeface="+mn-cs"/>
              </a:rPr>
              <a:t>illion</a:t>
            </a:r>
            <a:r>
              <a:rPr kumimoji="0" sz="1800" b="1" i="0" u="none" strike="noStrike" kern="0" cap="none" spc="0" normalizeH="0" baseline="0" noProof="0" dirty="0" smtClean="0">
                <a:ln>
                  <a:noFill/>
                </a:ln>
                <a:solidFill>
                  <a:srgbClr val="53565A"/>
                </a:solidFill>
                <a:effectLst/>
                <a:uLnTx/>
                <a:uFillTx/>
                <a:latin typeface="Imago"/>
                <a:ea typeface="+mn-ea"/>
                <a:cs typeface="+mn-cs"/>
              </a:rPr>
              <a:t> Orders/day</a:t>
            </a:r>
            <a:endParaRPr kumimoji="0" sz="1800" b="0" i="0" u="none" strike="noStrike" kern="0" cap="none" spc="0" normalizeH="0" baseline="0" noProof="0" dirty="0">
              <a:ln>
                <a:noFill/>
              </a:ln>
              <a:solidFill>
                <a:srgbClr val="53565A"/>
              </a:solidFill>
              <a:effectLst/>
              <a:uLnTx/>
              <a:uFillTx/>
              <a:latin typeface="Imago"/>
              <a:ea typeface="+mn-ea"/>
              <a:cs typeface="+mn-cs"/>
            </a:endParaRPr>
          </a:p>
        </p:txBody>
      </p:sp>
      <p:sp>
        <p:nvSpPr>
          <p:cNvPr id="8" name="Rounded Rectangle 7"/>
          <p:cNvSpPr/>
          <p:nvPr/>
        </p:nvSpPr>
        <p:spPr bwMode="auto">
          <a:xfrm>
            <a:off x="1292895" y="1512801"/>
            <a:ext cx="2041624" cy="1903253"/>
          </a:xfrm>
          <a:prstGeom prst="roundRect">
            <a:avLst/>
          </a:prstGeom>
          <a:solidFill>
            <a:srgbClr val="FFFFFF">
              <a:lumMod val="95000"/>
            </a:srgbClr>
          </a:solidFill>
          <a:ln w="25400" cap="flat" cmpd="sng" algn="ctr">
            <a:solidFill>
              <a:srgbClr val="3B5998"/>
            </a:solidFill>
            <a:prstDash val="solid"/>
            <a:headEnd type="none" w="med" len="med"/>
            <a:tailEnd type="none"/>
          </a:ln>
          <a:effectLst/>
        </p:spPr>
        <p:txBody>
          <a:bodyPr rot="0" spcFirstLastPara="0" vert="horz" wrap="square" lIns="91440" tIns="108000" rIns="91440" bIns="0" numCol="1" spcCol="0" rtlCol="0" fromWordArt="0" anchor="b"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0" fontAlgn="auto" latinLnBrk="0" hangingPunct="0">
              <a:lnSpc>
                <a:spcPct val="100000"/>
              </a:lnSpc>
              <a:spcBef>
                <a:spcPts val="600"/>
              </a:spcBef>
              <a:spcAft>
                <a:spcPts val="0"/>
              </a:spcAft>
              <a:buClrTx/>
              <a:buSzTx/>
              <a:buFontTx/>
              <a:buNone/>
              <a:tabLst/>
              <a:defRPr/>
            </a:pPr>
            <a:r>
              <a:rPr kumimoji="0" sz="1800" b="1" i="0" u="none" strike="noStrike" kern="0" cap="none" spc="0" normalizeH="0" baseline="0" noProof="0" dirty="0" smtClean="0">
                <a:ln>
                  <a:noFill/>
                </a:ln>
                <a:solidFill>
                  <a:srgbClr val="53565A"/>
                </a:solidFill>
                <a:effectLst/>
                <a:uLnTx/>
                <a:uFillTx/>
                <a:latin typeface="Imago"/>
                <a:ea typeface="+mn-ea"/>
                <a:cs typeface="+mn-cs"/>
              </a:rPr>
              <a:t>~3 Billion Likes Everyday</a:t>
            </a:r>
            <a:endParaRPr kumimoji="0" sz="1800" b="0" i="0" u="none" strike="noStrike" kern="0" cap="none" spc="0" normalizeH="0" baseline="0" noProof="0" dirty="0">
              <a:ln>
                <a:noFill/>
              </a:ln>
              <a:solidFill>
                <a:srgbClr val="53565A"/>
              </a:solidFill>
              <a:effectLst/>
              <a:uLnTx/>
              <a:uFillTx/>
              <a:latin typeface="Imago"/>
              <a:ea typeface="+mn-ea"/>
              <a:cs typeface="+mn-cs"/>
            </a:endParaRPr>
          </a:p>
        </p:txBody>
      </p:sp>
      <p:sp>
        <p:nvSpPr>
          <p:cNvPr id="2" name="Title 1"/>
          <p:cNvSpPr>
            <a:spLocks noGrp="1"/>
          </p:cNvSpPr>
          <p:nvPr>
            <p:ph type="title"/>
          </p:nvPr>
        </p:nvSpPr>
        <p:spPr/>
        <p:txBody>
          <a:bodyPr>
            <a:normAutofit/>
          </a:bodyPr>
          <a:lstStyle/>
          <a:p>
            <a:r>
              <a:rPr lang="en-IN" sz="4400" dirty="0" smtClean="0"/>
              <a:t>Why they call it BIG DATA?</a:t>
            </a:r>
            <a:endParaRPr lang="en-IN" sz="4400" dirty="0"/>
          </a:p>
        </p:txBody>
      </p:sp>
      <p:sp>
        <p:nvSpPr>
          <p:cNvPr id="4" name="Rounded Rectangle 3"/>
          <p:cNvSpPr/>
          <p:nvPr/>
        </p:nvSpPr>
        <p:spPr bwMode="auto">
          <a:xfrm>
            <a:off x="3798704" y="1512801"/>
            <a:ext cx="2041624" cy="1903253"/>
          </a:xfrm>
          <a:prstGeom prst="roundRect">
            <a:avLst/>
          </a:prstGeom>
          <a:solidFill>
            <a:srgbClr val="FFFFFF">
              <a:lumMod val="95000"/>
            </a:srgbClr>
          </a:solidFill>
          <a:ln w="25400" cap="flat" cmpd="sng" algn="ctr">
            <a:solidFill>
              <a:srgbClr val="FF0000"/>
            </a:solidFill>
            <a:prstDash val="solid"/>
            <a:headEnd type="none" w="med" len="med"/>
            <a:tailEnd type="none"/>
          </a:ln>
          <a:effectLst/>
        </p:spPr>
        <p:txBody>
          <a:bodyPr rot="0" spcFirstLastPara="0" vert="horz" wrap="square" lIns="91440" tIns="108000" rIns="91440" bIns="0" numCol="1" spcCol="0" rtlCol="0" fromWordArt="0" anchor="b"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0" fontAlgn="auto" latinLnBrk="0" hangingPunct="0">
              <a:lnSpc>
                <a:spcPct val="100000"/>
              </a:lnSpc>
              <a:spcBef>
                <a:spcPts val="600"/>
              </a:spcBef>
              <a:spcAft>
                <a:spcPts val="0"/>
              </a:spcAft>
              <a:buClrTx/>
              <a:buSzTx/>
              <a:buFontTx/>
              <a:buNone/>
              <a:tabLst/>
              <a:defRPr/>
            </a:pPr>
            <a:r>
              <a:rPr kumimoji="0" sz="1800" b="1" i="0" u="none" strike="noStrike" kern="0" cap="none" spc="0" normalizeH="0" baseline="0" noProof="0" dirty="0" smtClean="0">
                <a:ln>
                  <a:noFill/>
                </a:ln>
                <a:solidFill>
                  <a:srgbClr val="53565A"/>
                </a:solidFill>
                <a:effectLst/>
                <a:uLnTx/>
                <a:uFillTx/>
                <a:latin typeface="Imago"/>
                <a:ea typeface="+mn-ea"/>
                <a:cs typeface="+mn-cs"/>
              </a:rPr>
              <a:t>~8 Years of Video/</a:t>
            </a:r>
            <a:r>
              <a:rPr kumimoji="0" sz="1800" b="1" i="0" u="none" strike="noStrike" kern="0" cap="none" spc="0" normalizeH="0" noProof="0" dirty="0" smtClean="0">
                <a:ln>
                  <a:noFill/>
                </a:ln>
                <a:solidFill>
                  <a:srgbClr val="53565A"/>
                </a:solidFill>
                <a:effectLst/>
                <a:uLnTx/>
                <a:uFillTx/>
                <a:latin typeface="Imago"/>
                <a:ea typeface="+mn-ea"/>
                <a:cs typeface="+mn-cs"/>
              </a:rPr>
              <a:t>day</a:t>
            </a:r>
            <a:endParaRPr kumimoji="0" sz="1800" b="0" i="0" u="none" strike="noStrike" kern="0" cap="none" spc="0" normalizeH="0" baseline="0" noProof="0" dirty="0">
              <a:ln>
                <a:noFill/>
              </a:ln>
              <a:solidFill>
                <a:srgbClr val="53565A"/>
              </a:solidFill>
              <a:effectLst/>
              <a:uLnTx/>
              <a:uFillTx/>
              <a:latin typeface="Imago"/>
              <a:ea typeface="+mn-ea"/>
              <a:cs typeface="+mn-cs"/>
            </a:endParaRPr>
          </a:p>
        </p:txBody>
      </p:sp>
      <p:sp>
        <p:nvSpPr>
          <p:cNvPr id="6" name="Freeform 5">
            <a:extLst>
              <a:ext uri="{FF2B5EF4-FFF2-40B4-BE49-F238E27FC236}">
                <a16:creationId xmlns:a16="http://schemas.microsoft.com/office/drawing/2014/main" xmlns="" xmlns:lc="http://schemas.openxmlformats.org/drawingml/2006/lockedCanvas" id="{F4A60FBA-0E5D-4E1B-B1D6-A600B4250F62}"/>
              </a:ext>
            </a:extLst>
          </p:cNvPr>
          <p:cNvSpPr>
            <a:spLocks noChangeAspect="1"/>
          </p:cNvSpPr>
          <p:nvPr/>
        </p:nvSpPr>
        <p:spPr bwMode="auto">
          <a:xfrm>
            <a:off x="1918060" y="1747867"/>
            <a:ext cx="791295" cy="791295"/>
          </a:xfrm>
          <a:custGeom>
            <a:avLst/>
            <a:gdLst>
              <a:gd name="T0" fmla="*/ 341 w 639"/>
              <a:gd name="T1" fmla="*/ 639 h 639"/>
              <a:gd name="T2" fmla="*/ 341 w 639"/>
              <a:gd name="T3" fmla="*/ 639 h 639"/>
              <a:gd name="T4" fmla="*/ 35 w 639"/>
              <a:gd name="T5" fmla="*/ 639 h 639"/>
              <a:gd name="T6" fmla="*/ 0 w 639"/>
              <a:gd name="T7" fmla="*/ 603 h 639"/>
              <a:gd name="T8" fmla="*/ 0 w 639"/>
              <a:gd name="T9" fmla="*/ 34 h 639"/>
              <a:gd name="T10" fmla="*/ 35 w 639"/>
              <a:gd name="T11" fmla="*/ 0 h 639"/>
              <a:gd name="T12" fmla="*/ 604 w 639"/>
              <a:gd name="T13" fmla="*/ 0 h 639"/>
              <a:gd name="T14" fmla="*/ 639 w 639"/>
              <a:gd name="T15" fmla="*/ 34 h 639"/>
              <a:gd name="T16" fmla="*/ 639 w 639"/>
              <a:gd name="T17" fmla="*/ 603 h 639"/>
              <a:gd name="T18" fmla="*/ 604 w 639"/>
              <a:gd name="T19" fmla="*/ 639 h 639"/>
              <a:gd name="T20" fmla="*/ 441 w 639"/>
              <a:gd name="T21" fmla="*/ 639 h 639"/>
              <a:gd name="T22" fmla="*/ 441 w 639"/>
              <a:gd name="T23" fmla="*/ 391 h 639"/>
              <a:gd name="T24" fmla="*/ 524 w 639"/>
              <a:gd name="T25" fmla="*/ 391 h 639"/>
              <a:gd name="T26" fmla="*/ 537 w 639"/>
              <a:gd name="T27" fmla="*/ 294 h 639"/>
              <a:gd name="T28" fmla="*/ 441 w 639"/>
              <a:gd name="T29" fmla="*/ 294 h 639"/>
              <a:gd name="T30" fmla="*/ 441 w 639"/>
              <a:gd name="T31" fmla="*/ 232 h 639"/>
              <a:gd name="T32" fmla="*/ 489 w 639"/>
              <a:gd name="T33" fmla="*/ 185 h 639"/>
              <a:gd name="T34" fmla="*/ 540 w 639"/>
              <a:gd name="T35" fmla="*/ 185 h 639"/>
              <a:gd name="T36" fmla="*/ 540 w 639"/>
              <a:gd name="T37" fmla="*/ 99 h 639"/>
              <a:gd name="T38" fmla="*/ 466 w 639"/>
              <a:gd name="T39" fmla="*/ 95 h 639"/>
              <a:gd name="T40" fmla="*/ 341 w 639"/>
              <a:gd name="T41" fmla="*/ 223 h 639"/>
              <a:gd name="T42" fmla="*/ 341 w 639"/>
              <a:gd name="T43" fmla="*/ 294 h 639"/>
              <a:gd name="T44" fmla="*/ 258 w 639"/>
              <a:gd name="T45" fmla="*/ 294 h 639"/>
              <a:gd name="T46" fmla="*/ 258 w 639"/>
              <a:gd name="T47" fmla="*/ 391 h 639"/>
              <a:gd name="T48" fmla="*/ 341 w 639"/>
              <a:gd name="T49" fmla="*/ 391 h 639"/>
              <a:gd name="T50" fmla="*/ 341 w 639"/>
              <a:gd name="T51"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9" h="639">
                <a:moveTo>
                  <a:pt x="341" y="639"/>
                </a:moveTo>
                <a:lnTo>
                  <a:pt x="341" y="639"/>
                </a:lnTo>
                <a:lnTo>
                  <a:pt x="35" y="639"/>
                </a:lnTo>
                <a:cubicBezTo>
                  <a:pt x="15" y="639"/>
                  <a:pt x="0" y="623"/>
                  <a:pt x="0" y="603"/>
                </a:cubicBezTo>
                <a:lnTo>
                  <a:pt x="0" y="34"/>
                </a:lnTo>
                <a:cubicBezTo>
                  <a:pt x="0" y="14"/>
                  <a:pt x="15" y="0"/>
                  <a:pt x="35" y="0"/>
                </a:cubicBezTo>
                <a:lnTo>
                  <a:pt x="604" y="0"/>
                </a:lnTo>
                <a:cubicBezTo>
                  <a:pt x="624" y="0"/>
                  <a:pt x="639" y="14"/>
                  <a:pt x="639" y="34"/>
                </a:cubicBezTo>
                <a:lnTo>
                  <a:pt x="639" y="603"/>
                </a:lnTo>
                <a:cubicBezTo>
                  <a:pt x="639" y="623"/>
                  <a:pt x="624" y="639"/>
                  <a:pt x="604" y="639"/>
                </a:cubicBezTo>
                <a:lnTo>
                  <a:pt x="441" y="639"/>
                </a:lnTo>
                <a:lnTo>
                  <a:pt x="441" y="391"/>
                </a:lnTo>
                <a:lnTo>
                  <a:pt x="524" y="391"/>
                </a:lnTo>
                <a:lnTo>
                  <a:pt x="537" y="294"/>
                </a:lnTo>
                <a:lnTo>
                  <a:pt x="441" y="294"/>
                </a:lnTo>
                <a:lnTo>
                  <a:pt x="441" y="232"/>
                </a:lnTo>
                <a:cubicBezTo>
                  <a:pt x="441" y="204"/>
                  <a:pt x="449" y="185"/>
                  <a:pt x="489" y="185"/>
                </a:cubicBezTo>
                <a:lnTo>
                  <a:pt x="540" y="185"/>
                </a:lnTo>
                <a:lnTo>
                  <a:pt x="540" y="99"/>
                </a:lnTo>
                <a:cubicBezTo>
                  <a:pt x="531" y="98"/>
                  <a:pt x="501" y="95"/>
                  <a:pt x="466" y="95"/>
                </a:cubicBezTo>
                <a:cubicBezTo>
                  <a:pt x="392" y="95"/>
                  <a:pt x="341" y="140"/>
                  <a:pt x="341" y="223"/>
                </a:cubicBezTo>
                <a:lnTo>
                  <a:pt x="341" y="294"/>
                </a:lnTo>
                <a:lnTo>
                  <a:pt x="258" y="294"/>
                </a:lnTo>
                <a:lnTo>
                  <a:pt x="258" y="391"/>
                </a:lnTo>
                <a:lnTo>
                  <a:pt x="341" y="391"/>
                </a:lnTo>
                <a:lnTo>
                  <a:pt x="341" y="639"/>
                </a:lnTo>
                <a:close/>
              </a:path>
            </a:pathLst>
          </a:custGeom>
          <a:solidFill>
            <a:srgbClr val="3B5998"/>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a:p>
        </p:txBody>
      </p:sp>
      <p:sp>
        <p:nvSpPr>
          <p:cNvPr id="9" name="Freeform 8">
            <a:extLst>
              <a:ext uri="{FF2B5EF4-FFF2-40B4-BE49-F238E27FC236}">
                <a16:creationId xmlns:a16="http://schemas.microsoft.com/office/drawing/2014/main" xmlns="" xmlns:lc="http://schemas.openxmlformats.org/drawingml/2006/lockedCanvas" id="{43D41F77-02CE-46B5-9972-A1BE1B215ABC}"/>
              </a:ext>
            </a:extLst>
          </p:cNvPr>
          <p:cNvSpPr>
            <a:spLocks noChangeAspect="1" noEditPoints="1"/>
          </p:cNvSpPr>
          <p:nvPr/>
        </p:nvSpPr>
        <p:spPr bwMode="auto">
          <a:xfrm>
            <a:off x="4332934" y="1798954"/>
            <a:ext cx="973164" cy="689121"/>
          </a:xfrm>
          <a:custGeom>
            <a:avLst/>
            <a:gdLst>
              <a:gd name="T0" fmla="*/ 633 w 639"/>
              <a:gd name="T1" fmla="*/ 97 h 453"/>
              <a:gd name="T2" fmla="*/ 633 w 639"/>
              <a:gd name="T3" fmla="*/ 97 h 453"/>
              <a:gd name="T4" fmla="*/ 608 w 639"/>
              <a:gd name="T5" fmla="*/ 33 h 453"/>
              <a:gd name="T6" fmla="*/ 544 w 639"/>
              <a:gd name="T7" fmla="*/ 6 h 453"/>
              <a:gd name="T8" fmla="*/ 320 w 639"/>
              <a:gd name="T9" fmla="*/ 0 h 453"/>
              <a:gd name="T10" fmla="*/ 319 w 639"/>
              <a:gd name="T11" fmla="*/ 0 h 453"/>
              <a:gd name="T12" fmla="*/ 95 w 639"/>
              <a:gd name="T13" fmla="*/ 6 h 453"/>
              <a:gd name="T14" fmla="*/ 31 w 639"/>
              <a:gd name="T15" fmla="*/ 33 h 453"/>
              <a:gd name="T16" fmla="*/ 6 w 639"/>
              <a:gd name="T17" fmla="*/ 97 h 453"/>
              <a:gd name="T18" fmla="*/ 0 w 639"/>
              <a:gd name="T19" fmla="*/ 201 h 453"/>
              <a:gd name="T20" fmla="*/ 0 w 639"/>
              <a:gd name="T21" fmla="*/ 250 h 453"/>
              <a:gd name="T22" fmla="*/ 6 w 639"/>
              <a:gd name="T23" fmla="*/ 354 h 453"/>
              <a:gd name="T24" fmla="*/ 31 w 639"/>
              <a:gd name="T25" fmla="*/ 418 h 453"/>
              <a:gd name="T26" fmla="*/ 102 w 639"/>
              <a:gd name="T27" fmla="*/ 446 h 453"/>
              <a:gd name="T28" fmla="*/ 319 w 639"/>
              <a:gd name="T29" fmla="*/ 453 h 453"/>
              <a:gd name="T30" fmla="*/ 544 w 639"/>
              <a:gd name="T31" fmla="*/ 446 h 453"/>
              <a:gd name="T32" fmla="*/ 608 w 639"/>
              <a:gd name="T33" fmla="*/ 418 h 453"/>
              <a:gd name="T34" fmla="*/ 633 w 639"/>
              <a:gd name="T35" fmla="*/ 354 h 453"/>
              <a:gd name="T36" fmla="*/ 639 w 639"/>
              <a:gd name="T37" fmla="*/ 250 h 453"/>
              <a:gd name="T38" fmla="*/ 639 w 639"/>
              <a:gd name="T39" fmla="*/ 201 h 453"/>
              <a:gd name="T40" fmla="*/ 633 w 639"/>
              <a:gd name="T41" fmla="*/ 97 h 453"/>
              <a:gd name="T42" fmla="*/ 633 w 639"/>
              <a:gd name="T43" fmla="*/ 97 h 453"/>
              <a:gd name="T44" fmla="*/ 253 w 639"/>
              <a:gd name="T45" fmla="*/ 309 h 453"/>
              <a:gd name="T46" fmla="*/ 253 w 639"/>
              <a:gd name="T47" fmla="*/ 309 h 453"/>
              <a:gd name="T48" fmla="*/ 253 w 639"/>
              <a:gd name="T49" fmla="*/ 128 h 453"/>
              <a:gd name="T50" fmla="*/ 426 w 639"/>
              <a:gd name="T51" fmla="*/ 219 h 453"/>
              <a:gd name="T52" fmla="*/ 253 w 639"/>
              <a:gd name="T53" fmla="*/ 30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9" h="453">
                <a:moveTo>
                  <a:pt x="633" y="97"/>
                </a:moveTo>
                <a:lnTo>
                  <a:pt x="633" y="97"/>
                </a:lnTo>
                <a:cubicBezTo>
                  <a:pt x="633" y="97"/>
                  <a:pt x="627" y="53"/>
                  <a:pt x="608" y="33"/>
                </a:cubicBezTo>
                <a:cubicBezTo>
                  <a:pt x="583" y="7"/>
                  <a:pt x="556" y="7"/>
                  <a:pt x="544" y="6"/>
                </a:cubicBezTo>
                <a:cubicBezTo>
                  <a:pt x="454" y="0"/>
                  <a:pt x="320" y="0"/>
                  <a:pt x="320" y="0"/>
                </a:cubicBezTo>
                <a:lnTo>
                  <a:pt x="319" y="0"/>
                </a:lnTo>
                <a:cubicBezTo>
                  <a:pt x="319" y="0"/>
                  <a:pt x="185" y="0"/>
                  <a:pt x="95" y="6"/>
                </a:cubicBezTo>
                <a:cubicBezTo>
                  <a:pt x="83" y="7"/>
                  <a:pt x="56" y="7"/>
                  <a:pt x="31" y="33"/>
                </a:cubicBezTo>
                <a:cubicBezTo>
                  <a:pt x="12" y="53"/>
                  <a:pt x="6" y="97"/>
                  <a:pt x="6" y="97"/>
                </a:cubicBezTo>
                <a:cubicBezTo>
                  <a:pt x="6" y="97"/>
                  <a:pt x="0" y="149"/>
                  <a:pt x="0" y="201"/>
                </a:cubicBezTo>
                <a:lnTo>
                  <a:pt x="0" y="250"/>
                </a:lnTo>
                <a:cubicBezTo>
                  <a:pt x="0" y="302"/>
                  <a:pt x="6" y="354"/>
                  <a:pt x="6" y="354"/>
                </a:cubicBezTo>
                <a:cubicBezTo>
                  <a:pt x="6" y="354"/>
                  <a:pt x="12" y="399"/>
                  <a:pt x="31" y="418"/>
                </a:cubicBezTo>
                <a:cubicBezTo>
                  <a:pt x="56" y="444"/>
                  <a:pt x="88" y="443"/>
                  <a:pt x="102" y="446"/>
                </a:cubicBezTo>
                <a:cubicBezTo>
                  <a:pt x="153" y="451"/>
                  <a:pt x="319" y="453"/>
                  <a:pt x="319" y="453"/>
                </a:cubicBezTo>
                <a:cubicBezTo>
                  <a:pt x="319" y="453"/>
                  <a:pt x="454" y="452"/>
                  <a:pt x="544" y="446"/>
                </a:cubicBezTo>
                <a:cubicBezTo>
                  <a:pt x="556" y="444"/>
                  <a:pt x="583" y="444"/>
                  <a:pt x="608" y="418"/>
                </a:cubicBezTo>
                <a:cubicBezTo>
                  <a:pt x="627" y="399"/>
                  <a:pt x="633" y="354"/>
                  <a:pt x="633" y="354"/>
                </a:cubicBezTo>
                <a:cubicBezTo>
                  <a:pt x="633" y="354"/>
                  <a:pt x="639" y="302"/>
                  <a:pt x="639" y="250"/>
                </a:cubicBezTo>
                <a:lnTo>
                  <a:pt x="639" y="201"/>
                </a:lnTo>
                <a:cubicBezTo>
                  <a:pt x="639" y="149"/>
                  <a:pt x="633" y="97"/>
                  <a:pt x="633" y="97"/>
                </a:cubicBezTo>
                <a:lnTo>
                  <a:pt x="633" y="97"/>
                </a:lnTo>
                <a:close/>
                <a:moveTo>
                  <a:pt x="253" y="309"/>
                </a:moveTo>
                <a:lnTo>
                  <a:pt x="253" y="309"/>
                </a:lnTo>
                <a:lnTo>
                  <a:pt x="253" y="128"/>
                </a:lnTo>
                <a:lnTo>
                  <a:pt x="426" y="219"/>
                </a:lnTo>
                <a:lnTo>
                  <a:pt x="253" y="309"/>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a:p>
        </p:txBody>
      </p:sp>
      <p:sp>
        <p:nvSpPr>
          <p:cNvPr id="10" name="Rounded Rectangle 9"/>
          <p:cNvSpPr/>
          <p:nvPr/>
        </p:nvSpPr>
        <p:spPr bwMode="auto">
          <a:xfrm>
            <a:off x="6269343" y="1512801"/>
            <a:ext cx="2041624" cy="1903253"/>
          </a:xfrm>
          <a:prstGeom prst="roundRect">
            <a:avLst/>
          </a:prstGeom>
          <a:solidFill>
            <a:srgbClr val="FFFFFF">
              <a:lumMod val="95000"/>
            </a:srgbClr>
          </a:solidFill>
          <a:ln w="25400" cap="flat" cmpd="sng" algn="ctr">
            <a:solidFill>
              <a:srgbClr val="00B050"/>
            </a:solidFill>
            <a:prstDash val="solid"/>
            <a:headEnd type="none" w="med" len="med"/>
            <a:tailEnd type="none"/>
          </a:ln>
          <a:effectLst/>
        </p:spPr>
        <p:txBody>
          <a:bodyPr rot="0" spcFirstLastPara="0" vert="horz" wrap="square" lIns="91440" tIns="108000" rIns="91440" bIns="0" numCol="1" spcCol="0" rtlCol="0" fromWordArt="0" anchor="b"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0" fontAlgn="auto" latinLnBrk="0" hangingPunct="0">
              <a:lnSpc>
                <a:spcPct val="100000"/>
              </a:lnSpc>
              <a:spcBef>
                <a:spcPts val="600"/>
              </a:spcBef>
              <a:spcAft>
                <a:spcPts val="0"/>
              </a:spcAft>
              <a:buClrTx/>
              <a:buSzTx/>
              <a:buFontTx/>
              <a:buNone/>
              <a:tabLst/>
              <a:defRPr/>
            </a:pPr>
            <a:r>
              <a:rPr kumimoji="0" sz="1800" b="1" i="0" u="none" strike="noStrike" kern="0" cap="none" spc="0" normalizeH="0" baseline="0" noProof="0" dirty="0" smtClean="0">
                <a:ln>
                  <a:noFill/>
                </a:ln>
                <a:solidFill>
                  <a:srgbClr val="53565A"/>
                </a:solidFill>
                <a:effectLst/>
                <a:uLnTx/>
                <a:uFillTx/>
                <a:latin typeface="Imago"/>
                <a:ea typeface="+mn-ea"/>
                <a:cs typeface="+mn-cs"/>
              </a:rPr>
              <a:t>~3.5</a:t>
            </a:r>
            <a:r>
              <a:rPr kumimoji="0" sz="1800" b="1" i="0" u="none" strike="noStrike" kern="0" cap="none" spc="0" normalizeH="0" noProof="0" dirty="0" smtClean="0">
                <a:ln>
                  <a:noFill/>
                </a:ln>
                <a:solidFill>
                  <a:srgbClr val="53565A"/>
                </a:solidFill>
                <a:effectLst/>
                <a:uLnTx/>
                <a:uFillTx/>
                <a:latin typeface="Imago"/>
                <a:ea typeface="+mn-ea"/>
                <a:cs typeface="+mn-cs"/>
              </a:rPr>
              <a:t> Billion</a:t>
            </a:r>
            <a:r>
              <a:rPr kumimoji="0" sz="1800" b="1" i="0" u="none" strike="noStrike" kern="0" cap="none" spc="0" normalizeH="0" baseline="0" noProof="0" dirty="0" smtClean="0">
                <a:ln>
                  <a:noFill/>
                </a:ln>
                <a:solidFill>
                  <a:srgbClr val="53565A"/>
                </a:solidFill>
                <a:effectLst/>
                <a:uLnTx/>
                <a:uFillTx/>
                <a:latin typeface="Imago"/>
                <a:ea typeface="+mn-ea"/>
                <a:cs typeface="+mn-cs"/>
              </a:rPr>
              <a:t> Searches/</a:t>
            </a:r>
            <a:r>
              <a:rPr kumimoji="0" sz="1800" b="1" i="0" u="none" strike="noStrike" kern="0" cap="none" spc="0" normalizeH="0" noProof="0" dirty="0" smtClean="0">
                <a:ln>
                  <a:noFill/>
                </a:ln>
                <a:solidFill>
                  <a:srgbClr val="53565A"/>
                </a:solidFill>
                <a:effectLst/>
                <a:uLnTx/>
                <a:uFillTx/>
                <a:latin typeface="Imago"/>
                <a:ea typeface="+mn-ea"/>
                <a:cs typeface="+mn-cs"/>
              </a:rPr>
              <a:t>day</a:t>
            </a:r>
            <a:endParaRPr kumimoji="0" sz="1800" b="0" i="0" u="none" strike="noStrike" kern="0" cap="none" spc="0" normalizeH="0" baseline="0" noProof="0" dirty="0">
              <a:ln>
                <a:noFill/>
              </a:ln>
              <a:solidFill>
                <a:srgbClr val="53565A"/>
              </a:solidFill>
              <a:effectLst/>
              <a:uLnTx/>
              <a:uFillTx/>
              <a:latin typeface="Imago"/>
              <a:ea typeface="+mn-ea"/>
              <a:cs typeface="+mn-cs"/>
            </a:endParaRPr>
          </a:p>
        </p:txBody>
      </p:sp>
      <p:pic>
        <p:nvPicPr>
          <p:cNvPr id="3" name="Picture 2" descr="C:\Users\Kritika\Downloads\64px-Google__G__Logo.svg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371" y="1736730"/>
            <a:ext cx="813566" cy="813566"/>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bwMode="auto">
          <a:xfrm>
            <a:off x="8810318" y="1512801"/>
            <a:ext cx="2041624" cy="1903253"/>
          </a:xfrm>
          <a:prstGeom prst="roundRect">
            <a:avLst/>
          </a:prstGeom>
          <a:solidFill>
            <a:srgbClr val="FFFFFF">
              <a:lumMod val="95000"/>
            </a:srgbClr>
          </a:solidFill>
          <a:ln w="25400" cap="flat" cmpd="sng" algn="ctr">
            <a:solidFill>
              <a:schemeClr val="tx2"/>
            </a:solidFill>
            <a:prstDash val="solid"/>
            <a:headEnd type="none" w="med" len="med"/>
            <a:tailEnd type="none"/>
          </a:ln>
          <a:effectLst/>
        </p:spPr>
        <p:txBody>
          <a:bodyPr rot="0" spcFirstLastPara="0" vert="horz" wrap="square" lIns="91440" tIns="108000" rIns="91440" bIns="0" numCol="1" spcCol="0" rtlCol="0" fromWordArt="0" anchor="b"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0" fontAlgn="auto" latinLnBrk="0" hangingPunct="0">
              <a:lnSpc>
                <a:spcPct val="100000"/>
              </a:lnSpc>
              <a:spcBef>
                <a:spcPts val="600"/>
              </a:spcBef>
              <a:spcAft>
                <a:spcPts val="0"/>
              </a:spcAft>
              <a:buClrTx/>
              <a:buSzTx/>
              <a:buFontTx/>
              <a:buNone/>
              <a:tabLst/>
              <a:defRPr/>
            </a:pPr>
            <a:r>
              <a:rPr kumimoji="0" sz="1800" b="1" i="0" u="none" strike="noStrike" kern="0" cap="none" spc="0" normalizeH="0" baseline="0" noProof="0" dirty="0" smtClean="0">
                <a:ln>
                  <a:noFill/>
                </a:ln>
                <a:solidFill>
                  <a:srgbClr val="53565A"/>
                </a:solidFill>
                <a:effectLst/>
                <a:uLnTx/>
                <a:uFillTx/>
                <a:latin typeface="Imago"/>
                <a:ea typeface="+mn-ea"/>
                <a:cs typeface="+mn-cs"/>
              </a:rPr>
              <a:t>~95</a:t>
            </a:r>
            <a:r>
              <a:rPr kumimoji="0" sz="1800" b="1" i="0" u="none" strike="noStrike" kern="0" cap="none" spc="0" normalizeH="0" noProof="0" dirty="0" smtClean="0">
                <a:ln>
                  <a:noFill/>
                </a:ln>
                <a:solidFill>
                  <a:srgbClr val="53565A"/>
                </a:solidFill>
                <a:effectLst/>
                <a:uLnTx/>
                <a:uFillTx/>
                <a:latin typeface="Imago"/>
                <a:ea typeface="+mn-ea"/>
                <a:cs typeface="+mn-cs"/>
              </a:rPr>
              <a:t> </a:t>
            </a:r>
            <a:r>
              <a:rPr sz="1800" b="1" kern="0" dirty="0">
                <a:solidFill>
                  <a:srgbClr val="53565A"/>
                </a:solidFill>
                <a:latin typeface="Imago"/>
              </a:rPr>
              <a:t>M</a:t>
            </a:r>
            <a:r>
              <a:rPr kumimoji="0" sz="1800" b="1" i="0" u="none" strike="noStrike" kern="0" cap="none" spc="0" normalizeH="0" noProof="0" dirty="0" err="1" smtClean="0">
                <a:ln>
                  <a:noFill/>
                </a:ln>
                <a:solidFill>
                  <a:srgbClr val="53565A"/>
                </a:solidFill>
                <a:effectLst/>
                <a:uLnTx/>
                <a:uFillTx/>
                <a:latin typeface="Imago"/>
                <a:ea typeface="+mn-ea"/>
                <a:cs typeface="+mn-cs"/>
              </a:rPr>
              <a:t>illion</a:t>
            </a:r>
            <a:r>
              <a:rPr kumimoji="0" sz="1800" b="1" i="0" u="none" strike="noStrike" kern="0" cap="none" spc="0" normalizeH="0" baseline="0" noProof="0" dirty="0" smtClean="0">
                <a:ln>
                  <a:noFill/>
                </a:ln>
                <a:solidFill>
                  <a:srgbClr val="53565A"/>
                </a:solidFill>
                <a:effectLst/>
                <a:uLnTx/>
                <a:uFillTx/>
                <a:latin typeface="Imago"/>
                <a:ea typeface="+mn-ea"/>
                <a:cs typeface="+mn-cs"/>
              </a:rPr>
              <a:t> Posts/</a:t>
            </a:r>
            <a:r>
              <a:rPr kumimoji="0" sz="1800" b="1" i="0" u="none" strike="noStrike" kern="0" cap="none" spc="0" normalizeH="0" noProof="0" dirty="0" smtClean="0">
                <a:ln>
                  <a:noFill/>
                </a:ln>
                <a:solidFill>
                  <a:srgbClr val="53565A"/>
                </a:solidFill>
                <a:effectLst/>
                <a:uLnTx/>
                <a:uFillTx/>
                <a:latin typeface="Imago"/>
                <a:ea typeface="+mn-ea"/>
                <a:cs typeface="+mn-cs"/>
              </a:rPr>
              <a:t>day</a:t>
            </a:r>
            <a:endParaRPr kumimoji="0" sz="1800" b="0" i="0" u="none" strike="noStrike" kern="0" cap="none" spc="0" normalizeH="0" baseline="0" noProof="0" dirty="0">
              <a:ln>
                <a:noFill/>
              </a:ln>
              <a:solidFill>
                <a:srgbClr val="53565A"/>
              </a:solidFill>
              <a:effectLst/>
              <a:uLnTx/>
              <a:uFillTx/>
              <a:latin typeface="Imago"/>
              <a:ea typeface="+mn-ea"/>
              <a:cs typeface="+mn-cs"/>
            </a:endParaRPr>
          </a:p>
        </p:txBody>
      </p:sp>
      <p:sp>
        <p:nvSpPr>
          <p:cNvPr id="15" name="Freeform 14">
            <a:extLst>
              <a:ext uri="{FF2B5EF4-FFF2-40B4-BE49-F238E27FC236}">
                <a16:creationId xmlns:a16="http://schemas.microsoft.com/office/drawing/2014/main" xmlns="" xmlns:lc="http://schemas.openxmlformats.org/drawingml/2006/lockedCanvas" id="{6FA224AF-564C-4069-A46D-87DD856BD85F}"/>
              </a:ext>
            </a:extLst>
          </p:cNvPr>
          <p:cNvSpPr>
            <a:spLocks noChangeAspect="1" noEditPoints="1"/>
          </p:cNvSpPr>
          <p:nvPr/>
        </p:nvSpPr>
        <p:spPr bwMode="auto">
          <a:xfrm>
            <a:off x="9459049" y="1764498"/>
            <a:ext cx="744163" cy="744163"/>
          </a:xfrm>
          <a:custGeom>
            <a:avLst/>
            <a:gdLst>
              <a:gd name="T0" fmla="*/ 529 w 639"/>
              <a:gd name="T1" fmla="*/ 148 h 639"/>
              <a:gd name="T2" fmla="*/ 452 w 639"/>
              <a:gd name="T3" fmla="*/ 148 h 639"/>
              <a:gd name="T4" fmla="*/ 529 w 639"/>
              <a:gd name="T5" fmla="*/ 148 h 639"/>
              <a:gd name="T6" fmla="*/ 319 w 639"/>
              <a:gd name="T7" fmla="*/ 425 h 639"/>
              <a:gd name="T8" fmla="*/ 213 w 639"/>
              <a:gd name="T9" fmla="*/ 319 h 639"/>
              <a:gd name="T10" fmla="*/ 426 w 639"/>
              <a:gd name="T11" fmla="*/ 319 h 639"/>
              <a:gd name="T12" fmla="*/ 319 w 639"/>
              <a:gd name="T13" fmla="*/ 425 h 639"/>
              <a:gd name="T14" fmla="*/ 319 w 639"/>
              <a:gd name="T15" fmla="*/ 154 h 639"/>
              <a:gd name="T16" fmla="*/ 319 w 639"/>
              <a:gd name="T17" fmla="*/ 483 h 639"/>
              <a:gd name="T18" fmla="*/ 319 w 639"/>
              <a:gd name="T19" fmla="*/ 154 h 639"/>
              <a:gd name="T20" fmla="*/ 319 w 639"/>
              <a:gd name="T21" fmla="*/ 56 h 639"/>
              <a:gd name="T22" fmla="*/ 449 w 639"/>
              <a:gd name="T23" fmla="*/ 58 h 639"/>
              <a:gd name="T24" fmla="*/ 545 w 639"/>
              <a:gd name="T25" fmla="*/ 93 h 639"/>
              <a:gd name="T26" fmla="*/ 580 w 639"/>
              <a:gd name="T27" fmla="*/ 189 h 639"/>
              <a:gd name="T28" fmla="*/ 580 w 639"/>
              <a:gd name="T29" fmla="*/ 448 h 639"/>
              <a:gd name="T30" fmla="*/ 545 w 639"/>
              <a:gd name="T31" fmla="*/ 544 h 639"/>
              <a:gd name="T32" fmla="*/ 449 w 639"/>
              <a:gd name="T33" fmla="*/ 579 h 639"/>
              <a:gd name="T34" fmla="*/ 190 w 639"/>
              <a:gd name="T35" fmla="*/ 579 h 639"/>
              <a:gd name="T36" fmla="*/ 94 w 639"/>
              <a:gd name="T37" fmla="*/ 544 h 639"/>
              <a:gd name="T38" fmla="*/ 59 w 639"/>
              <a:gd name="T39" fmla="*/ 448 h 639"/>
              <a:gd name="T40" fmla="*/ 59 w 639"/>
              <a:gd name="T41" fmla="*/ 189 h 639"/>
              <a:gd name="T42" fmla="*/ 94 w 639"/>
              <a:gd name="T43" fmla="*/ 93 h 639"/>
              <a:gd name="T44" fmla="*/ 190 w 639"/>
              <a:gd name="T45" fmla="*/ 58 h 639"/>
              <a:gd name="T46" fmla="*/ 319 w 639"/>
              <a:gd name="T47" fmla="*/ 56 h 639"/>
              <a:gd name="T48" fmla="*/ 319 w 639"/>
              <a:gd name="T49" fmla="*/ 0 h 639"/>
              <a:gd name="T50" fmla="*/ 110 w 639"/>
              <a:gd name="T51" fmla="*/ 15 h 639"/>
              <a:gd name="T52" fmla="*/ 16 w 639"/>
              <a:gd name="T53" fmla="*/ 109 h 639"/>
              <a:gd name="T54" fmla="*/ 0 w 639"/>
              <a:gd name="T55" fmla="*/ 319 h 639"/>
              <a:gd name="T56" fmla="*/ 16 w 639"/>
              <a:gd name="T57" fmla="*/ 528 h 639"/>
              <a:gd name="T58" fmla="*/ 110 w 639"/>
              <a:gd name="T59" fmla="*/ 622 h 639"/>
              <a:gd name="T60" fmla="*/ 319 w 639"/>
              <a:gd name="T61" fmla="*/ 639 h 639"/>
              <a:gd name="T62" fmla="*/ 529 w 639"/>
              <a:gd name="T63" fmla="*/ 622 h 639"/>
              <a:gd name="T64" fmla="*/ 623 w 639"/>
              <a:gd name="T65" fmla="*/ 528 h 639"/>
              <a:gd name="T66" fmla="*/ 639 w 639"/>
              <a:gd name="T67" fmla="*/ 319 h 639"/>
              <a:gd name="T68" fmla="*/ 623 w 639"/>
              <a:gd name="T69" fmla="*/ 109 h 639"/>
              <a:gd name="T70" fmla="*/ 529 w 639"/>
              <a:gd name="T71" fmla="*/ 15 h 639"/>
              <a:gd name="T72" fmla="*/ 319 w 639"/>
              <a:gd name="T73"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9" h="639">
                <a:moveTo>
                  <a:pt x="529" y="148"/>
                </a:moveTo>
                <a:lnTo>
                  <a:pt x="529" y="148"/>
                </a:lnTo>
                <a:cubicBezTo>
                  <a:pt x="529" y="169"/>
                  <a:pt x="512" y="186"/>
                  <a:pt x="490" y="186"/>
                </a:cubicBezTo>
                <a:cubicBezTo>
                  <a:pt x="469" y="186"/>
                  <a:pt x="452" y="169"/>
                  <a:pt x="452" y="148"/>
                </a:cubicBezTo>
                <a:cubicBezTo>
                  <a:pt x="452" y="126"/>
                  <a:pt x="469" y="109"/>
                  <a:pt x="490" y="109"/>
                </a:cubicBezTo>
                <a:cubicBezTo>
                  <a:pt x="512" y="109"/>
                  <a:pt x="529" y="126"/>
                  <a:pt x="529" y="148"/>
                </a:cubicBezTo>
                <a:lnTo>
                  <a:pt x="529" y="148"/>
                </a:lnTo>
                <a:close/>
                <a:moveTo>
                  <a:pt x="319" y="425"/>
                </a:moveTo>
                <a:lnTo>
                  <a:pt x="319" y="425"/>
                </a:lnTo>
                <a:cubicBezTo>
                  <a:pt x="261" y="425"/>
                  <a:pt x="213" y="377"/>
                  <a:pt x="213" y="319"/>
                </a:cubicBezTo>
                <a:cubicBezTo>
                  <a:pt x="213" y="260"/>
                  <a:pt x="261" y="212"/>
                  <a:pt x="319" y="212"/>
                </a:cubicBezTo>
                <a:cubicBezTo>
                  <a:pt x="378" y="212"/>
                  <a:pt x="426" y="260"/>
                  <a:pt x="426" y="319"/>
                </a:cubicBezTo>
                <a:cubicBezTo>
                  <a:pt x="426" y="377"/>
                  <a:pt x="378" y="425"/>
                  <a:pt x="319" y="425"/>
                </a:cubicBezTo>
                <a:lnTo>
                  <a:pt x="319" y="425"/>
                </a:lnTo>
                <a:close/>
                <a:moveTo>
                  <a:pt x="319" y="154"/>
                </a:moveTo>
                <a:lnTo>
                  <a:pt x="319" y="154"/>
                </a:lnTo>
                <a:cubicBezTo>
                  <a:pt x="229" y="154"/>
                  <a:pt x="155" y="228"/>
                  <a:pt x="155" y="319"/>
                </a:cubicBezTo>
                <a:cubicBezTo>
                  <a:pt x="155" y="409"/>
                  <a:pt x="229" y="483"/>
                  <a:pt x="319" y="483"/>
                </a:cubicBezTo>
                <a:cubicBezTo>
                  <a:pt x="410" y="483"/>
                  <a:pt x="484" y="409"/>
                  <a:pt x="484" y="319"/>
                </a:cubicBezTo>
                <a:cubicBezTo>
                  <a:pt x="484" y="228"/>
                  <a:pt x="410" y="154"/>
                  <a:pt x="319" y="154"/>
                </a:cubicBezTo>
                <a:lnTo>
                  <a:pt x="319" y="154"/>
                </a:lnTo>
                <a:close/>
                <a:moveTo>
                  <a:pt x="319" y="56"/>
                </a:moveTo>
                <a:lnTo>
                  <a:pt x="319" y="56"/>
                </a:lnTo>
                <a:cubicBezTo>
                  <a:pt x="405" y="56"/>
                  <a:pt x="415" y="56"/>
                  <a:pt x="449" y="58"/>
                </a:cubicBezTo>
                <a:cubicBezTo>
                  <a:pt x="480" y="59"/>
                  <a:pt x="497" y="65"/>
                  <a:pt x="508" y="69"/>
                </a:cubicBezTo>
                <a:cubicBezTo>
                  <a:pt x="523" y="75"/>
                  <a:pt x="534" y="82"/>
                  <a:pt x="545" y="93"/>
                </a:cubicBezTo>
                <a:cubicBezTo>
                  <a:pt x="556" y="104"/>
                  <a:pt x="563" y="115"/>
                  <a:pt x="569" y="130"/>
                </a:cubicBezTo>
                <a:cubicBezTo>
                  <a:pt x="573" y="141"/>
                  <a:pt x="579" y="158"/>
                  <a:pt x="580" y="189"/>
                </a:cubicBezTo>
                <a:cubicBezTo>
                  <a:pt x="582" y="223"/>
                  <a:pt x="582" y="233"/>
                  <a:pt x="582" y="319"/>
                </a:cubicBezTo>
                <a:cubicBezTo>
                  <a:pt x="582" y="404"/>
                  <a:pt x="582" y="414"/>
                  <a:pt x="580" y="448"/>
                </a:cubicBezTo>
                <a:cubicBezTo>
                  <a:pt x="579" y="479"/>
                  <a:pt x="573" y="496"/>
                  <a:pt x="569" y="507"/>
                </a:cubicBezTo>
                <a:cubicBezTo>
                  <a:pt x="563" y="522"/>
                  <a:pt x="556" y="533"/>
                  <a:pt x="545" y="544"/>
                </a:cubicBezTo>
                <a:cubicBezTo>
                  <a:pt x="534" y="555"/>
                  <a:pt x="523" y="562"/>
                  <a:pt x="508" y="568"/>
                </a:cubicBezTo>
                <a:cubicBezTo>
                  <a:pt x="497" y="572"/>
                  <a:pt x="480" y="578"/>
                  <a:pt x="449" y="579"/>
                </a:cubicBezTo>
                <a:cubicBezTo>
                  <a:pt x="415" y="581"/>
                  <a:pt x="405" y="581"/>
                  <a:pt x="319" y="581"/>
                </a:cubicBezTo>
                <a:cubicBezTo>
                  <a:pt x="234" y="581"/>
                  <a:pt x="224" y="581"/>
                  <a:pt x="190" y="579"/>
                </a:cubicBezTo>
                <a:cubicBezTo>
                  <a:pt x="159" y="578"/>
                  <a:pt x="142" y="572"/>
                  <a:pt x="131" y="568"/>
                </a:cubicBezTo>
                <a:cubicBezTo>
                  <a:pt x="116" y="562"/>
                  <a:pt x="105" y="555"/>
                  <a:pt x="94" y="544"/>
                </a:cubicBezTo>
                <a:cubicBezTo>
                  <a:pt x="83" y="533"/>
                  <a:pt x="76" y="522"/>
                  <a:pt x="70" y="507"/>
                </a:cubicBezTo>
                <a:cubicBezTo>
                  <a:pt x="66" y="496"/>
                  <a:pt x="60" y="479"/>
                  <a:pt x="59" y="448"/>
                </a:cubicBezTo>
                <a:cubicBezTo>
                  <a:pt x="57" y="414"/>
                  <a:pt x="57" y="404"/>
                  <a:pt x="57" y="319"/>
                </a:cubicBezTo>
                <a:cubicBezTo>
                  <a:pt x="57" y="233"/>
                  <a:pt x="57" y="223"/>
                  <a:pt x="59" y="189"/>
                </a:cubicBezTo>
                <a:cubicBezTo>
                  <a:pt x="60" y="158"/>
                  <a:pt x="66" y="141"/>
                  <a:pt x="70" y="130"/>
                </a:cubicBezTo>
                <a:cubicBezTo>
                  <a:pt x="76" y="115"/>
                  <a:pt x="83" y="104"/>
                  <a:pt x="94" y="93"/>
                </a:cubicBezTo>
                <a:cubicBezTo>
                  <a:pt x="105" y="82"/>
                  <a:pt x="116" y="75"/>
                  <a:pt x="131" y="69"/>
                </a:cubicBezTo>
                <a:cubicBezTo>
                  <a:pt x="142" y="65"/>
                  <a:pt x="159" y="59"/>
                  <a:pt x="190" y="58"/>
                </a:cubicBezTo>
                <a:cubicBezTo>
                  <a:pt x="224" y="56"/>
                  <a:pt x="234" y="56"/>
                  <a:pt x="319" y="56"/>
                </a:cubicBezTo>
                <a:lnTo>
                  <a:pt x="319" y="56"/>
                </a:lnTo>
                <a:close/>
                <a:moveTo>
                  <a:pt x="319" y="0"/>
                </a:moveTo>
                <a:lnTo>
                  <a:pt x="319" y="0"/>
                </a:lnTo>
                <a:cubicBezTo>
                  <a:pt x="233" y="0"/>
                  <a:pt x="222" y="0"/>
                  <a:pt x="188" y="1"/>
                </a:cubicBezTo>
                <a:cubicBezTo>
                  <a:pt x="153" y="3"/>
                  <a:pt x="130" y="7"/>
                  <a:pt x="110" y="15"/>
                </a:cubicBezTo>
                <a:cubicBezTo>
                  <a:pt x="89" y="23"/>
                  <a:pt x="71" y="34"/>
                  <a:pt x="53" y="52"/>
                </a:cubicBezTo>
                <a:cubicBezTo>
                  <a:pt x="35" y="70"/>
                  <a:pt x="24" y="88"/>
                  <a:pt x="16" y="109"/>
                </a:cubicBezTo>
                <a:cubicBezTo>
                  <a:pt x="8" y="129"/>
                  <a:pt x="3" y="153"/>
                  <a:pt x="1" y="187"/>
                </a:cubicBezTo>
                <a:cubicBezTo>
                  <a:pt x="0" y="221"/>
                  <a:pt x="0" y="232"/>
                  <a:pt x="0" y="319"/>
                </a:cubicBezTo>
                <a:cubicBezTo>
                  <a:pt x="0" y="405"/>
                  <a:pt x="0" y="416"/>
                  <a:pt x="1" y="450"/>
                </a:cubicBezTo>
                <a:cubicBezTo>
                  <a:pt x="3" y="484"/>
                  <a:pt x="8" y="508"/>
                  <a:pt x="16" y="528"/>
                </a:cubicBezTo>
                <a:cubicBezTo>
                  <a:pt x="24" y="549"/>
                  <a:pt x="35" y="567"/>
                  <a:pt x="53" y="585"/>
                </a:cubicBezTo>
                <a:cubicBezTo>
                  <a:pt x="71" y="603"/>
                  <a:pt x="89" y="614"/>
                  <a:pt x="110" y="622"/>
                </a:cubicBezTo>
                <a:cubicBezTo>
                  <a:pt x="130" y="630"/>
                  <a:pt x="153" y="635"/>
                  <a:pt x="188" y="637"/>
                </a:cubicBezTo>
                <a:cubicBezTo>
                  <a:pt x="222" y="638"/>
                  <a:pt x="233" y="639"/>
                  <a:pt x="319" y="639"/>
                </a:cubicBezTo>
                <a:cubicBezTo>
                  <a:pt x="406" y="639"/>
                  <a:pt x="417" y="638"/>
                  <a:pt x="451" y="637"/>
                </a:cubicBezTo>
                <a:cubicBezTo>
                  <a:pt x="485" y="635"/>
                  <a:pt x="509" y="630"/>
                  <a:pt x="529" y="622"/>
                </a:cubicBezTo>
                <a:cubicBezTo>
                  <a:pt x="550" y="614"/>
                  <a:pt x="568" y="603"/>
                  <a:pt x="586" y="585"/>
                </a:cubicBezTo>
                <a:cubicBezTo>
                  <a:pt x="604" y="567"/>
                  <a:pt x="615" y="549"/>
                  <a:pt x="623" y="528"/>
                </a:cubicBezTo>
                <a:cubicBezTo>
                  <a:pt x="631" y="508"/>
                  <a:pt x="636" y="484"/>
                  <a:pt x="638" y="450"/>
                </a:cubicBezTo>
                <a:cubicBezTo>
                  <a:pt x="639" y="416"/>
                  <a:pt x="639" y="405"/>
                  <a:pt x="639" y="319"/>
                </a:cubicBezTo>
                <a:cubicBezTo>
                  <a:pt x="639" y="232"/>
                  <a:pt x="639" y="221"/>
                  <a:pt x="638" y="187"/>
                </a:cubicBezTo>
                <a:cubicBezTo>
                  <a:pt x="636" y="153"/>
                  <a:pt x="631" y="129"/>
                  <a:pt x="623" y="109"/>
                </a:cubicBezTo>
                <a:cubicBezTo>
                  <a:pt x="615" y="88"/>
                  <a:pt x="604" y="70"/>
                  <a:pt x="586" y="52"/>
                </a:cubicBezTo>
                <a:cubicBezTo>
                  <a:pt x="568" y="34"/>
                  <a:pt x="550" y="23"/>
                  <a:pt x="529" y="15"/>
                </a:cubicBezTo>
                <a:cubicBezTo>
                  <a:pt x="509" y="7"/>
                  <a:pt x="485" y="3"/>
                  <a:pt x="451" y="1"/>
                </a:cubicBezTo>
                <a:cubicBezTo>
                  <a:pt x="417" y="0"/>
                  <a:pt x="406" y="0"/>
                  <a:pt x="31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a:p>
        </p:txBody>
      </p:sp>
      <p:pic>
        <p:nvPicPr>
          <p:cNvPr id="1027" name="Picture 3" descr="C:\Users\Kritika\Downloads\Zomato_company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060" y="3989982"/>
            <a:ext cx="800004" cy="800004"/>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nvSpPr>
        <p:spPr bwMode="auto">
          <a:xfrm>
            <a:off x="3798704" y="3768022"/>
            <a:ext cx="2041624" cy="1903253"/>
          </a:xfrm>
          <a:prstGeom prst="roundRect">
            <a:avLst/>
          </a:prstGeom>
          <a:solidFill>
            <a:srgbClr val="FFFFFF">
              <a:lumMod val="95000"/>
            </a:srgbClr>
          </a:solidFill>
          <a:ln w="25400" cap="flat" cmpd="sng" algn="ctr">
            <a:solidFill>
              <a:srgbClr val="00BBFE"/>
            </a:solidFill>
            <a:prstDash val="solid"/>
            <a:headEnd type="none" w="med" len="med"/>
            <a:tailEnd type="none"/>
          </a:ln>
          <a:effectLst/>
        </p:spPr>
        <p:txBody>
          <a:bodyPr rot="0" spcFirstLastPara="0" vert="horz" wrap="square" lIns="91440" tIns="108000" rIns="91440" bIns="0" numCol="1" spcCol="0" rtlCol="0" fromWordArt="0" anchor="b"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0" fontAlgn="auto" latinLnBrk="0" hangingPunct="0">
              <a:lnSpc>
                <a:spcPct val="100000"/>
              </a:lnSpc>
              <a:spcBef>
                <a:spcPts val="600"/>
              </a:spcBef>
              <a:spcAft>
                <a:spcPts val="0"/>
              </a:spcAft>
              <a:buClrTx/>
              <a:buSzTx/>
              <a:buFontTx/>
              <a:buNone/>
              <a:tabLst/>
              <a:defRPr/>
            </a:pPr>
            <a:r>
              <a:rPr kumimoji="0" sz="1800" b="1" i="0" u="none" strike="noStrike" kern="0" cap="none" spc="0" normalizeH="0" baseline="0" noProof="0" dirty="0" smtClean="0">
                <a:ln>
                  <a:noFill/>
                </a:ln>
                <a:solidFill>
                  <a:srgbClr val="53565A"/>
                </a:solidFill>
                <a:effectLst/>
                <a:uLnTx/>
                <a:uFillTx/>
                <a:latin typeface="Imago"/>
                <a:ea typeface="+mn-ea"/>
                <a:cs typeface="+mn-cs"/>
              </a:rPr>
              <a:t>~4 Million </a:t>
            </a:r>
            <a:r>
              <a:rPr kumimoji="0" sz="1800" b="1" i="0" u="none" strike="noStrike" kern="0" cap="none" spc="0" normalizeH="0" baseline="0" noProof="0" dirty="0" err="1" smtClean="0">
                <a:ln>
                  <a:noFill/>
                </a:ln>
                <a:solidFill>
                  <a:srgbClr val="53565A"/>
                </a:solidFill>
                <a:effectLst/>
                <a:uLnTx/>
                <a:uFillTx/>
                <a:latin typeface="Imago"/>
                <a:ea typeface="+mn-ea"/>
                <a:cs typeface="+mn-cs"/>
              </a:rPr>
              <a:t>Transxn</a:t>
            </a:r>
            <a:r>
              <a:rPr kumimoji="0" sz="1800" b="1" i="0" u="none" strike="noStrike" kern="0" cap="none" spc="0" normalizeH="0" baseline="0" noProof="0" dirty="0" smtClean="0">
                <a:ln>
                  <a:noFill/>
                </a:ln>
                <a:solidFill>
                  <a:srgbClr val="53565A"/>
                </a:solidFill>
                <a:effectLst/>
                <a:uLnTx/>
                <a:uFillTx/>
                <a:latin typeface="Imago"/>
                <a:ea typeface="+mn-ea"/>
                <a:cs typeface="+mn-cs"/>
              </a:rPr>
              <a:t>/</a:t>
            </a:r>
            <a:r>
              <a:rPr kumimoji="0" sz="1800" b="1" i="0" u="none" strike="noStrike" kern="0" cap="none" spc="0" normalizeH="0" noProof="0" dirty="0" smtClean="0">
                <a:ln>
                  <a:noFill/>
                </a:ln>
                <a:solidFill>
                  <a:srgbClr val="53565A"/>
                </a:solidFill>
                <a:effectLst/>
                <a:uLnTx/>
                <a:uFillTx/>
                <a:latin typeface="Imago"/>
                <a:ea typeface="+mn-ea"/>
                <a:cs typeface="+mn-cs"/>
              </a:rPr>
              <a:t>day</a:t>
            </a:r>
            <a:endParaRPr kumimoji="0" sz="1800" b="0" i="0" u="none" strike="noStrike" kern="0" cap="none" spc="0" normalizeH="0" baseline="0" noProof="0" dirty="0">
              <a:ln>
                <a:noFill/>
              </a:ln>
              <a:solidFill>
                <a:srgbClr val="53565A"/>
              </a:solidFill>
              <a:effectLst/>
              <a:uLnTx/>
              <a:uFillTx/>
              <a:latin typeface="Imago"/>
              <a:ea typeface="+mn-ea"/>
              <a:cs typeface="+mn-cs"/>
            </a:endParaRPr>
          </a:p>
        </p:txBody>
      </p:sp>
      <p:sp>
        <p:nvSpPr>
          <p:cNvPr id="21" name="Rounded Rectangle 20"/>
          <p:cNvSpPr/>
          <p:nvPr/>
        </p:nvSpPr>
        <p:spPr bwMode="auto">
          <a:xfrm>
            <a:off x="6269343" y="3768023"/>
            <a:ext cx="2041624" cy="1903253"/>
          </a:xfrm>
          <a:prstGeom prst="roundRect">
            <a:avLst/>
          </a:prstGeom>
          <a:solidFill>
            <a:srgbClr val="FFFFFF">
              <a:lumMod val="95000"/>
            </a:srgbClr>
          </a:solidFill>
          <a:ln w="25400" cap="flat" cmpd="sng" algn="ctr">
            <a:solidFill>
              <a:schemeClr val="accent1"/>
            </a:solidFill>
            <a:prstDash val="solid"/>
            <a:headEnd type="none" w="med" len="med"/>
            <a:tailEnd type="none"/>
          </a:ln>
          <a:effectLst/>
        </p:spPr>
        <p:txBody>
          <a:bodyPr rot="0" spcFirstLastPara="0" vert="horz" wrap="square" lIns="91440" tIns="108000" rIns="91440" bIns="0" numCol="1" spcCol="0" rtlCol="0" fromWordArt="0" anchor="b"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0" fontAlgn="auto" latinLnBrk="0" hangingPunct="0">
              <a:lnSpc>
                <a:spcPct val="100000"/>
              </a:lnSpc>
              <a:spcBef>
                <a:spcPts val="600"/>
              </a:spcBef>
              <a:spcAft>
                <a:spcPts val="0"/>
              </a:spcAft>
              <a:buClrTx/>
              <a:buSzTx/>
              <a:buFontTx/>
              <a:buNone/>
              <a:tabLst/>
              <a:defRPr/>
            </a:pPr>
            <a:r>
              <a:rPr kumimoji="0" sz="1800" b="1" i="0" u="none" strike="noStrike" kern="0" cap="none" spc="0" normalizeH="0" baseline="0" noProof="0" dirty="0" smtClean="0">
                <a:ln>
                  <a:noFill/>
                </a:ln>
                <a:solidFill>
                  <a:srgbClr val="53565A"/>
                </a:solidFill>
                <a:effectLst/>
                <a:uLnTx/>
                <a:uFillTx/>
                <a:latin typeface="Imago"/>
                <a:ea typeface="+mn-ea"/>
                <a:cs typeface="+mn-cs"/>
              </a:rPr>
              <a:t>~26.5</a:t>
            </a:r>
            <a:r>
              <a:rPr kumimoji="0" sz="1800" b="1" i="0" u="none" strike="noStrike" kern="0" cap="none" spc="0" normalizeH="0" noProof="0" dirty="0" smtClean="0">
                <a:ln>
                  <a:noFill/>
                </a:ln>
                <a:solidFill>
                  <a:srgbClr val="53565A"/>
                </a:solidFill>
                <a:effectLst/>
                <a:uLnTx/>
                <a:uFillTx/>
                <a:latin typeface="Imago"/>
                <a:ea typeface="+mn-ea"/>
                <a:cs typeface="+mn-cs"/>
              </a:rPr>
              <a:t> </a:t>
            </a:r>
            <a:r>
              <a:rPr sz="1800" b="1" kern="0" dirty="0">
                <a:solidFill>
                  <a:srgbClr val="53565A"/>
                </a:solidFill>
                <a:latin typeface="Imago"/>
              </a:rPr>
              <a:t>M</a:t>
            </a:r>
            <a:r>
              <a:rPr kumimoji="0" sz="1800" b="1" i="0" u="none" strike="noStrike" kern="0" cap="none" spc="0" normalizeH="0" noProof="0" dirty="0" err="1" smtClean="0">
                <a:ln>
                  <a:noFill/>
                </a:ln>
                <a:solidFill>
                  <a:srgbClr val="53565A"/>
                </a:solidFill>
                <a:effectLst/>
                <a:uLnTx/>
                <a:uFillTx/>
                <a:latin typeface="Imago"/>
                <a:ea typeface="+mn-ea"/>
                <a:cs typeface="+mn-cs"/>
              </a:rPr>
              <a:t>illion</a:t>
            </a:r>
            <a:r>
              <a:rPr kumimoji="0" sz="1800" b="1" i="0" u="none" strike="noStrike" kern="0" cap="none" spc="0" normalizeH="0" baseline="0" noProof="0" dirty="0" smtClean="0">
                <a:ln>
                  <a:noFill/>
                </a:ln>
                <a:solidFill>
                  <a:srgbClr val="53565A"/>
                </a:solidFill>
                <a:effectLst/>
                <a:uLnTx/>
                <a:uFillTx/>
                <a:latin typeface="Imago"/>
                <a:ea typeface="+mn-ea"/>
                <a:cs typeface="+mn-cs"/>
              </a:rPr>
              <a:t> items/</a:t>
            </a:r>
            <a:r>
              <a:rPr kumimoji="0" sz="1800" b="1" i="0" u="none" strike="noStrike" kern="0" cap="none" spc="0" normalizeH="0" noProof="0" dirty="0" smtClean="0">
                <a:ln>
                  <a:noFill/>
                </a:ln>
                <a:solidFill>
                  <a:srgbClr val="53565A"/>
                </a:solidFill>
                <a:effectLst/>
                <a:uLnTx/>
                <a:uFillTx/>
                <a:latin typeface="Imago"/>
                <a:ea typeface="+mn-ea"/>
                <a:cs typeface="+mn-cs"/>
              </a:rPr>
              <a:t>day</a:t>
            </a:r>
            <a:endParaRPr kumimoji="0" sz="1800" b="0" i="0" u="none" strike="noStrike" kern="0" cap="none" spc="0" normalizeH="0" baseline="0" noProof="0" dirty="0">
              <a:ln>
                <a:noFill/>
              </a:ln>
              <a:solidFill>
                <a:srgbClr val="53565A"/>
              </a:solidFill>
              <a:effectLst/>
              <a:uLnTx/>
              <a:uFillTx/>
              <a:latin typeface="Imago"/>
              <a:ea typeface="+mn-ea"/>
              <a:cs typeface="+mn-cs"/>
            </a:endParaRPr>
          </a:p>
        </p:txBody>
      </p:sp>
      <p:sp>
        <p:nvSpPr>
          <p:cNvPr id="24" name="Rounded Rectangle 23"/>
          <p:cNvSpPr/>
          <p:nvPr/>
        </p:nvSpPr>
        <p:spPr bwMode="auto">
          <a:xfrm>
            <a:off x="8810318" y="3768021"/>
            <a:ext cx="2041624" cy="1903253"/>
          </a:xfrm>
          <a:prstGeom prst="roundRect">
            <a:avLst/>
          </a:prstGeom>
          <a:solidFill>
            <a:srgbClr val="FFFFFF">
              <a:lumMod val="95000"/>
            </a:srgbClr>
          </a:solidFill>
          <a:ln w="25400" cap="flat" cmpd="sng" algn="ctr">
            <a:solidFill>
              <a:srgbClr val="FF0000"/>
            </a:solidFill>
            <a:prstDash val="solid"/>
            <a:headEnd type="none" w="med" len="med"/>
            <a:tailEnd type="none"/>
          </a:ln>
          <a:effectLst/>
        </p:spPr>
        <p:txBody>
          <a:bodyPr rot="0" spcFirstLastPara="0" vert="horz" wrap="square" lIns="91440" tIns="108000" rIns="91440" bIns="0" numCol="1" spcCol="0" rtlCol="0" fromWordArt="0" anchor="b"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0" fontAlgn="auto" latinLnBrk="0" hangingPunct="0">
              <a:lnSpc>
                <a:spcPct val="100000"/>
              </a:lnSpc>
              <a:spcBef>
                <a:spcPts val="600"/>
              </a:spcBef>
              <a:spcAft>
                <a:spcPts val="0"/>
              </a:spcAft>
              <a:buClrTx/>
              <a:buSzTx/>
              <a:buFontTx/>
              <a:buNone/>
              <a:tabLst/>
              <a:defRPr/>
            </a:pPr>
            <a:r>
              <a:rPr kumimoji="0" sz="1800" b="1" i="0" u="none" strike="noStrike" kern="0" cap="none" spc="0" normalizeH="0" baseline="0" noProof="0" dirty="0" smtClean="0">
                <a:ln>
                  <a:noFill/>
                </a:ln>
                <a:solidFill>
                  <a:srgbClr val="53565A"/>
                </a:solidFill>
                <a:effectLst/>
                <a:uLnTx/>
                <a:uFillTx/>
                <a:latin typeface="Imago"/>
                <a:ea typeface="+mn-ea"/>
                <a:cs typeface="+mn-cs"/>
              </a:rPr>
              <a:t>~0.1</a:t>
            </a:r>
            <a:r>
              <a:rPr kumimoji="0" sz="1800" b="1" i="0" u="none" strike="noStrike" kern="0" cap="none" spc="0" normalizeH="0" noProof="0" dirty="0" smtClean="0">
                <a:ln>
                  <a:noFill/>
                </a:ln>
                <a:solidFill>
                  <a:srgbClr val="53565A"/>
                </a:solidFill>
                <a:effectLst/>
                <a:uLnTx/>
                <a:uFillTx/>
                <a:latin typeface="Imago"/>
                <a:ea typeface="+mn-ea"/>
                <a:cs typeface="+mn-cs"/>
              </a:rPr>
              <a:t> </a:t>
            </a:r>
            <a:r>
              <a:rPr sz="1800" b="1" kern="0" dirty="0">
                <a:solidFill>
                  <a:srgbClr val="53565A"/>
                </a:solidFill>
                <a:latin typeface="Imago"/>
              </a:rPr>
              <a:t>M</a:t>
            </a:r>
            <a:r>
              <a:rPr kumimoji="0" sz="1800" b="1" i="0" u="none" strike="noStrike" kern="0" cap="none" spc="0" normalizeH="0" noProof="0" dirty="0" err="1" smtClean="0">
                <a:ln>
                  <a:noFill/>
                </a:ln>
                <a:solidFill>
                  <a:srgbClr val="53565A"/>
                </a:solidFill>
                <a:effectLst/>
                <a:uLnTx/>
                <a:uFillTx/>
                <a:latin typeface="Imago"/>
                <a:ea typeface="+mn-ea"/>
                <a:cs typeface="+mn-cs"/>
              </a:rPr>
              <a:t>illion</a:t>
            </a:r>
            <a:r>
              <a:rPr kumimoji="0" sz="1800" b="1" i="0" u="none" strike="noStrike" kern="0" cap="none" spc="0" normalizeH="0" baseline="0" noProof="0" dirty="0" smtClean="0">
                <a:ln>
                  <a:noFill/>
                </a:ln>
                <a:solidFill>
                  <a:srgbClr val="53565A"/>
                </a:solidFill>
                <a:effectLst/>
                <a:uLnTx/>
                <a:uFillTx/>
                <a:latin typeface="Imago"/>
                <a:ea typeface="+mn-ea"/>
                <a:cs typeface="+mn-cs"/>
              </a:rPr>
              <a:t> Tickets/</a:t>
            </a:r>
            <a:r>
              <a:rPr kumimoji="0" sz="1800" b="1" i="0" u="none" strike="noStrike" kern="0" cap="none" spc="0" normalizeH="0" noProof="0" dirty="0" smtClean="0">
                <a:ln>
                  <a:noFill/>
                </a:ln>
                <a:solidFill>
                  <a:srgbClr val="53565A"/>
                </a:solidFill>
                <a:effectLst/>
                <a:uLnTx/>
                <a:uFillTx/>
                <a:latin typeface="Imago"/>
                <a:ea typeface="+mn-ea"/>
                <a:cs typeface="+mn-cs"/>
              </a:rPr>
              <a:t>day</a:t>
            </a:r>
            <a:endParaRPr kumimoji="0" sz="1800" b="0" i="0" u="none" strike="noStrike" kern="0" cap="none" spc="0" normalizeH="0" baseline="0" noProof="0" dirty="0">
              <a:ln>
                <a:noFill/>
              </a:ln>
              <a:solidFill>
                <a:srgbClr val="53565A"/>
              </a:solidFill>
              <a:effectLst/>
              <a:uLnTx/>
              <a:uFillTx/>
              <a:latin typeface="Imago"/>
              <a:ea typeface="+mn-ea"/>
              <a:cs typeface="+mn-cs"/>
            </a:endParaRPr>
          </a:p>
        </p:txBody>
      </p:sp>
      <p:pic>
        <p:nvPicPr>
          <p:cNvPr id="1028" name="Picture 4" descr="C:\Users\Kritika\Downloads\Paytm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838" y="4183195"/>
            <a:ext cx="1609356" cy="5364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ritika\Downloads\Amazon-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8480" y="3999747"/>
            <a:ext cx="903347" cy="90334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Kritika\Downloads\unnam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6309" y="3955163"/>
            <a:ext cx="869642" cy="86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017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normAutofit/>
          </a:bodyPr>
          <a:lstStyle/>
          <a:p>
            <a:pPr algn="ctr"/>
            <a:r>
              <a:rPr lang="en-US" sz="4400" dirty="0" smtClean="0"/>
              <a:t>Big Data Analytics</a:t>
            </a:r>
            <a:r>
              <a:rPr lang="en-US" sz="4400" b="1" dirty="0" smtClean="0"/>
              <a:t> and Decision Sciences</a:t>
            </a:r>
            <a:endParaRPr lang="en-US" sz="4400" b="1" dirty="0"/>
          </a:p>
        </p:txBody>
      </p:sp>
      <p:pic>
        <p:nvPicPr>
          <p:cNvPr id="4" name="Picture 3" descr="C:\Users\Kritika\Desktop\WiDS Talk\Analyt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617" y="3441231"/>
            <a:ext cx="6004577" cy="33775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56340" y="3115859"/>
            <a:ext cx="870438" cy="408623"/>
          </a:xfrm>
          <a:prstGeom prst="wedgeRoundRectCallout">
            <a:avLst>
              <a:gd name="adj1" fmla="val 14881"/>
              <a:gd name="adj2" fmla="val -101028"/>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smtClean="0">
                <a:solidFill>
                  <a:schemeClr val="accent1"/>
                </a:solidFill>
              </a:rPr>
              <a:t>WHAT</a:t>
            </a:r>
            <a:endParaRPr lang="en-IN" b="1" dirty="0">
              <a:solidFill>
                <a:schemeClr val="accent1"/>
              </a:solidFill>
            </a:endParaRPr>
          </a:p>
        </p:txBody>
      </p:sp>
      <p:sp>
        <p:nvSpPr>
          <p:cNvPr id="5" name="TextBox 4"/>
          <p:cNvSpPr txBox="1"/>
          <p:nvPr/>
        </p:nvSpPr>
        <p:spPr>
          <a:xfrm>
            <a:off x="8721686" y="3115859"/>
            <a:ext cx="870438" cy="408623"/>
          </a:xfrm>
          <a:prstGeom prst="wedgeRoundRectCallout">
            <a:avLst>
              <a:gd name="adj1" fmla="val 14881"/>
              <a:gd name="adj2" fmla="val -101028"/>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smtClean="0">
                <a:solidFill>
                  <a:schemeClr val="accent1"/>
                </a:solidFill>
              </a:rPr>
              <a:t>WHY</a:t>
            </a:r>
            <a:endParaRPr lang="en-IN" b="1" dirty="0">
              <a:solidFill>
                <a:schemeClr val="accent1"/>
              </a:solidFill>
            </a:endParaRPr>
          </a:p>
        </p:txBody>
      </p:sp>
    </p:spTree>
    <p:extLst>
      <p:ext uri="{BB962C8B-B14F-4D97-AF65-F5344CB8AC3E}">
        <p14:creationId xmlns:p14="http://schemas.microsoft.com/office/powerpoint/2010/main" val="41124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BECOMING DATA SCIENTIST</a:t>
            </a:r>
            <a:endParaRPr lang="en-IN" sz="3200" b="1" dirty="0"/>
          </a:p>
        </p:txBody>
      </p:sp>
      <p:sp>
        <p:nvSpPr>
          <p:cNvPr id="24" name="Rectangle 23"/>
          <p:cNvSpPr/>
          <p:nvPr/>
        </p:nvSpPr>
        <p:spPr>
          <a:xfrm>
            <a:off x="1906514" y="1628612"/>
            <a:ext cx="2562369" cy="3922276"/>
          </a:xfrm>
          <a:prstGeom prst="rect">
            <a:avLst/>
          </a:prstGeom>
          <a:solidFill>
            <a:srgbClr val="FFFFFF">
              <a:lumMod val="95000"/>
            </a:srgbClr>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25" name="Rectangle 24"/>
          <p:cNvSpPr/>
          <p:nvPr/>
        </p:nvSpPr>
        <p:spPr>
          <a:xfrm>
            <a:off x="4897195" y="1628612"/>
            <a:ext cx="2562369" cy="3922276"/>
          </a:xfrm>
          <a:prstGeom prst="rect">
            <a:avLst/>
          </a:prstGeom>
          <a:solidFill>
            <a:srgbClr val="FFFFFF">
              <a:lumMod val="95000"/>
            </a:srgbClr>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26" name="Rectangle 25"/>
          <p:cNvSpPr/>
          <p:nvPr/>
        </p:nvSpPr>
        <p:spPr>
          <a:xfrm>
            <a:off x="7870292" y="1623623"/>
            <a:ext cx="2562369" cy="3922276"/>
          </a:xfrm>
          <a:prstGeom prst="rect">
            <a:avLst/>
          </a:prstGeom>
          <a:solidFill>
            <a:srgbClr val="FFFFFF">
              <a:lumMod val="95000"/>
            </a:srgbClr>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27" name="Rectangle 26"/>
          <p:cNvSpPr/>
          <p:nvPr/>
        </p:nvSpPr>
        <p:spPr>
          <a:xfrm>
            <a:off x="1906514" y="1469690"/>
            <a:ext cx="2562369" cy="240483"/>
          </a:xfrm>
          <a:prstGeom prst="rect">
            <a:avLst/>
          </a:prstGeom>
          <a:solidFill>
            <a:schemeClr val="tx1"/>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chemeClr val="bg2">
                  <a:lumMod val="75000"/>
                </a:schemeClr>
              </a:solidFill>
              <a:effectLst/>
              <a:uLnTx/>
              <a:uFillTx/>
              <a:latin typeface="Corbel" panose="020B0503020204020204"/>
              <a:ea typeface="+mn-ea"/>
              <a:cs typeface="+mn-cs"/>
            </a:endParaRPr>
          </a:p>
        </p:txBody>
      </p:sp>
      <p:sp>
        <p:nvSpPr>
          <p:cNvPr id="28" name="Rectangle 27"/>
          <p:cNvSpPr/>
          <p:nvPr/>
        </p:nvSpPr>
        <p:spPr>
          <a:xfrm>
            <a:off x="4897195" y="1469690"/>
            <a:ext cx="2562369" cy="240483"/>
          </a:xfrm>
          <a:prstGeom prst="rect">
            <a:avLst/>
          </a:prstGeom>
          <a:solidFill>
            <a:schemeClr val="tx1"/>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chemeClr val="bg2">
                  <a:lumMod val="75000"/>
                </a:schemeClr>
              </a:solidFill>
              <a:effectLst/>
              <a:uLnTx/>
              <a:uFillTx/>
              <a:latin typeface="Corbel" panose="020B0503020204020204"/>
              <a:ea typeface="+mn-ea"/>
              <a:cs typeface="+mn-cs"/>
            </a:endParaRPr>
          </a:p>
        </p:txBody>
      </p:sp>
      <p:sp>
        <p:nvSpPr>
          <p:cNvPr id="29" name="Rectangle 28"/>
          <p:cNvSpPr/>
          <p:nvPr/>
        </p:nvSpPr>
        <p:spPr>
          <a:xfrm>
            <a:off x="7870292" y="1469690"/>
            <a:ext cx="2562369" cy="240483"/>
          </a:xfrm>
          <a:prstGeom prst="rect">
            <a:avLst/>
          </a:prstGeom>
          <a:solidFill>
            <a:schemeClr val="tx1"/>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chemeClr val="bg2">
                  <a:lumMod val="75000"/>
                </a:schemeClr>
              </a:solidFill>
              <a:effectLst/>
              <a:uLnTx/>
              <a:uFillTx/>
              <a:latin typeface="Corbel" panose="020B0503020204020204"/>
              <a:ea typeface="+mn-ea"/>
              <a:cs typeface="+mn-cs"/>
            </a:endParaRPr>
          </a:p>
        </p:txBody>
      </p:sp>
      <p:sp>
        <p:nvSpPr>
          <p:cNvPr id="30" name="TextBox 30"/>
          <p:cNvSpPr txBox="1"/>
          <p:nvPr/>
        </p:nvSpPr>
        <p:spPr>
          <a:xfrm>
            <a:off x="1762112" y="1553650"/>
            <a:ext cx="1239442" cy="2215991"/>
          </a:xfrm>
          <a:prstGeom prst="rect">
            <a:avLst/>
          </a:prstGeom>
          <a:noFill/>
        </p:spPr>
        <p:txBody>
          <a:bodyPr wrap="none" rtlCol="0">
            <a:sp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sz="13800" b="1" i="0" u="none" strike="noStrike" kern="0" cap="none" spc="0" normalizeH="0" baseline="0" noProof="0" dirty="0">
                <a:ln>
                  <a:noFill/>
                </a:ln>
                <a:solidFill>
                  <a:schemeClr val="bg1">
                    <a:lumMod val="50000"/>
                  </a:schemeClr>
                </a:solidFill>
                <a:effectLst/>
                <a:uLnTx/>
                <a:uFillTx/>
                <a:latin typeface="Microsoft JhengHei UI" panose="020B0604030504040204" pitchFamily="34" charset="-120"/>
                <a:ea typeface="Microsoft JhengHei UI" panose="020B0604030504040204" pitchFamily="34" charset="-120"/>
              </a:rPr>
              <a:t>1</a:t>
            </a:r>
          </a:p>
        </p:txBody>
      </p:sp>
      <p:sp>
        <p:nvSpPr>
          <p:cNvPr id="31" name="TextBox 31"/>
          <p:cNvSpPr txBox="1"/>
          <p:nvPr/>
        </p:nvSpPr>
        <p:spPr>
          <a:xfrm>
            <a:off x="4899933" y="1536066"/>
            <a:ext cx="1239442" cy="2215991"/>
          </a:xfrm>
          <a:prstGeom prst="rect">
            <a:avLst/>
          </a:prstGeom>
          <a:noFill/>
        </p:spPr>
        <p:txBody>
          <a:bodyPr wrap="none" rtlCol="0">
            <a:sp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fontAlgn="auto">
              <a:spcBef>
                <a:spcPts val="0"/>
              </a:spcBef>
              <a:spcAft>
                <a:spcPts val="0"/>
              </a:spcAft>
            </a:pPr>
            <a:r>
              <a:rPr sz="13800" b="1" dirty="0">
                <a:solidFill>
                  <a:schemeClr val="bg1">
                    <a:lumMod val="50000"/>
                  </a:schemeClr>
                </a:solidFill>
                <a:latin typeface="Microsoft JhengHei UI" panose="020B0604030504040204" pitchFamily="34" charset="-120"/>
                <a:ea typeface="Microsoft JhengHei UI" panose="020B0604030504040204" pitchFamily="34" charset="-120"/>
              </a:rPr>
              <a:t>2</a:t>
            </a:r>
          </a:p>
        </p:txBody>
      </p:sp>
      <p:sp>
        <p:nvSpPr>
          <p:cNvPr id="32" name="TextBox 32"/>
          <p:cNvSpPr txBox="1"/>
          <p:nvPr/>
        </p:nvSpPr>
        <p:spPr>
          <a:xfrm>
            <a:off x="7864238" y="1536066"/>
            <a:ext cx="1239442" cy="2215991"/>
          </a:xfrm>
          <a:prstGeom prst="rect">
            <a:avLst/>
          </a:prstGeom>
          <a:noFill/>
        </p:spPr>
        <p:txBody>
          <a:bodyPr wrap="none" rtlCol="0">
            <a:sp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fontAlgn="auto">
              <a:spcBef>
                <a:spcPts val="0"/>
              </a:spcBef>
              <a:spcAft>
                <a:spcPts val="0"/>
              </a:spcAft>
            </a:pPr>
            <a:r>
              <a:rPr sz="13800" b="1" dirty="0">
                <a:solidFill>
                  <a:schemeClr val="bg1">
                    <a:lumMod val="50000"/>
                  </a:schemeClr>
                </a:solidFill>
                <a:latin typeface="Microsoft JhengHei UI" panose="020B0604030504040204" pitchFamily="34" charset="-120"/>
                <a:ea typeface="Microsoft JhengHei UI" panose="020B0604030504040204" pitchFamily="34" charset="-120"/>
              </a:rPr>
              <a:t>3</a:t>
            </a:r>
          </a:p>
        </p:txBody>
      </p:sp>
      <p:sp>
        <p:nvSpPr>
          <p:cNvPr id="33" name="TextBox 33"/>
          <p:cNvSpPr txBox="1"/>
          <p:nvPr/>
        </p:nvSpPr>
        <p:spPr>
          <a:xfrm>
            <a:off x="1906514" y="4061455"/>
            <a:ext cx="2562369" cy="584775"/>
          </a:xfrm>
          <a:prstGeom prst="rect">
            <a:avLst/>
          </a:prstGeom>
          <a:noFill/>
        </p:spPr>
        <p:txBody>
          <a:bodyPr wrap="square" rtlCol="0" anchor="t">
            <a:sp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fontAlgn="auto">
              <a:spcBef>
                <a:spcPts val="0"/>
              </a:spcBef>
              <a:spcAft>
                <a:spcPts val="300"/>
              </a:spcAft>
            </a:pPr>
            <a:r>
              <a:rPr sz="3200" b="1" dirty="0" smtClean="0">
                <a:solidFill>
                  <a:schemeClr val="bg1">
                    <a:lumMod val="50000"/>
                  </a:schemeClr>
                </a:solidFill>
                <a:latin typeface="Corbel" panose="020B0503020204020204"/>
              </a:rPr>
              <a:t>ACQUIRE</a:t>
            </a:r>
            <a:endParaRPr sz="3200" b="1" dirty="0">
              <a:solidFill>
                <a:schemeClr val="bg1">
                  <a:lumMod val="50000"/>
                </a:schemeClr>
              </a:solidFill>
              <a:latin typeface="Corbel" panose="020B0503020204020204"/>
            </a:endParaRPr>
          </a:p>
        </p:txBody>
      </p:sp>
      <p:sp>
        <p:nvSpPr>
          <p:cNvPr id="34" name="TextBox 34"/>
          <p:cNvSpPr txBox="1"/>
          <p:nvPr/>
        </p:nvSpPr>
        <p:spPr>
          <a:xfrm>
            <a:off x="4897195" y="4061455"/>
            <a:ext cx="2562369" cy="584775"/>
          </a:xfrm>
          <a:prstGeom prst="rect">
            <a:avLst/>
          </a:prstGeom>
          <a:noFill/>
        </p:spPr>
        <p:txBody>
          <a:bodyPr wrap="square" rtlCol="0" anchor="t">
            <a:sp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fontAlgn="auto">
              <a:spcBef>
                <a:spcPts val="0"/>
              </a:spcBef>
              <a:spcAft>
                <a:spcPts val="300"/>
              </a:spcAft>
            </a:pPr>
            <a:r>
              <a:rPr sz="3200" b="1" dirty="0" smtClean="0">
                <a:solidFill>
                  <a:schemeClr val="bg1">
                    <a:lumMod val="50000"/>
                  </a:schemeClr>
                </a:solidFill>
                <a:latin typeface="Corbel" panose="020B0503020204020204"/>
              </a:rPr>
              <a:t>BUILD</a:t>
            </a:r>
            <a:endParaRPr sz="3200" b="1" dirty="0">
              <a:solidFill>
                <a:schemeClr val="bg1">
                  <a:lumMod val="50000"/>
                </a:schemeClr>
              </a:solidFill>
              <a:latin typeface="Corbel" panose="020B0503020204020204"/>
            </a:endParaRPr>
          </a:p>
        </p:txBody>
      </p:sp>
      <p:sp>
        <p:nvSpPr>
          <p:cNvPr id="35" name="TextBox 35"/>
          <p:cNvSpPr txBox="1"/>
          <p:nvPr/>
        </p:nvSpPr>
        <p:spPr>
          <a:xfrm>
            <a:off x="7870292" y="4061455"/>
            <a:ext cx="2562369" cy="584775"/>
          </a:xfrm>
          <a:prstGeom prst="rect">
            <a:avLst/>
          </a:prstGeom>
          <a:noFill/>
        </p:spPr>
        <p:txBody>
          <a:bodyPr wrap="square" rtlCol="0" anchor="t">
            <a:sp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fontAlgn="auto">
              <a:spcBef>
                <a:spcPts val="0"/>
              </a:spcBef>
              <a:spcAft>
                <a:spcPts val="300"/>
              </a:spcAft>
            </a:pPr>
            <a:r>
              <a:rPr sz="3200" b="1" dirty="0" smtClean="0">
                <a:solidFill>
                  <a:schemeClr val="bg1">
                    <a:lumMod val="50000"/>
                  </a:schemeClr>
                </a:solidFill>
                <a:latin typeface="Corbel" panose="020B0503020204020204"/>
              </a:rPr>
              <a:t>SHOWCASE</a:t>
            </a:r>
            <a:endParaRPr sz="3200" b="1" dirty="0">
              <a:solidFill>
                <a:schemeClr val="bg1">
                  <a:lumMod val="50000"/>
                </a:schemeClr>
              </a:solidFill>
              <a:latin typeface="Corbel" panose="020B0503020204020204"/>
            </a:endParaRPr>
          </a:p>
        </p:txBody>
      </p:sp>
      <p:pic>
        <p:nvPicPr>
          <p:cNvPr id="36" name="Picture 35"/>
          <p:cNvPicPr>
            <a:picLocks noChangeAspect="1"/>
          </p:cNvPicPr>
          <p:nvPr/>
        </p:nvPicPr>
        <p:blipFill>
          <a:blip r:embed="rId3"/>
          <a:stretch>
            <a:fillRect/>
          </a:stretch>
        </p:blipFill>
        <p:spPr>
          <a:xfrm>
            <a:off x="2330617" y="1827349"/>
            <a:ext cx="2347164" cy="1917968"/>
          </a:xfrm>
          <a:prstGeom prst="rect">
            <a:avLst/>
          </a:prstGeom>
        </p:spPr>
      </p:pic>
      <p:pic>
        <p:nvPicPr>
          <p:cNvPr id="38" name="Picture 37"/>
          <p:cNvPicPr>
            <a:picLocks noChangeAspect="1"/>
          </p:cNvPicPr>
          <p:nvPr/>
        </p:nvPicPr>
        <p:blipFill>
          <a:blip r:embed="rId4"/>
          <a:stretch>
            <a:fillRect/>
          </a:stretch>
        </p:blipFill>
        <p:spPr>
          <a:xfrm>
            <a:off x="8950458" y="1664251"/>
            <a:ext cx="1528839" cy="2053196"/>
          </a:xfrm>
          <a:prstGeom prst="rect">
            <a:avLst/>
          </a:prstGeom>
        </p:spPr>
      </p:pic>
      <p:sp>
        <p:nvSpPr>
          <p:cNvPr id="39" name="Rectangle 38"/>
          <p:cNvSpPr/>
          <p:nvPr/>
        </p:nvSpPr>
        <p:spPr>
          <a:xfrm>
            <a:off x="1909357" y="5524591"/>
            <a:ext cx="2562369" cy="204994"/>
          </a:xfrm>
          <a:prstGeom prst="rect">
            <a:avLst/>
          </a:prstGeom>
          <a:solidFill>
            <a:schemeClr val="tx1"/>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chemeClr val="bg2">
                  <a:lumMod val="75000"/>
                </a:schemeClr>
              </a:solidFill>
              <a:effectLst/>
              <a:uLnTx/>
              <a:uFillTx/>
              <a:latin typeface="Corbel" panose="020B0503020204020204"/>
              <a:ea typeface="+mn-ea"/>
              <a:cs typeface="+mn-cs"/>
            </a:endParaRPr>
          </a:p>
        </p:txBody>
      </p:sp>
      <p:sp>
        <p:nvSpPr>
          <p:cNvPr id="40" name="Rectangle 39"/>
          <p:cNvSpPr/>
          <p:nvPr/>
        </p:nvSpPr>
        <p:spPr>
          <a:xfrm>
            <a:off x="4900038" y="5524591"/>
            <a:ext cx="2562369" cy="204994"/>
          </a:xfrm>
          <a:prstGeom prst="rect">
            <a:avLst/>
          </a:prstGeom>
          <a:solidFill>
            <a:schemeClr val="tx1"/>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chemeClr val="bg2">
                  <a:lumMod val="75000"/>
                </a:schemeClr>
              </a:solidFill>
              <a:effectLst/>
              <a:uLnTx/>
              <a:uFillTx/>
              <a:latin typeface="Corbel" panose="020B0503020204020204"/>
              <a:ea typeface="+mn-ea"/>
              <a:cs typeface="+mn-cs"/>
            </a:endParaRPr>
          </a:p>
        </p:txBody>
      </p:sp>
      <p:sp>
        <p:nvSpPr>
          <p:cNvPr id="41" name="Rectangle 40"/>
          <p:cNvSpPr/>
          <p:nvPr/>
        </p:nvSpPr>
        <p:spPr>
          <a:xfrm>
            <a:off x="7873135" y="5524591"/>
            <a:ext cx="2562369" cy="204994"/>
          </a:xfrm>
          <a:prstGeom prst="rect">
            <a:avLst/>
          </a:prstGeom>
          <a:solidFill>
            <a:schemeClr val="tx1"/>
          </a:solidFill>
          <a:ln w="25400" cap="flat" cmpd="sng" algn="ctr">
            <a:noFill/>
            <a:prstDash val="solid"/>
          </a:ln>
          <a:effectLst/>
        </p:spPr>
        <p:txBody>
          <a:bodyPr wrap="none" rtlCol="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chemeClr val="bg2">
                  <a:lumMod val="75000"/>
                </a:schemeClr>
              </a:solidFill>
              <a:effectLst/>
              <a:uLnTx/>
              <a:uFillTx/>
              <a:latin typeface="Corbel" panose="020B0503020204020204"/>
              <a:ea typeface="+mn-ea"/>
              <a:cs typeface="+mn-cs"/>
            </a:endParaRPr>
          </a:p>
        </p:txBody>
      </p:sp>
      <p:pic>
        <p:nvPicPr>
          <p:cNvPr id="42" name="Picture 41" descr="For Project Managers And Those Adopting A More Traditional Approaches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1163" y="1838207"/>
            <a:ext cx="1896818" cy="189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64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9"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1744741"/>
            <a:ext cx="68580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lgn="l">
              <a:spcBef>
                <a:spcPts val="0"/>
              </a:spcBef>
              <a:spcAft>
                <a:spcPts val="600"/>
              </a:spcAft>
            </a:pPr>
            <a:r>
              <a:rPr lang="en-US" sz="2800" b="1" dirty="0" smtClean="0">
                <a:solidFill>
                  <a:schemeClr val="accent5">
                    <a:lumMod val="60000"/>
                    <a:lumOff val="40000"/>
                  </a:schemeClr>
                </a:solidFill>
              </a:rPr>
              <a:t>First ML Course</a:t>
            </a:r>
            <a:endParaRPr lang="en-US" sz="2800" b="1" dirty="0">
              <a:solidFill>
                <a:schemeClr val="accent5">
                  <a:lumMod val="60000"/>
                  <a:lumOff val="40000"/>
                </a:schemeClr>
              </a:solidFill>
            </a:endParaRPr>
          </a:p>
        </p:txBody>
      </p:sp>
      <p:sp>
        <p:nvSpPr>
          <p:cNvPr id="25" name="Rectangle 24"/>
          <p:cNvSpPr/>
          <p:nvPr/>
        </p:nvSpPr>
        <p:spPr bwMode="auto">
          <a:xfrm>
            <a:off x="0" y="4909993"/>
            <a:ext cx="76962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lgn="l"/>
            <a:r>
              <a:rPr lang="en-US" sz="2800" b="1" dirty="0" smtClean="0">
                <a:solidFill>
                  <a:srgbClr val="C00000"/>
                </a:solidFill>
              </a:rPr>
              <a:t>Don’t get lost in the web</a:t>
            </a:r>
            <a:endParaRPr lang="en-US" sz="2800" b="1" dirty="0">
              <a:solidFill>
                <a:srgbClr val="C00000"/>
              </a:solidFill>
            </a:endParaRPr>
          </a:p>
        </p:txBody>
      </p:sp>
      <p:sp>
        <p:nvSpPr>
          <p:cNvPr id="2" name="Title 1"/>
          <p:cNvSpPr>
            <a:spLocks noGrp="1"/>
          </p:cNvSpPr>
          <p:nvPr>
            <p:ph type="title"/>
          </p:nvPr>
        </p:nvSpPr>
        <p:spPr>
          <a:xfrm>
            <a:off x="8044962" y="2602514"/>
            <a:ext cx="3411307" cy="1143000"/>
          </a:xfrm>
        </p:spPr>
        <p:txBody>
          <a:bodyPr>
            <a:noAutofit/>
          </a:bodyPr>
          <a:lstStyle/>
          <a:p>
            <a:r>
              <a:rPr lang="en-IN" sz="5400" b="1" dirty="0" smtClean="0"/>
              <a:t>ACQUIRE</a:t>
            </a:r>
            <a:endParaRPr lang="en-IN" sz="5400" b="1" dirty="0"/>
          </a:p>
        </p:txBody>
      </p:sp>
      <p:sp>
        <p:nvSpPr>
          <p:cNvPr id="16" name="Chevron 15"/>
          <p:cNvSpPr/>
          <p:nvPr/>
        </p:nvSpPr>
        <p:spPr bwMode="auto">
          <a:xfrm>
            <a:off x="6629400" y="1735960"/>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7" name="Rectangle 16"/>
          <p:cNvSpPr/>
          <p:nvPr/>
        </p:nvSpPr>
        <p:spPr bwMode="auto">
          <a:xfrm>
            <a:off x="0" y="2536054"/>
            <a:ext cx="54864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800" b="1" dirty="0">
                <a:solidFill>
                  <a:srgbClr val="0070C0"/>
                </a:solidFill>
              </a:rPr>
              <a:t>Statistics and Algebra</a:t>
            </a:r>
          </a:p>
        </p:txBody>
      </p:sp>
      <p:sp>
        <p:nvSpPr>
          <p:cNvPr id="18" name="Chevron 17"/>
          <p:cNvSpPr/>
          <p:nvPr/>
        </p:nvSpPr>
        <p:spPr bwMode="auto">
          <a:xfrm>
            <a:off x="5257800" y="2527273"/>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9" name="Rectangle 18"/>
          <p:cNvSpPr/>
          <p:nvPr/>
        </p:nvSpPr>
        <p:spPr bwMode="auto">
          <a:xfrm>
            <a:off x="0" y="3327367"/>
            <a:ext cx="70104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lgn="l"/>
            <a:r>
              <a:rPr lang="en-US" sz="2800" b="1" dirty="0" smtClean="0">
                <a:solidFill>
                  <a:srgbClr val="92D050"/>
                </a:solidFill>
              </a:rPr>
              <a:t>SQL Knowledge is Underestimated</a:t>
            </a:r>
            <a:endParaRPr lang="en-US" sz="2800" b="1" dirty="0">
              <a:solidFill>
                <a:srgbClr val="92D050"/>
              </a:solidFill>
            </a:endParaRPr>
          </a:p>
        </p:txBody>
      </p:sp>
      <p:sp>
        <p:nvSpPr>
          <p:cNvPr id="20" name="Chevron 19"/>
          <p:cNvSpPr/>
          <p:nvPr/>
        </p:nvSpPr>
        <p:spPr bwMode="auto">
          <a:xfrm>
            <a:off x="6781800" y="3318586"/>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21" name="Rectangle 20"/>
          <p:cNvSpPr/>
          <p:nvPr/>
        </p:nvSpPr>
        <p:spPr bwMode="auto">
          <a:xfrm>
            <a:off x="0" y="4118680"/>
            <a:ext cx="61722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lgn="l"/>
            <a:r>
              <a:rPr lang="en-US" sz="2800" b="1" dirty="0" smtClean="0">
                <a:solidFill>
                  <a:schemeClr val="bg2">
                    <a:lumMod val="75000"/>
                  </a:schemeClr>
                </a:solidFill>
              </a:rPr>
              <a:t>Learning by Doing</a:t>
            </a:r>
            <a:endParaRPr lang="en-US" sz="2800" b="1" dirty="0">
              <a:solidFill>
                <a:schemeClr val="bg2">
                  <a:lumMod val="75000"/>
                </a:schemeClr>
              </a:solidFill>
            </a:endParaRPr>
          </a:p>
        </p:txBody>
      </p:sp>
      <p:sp>
        <p:nvSpPr>
          <p:cNvPr id="23" name="Chevron 22"/>
          <p:cNvSpPr/>
          <p:nvPr/>
        </p:nvSpPr>
        <p:spPr bwMode="auto">
          <a:xfrm>
            <a:off x="5943600" y="4109899"/>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28" name="Chevron 27"/>
          <p:cNvSpPr/>
          <p:nvPr/>
        </p:nvSpPr>
        <p:spPr bwMode="auto">
          <a:xfrm>
            <a:off x="7467600" y="4901212"/>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30" name="Rectangle 29"/>
          <p:cNvSpPr/>
          <p:nvPr/>
        </p:nvSpPr>
        <p:spPr bwMode="auto">
          <a:xfrm>
            <a:off x="0" y="1744763"/>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31" name="Rectangle 30"/>
          <p:cNvSpPr/>
          <p:nvPr/>
        </p:nvSpPr>
        <p:spPr bwMode="auto">
          <a:xfrm>
            <a:off x="0" y="2536076"/>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32" name="Rectangle 31"/>
          <p:cNvSpPr/>
          <p:nvPr/>
        </p:nvSpPr>
        <p:spPr bwMode="auto">
          <a:xfrm>
            <a:off x="0" y="3327389"/>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34" name="Rectangle 33"/>
          <p:cNvSpPr/>
          <p:nvPr/>
        </p:nvSpPr>
        <p:spPr bwMode="auto">
          <a:xfrm>
            <a:off x="0" y="4118702"/>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37" name="Rectangle 36"/>
          <p:cNvSpPr/>
          <p:nvPr/>
        </p:nvSpPr>
        <p:spPr bwMode="auto">
          <a:xfrm>
            <a:off x="0" y="4910013"/>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40" name="Rectangle 39"/>
          <p:cNvSpPr/>
          <p:nvPr/>
        </p:nvSpPr>
        <p:spPr bwMode="auto">
          <a:xfrm>
            <a:off x="8780" y="962226"/>
            <a:ext cx="75438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lgn="l">
              <a:spcBef>
                <a:spcPts val="0"/>
              </a:spcBef>
              <a:spcAft>
                <a:spcPts val="600"/>
              </a:spcAft>
            </a:pPr>
            <a:r>
              <a:rPr lang="en-US" sz="2800" b="1" dirty="0" smtClean="0">
                <a:solidFill>
                  <a:srgbClr val="B5036D"/>
                </a:solidFill>
              </a:rPr>
              <a:t>Choose any language</a:t>
            </a:r>
            <a:endParaRPr lang="en-US" sz="2800" b="1" dirty="0">
              <a:solidFill>
                <a:srgbClr val="B5036D"/>
              </a:solidFill>
            </a:endParaRPr>
          </a:p>
        </p:txBody>
      </p:sp>
      <p:sp>
        <p:nvSpPr>
          <p:cNvPr id="42" name="Chevron 41"/>
          <p:cNvSpPr/>
          <p:nvPr/>
        </p:nvSpPr>
        <p:spPr bwMode="auto">
          <a:xfrm>
            <a:off x="7253632" y="953445"/>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43" name="Rectangle 42"/>
          <p:cNvSpPr/>
          <p:nvPr/>
        </p:nvSpPr>
        <p:spPr bwMode="auto">
          <a:xfrm>
            <a:off x="0" y="962248"/>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Tree>
    <p:extLst>
      <p:ext uri="{BB962C8B-B14F-4D97-AF65-F5344CB8AC3E}">
        <p14:creationId xmlns:p14="http://schemas.microsoft.com/office/powerpoint/2010/main" val="1000865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1744741"/>
            <a:ext cx="68580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lgn="l">
              <a:spcBef>
                <a:spcPts val="0"/>
              </a:spcBef>
              <a:spcAft>
                <a:spcPts val="600"/>
              </a:spcAft>
            </a:pPr>
            <a:r>
              <a:rPr lang="en-US" sz="2800" b="1" dirty="0" smtClean="0">
                <a:solidFill>
                  <a:schemeClr val="accent5">
                    <a:lumMod val="60000"/>
                    <a:lumOff val="40000"/>
                  </a:schemeClr>
                </a:solidFill>
              </a:rPr>
              <a:t>Write Articles</a:t>
            </a:r>
            <a:endParaRPr lang="en-US" sz="2800" b="1" dirty="0">
              <a:solidFill>
                <a:schemeClr val="accent5">
                  <a:lumMod val="60000"/>
                  <a:lumOff val="40000"/>
                </a:schemeClr>
              </a:solidFill>
            </a:endParaRPr>
          </a:p>
        </p:txBody>
      </p:sp>
      <p:sp>
        <p:nvSpPr>
          <p:cNvPr id="25" name="Rectangle 24"/>
          <p:cNvSpPr/>
          <p:nvPr/>
        </p:nvSpPr>
        <p:spPr bwMode="auto">
          <a:xfrm>
            <a:off x="0" y="4909993"/>
            <a:ext cx="76962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800" b="1" dirty="0">
                <a:solidFill>
                  <a:srgbClr val="C00000"/>
                </a:solidFill>
              </a:rPr>
              <a:t>Believe you are unstoppable</a:t>
            </a:r>
          </a:p>
        </p:txBody>
      </p:sp>
      <p:sp>
        <p:nvSpPr>
          <p:cNvPr id="2" name="Title 1"/>
          <p:cNvSpPr>
            <a:spLocks noGrp="1"/>
          </p:cNvSpPr>
          <p:nvPr>
            <p:ph type="title"/>
          </p:nvPr>
        </p:nvSpPr>
        <p:spPr>
          <a:xfrm>
            <a:off x="7710832" y="2602514"/>
            <a:ext cx="4237914" cy="1143000"/>
          </a:xfrm>
        </p:spPr>
        <p:txBody>
          <a:bodyPr>
            <a:noAutofit/>
          </a:bodyPr>
          <a:lstStyle/>
          <a:p>
            <a:r>
              <a:rPr lang="en-IN" sz="5400" b="1" dirty="0" smtClean="0"/>
              <a:t>SHOWCASE</a:t>
            </a:r>
            <a:endParaRPr lang="en-IN" sz="5400" b="1" dirty="0"/>
          </a:p>
        </p:txBody>
      </p:sp>
      <p:sp>
        <p:nvSpPr>
          <p:cNvPr id="16" name="Chevron 15"/>
          <p:cNvSpPr/>
          <p:nvPr/>
        </p:nvSpPr>
        <p:spPr bwMode="auto">
          <a:xfrm>
            <a:off x="6629400" y="1735960"/>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7" name="Rectangle 16"/>
          <p:cNvSpPr/>
          <p:nvPr/>
        </p:nvSpPr>
        <p:spPr bwMode="auto">
          <a:xfrm>
            <a:off x="0" y="2536054"/>
            <a:ext cx="54864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800" b="1" dirty="0">
                <a:solidFill>
                  <a:srgbClr val="0070C0"/>
                </a:solidFill>
              </a:rPr>
              <a:t>Join Local Meet-ups</a:t>
            </a:r>
          </a:p>
        </p:txBody>
      </p:sp>
      <p:sp>
        <p:nvSpPr>
          <p:cNvPr id="18" name="Chevron 17"/>
          <p:cNvSpPr/>
          <p:nvPr/>
        </p:nvSpPr>
        <p:spPr bwMode="auto">
          <a:xfrm>
            <a:off x="5257800" y="2527273"/>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9" name="Rectangle 18"/>
          <p:cNvSpPr/>
          <p:nvPr/>
        </p:nvSpPr>
        <p:spPr bwMode="auto">
          <a:xfrm>
            <a:off x="0" y="3327367"/>
            <a:ext cx="70104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800" b="1" dirty="0">
                <a:solidFill>
                  <a:srgbClr val="92D050"/>
                </a:solidFill>
              </a:rPr>
              <a:t>Follow Celebrities on Twitter/LinkedIn</a:t>
            </a:r>
          </a:p>
        </p:txBody>
      </p:sp>
      <p:sp>
        <p:nvSpPr>
          <p:cNvPr id="20" name="Chevron 19"/>
          <p:cNvSpPr/>
          <p:nvPr/>
        </p:nvSpPr>
        <p:spPr bwMode="auto">
          <a:xfrm>
            <a:off x="6781800" y="3318586"/>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21" name="Rectangle 20"/>
          <p:cNvSpPr/>
          <p:nvPr/>
        </p:nvSpPr>
        <p:spPr bwMode="auto">
          <a:xfrm>
            <a:off x="0" y="4118680"/>
            <a:ext cx="61722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800" b="1" dirty="0">
                <a:solidFill>
                  <a:schemeClr val="bg2">
                    <a:lumMod val="75000"/>
                  </a:schemeClr>
                </a:solidFill>
              </a:rPr>
              <a:t>Attend Conferences</a:t>
            </a:r>
          </a:p>
        </p:txBody>
      </p:sp>
      <p:sp>
        <p:nvSpPr>
          <p:cNvPr id="23" name="Chevron 22"/>
          <p:cNvSpPr/>
          <p:nvPr/>
        </p:nvSpPr>
        <p:spPr bwMode="auto">
          <a:xfrm>
            <a:off x="5943600" y="4109899"/>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28" name="Chevron 27"/>
          <p:cNvSpPr/>
          <p:nvPr/>
        </p:nvSpPr>
        <p:spPr bwMode="auto">
          <a:xfrm>
            <a:off x="7467600" y="4901212"/>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30" name="Rectangle 29"/>
          <p:cNvSpPr/>
          <p:nvPr/>
        </p:nvSpPr>
        <p:spPr bwMode="auto">
          <a:xfrm>
            <a:off x="0" y="1744763"/>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31" name="Rectangle 30"/>
          <p:cNvSpPr/>
          <p:nvPr/>
        </p:nvSpPr>
        <p:spPr bwMode="auto">
          <a:xfrm>
            <a:off x="0" y="2536076"/>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32" name="Rectangle 31"/>
          <p:cNvSpPr/>
          <p:nvPr/>
        </p:nvSpPr>
        <p:spPr bwMode="auto">
          <a:xfrm>
            <a:off x="0" y="3327389"/>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34" name="Rectangle 33"/>
          <p:cNvSpPr/>
          <p:nvPr/>
        </p:nvSpPr>
        <p:spPr bwMode="auto">
          <a:xfrm>
            <a:off x="0" y="4118702"/>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37" name="Rectangle 36"/>
          <p:cNvSpPr/>
          <p:nvPr/>
        </p:nvSpPr>
        <p:spPr bwMode="auto">
          <a:xfrm>
            <a:off x="0" y="4910013"/>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
        <p:nvSpPr>
          <p:cNvPr id="40" name="Rectangle 39"/>
          <p:cNvSpPr/>
          <p:nvPr/>
        </p:nvSpPr>
        <p:spPr bwMode="auto">
          <a:xfrm>
            <a:off x="8780" y="962226"/>
            <a:ext cx="7543800" cy="572502"/>
          </a:xfrm>
          <a:prstGeom prst="rect">
            <a:avLst/>
          </a:prstGeom>
          <a:solidFill>
            <a:schemeClr val="bg1">
              <a:lumMod val="85000"/>
              <a:alpha val="2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lgn="l">
              <a:spcBef>
                <a:spcPts val="0"/>
              </a:spcBef>
              <a:spcAft>
                <a:spcPts val="600"/>
              </a:spcAft>
            </a:pPr>
            <a:r>
              <a:rPr lang="en-US" sz="2800" b="1" dirty="0" smtClean="0">
                <a:solidFill>
                  <a:srgbClr val="B5036D"/>
                </a:solidFill>
              </a:rPr>
              <a:t>Flaunt at </a:t>
            </a:r>
            <a:r>
              <a:rPr lang="en-US" sz="2800" b="1" dirty="0" err="1" smtClean="0">
                <a:solidFill>
                  <a:srgbClr val="B5036D"/>
                </a:solidFill>
              </a:rPr>
              <a:t>GitHub</a:t>
            </a:r>
            <a:endParaRPr lang="en-US" sz="2800" b="1" dirty="0">
              <a:solidFill>
                <a:srgbClr val="B5036D"/>
              </a:solidFill>
            </a:endParaRPr>
          </a:p>
        </p:txBody>
      </p:sp>
      <p:sp>
        <p:nvSpPr>
          <p:cNvPr id="42" name="Chevron 41"/>
          <p:cNvSpPr/>
          <p:nvPr/>
        </p:nvSpPr>
        <p:spPr bwMode="auto">
          <a:xfrm>
            <a:off x="7253632" y="953445"/>
            <a:ext cx="457200" cy="572502"/>
          </a:xfrm>
          <a:prstGeom prst="chevron">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43" name="Rectangle 42"/>
          <p:cNvSpPr/>
          <p:nvPr/>
        </p:nvSpPr>
        <p:spPr bwMode="auto">
          <a:xfrm>
            <a:off x="0" y="962248"/>
            <a:ext cx="381000" cy="572502"/>
          </a:xfrm>
          <a:prstGeom prst="rect">
            <a:avLst/>
          </a:prstGeom>
          <a:solidFill>
            <a:schemeClr val="bg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lang="en-US" sz="2800" b="1" dirty="0">
              <a:solidFill>
                <a:schemeClr val="bg1"/>
              </a:solidFill>
            </a:endParaRPr>
          </a:p>
        </p:txBody>
      </p:sp>
    </p:spTree>
    <p:extLst>
      <p:ext uri="{BB962C8B-B14F-4D97-AF65-F5344CB8AC3E}">
        <p14:creationId xmlns:p14="http://schemas.microsoft.com/office/powerpoint/2010/main" val="3073961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iDS Conference">
      <a:dk1>
        <a:srgbClr val="00B140"/>
      </a:dk1>
      <a:lt1>
        <a:srgbClr val="FFFFFF"/>
      </a:lt1>
      <a:dk2>
        <a:srgbClr val="231F20"/>
      </a:dk2>
      <a:lt2>
        <a:srgbClr val="75787B"/>
      </a:lt2>
      <a:accent1>
        <a:srgbClr val="EAAA00"/>
      </a:accent1>
      <a:accent2>
        <a:srgbClr val="06038D"/>
      </a:accent2>
      <a:accent3>
        <a:srgbClr val="009CA6"/>
      </a:accent3>
      <a:accent4>
        <a:srgbClr val="53284F"/>
      </a:accent4>
      <a:accent5>
        <a:srgbClr val="8C1515"/>
      </a:accent5>
      <a:accent6>
        <a:srgbClr val="BE531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5565</TotalTime>
  <Words>2105</Words>
  <Application>Microsoft Office PowerPoint</Application>
  <PresentationFormat>Custom</PresentationFormat>
  <Paragraphs>114</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All Things Data Science</vt:lpstr>
      <vt:lpstr>PowerPoint Presentation</vt:lpstr>
      <vt:lpstr>PowerPoint Presentation</vt:lpstr>
      <vt:lpstr>Big Data Analytics and Decision Sciences</vt:lpstr>
      <vt:lpstr>Why they call it BIG DATA?</vt:lpstr>
      <vt:lpstr>Big Data Analytics and Decision Sciences</vt:lpstr>
      <vt:lpstr>BECOMING DATA SCIENTIST</vt:lpstr>
      <vt:lpstr>ACQUIRE</vt:lpstr>
      <vt:lpstr>SHOWCASE</vt:lpstr>
      <vt:lpstr>Becoming Data Scientist</vt:lpstr>
      <vt:lpstr>Thank You</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Kritika</cp:lastModifiedBy>
  <cp:revision>333</cp:revision>
  <dcterms:created xsi:type="dcterms:W3CDTF">2016-07-11T18:29:08Z</dcterms:created>
  <dcterms:modified xsi:type="dcterms:W3CDTF">2018-03-10T04:52:40Z</dcterms:modified>
</cp:coreProperties>
</file>