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84" r:id="rId2"/>
    <p:sldId id="285" r:id="rId3"/>
    <p:sldId id="286" r:id="rId4"/>
    <p:sldId id="299" r:id="rId5"/>
    <p:sldId id="287" r:id="rId6"/>
    <p:sldId id="288" r:id="rId7"/>
    <p:sldId id="297" r:id="rId8"/>
    <p:sldId id="289" r:id="rId9"/>
    <p:sldId id="290" r:id="rId10"/>
    <p:sldId id="295" r:id="rId11"/>
    <p:sldId id="298" r:id="rId12"/>
    <p:sldId id="296" r:id="rId13"/>
    <p:sldId id="292" r:id="rId14"/>
    <p:sldId id="291" r:id="rId15"/>
    <p:sldId id="294" r:id="rId16"/>
    <p:sldId id="300" r:id="rId17"/>
    <p:sldId id="301" r:id="rId1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40"/>
    <a:srgbClr val="009CA6"/>
    <a:srgbClr val="06038D"/>
    <a:srgbClr val="8C1515"/>
    <a:srgbClr val="75787B"/>
    <a:srgbClr val="FF00AB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72" autoAdjust="0"/>
    <p:restoredTop sz="93818" autoAdjust="0"/>
  </p:normalViewPr>
  <p:slideViewPr>
    <p:cSldViewPr snapToGrid="0" snapToObjects="1">
      <p:cViewPr>
        <p:scale>
          <a:sx n="87" d="100"/>
          <a:sy n="87" d="100"/>
        </p:scale>
        <p:origin x="224" y="208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4E42B-4916-B446-8EAC-F75B0039E542}" type="datetimeFigureOut">
              <a:rPr lang="en-US" smtClean="0"/>
              <a:pPr/>
              <a:t>3/10/18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2CAAC-3E77-B643-A184-E19370C1EB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(Census 2011 </a:t>
            </a:r>
            <a:r>
              <a:rPr lang="mr-IN" dirty="0" smtClean="0"/>
              <a:t>–</a:t>
            </a:r>
            <a:r>
              <a:rPr lang="en-US" dirty="0" smtClean="0"/>
              <a:t> 640, RBI </a:t>
            </a:r>
            <a:r>
              <a:rPr lang="mr-IN" dirty="0" smtClean="0"/>
              <a:t>–</a:t>
            </a:r>
            <a:r>
              <a:rPr lang="en-US" dirty="0" smtClean="0"/>
              <a:t> 644, State Planning Commission </a:t>
            </a:r>
            <a:r>
              <a:rPr lang="mr-IN" dirty="0" smtClean="0"/>
              <a:t>–</a:t>
            </a:r>
            <a:r>
              <a:rPr lang="en-US" dirty="0" smtClean="0"/>
              <a:t> 556)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2CAAC-3E77-B643-A184-E19370C1EB9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8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4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6151036"/>
            <a:ext cx="12188825" cy="706964"/>
          </a:xfrm>
          <a:prstGeom prst="rect">
            <a:avLst/>
          </a:prstGeom>
          <a:solidFill>
            <a:srgbClr val="00B1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WIDS_logo_Horizontal_widsonly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8" y="6167970"/>
            <a:ext cx="2432092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5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-1" y="6151036"/>
            <a:ext cx="12188825" cy="706964"/>
          </a:xfrm>
          <a:prstGeom prst="rect">
            <a:avLst/>
          </a:prstGeom>
          <a:solidFill>
            <a:srgbClr val="00B1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WIDS_logo_Horizontal_widsonly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8" y="6167970"/>
            <a:ext cx="2432092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6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6151036"/>
            <a:ext cx="12188825" cy="706964"/>
          </a:xfrm>
          <a:prstGeom prst="rect">
            <a:avLst/>
          </a:prstGeom>
          <a:solidFill>
            <a:srgbClr val="00B1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WIDS_logo_Horizontal_widsonly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8" y="6167970"/>
            <a:ext cx="2432092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74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6151036"/>
            <a:ext cx="12188825" cy="706964"/>
          </a:xfrm>
          <a:prstGeom prst="rect">
            <a:avLst/>
          </a:prstGeom>
          <a:solidFill>
            <a:srgbClr val="00B1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WIDS_logo_Horizontal_widsonly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8" y="6167970"/>
            <a:ext cx="2432092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6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1" y="6151036"/>
            <a:ext cx="12188825" cy="706964"/>
          </a:xfrm>
          <a:prstGeom prst="rect">
            <a:avLst/>
          </a:prstGeom>
          <a:solidFill>
            <a:srgbClr val="00B1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WIDS_logo_Horizontal_widsonly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8" y="6167970"/>
            <a:ext cx="2432092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7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6151036"/>
            <a:ext cx="12188825" cy="706964"/>
          </a:xfrm>
          <a:prstGeom prst="rect">
            <a:avLst/>
          </a:prstGeom>
          <a:solidFill>
            <a:srgbClr val="00B1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WIDS_logo_Horizontal_widsonly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8" y="6167970"/>
            <a:ext cx="2432092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3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-1" y="6151036"/>
            <a:ext cx="12188825" cy="706964"/>
          </a:xfrm>
          <a:prstGeom prst="rect">
            <a:avLst/>
          </a:prstGeom>
          <a:solidFill>
            <a:srgbClr val="00B1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IDS_logo_Horizontal_widsonly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8" y="6167970"/>
            <a:ext cx="2432092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4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6151036"/>
            <a:ext cx="12188825" cy="706964"/>
          </a:xfrm>
          <a:prstGeom prst="rect">
            <a:avLst/>
          </a:prstGeom>
          <a:solidFill>
            <a:srgbClr val="00B1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IDS_logo_Horizontal_widsonly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8" y="6167970"/>
            <a:ext cx="2432092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83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" y="6151036"/>
            <a:ext cx="12188825" cy="706964"/>
          </a:xfrm>
          <a:prstGeom prst="rect">
            <a:avLst/>
          </a:prstGeom>
          <a:solidFill>
            <a:srgbClr val="00B1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WIDS_logo_Horizontal_widsonly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8" y="6167970"/>
            <a:ext cx="2432092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8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" y="6151036"/>
            <a:ext cx="12188825" cy="706964"/>
          </a:xfrm>
          <a:prstGeom prst="rect">
            <a:avLst/>
          </a:prstGeom>
          <a:solidFill>
            <a:srgbClr val="00B1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WIDS_logo_Horizontal_widsonly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8" y="6167970"/>
            <a:ext cx="2432092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9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2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Helvetica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75787B"/>
          </a:solidFill>
          <a:latin typeface="Helvetic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2"/>
          </a:solidFill>
          <a:latin typeface="Helvetica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2"/>
          </a:solidFill>
          <a:latin typeface="Helvetica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/>
          </a:solidFill>
          <a:latin typeface="Helvetic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2"/>
          </a:solidFill>
          <a:latin typeface="Helvetic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</a:rPr>
              <a:t>OVERVIEW OF POLITICAL DATA </a:t>
            </a:r>
            <a:br>
              <a:rPr lang="en-US" sz="36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</a:rPr>
              <a:t>&amp; INDIAN PARLIAMENTARY RESEARCH</a:t>
            </a:r>
            <a:endParaRPr lang="en-US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err="1" smtClean="0"/>
              <a:t>WiDS</a:t>
            </a:r>
            <a:r>
              <a:rPr lang="en-US" sz="2400" dirty="0" smtClean="0"/>
              <a:t> Mumbai - 2018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673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Scraping the Data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8" y="1417638"/>
            <a:ext cx="5643880" cy="44270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490" y="1417638"/>
            <a:ext cx="5732208" cy="44192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5501640" y="3886200"/>
            <a:ext cx="85017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22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Combining with ECI Data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10969943" cy="4525963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Datasets more powerful once combined with other existing data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Additional variables become available once datasets are merged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05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Some Insights 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526" y="1417638"/>
            <a:ext cx="7313858" cy="45402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441" y="1755058"/>
            <a:ext cx="3180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rPr>
              <a:t>Which </a:t>
            </a:r>
            <a:r>
              <a:rPr lang="en-US" sz="2400" smtClean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rPr>
              <a:t>politicians have asked no questions?</a:t>
            </a:r>
            <a:endParaRPr lang="en-US" sz="2400">
              <a:solidFill>
                <a:schemeClr val="tx2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441" y="3559277"/>
            <a:ext cx="3180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rPr>
              <a:t>Which politicians have asked the most questions?</a:t>
            </a:r>
            <a:endParaRPr lang="en-US" sz="2400" dirty="0">
              <a:solidFill>
                <a:schemeClr val="tx2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31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An Interesting Paper.. 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How would one identify women’s issues being represented in the questions asked during Question Hour? 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Identify words appearing in question text</a:t>
            </a:r>
            <a:r>
              <a:rPr lang="en-US" dirty="0" smtClean="0">
                <a:solidFill>
                  <a:schemeClr val="tx2"/>
                </a:solidFill>
              </a:rPr>
              <a:t>: </a:t>
            </a:r>
            <a:r>
              <a:rPr lang="en-US" dirty="0">
                <a:solidFill>
                  <a:schemeClr val="tx2"/>
                </a:solidFill>
              </a:rPr>
              <a:t>woman, mother, girl, </a:t>
            </a:r>
            <a:r>
              <a:rPr lang="en-US" dirty="0" err="1">
                <a:solidFill>
                  <a:schemeClr val="tx2"/>
                </a:solidFill>
              </a:rPr>
              <a:t>balika</a:t>
            </a:r>
            <a:r>
              <a:rPr lang="en-US" dirty="0">
                <a:solidFill>
                  <a:schemeClr val="tx2"/>
                </a:solidFill>
              </a:rPr>
              <a:t>, gender, </a:t>
            </a:r>
            <a:r>
              <a:rPr lang="en-US" dirty="0" err="1">
                <a:solidFill>
                  <a:schemeClr val="tx2"/>
                </a:solidFill>
              </a:rPr>
              <a:t>mahila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nari</a:t>
            </a:r>
            <a:r>
              <a:rPr lang="en-US" dirty="0">
                <a:solidFill>
                  <a:schemeClr val="tx2"/>
                </a:solidFill>
              </a:rPr>
              <a:t>, maternal, widow, NCW, maid, dowry, </a:t>
            </a:r>
            <a:r>
              <a:rPr lang="en-US" dirty="0" err="1">
                <a:solidFill>
                  <a:schemeClr val="tx2"/>
                </a:solidFill>
              </a:rPr>
              <a:t>Swadhar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Swayamsidha</a:t>
            </a:r>
            <a:r>
              <a:rPr lang="en-US" dirty="0">
                <a:solidFill>
                  <a:schemeClr val="tx2"/>
                </a:solidFill>
              </a:rPr>
              <a:t>, surrogacy, devadasi, rape, sati, eve teasing, prostitution </a:t>
            </a:r>
          </a:p>
          <a:p>
            <a:r>
              <a:rPr lang="en-US" sz="2000" i="1" dirty="0" smtClean="0">
                <a:solidFill>
                  <a:schemeClr val="tx2"/>
                </a:solidFill>
              </a:rPr>
              <a:t>(</a:t>
            </a:r>
            <a:r>
              <a:rPr lang="en-US" sz="2000" i="1" dirty="0" err="1" smtClean="0">
                <a:solidFill>
                  <a:schemeClr val="tx2"/>
                </a:solidFill>
              </a:rPr>
              <a:t>Suraj</a:t>
            </a:r>
            <a:r>
              <a:rPr lang="en-US" sz="2000" i="1" dirty="0" smtClean="0">
                <a:solidFill>
                  <a:schemeClr val="tx2"/>
                </a:solidFill>
              </a:rPr>
              <a:t> Jacob, Gender &amp; Legislative Performance in India) </a:t>
            </a: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0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Approach: Topic Modelling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Statistical </a:t>
            </a:r>
            <a:r>
              <a:rPr lang="en-US" dirty="0">
                <a:solidFill>
                  <a:schemeClr val="tx2"/>
                </a:solidFill>
              </a:rPr>
              <a:t>model for discovering ‘topics’ from a group of documents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Helps in discovering latent semantic structure within text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Useful in clustering &amp; organizing large blocks of data </a:t>
            </a:r>
            <a:r>
              <a:rPr lang="mr-IN" dirty="0">
                <a:solidFill>
                  <a:schemeClr val="tx2"/>
                </a:solidFill>
              </a:rPr>
              <a:t>–</a:t>
            </a:r>
            <a:r>
              <a:rPr lang="en-US" dirty="0">
                <a:solidFill>
                  <a:schemeClr val="tx2"/>
                </a:solidFill>
              </a:rPr>
              <a:t> from unstructured text to structured text 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Method</a:t>
            </a:r>
            <a:r>
              <a:rPr lang="en-US" dirty="0" smtClean="0">
                <a:solidFill>
                  <a:schemeClr val="tx2"/>
                </a:solidFill>
              </a:rPr>
              <a:t>: eliminate stop-words, high frequency words &amp; non-nouns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15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Rough Topic Assignment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0270981"/>
              </p:ext>
            </p:extLst>
          </p:nvPr>
        </p:nvGraphicFramePr>
        <p:xfrm>
          <a:off x="545689" y="1417638"/>
          <a:ext cx="11078667" cy="4462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116"/>
                <a:gridCol w="7374194"/>
                <a:gridCol w="2480357"/>
              </a:tblGrid>
              <a:tr h="4044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Topic</a:t>
                      </a:r>
                      <a:r>
                        <a:rPr lang="en-US" sz="1600" b="1" baseline="0" dirty="0" smtClean="0">
                          <a:solidFill>
                            <a:sysClr val="windowText" lastClr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 No. 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Words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Estimated Topic(s)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16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0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competition companies practices commission view terms </a:t>
                      </a:r>
                      <a:endParaRPr lang="en-US" sz="1600" u="none" strike="noStrike" dirty="0" smtClean="0">
                        <a:solidFill>
                          <a:sysClr val="windowText" lastClr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  <a:p>
                      <a:pPr algn="ctr" fontAlgn="b"/>
                      <a:r>
                        <a:rPr lang="en-US" sz="1600" u="none" strike="noStrike" dirty="0" err="1" smtClean="0">
                          <a:solidFill>
                            <a:sysClr val="windowText" lastClr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india</a:t>
                      </a:r>
                      <a:r>
                        <a:rPr lang="en-US" sz="160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service decision operations company penalty manner </a:t>
                      </a:r>
                      <a:endParaRPr lang="en-US" sz="1600" u="none" strike="noStrike" dirty="0" smtClean="0">
                        <a:solidFill>
                          <a:sysClr val="windowText" lastClr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  <a:p>
                      <a:pPr algn="ctr" fontAlgn="b"/>
                      <a:r>
                        <a:rPr lang="en-US" sz="160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guidelines </a:t>
                      </a:r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names </a:t>
                      </a:r>
                      <a:r>
                        <a:rPr lang="en-US" sz="160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services cci </a:t>
                      </a:r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business panel trade 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12700" marR="12700" marT="12700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Trade, competition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1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12700" marR="12700" marT="12700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gas network pipeline project cities authority thereon distribution plan </a:t>
                      </a:r>
                      <a:endParaRPr lang="en-US" sz="1600" u="none" strike="noStrike" dirty="0" smtClean="0">
                        <a:solidFill>
                          <a:sysClr val="windowText" lastClr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  <a:p>
                      <a:pPr algn="ctr" fontAlgn="b"/>
                      <a:r>
                        <a:rPr lang="en-US" sz="160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pipelines </a:t>
                      </a:r>
                      <a:r>
                        <a:rPr lang="en-US" sz="1600" u="none" strike="noStrike" dirty="0" err="1">
                          <a:solidFill>
                            <a:sysClr val="windowText" lastClr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india</a:t>
                      </a:r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en-US" sz="1600" u="none" strike="noStrike" dirty="0" err="1" smtClean="0">
                          <a:solidFill>
                            <a:sysClr val="windowText" lastClr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gail</a:t>
                      </a:r>
                      <a:r>
                        <a:rPr lang="en-US" sz="160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availability target lines transport priority </a:t>
                      </a:r>
                      <a:r>
                        <a:rPr lang="en-US" sz="1600" u="none" strike="noStrike" dirty="0" err="1">
                          <a:solidFill>
                            <a:sysClr val="windowText" lastClr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cng</a:t>
                      </a:r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 power stations 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12700" marR="12700" marT="12700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Oil, gas, pipelines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1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12700" marR="12700" marT="12700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dairy production increase cattle farmers milk quality fact </a:t>
                      </a:r>
                      <a:endParaRPr lang="en-US" sz="1600" u="none" strike="noStrike" dirty="0" smtClean="0">
                        <a:solidFill>
                          <a:sysClr val="windowText" lastClr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  <a:p>
                      <a:pPr algn="ctr" fontAlgn="b"/>
                      <a:r>
                        <a:rPr lang="en-US" sz="160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assistance </a:t>
                      </a:r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animals animal agriculture cows income demand livestock </a:t>
                      </a:r>
                      <a:endParaRPr lang="en-US" sz="1600" u="none" strike="noStrike" dirty="0" smtClean="0">
                        <a:solidFill>
                          <a:sysClr val="windowText" lastClr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  <a:p>
                      <a:pPr algn="ctr" fontAlgn="b"/>
                      <a:r>
                        <a:rPr lang="en-US" sz="160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fodder </a:t>
                      </a:r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fisheries breeds cow 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12700" marR="12700" marT="12700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Cattle, dairy farming, agriculture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1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12700" marR="12700" marT="12700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institutes management technology </a:t>
                      </a:r>
                      <a:r>
                        <a:rPr lang="en-US" sz="1600" u="none" strike="noStrike" dirty="0" err="1">
                          <a:solidFill>
                            <a:sysClr val="windowText" lastClr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iits</a:t>
                      </a:r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 students institutions institute </a:t>
                      </a:r>
                      <a:endParaRPr lang="en-US" sz="1600" u="none" strike="noStrike" dirty="0" smtClean="0">
                        <a:solidFill>
                          <a:sysClr val="windowText" lastClr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  <a:p>
                      <a:pPr algn="ctr" fontAlgn="b"/>
                      <a:r>
                        <a:rPr lang="en-US" sz="160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research </a:t>
                      </a:r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universities </a:t>
                      </a:r>
                      <a:r>
                        <a:rPr lang="en-US" sz="1600" u="none" strike="noStrike" dirty="0" err="1">
                          <a:solidFill>
                            <a:sysClr val="windowText" lastClr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iit</a:t>
                      </a:r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 institution plan nits engineering seats </a:t>
                      </a:r>
                      <a:endParaRPr lang="en-US" sz="1600" u="none" strike="noStrike" dirty="0" smtClean="0">
                        <a:solidFill>
                          <a:sysClr val="windowText" lastClr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  <a:p>
                      <a:pPr algn="ctr" fontAlgn="b"/>
                      <a:r>
                        <a:rPr lang="en-US" sz="160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education </a:t>
                      </a:r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information sciences class fee 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12700" marR="12700" marT="12700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Higher/Technical</a:t>
                      </a:r>
                      <a:r>
                        <a:rPr lang="en-US" sz="1600" baseline="0" dirty="0" smtClean="0">
                          <a:solidFill>
                            <a:sysClr val="windowText" lastClr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 Education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164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4</a:t>
                      </a:r>
                      <a:endParaRPr lang="is-I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12700" marR="12700" marT="12700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railways railway trains train rail safety accidents passengers tracks speed </a:t>
                      </a:r>
                      <a:endParaRPr lang="en-US" sz="1600" u="none" strike="noStrike" dirty="0" smtClean="0">
                        <a:solidFill>
                          <a:sysClr val="windowText" lastClr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  <a:p>
                      <a:pPr algn="ctr" fontAlgn="b"/>
                      <a:r>
                        <a:rPr lang="en-US" sz="160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passenger </a:t>
                      </a:r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lines network cost coaches route run condition replacement </a:t>
                      </a:r>
                      <a:r>
                        <a:rPr lang="en-US" sz="1600" u="none" strike="noStrike" dirty="0" err="1">
                          <a:solidFill>
                            <a:sysClr val="windowText" lastClr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neer</a:t>
                      </a:r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12700" marR="12700" marT="12700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Transport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2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In Conclusion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Data may not be able to give all the answers, but it can point us to very pertinent questions.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929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215" y="3229897"/>
            <a:ext cx="10969943" cy="2896267"/>
          </a:xfrm>
        </p:spPr>
        <p:txBody>
          <a:bodyPr/>
          <a:lstStyle/>
          <a:p>
            <a:pPr algn="ctr"/>
            <a:r>
              <a:rPr lang="en-US"/>
              <a:t>s</a:t>
            </a:r>
            <a:r>
              <a:rPr lang="en-US" smtClean="0"/>
              <a:t>aloni.bhogale@yif.ashoka.edu.in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36025" y="2583566"/>
            <a:ext cx="541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Thank You</a:t>
            </a:r>
            <a:endParaRPr lang="en-US" sz="3600" dirty="0">
              <a:solidFill>
                <a:schemeClr val="tx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71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>
                    <a:lumMod val="75000"/>
                  </a:schemeClr>
                </a:solidFill>
              </a:rPr>
              <a:t>What is Political Data</a:t>
            </a:r>
            <a:endParaRPr lang="en-US" sz="4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 smtClean="0">
                <a:solidFill>
                  <a:schemeClr val="tx2"/>
                </a:solidFill>
              </a:rPr>
              <a:t>Experimental Data</a:t>
            </a:r>
            <a:endParaRPr lang="en-US" b="0" i="1" dirty="0">
              <a:solidFill>
                <a:schemeClr val="tx2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Not Feasible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607325" y="3251935"/>
            <a:ext cx="5387630" cy="639762"/>
          </a:xfrm>
        </p:spPr>
        <p:txBody>
          <a:bodyPr/>
          <a:lstStyle/>
          <a:p>
            <a:r>
              <a:rPr lang="en-US" b="0" i="1" dirty="0" smtClean="0">
                <a:solidFill>
                  <a:schemeClr val="tx2"/>
                </a:solidFill>
              </a:rPr>
              <a:t>Observed Data</a:t>
            </a:r>
            <a:endParaRPr lang="en-US" b="0" i="1" dirty="0">
              <a:solidFill>
                <a:schemeClr val="tx2"/>
              </a:solidFill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>
          <a:xfrm>
            <a:off x="607325" y="3903662"/>
            <a:ext cx="5387630" cy="898526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Surveys, Census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Election Results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016" y="1476121"/>
            <a:ext cx="5892245" cy="447930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790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Formats of Data 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Inconsistencies in spellings, logic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Regional Languages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PDFs, PDFs</a:t>
            </a:r>
            <a:r>
              <a:rPr lang="mr-IN" dirty="0" smtClean="0">
                <a:solidFill>
                  <a:schemeClr val="tx2"/>
                </a:solidFill>
              </a:rPr>
              <a:t>…</a:t>
            </a:r>
            <a:r>
              <a:rPr lang="en-US" dirty="0" smtClean="0">
                <a:solidFill>
                  <a:schemeClr val="tx2"/>
                </a:solidFill>
              </a:rPr>
              <a:t> and more PDFs! 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Lack of authoritative sources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68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94" y="176980"/>
            <a:ext cx="4466760" cy="55601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/>
          <a:stretch/>
        </p:blipFill>
        <p:spPr>
          <a:xfrm>
            <a:off x="4794995" y="839276"/>
            <a:ext cx="7275844" cy="21177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711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A new kind of data: Political Speech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600201"/>
            <a:ext cx="5009694" cy="4525963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Social Media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Newspapers </a:t>
            </a:r>
            <a:r>
              <a:rPr lang="mr-IN" dirty="0" smtClean="0">
                <a:solidFill>
                  <a:schemeClr val="tx2"/>
                </a:solidFill>
              </a:rPr>
              <a:t>–</a:t>
            </a:r>
            <a:r>
              <a:rPr lang="en-US" dirty="0" smtClean="0">
                <a:solidFill>
                  <a:schemeClr val="tx2"/>
                </a:solidFill>
              </a:rPr>
              <a:t> party spokespersons, campaigns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Parliamentary Debates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23" t="43880" r="3240"/>
          <a:stretch/>
        </p:blipFill>
        <p:spPr>
          <a:xfrm>
            <a:off x="6328890" y="1600201"/>
            <a:ext cx="5250494" cy="376324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21406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The Indian Parliament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The President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The </a:t>
            </a:r>
            <a:r>
              <a:rPr lang="en-US" sz="2800" dirty="0" err="1" smtClean="0">
                <a:solidFill>
                  <a:schemeClr val="tx2"/>
                </a:solidFill>
              </a:rPr>
              <a:t>Lok</a:t>
            </a:r>
            <a:r>
              <a:rPr lang="en-US" sz="2800" dirty="0" smtClean="0">
                <a:solidFill>
                  <a:schemeClr val="tx2"/>
                </a:solidFill>
              </a:rPr>
              <a:t> Sabha (543 Members + 2 nominated)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The </a:t>
            </a:r>
            <a:r>
              <a:rPr lang="en-US" sz="2800" dirty="0" err="1" smtClean="0">
                <a:solidFill>
                  <a:schemeClr val="tx2"/>
                </a:solidFill>
              </a:rPr>
              <a:t>Rajya</a:t>
            </a:r>
            <a:r>
              <a:rPr lang="en-US" sz="2800" dirty="0" smtClean="0">
                <a:solidFill>
                  <a:schemeClr val="tx2"/>
                </a:solidFill>
              </a:rPr>
              <a:t> Sabha (233 Members + 12 nominated)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30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741854"/>
            <a:ext cx="5852160" cy="391668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Legislators in the Indian Parliament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45128" y="1600201"/>
            <a:ext cx="5521570" cy="45259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Main Job: </a:t>
            </a:r>
            <a:endParaRPr lang="en-US" b="1" dirty="0" smtClean="0">
              <a:solidFill>
                <a:schemeClr val="tx2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Make/ </a:t>
            </a:r>
            <a:r>
              <a:rPr lang="en-US" sz="2400" dirty="0">
                <a:solidFill>
                  <a:schemeClr val="tx2"/>
                </a:solidFill>
              </a:rPr>
              <a:t>pass </a:t>
            </a:r>
            <a:r>
              <a:rPr lang="en-US" sz="2400" dirty="0" smtClean="0">
                <a:solidFill>
                  <a:schemeClr val="tx2"/>
                </a:solidFill>
              </a:rPr>
              <a:t>laws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represent </a:t>
            </a:r>
            <a:r>
              <a:rPr lang="en-US" sz="2400" dirty="0">
                <a:solidFill>
                  <a:schemeClr val="tx2"/>
                </a:solidFill>
              </a:rPr>
              <a:t>the views of parliamentary </a:t>
            </a:r>
            <a:r>
              <a:rPr lang="en-US" sz="2400" dirty="0" smtClean="0">
                <a:solidFill>
                  <a:schemeClr val="tx2"/>
                </a:solidFill>
              </a:rPr>
              <a:t>constituencies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oversee budget</a:t>
            </a:r>
            <a:endParaRPr lang="en-US" sz="1100" dirty="0" smtClean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To </a:t>
            </a:r>
            <a:r>
              <a:rPr lang="en-US" b="1" dirty="0">
                <a:solidFill>
                  <a:schemeClr val="tx2"/>
                </a:solidFill>
              </a:rPr>
              <a:t>do the job: </a:t>
            </a:r>
            <a:endParaRPr lang="en-US" b="1" dirty="0" smtClean="0">
              <a:solidFill>
                <a:schemeClr val="tx2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attend Parliament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participate </a:t>
            </a:r>
            <a:r>
              <a:rPr lang="en-US" sz="2400" dirty="0">
                <a:solidFill>
                  <a:schemeClr val="tx2"/>
                </a:solidFill>
              </a:rPr>
              <a:t>in debates &amp; Question </a:t>
            </a:r>
            <a:r>
              <a:rPr lang="en-US" sz="2400" dirty="0" smtClean="0">
                <a:solidFill>
                  <a:schemeClr val="tx2"/>
                </a:solidFill>
              </a:rPr>
              <a:t>Hour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participate </a:t>
            </a:r>
            <a:r>
              <a:rPr lang="en-US" sz="2400" dirty="0">
                <a:solidFill>
                  <a:schemeClr val="tx2"/>
                </a:solidFill>
              </a:rPr>
              <a:t>in committee meetings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97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A Day in the Parliament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93" y="1254365"/>
            <a:ext cx="9457639" cy="4525963"/>
          </a:xfrm>
        </p:spPr>
      </p:pic>
      <p:sp>
        <p:nvSpPr>
          <p:cNvPr id="5" name="TextBox 4"/>
          <p:cNvSpPr txBox="1"/>
          <p:nvPr/>
        </p:nvSpPr>
        <p:spPr>
          <a:xfrm>
            <a:off x="8908593" y="5780328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Source: </a:t>
            </a:r>
            <a:r>
              <a:rPr lang="en-US" smtClean="0">
                <a:solidFill>
                  <a:schemeClr val="bg2"/>
                </a:solidFill>
              </a:rPr>
              <a:t>PRS Legislative Research</a:t>
            </a:r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00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Can we understand MP’s interests using data from the Question Hour?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&gt; 60,000 </a:t>
            </a:r>
            <a:r>
              <a:rPr lang="en-US" dirty="0">
                <a:solidFill>
                  <a:schemeClr val="tx2"/>
                </a:solidFill>
              </a:rPr>
              <a:t>questions raised in each session of the </a:t>
            </a:r>
            <a:r>
              <a:rPr lang="en-US" dirty="0" err="1">
                <a:solidFill>
                  <a:schemeClr val="tx2"/>
                </a:solidFill>
              </a:rPr>
              <a:t>Lok</a:t>
            </a:r>
            <a:r>
              <a:rPr lang="en-US" dirty="0">
                <a:solidFill>
                  <a:schemeClr val="tx2"/>
                </a:solidFill>
              </a:rPr>
              <a:t> Sabha </a:t>
            </a:r>
            <a:endParaRPr lang="en-US" dirty="0" smtClean="0">
              <a:solidFill>
                <a:schemeClr val="tx2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&gt; </a:t>
            </a:r>
            <a:r>
              <a:rPr lang="en-US" dirty="0" smtClean="0">
                <a:solidFill>
                  <a:schemeClr val="tx2"/>
                </a:solidFill>
              </a:rPr>
              <a:t>3 Lakh questions tabled over the last 20 years 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Created </a:t>
            </a:r>
            <a:r>
              <a:rPr lang="en-US" dirty="0">
                <a:solidFill>
                  <a:schemeClr val="tx2"/>
                </a:solidFill>
              </a:rPr>
              <a:t>by using code to create web </a:t>
            </a:r>
            <a:r>
              <a:rPr lang="en-US" dirty="0" smtClean="0">
                <a:solidFill>
                  <a:schemeClr val="tx2"/>
                </a:solidFill>
              </a:rPr>
              <a:t>scrapers to crawl through the </a:t>
            </a:r>
            <a:r>
              <a:rPr lang="en-US" dirty="0" err="1" smtClean="0">
                <a:solidFill>
                  <a:schemeClr val="tx2"/>
                </a:solidFill>
              </a:rPr>
              <a:t>Lok</a:t>
            </a:r>
            <a:r>
              <a:rPr lang="en-US" dirty="0" smtClean="0">
                <a:solidFill>
                  <a:schemeClr val="tx2"/>
                </a:solidFill>
              </a:rPr>
              <a:t> Sabha website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87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B140"/>
      </a:dk1>
      <a:lt1>
        <a:srgbClr val="FFFFFF"/>
      </a:lt1>
      <a:dk2>
        <a:srgbClr val="231F20"/>
      </a:dk2>
      <a:lt2>
        <a:srgbClr val="75787B"/>
      </a:lt2>
      <a:accent1>
        <a:srgbClr val="85918F"/>
      </a:accent1>
      <a:accent2>
        <a:srgbClr val="06038D"/>
      </a:accent2>
      <a:accent3>
        <a:srgbClr val="009CA6"/>
      </a:accent3>
      <a:accent4>
        <a:srgbClr val="53284F"/>
      </a:accent4>
      <a:accent5>
        <a:srgbClr val="8C1515"/>
      </a:accent5>
      <a:accent6>
        <a:srgbClr val="BE531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527</Words>
  <Application>Microsoft Macintosh PowerPoint</Application>
  <PresentationFormat>Custom</PresentationFormat>
  <Paragraphs>87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Helvetica</vt:lpstr>
      <vt:lpstr>Mangal</vt:lpstr>
      <vt:lpstr>Arial</vt:lpstr>
      <vt:lpstr>Office Theme</vt:lpstr>
      <vt:lpstr>OVERVIEW OF POLITICAL DATA  &amp; INDIAN PARLIAMENTARY RESEARCH</vt:lpstr>
      <vt:lpstr>What is Political Data</vt:lpstr>
      <vt:lpstr>Formats of Data </vt:lpstr>
      <vt:lpstr>PowerPoint Presentation</vt:lpstr>
      <vt:lpstr>A new kind of data: Political Speech</vt:lpstr>
      <vt:lpstr>The Indian Parliament</vt:lpstr>
      <vt:lpstr>Legislators in the Indian Parliament</vt:lpstr>
      <vt:lpstr>A Day in the Parliament</vt:lpstr>
      <vt:lpstr>Can we understand MP’s interests using data from the Question Hour?</vt:lpstr>
      <vt:lpstr>Scraping the Data</vt:lpstr>
      <vt:lpstr>Combining with ECI Data</vt:lpstr>
      <vt:lpstr>Some Insights </vt:lpstr>
      <vt:lpstr>An Interesting Paper.. </vt:lpstr>
      <vt:lpstr>Approach: Topic Modelling</vt:lpstr>
      <vt:lpstr>Rough Topic Assignment</vt:lpstr>
      <vt:lpstr>In Conclusion</vt:lpstr>
      <vt:lpstr>PowerPoint Presentation</vt:lpstr>
    </vt:vector>
  </TitlesOfParts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Saloni Bhogale</cp:lastModifiedBy>
  <cp:revision>91</cp:revision>
  <dcterms:created xsi:type="dcterms:W3CDTF">2016-07-11T18:29:08Z</dcterms:created>
  <dcterms:modified xsi:type="dcterms:W3CDTF">2018-03-10T07:43:23Z</dcterms:modified>
</cp:coreProperties>
</file>