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91" r:id="rId6"/>
    <p:sldId id="339" r:id="rId7"/>
    <p:sldId id="340" r:id="rId8"/>
    <p:sldId id="341" r:id="rId9"/>
    <p:sldId id="342" r:id="rId10"/>
    <p:sldId id="343" r:id="rId11"/>
    <p:sldId id="344" r:id="rId12"/>
    <p:sldId id="345" r:id="rId13"/>
    <p:sldId id="346" r:id="rId14"/>
    <p:sldId id="347" r:id="rId15"/>
    <p:sldId id="349" r:id="rId16"/>
    <p:sldId id="348" r:id="rId17"/>
    <p:sldId id="350" r:id="rId18"/>
    <p:sldId id="351" r:id="rId19"/>
    <p:sldId id="352" r:id="rId20"/>
    <p:sldId id="353" r:id="rId21"/>
    <p:sldId id="354" r:id="rId22"/>
    <p:sldId id="355" r:id="rId23"/>
    <p:sldId id="359" r:id="rId24"/>
    <p:sldId id="358" r:id="rId25"/>
    <p:sldId id="357" r:id="rId26"/>
    <p:sldId id="356" r:id="rId27"/>
    <p:sldId id="360" r:id="rId28"/>
    <p:sldId id="292" r:id="rId29"/>
    <p:sldId id="361" r:id="rId30"/>
    <p:sldId id="362" r:id="rId31"/>
    <p:sldId id="363" r:id="rId32"/>
    <p:sldId id="364" r:id="rId33"/>
    <p:sldId id="365" r:id="rId34"/>
    <p:sldId id="366" r:id="rId35"/>
    <p:sldId id="367" r:id="rId36"/>
    <p:sldId id="369" r:id="rId37"/>
    <p:sldId id="370" r:id="rId38"/>
    <p:sldId id="371" r:id="rId39"/>
    <p:sldId id="372" r:id="rId40"/>
    <p:sldId id="373" r:id="rId41"/>
    <p:sldId id="374" r:id="rId42"/>
    <p:sldId id="375" r:id="rId43"/>
    <p:sldId id="376" r:id="rId44"/>
    <p:sldId id="377" r:id="rId45"/>
    <p:sldId id="378" r:id="rId46"/>
    <p:sldId id="380" r:id="rId47"/>
    <p:sldId id="379" r:id="rId48"/>
    <p:sldId id="381" r:id="rId49"/>
    <p:sldId id="382" r:id="rId50"/>
    <p:sldId id="293" r:id="rId51"/>
    <p:sldId id="383" r:id="rId52"/>
    <p:sldId id="295" r:id="rId53"/>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D30"/>
    <a:srgbClr val="C4DFEA"/>
    <a:srgbClr val="A3CDCB"/>
    <a:srgbClr val="FFCCFF"/>
    <a:srgbClr val="1D4251"/>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showGuides="1">
      <p:cViewPr varScale="1">
        <p:scale>
          <a:sx n="96" d="100"/>
          <a:sy n="96" d="100"/>
        </p:scale>
        <p:origin x="326" y="77"/>
      </p:cViewPr>
      <p:guideLst>
        <p:guide orient="horz" pos="2160"/>
        <p:guide pos="379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82.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224C3-7022-449B-8ED5-542B4EE953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5F95F-52E2-4D61-BFBE-72E6903857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28D065-EBC6-4638-A9EC-8F29D36D6B1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28D065-EBC6-4638-A9EC-8F29D36D6B1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28D065-EBC6-4638-A9EC-8F29D36D6B14}"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FDA79CC-5A06-404B-8469-5684ED583A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115B13-CBD6-4598-9191-7B2667D0076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FDA79CC-5A06-404B-8469-5684ED583A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115B13-CBD6-4598-9191-7B2667D00766}" type="slidenum">
              <a:rPr lang="zh-CN" altLang="en-US" smtClean="0"/>
            </a:fld>
            <a:endParaRPr lang="zh-CN" altLang="en-US"/>
          </a:p>
        </p:txBody>
      </p:sp>
      <p:sp>
        <p:nvSpPr>
          <p:cNvPr id="8" name="矩形 7"/>
          <p:cNvSpPr/>
          <p:nvPr userDrawn="1"/>
        </p:nvSpPr>
        <p:spPr>
          <a:xfrm>
            <a:off x="8880414" y="6398464"/>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DA79CC-5A06-404B-8469-5684ED583AD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115B13-CBD6-4598-9191-7B2667D0076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grpSp>
        <p:nvGrpSpPr>
          <p:cNvPr id="3" name="组合 2"/>
          <p:cNvGrpSpPr/>
          <p:nvPr userDrawn="1"/>
        </p:nvGrpSpPr>
        <p:grpSpPr>
          <a:xfrm>
            <a:off x="11120020" y="851515"/>
            <a:ext cx="346266" cy="346264"/>
            <a:chOff x="7097274" y="1171187"/>
            <a:chExt cx="346266" cy="346264"/>
          </a:xfrm>
          <a:solidFill>
            <a:schemeClr val="accent1"/>
          </a:solidFill>
        </p:grpSpPr>
        <p:sp>
          <p:nvSpPr>
            <p:cNvPr id="4" name="任意多边形: 形状 3"/>
            <p:cNvSpPr/>
            <p:nvPr/>
          </p:nvSpPr>
          <p:spPr>
            <a:xfrm>
              <a:off x="7302063" y="1171187"/>
              <a:ext cx="141477" cy="141477"/>
            </a:xfrm>
            <a:custGeom>
              <a:avLst/>
              <a:gdLst/>
              <a:ahLst/>
              <a:cxnLst/>
              <a:rect l="l" t="t" r="r" b="b"/>
              <a:pathLst>
                <a:path w="141477" h="141477">
                  <a:moveTo>
                    <a:pt x="58510" y="0"/>
                  </a:moveTo>
                  <a:cubicBezTo>
                    <a:pt x="66586" y="0"/>
                    <a:pt x="73519" y="2895"/>
                    <a:pt x="79309" y="8685"/>
                  </a:cubicBezTo>
                  <a:lnTo>
                    <a:pt x="133020" y="62168"/>
                  </a:lnTo>
                  <a:cubicBezTo>
                    <a:pt x="138658" y="68110"/>
                    <a:pt x="141477" y="75043"/>
                    <a:pt x="141477" y="82966"/>
                  </a:cubicBezTo>
                  <a:cubicBezTo>
                    <a:pt x="141477" y="91042"/>
                    <a:pt x="138658" y="97899"/>
                    <a:pt x="133020" y="103536"/>
                  </a:cubicBezTo>
                  <a:lnTo>
                    <a:pt x="95080" y="141477"/>
                  </a:lnTo>
                  <a:lnTo>
                    <a:pt x="0" y="46397"/>
                  </a:lnTo>
                  <a:lnTo>
                    <a:pt x="37940" y="8685"/>
                  </a:lnTo>
                  <a:cubicBezTo>
                    <a:pt x="43426" y="2895"/>
                    <a:pt x="50282" y="0"/>
                    <a:pt x="5851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lnSpc>
                  <a:spcPct val="170000"/>
                </a:lnSpc>
              </a:pPr>
              <a:endParaRPr lang="zh-CN" altLang="en-US" sz="3200" spc="1598" dirty="0">
                <a:solidFill>
                  <a:srgbClr val="454545"/>
                </a:solidFill>
                <a:latin typeface="FontAwesome"/>
                <a:sym typeface="FontAwesome"/>
              </a:endParaRPr>
            </a:p>
          </p:txBody>
        </p:sp>
        <p:sp>
          <p:nvSpPr>
            <p:cNvPr id="5" name="任意多边形: 形状 4"/>
            <p:cNvSpPr/>
            <p:nvPr/>
          </p:nvSpPr>
          <p:spPr>
            <a:xfrm>
              <a:off x="7097274" y="1232212"/>
              <a:ext cx="285240" cy="285239"/>
            </a:xfrm>
            <a:custGeom>
              <a:avLst/>
              <a:gdLst/>
              <a:ahLst/>
              <a:cxnLst/>
              <a:rect l="l" t="t" r="r" b="b"/>
              <a:pathLst>
                <a:path w="285240" h="285239">
                  <a:moveTo>
                    <a:pt x="190160" y="0"/>
                  </a:moveTo>
                  <a:lnTo>
                    <a:pt x="285240" y="95080"/>
                  </a:lnTo>
                  <a:lnTo>
                    <a:pt x="95080" y="285239"/>
                  </a:lnTo>
                  <a:lnTo>
                    <a:pt x="0" y="285239"/>
                  </a:lnTo>
                  <a:lnTo>
                    <a:pt x="0" y="190160"/>
                  </a:lnTo>
                  <a:lnTo>
                    <a:pt x="190160" y="0"/>
                  </a:lnTo>
                  <a:close/>
                  <a:moveTo>
                    <a:pt x="197474" y="38854"/>
                  </a:moveTo>
                  <a:cubicBezTo>
                    <a:pt x="195950" y="38854"/>
                    <a:pt x="194655" y="39388"/>
                    <a:pt x="193588" y="40454"/>
                  </a:cubicBezTo>
                  <a:lnTo>
                    <a:pt x="69710" y="164333"/>
                  </a:lnTo>
                  <a:cubicBezTo>
                    <a:pt x="68644" y="165399"/>
                    <a:pt x="68110" y="166694"/>
                    <a:pt x="68110" y="168218"/>
                  </a:cubicBezTo>
                  <a:cubicBezTo>
                    <a:pt x="68110" y="171570"/>
                    <a:pt x="69786" y="173246"/>
                    <a:pt x="73139" y="173246"/>
                  </a:cubicBezTo>
                  <a:cubicBezTo>
                    <a:pt x="74662" y="173246"/>
                    <a:pt x="75958" y="172713"/>
                    <a:pt x="77024" y="171646"/>
                  </a:cubicBezTo>
                  <a:lnTo>
                    <a:pt x="200902" y="47768"/>
                  </a:lnTo>
                  <a:cubicBezTo>
                    <a:pt x="201969" y="46702"/>
                    <a:pt x="202502" y="45406"/>
                    <a:pt x="202502" y="43883"/>
                  </a:cubicBezTo>
                  <a:cubicBezTo>
                    <a:pt x="202502" y="40531"/>
                    <a:pt x="200826" y="38854"/>
                    <a:pt x="197474" y="38854"/>
                  </a:cubicBezTo>
                  <a:close/>
                  <a:moveTo>
                    <a:pt x="50054" y="181474"/>
                  </a:moveTo>
                  <a:lnTo>
                    <a:pt x="29256" y="202273"/>
                  </a:lnTo>
                  <a:lnTo>
                    <a:pt x="29256" y="226729"/>
                  </a:lnTo>
                  <a:lnTo>
                    <a:pt x="58511" y="226729"/>
                  </a:lnTo>
                  <a:lnTo>
                    <a:pt x="58511" y="255984"/>
                  </a:lnTo>
                  <a:lnTo>
                    <a:pt x="82967" y="255984"/>
                  </a:lnTo>
                  <a:lnTo>
                    <a:pt x="103765" y="235185"/>
                  </a:lnTo>
                  <a:lnTo>
                    <a:pt x="50054" y="181474"/>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lnSpc>
                  <a:spcPct val="170000"/>
                </a:lnSpc>
              </a:pPr>
              <a:endParaRPr lang="zh-CN" altLang="en-US" sz="3200" spc="1598" dirty="0">
                <a:solidFill>
                  <a:srgbClr val="454545"/>
                </a:solidFill>
                <a:latin typeface="FontAwesome"/>
                <a:sym typeface="FontAwesome"/>
              </a:endParaRPr>
            </a:p>
          </p:txBody>
        </p:sp>
      </p:grpSp>
      <p:cxnSp>
        <p:nvCxnSpPr>
          <p:cNvPr id="6" name="直接连接符 5"/>
          <p:cNvCxnSpPr/>
          <p:nvPr userDrawn="1"/>
        </p:nvCxnSpPr>
        <p:spPr>
          <a:xfrm>
            <a:off x="580571" y="1197779"/>
            <a:ext cx="10539449"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pic>
        <p:nvPicPr>
          <p:cNvPr id="77" name="图片 76"/>
          <p:cNvPicPr>
            <a:picLocks noChangeAspect="1"/>
          </p:cNvPicPr>
          <p:nvPr userDrawn="1"/>
        </p:nvPicPr>
        <p:blipFill>
          <a:blip r:embed="rId2" cstate="email"/>
          <a:stretch>
            <a:fillRect/>
          </a:stretch>
        </p:blipFill>
        <p:spPr>
          <a:xfrm>
            <a:off x="0" y="337625"/>
            <a:ext cx="1899031" cy="1148930"/>
          </a:xfrm>
          <a:prstGeom prst="rect">
            <a:avLst/>
          </a:prstGeom>
        </p:spPr>
      </p:pic>
      <p:grpSp>
        <p:nvGrpSpPr>
          <p:cNvPr id="172" name="组合 171"/>
          <p:cNvGrpSpPr/>
          <p:nvPr userDrawn="1"/>
        </p:nvGrpSpPr>
        <p:grpSpPr>
          <a:xfrm>
            <a:off x="9282429" y="468467"/>
            <a:ext cx="1681301" cy="527928"/>
            <a:chOff x="814388" y="303213"/>
            <a:chExt cx="3119389" cy="979487"/>
          </a:xfrm>
        </p:grpSpPr>
        <p:grpSp>
          <p:nvGrpSpPr>
            <p:cNvPr id="173" name="组合 172"/>
            <p:cNvGrpSpPr/>
            <p:nvPr/>
          </p:nvGrpSpPr>
          <p:grpSpPr>
            <a:xfrm>
              <a:off x="814388" y="303213"/>
              <a:ext cx="971550" cy="979487"/>
              <a:chOff x="814388" y="303213"/>
              <a:chExt cx="971550" cy="979487"/>
            </a:xfrm>
            <a:solidFill>
              <a:schemeClr val="accent1"/>
            </a:solidFill>
          </p:grpSpPr>
          <p:sp>
            <p:nvSpPr>
              <p:cNvPr id="203" name="Freeform 12"/>
              <p:cNvSpPr>
                <a:spLocks noEditPoints="1"/>
              </p:cNvSpPr>
              <p:nvPr/>
            </p:nvSpPr>
            <p:spPr bwMode="auto">
              <a:xfrm>
                <a:off x="881063" y="917575"/>
                <a:ext cx="76200" cy="60325"/>
              </a:xfrm>
              <a:custGeom>
                <a:avLst/>
                <a:gdLst>
                  <a:gd name="T0" fmla="*/ 12 w 23"/>
                  <a:gd name="T1" fmla="*/ 7 h 18"/>
                  <a:gd name="T2" fmla="*/ 17 w 23"/>
                  <a:gd name="T3" fmla="*/ 5 h 18"/>
                  <a:gd name="T4" fmla="*/ 19 w 23"/>
                  <a:gd name="T5" fmla="*/ 5 h 18"/>
                  <a:gd name="T6" fmla="*/ 19 w 23"/>
                  <a:gd name="T7" fmla="*/ 4 h 18"/>
                  <a:gd name="T8" fmla="*/ 19 w 23"/>
                  <a:gd name="T9" fmla="*/ 2 h 18"/>
                  <a:gd name="T10" fmla="*/ 19 w 23"/>
                  <a:gd name="T11" fmla="*/ 2 h 18"/>
                  <a:gd name="T12" fmla="*/ 23 w 23"/>
                  <a:gd name="T13" fmla="*/ 11 h 18"/>
                  <a:gd name="T14" fmla="*/ 22 w 23"/>
                  <a:gd name="T15" fmla="*/ 11 h 18"/>
                  <a:gd name="T16" fmla="*/ 21 w 23"/>
                  <a:gd name="T17" fmla="*/ 9 h 18"/>
                  <a:gd name="T18" fmla="*/ 20 w 23"/>
                  <a:gd name="T19" fmla="*/ 9 h 18"/>
                  <a:gd name="T20" fmla="*/ 19 w 23"/>
                  <a:gd name="T21" fmla="*/ 10 h 18"/>
                  <a:gd name="T22" fmla="*/ 7 w 23"/>
                  <a:gd name="T23" fmla="*/ 14 h 18"/>
                  <a:gd name="T24" fmla="*/ 5 w 23"/>
                  <a:gd name="T25" fmla="*/ 15 h 18"/>
                  <a:gd name="T26" fmla="*/ 5 w 23"/>
                  <a:gd name="T27" fmla="*/ 16 h 18"/>
                  <a:gd name="T28" fmla="*/ 5 w 23"/>
                  <a:gd name="T29" fmla="*/ 18 h 18"/>
                  <a:gd name="T30" fmla="*/ 5 w 23"/>
                  <a:gd name="T31" fmla="*/ 18 h 18"/>
                  <a:gd name="T32" fmla="*/ 2 w 23"/>
                  <a:gd name="T33" fmla="*/ 10 h 18"/>
                  <a:gd name="T34" fmla="*/ 1 w 23"/>
                  <a:gd name="T35" fmla="*/ 4 h 18"/>
                  <a:gd name="T36" fmla="*/ 4 w 23"/>
                  <a:gd name="T37" fmla="*/ 1 h 18"/>
                  <a:gd name="T38" fmla="*/ 7 w 23"/>
                  <a:gd name="T39" fmla="*/ 1 h 18"/>
                  <a:gd name="T40" fmla="*/ 10 w 23"/>
                  <a:gd name="T41" fmla="*/ 3 h 18"/>
                  <a:gd name="T42" fmla="*/ 12 w 23"/>
                  <a:gd name="T43" fmla="*/ 7 h 18"/>
                  <a:gd name="T44" fmla="*/ 3 w 23"/>
                  <a:gd name="T45" fmla="*/ 11 h 18"/>
                  <a:gd name="T46" fmla="*/ 11 w 23"/>
                  <a:gd name="T47" fmla="*/ 8 h 18"/>
                  <a:gd name="T48" fmla="*/ 11 w 23"/>
                  <a:gd name="T49" fmla="*/ 7 h 18"/>
                  <a:gd name="T50" fmla="*/ 9 w 23"/>
                  <a:gd name="T51" fmla="*/ 5 h 18"/>
                  <a:gd name="T52" fmla="*/ 5 w 23"/>
                  <a:gd name="T53" fmla="*/ 5 h 18"/>
                  <a:gd name="T54" fmla="*/ 3 w 23"/>
                  <a:gd name="T55" fmla="*/ 7 h 18"/>
                  <a:gd name="T56" fmla="*/ 3 w 23"/>
                  <a:gd name="T57" fmla="*/ 10 h 18"/>
                  <a:gd name="T58" fmla="*/ 3 w 23"/>
                  <a:gd name="T59"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8">
                    <a:moveTo>
                      <a:pt x="12" y="7"/>
                    </a:moveTo>
                    <a:cubicBezTo>
                      <a:pt x="17" y="5"/>
                      <a:pt x="17" y="5"/>
                      <a:pt x="17" y="5"/>
                    </a:cubicBezTo>
                    <a:cubicBezTo>
                      <a:pt x="18" y="5"/>
                      <a:pt x="19" y="5"/>
                      <a:pt x="19" y="5"/>
                    </a:cubicBezTo>
                    <a:cubicBezTo>
                      <a:pt x="19" y="4"/>
                      <a:pt x="19" y="4"/>
                      <a:pt x="19" y="4"/>
                    </a:cubicBezTo>
                    <a:cubicBezTo>
                      <a:pt x="19" y="3"/>
                      <a:pt x="19" y="3"/>
                      <a:pt x="19" y="2"/>
                    </a:cubicBezTo>
                    <a:cubicBezTo>
                      <a:pt x="19" y="2"/>
                      <a:pt x="19" y="2"/>
                      <a:pt x="19" y="2"/>
                    </a:cubicBezTo>
                    <a:cubicBezTo>
                      <a:pt x="23" y="11"/>
                      <a:pt x="23" y="11"/>
                      <a:pt x="23" y="11"/>
                    </a:cubicBezTo>
                    <a:cubicBezTo>
                      <a:pt x="22" y="11"/>
                      <a:pt x="22" y="11"/>
                      <a:pt x="22" y="11"/>
                    </a:cubicBezTo>
                    <a:cubicBezTo>
                      <a:pt x="22" y="10"/>
                      <a:pt x="22" y="10"/>
                      <a:pt x="21" y="9"/>
                    </a:cubicBezTo>
                    <a:cubicBezTo>
                      <a:pt x="21" y="9"/>
                      <a:pt x="21" y="9"/>
                      <a:pt x="20" y="9"/>
                    </a:cubicBezTo>
                    <a:cubicBezTo>
                      <a:pt x="20" y="9"/>
                      <a:pt x="20" y="9"/>
                      <a:pt x="19" y="10"/>
                    </a:cubicBezTo>
                    <a:cubicBezTo>
                      <a:pt x="7" y="14"/>
                      <a:pt x="7" y="14"/>
                      <a:pt x="7" y="14"/>
                    </a:cubicBezTo>
                    <a:cubicBezTo>
                      <a:pt x="6" y="14"/>
                      <a:pt x="5" y="15"/>
                      <a:pt x="5" y="15"/>
                    </a:cubicBezTo>
                    <a:cubicBezTo>
                      <a:pt x="5" y="15"/>
                      <a:pt x="5" y="16"/>
                      <a:pt x="5" y="16"/>
                    </a:cubicBezTo>
                    <a:cubicBezTo>
                      <a:pt x="5" y="16"/>
                      <a:pt x="5" y="17"/>
                      <a:pt x="5" y="18"/>
                    </a:cubicBezTo>
                    <a:cubicBezTo>
                      <a:pt x="5" y="18"/>
                      <a:pt x="5" y="18"/>
                      <a:pt x="5" y="18"/>
                    </a:cubicBezTo>
                    <a:cubicBezTo>
                      <a:pt x="2" y="10"/>
                      <a:pt x="2" y="10"/>
                      <a:pt x="2" y="10"/>
                    </a:cubicBezTo>
                    <a:cubicBezTo>
                      <a:pt x="1" y="7"/>
                      <a:pt x="0" y="5"/>
                      <a:pt x="1" y="4"/>
                    </a:cubicBezTo>
                    <a:cubicBezTo>
                      <a:pt x="1" y="2"/>
                      <a:pt x="2" y="1"/>
                      <a:pt x="4" y="1"/>
                    </a:cubicBezTo>
                    <a:cubicBezTo>
                      <a:pt x="5" y="0"/>
                      <a:pt x="6" y="0"/>
                      <a:pt x="7" y="1"/>
                    </a:cubicBezTo>
                    <a:cubicBezTo>
                      <a:pt x="8" y="1"/>
                      <a:pt x="9" y="2"/>
                      <a:pt x="10" y="3"/>
                    </a:cubicBezTo>
                    <a:cubicBezTo>
                      <a:pt x="10" y="4"/>
                      <a:pt x="11" y="5"/>
                      <a:pt x="12" y="7"/>
                    </a:cubicBezTo>
                    <a:close/>
                    <a:moveTo>
                      <a:pt x="3" y="11"/>
                    </a:moveTo>
                    <a:cubicBezTo>
                      <a:pt x="11" y="8"/>
                      <a:pt x="11" y="8"/>
                      <a:pt x="11" y="8"/>
                    </a:cubicBezTo>
                    <a:cubicBezTo>
                      <a:pt x="11" y="7"/>
                      <a:pt x="11" y="7"/>
                      <a:pt x="11" y="7"/>
                    </a:cubicBezTo>
                    <a:cubicBezTo>
                      <a:pt x="10" y="6"/>
                      <a:pt x="10" y="5"/>
                      <a:pt x="9" y="5"/>
                    </a:cubicBezTo>
                    <a:cubicBezTo>
                      <a:pt x="8" y="5"/>
                      <a:pt x="7" y="5"/>
                      <a:pt x="5" y="5"/>
                    </a:cubicBezTo>
                    <a:cubicBezTo>
                      <a:pt x="4" y="6"/>
                      <a:pt x="3" y="6"/>
                      <a:pt x="3" y="7"/>
                    </a:cubicBezTo>
                    <a:cubicBezTo>
                      <a:pt x="2" y="8"/>
                      <a:pt x="2" y="9"/>
                      <a:pt x="3" y="10"/>
                    </a:cubicBezTo>
                    <a:lnTo>
                      <a:pt x="3"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3"/>
              <p:cNvSpPr/>
              <p:nvPr/>
            </p:nvSpPr>
            <p:spPr bwMode="auto">
              <a:xfrm>
                <a:off x="857250" y="811213"/>
                <a:ext cx="69850" cy="63500"/>
              </a:xfrm>
              <a:custGeom>
                <a:avLst/>
                <a:gdLst>
                  <a:gd name="T0" fmla="*/ 2 w 21"/>
                  <a:gd name="T1" fmla="*/ 11 h 19"/>
                  <a:gd name="T2" fmla="*/ 10 w 21"/>
                  <a:gd name="T3" fmla="*/ 10 h 19"/>
                  <a:gd name="T4" fmla="*/ 10 w 21"/>
                  <a:gd name="T5" fmla="*/ 10 h 19"/>
                  <a:gd name="T6" fmla="*/ 8 w 21"/>
                  <a:gd name="T7" fmla="*/ 8 h 19"/>
                  <a:gd name="T8" fmla="*/ 5 w 21"/>
                  <a:gd name="T9" fmla="*/ 7 h 19"/>
                  <a:gd name="T10" fmla="*/ 5 w 21"/>
                  <a:gd name="T11" fmla="*/ 6 h 19"/>
                  <a:gd name="T12" fmla="*/ 15 w 21"/>
                  <a:gd name="T13" fmla="*/ 5 h 19"/>
                  <a:gd name="T14" fmla="*/ 15 w 21"/>
                  <a:gd name="T15" fmla="*/ 6 h 19"/>
                  <a:gd name="T16" fmla="*/ 12 w 21"/>
                  <a:gd name="T17" fmla="*/ 7 h 19"/>
                  <a:gd name="T18" fmla="*/ 11 w 21"/>
                  <a:gd name="T19" fmla="*/ 8 h 19"/>
                  <a:gd name="T20" fmla="*/ 11 w 21"/>
                  <a:gd name="T21" fmla="*/ 10 h 19"/>
                  <a:gd name="T22" fmla="*/ 16 w 21"/>
                  <a:gd name="T23" fmla="*/ 10 h 19"/>
                  <a:gd name="T24" fmla="*/ 18 w 21"/>
                  <a:gd name="T25" fmla="*/ 9 h 19"/>
                  <a:gd name="T26" fmla="*/ 19 w 21"/>
                  <a:gd name="T27" fmla="*/ 9 h 19"/>
                  <a:gd name="T28" fmla="*/ 19 w 21"/>
                  <a:gd name="T29" fmla="*/ 8 h 19"/>
                  <a:gd name="T30" fmla="*/ 19 w 21"/>
                  <a:gd name="T31" fmla="*/ 6 h 19"/>
                  <a:gd name="T32" fmla="*/ 17 w 21"/>
                  <a:gd name="T33" fmla="*/ 2 h 19"/>
                  <a:gd name="T34" fmla="*/ 13 w 21"/>
                  <a:gd name="T35" fmla="*/ 0 h 19"/>
                  <a:gd name="T36" fmla="*/ 13 w 21"/>
                  <a:gd name="T37" fmla="*/ 0 h 19"/>
                  <a:gd name="T38" fmla="*/ 19 w 21"/>
                  <a:gd name="T39" fmla="*/ 0 h 19"/>
                  <a:gd name="T40" fmla="*/ 21 w 21"/>
                  <a:gd name="T41" fmla="*/ 17 h 19"/>
                  <a:gd name="T42" fmla="*/ 21 w 21"/>
                  <a:gd name="T43" fmla="*/ 17 h 19"/>
                  <a:gd name="T44" fmla="*/ 20 w 21"/>
                  <a:gd name="T45" fmla="*/ 16 h 19"/>
                  <a:gd name="T46" fmla="*/ 20 w 21"/>
                  <a:gd name="T47" fmla="*/ 15 h 19"/>
                  <a:gd name="T48" fmla="*/ 19 w 21"/>
                  <a:gd name="T49" fmla="*/ 14 h 19"/>
                  <a:gd name="T50" fmla="*/ 17 w 21"/>
                  <a:gd name="T51" fmla="*/ 14 h 19"/>
                  <a:gd name="T52" fmla="*/ 5 w 21"/>
                  <a:gd name="T53" fmla="*/ 16 h 19"/>
                  <a:gd name="T54" fmla="*/ 3 w 21"/>
                  <a:gd name="T55" fmla="*/ 16 h 19"/>
                  <a:gd name="T56" fmla="*/ 2 w 21"/>
                  <a:gd name="T57" fmla="*/ 17 h 19"/>
                  <a:gd name="T58" fmla="*/ 2 w 21"/>
                  <a:gd name="T59" fmla="*/ 18 h 19"/>
                  <a:gd name="T60" fmla="*/ 2 w 21"/>
                  <a:gd name="T61" fmla="*/ 19 h 19"/>
                  <a:gd name="T62" fmla="*/ 2 w 21"/>
                  <a:gd name="T63" fmla="*/ 19 h 19"/>
                  <a:gd name="T64" fmla="*/ 0 w 21"/>
                  <a:gd name="T65" fmla="*/ 3 h 19"/>
                  <a:gd name="T66" fmla="*/ 6 w 21"/>
                  <a:gd name="T67" fmla="*/ 2 h 19"/>
                  <a:gd name="T68" fmla="*/ 6 w 21"/>
                  <a:gd name="T69" fmla="*/ 3 h 19"/>
                  <a:gd name="T70" fmla="*/ 3 w 21"/>
                  <a:gd name="T71" fmla="*/ 4 h 19"/>
                  <a:gd name="T72" fmla="*/ 2 w 21"/>
                  <a:gd name="T73" fmla="*/ 6 h 19"/>
                  <a:gd name="T74" fmla="*/ 2 w 21"/>
                  <a:gd name="T75" fmla="*/ 9 h 19"/>
                  <a:gd name="T76" fmla="*/ 2 w 21"/>
                  <a:gd name="T7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 h="19">
                    <a:moveTo>
                      <a:pt x="2" y="11"/>
                    </a:moveTo>
                    <a:cubicBezTo>
                      <a:pt x="10" y="10"/>
                      <a:pt x="10" y="10"/>
                      <a:pt x="10" y="10"/>
                    </a:cubicBezTo>
                    <a:cubicBezTo>
                      <a:pt x="10" y="10"/>
                      <a:pt x="10" y="10"/>
                      <a:pt x="10" y="10"/>
                    </a:cubicBezTo>
                    <a:cubicBezTo>
                      <a:pt x="10" y="9"/>
                      <a:pt x="9" y="8"/>
                      <a:pt x="8" y="8"/>
                    </a:cubicBezTo>
                    <a:cubicBezTo>
                      <a:pt x="8" y="7"/>
                      <a:pt x="6" y="7"/>
                      <a:pt x="5" y="7"/>
                    </a:cubicBezTo>
                    <a:cubicBezTo>
                      <a:pt x="5" y="6"/>
                      <a:pt x="5" y="6"/>
                      <a:pt x="5" y="6"/>
                    </a:cubicBezTo>
                    <a:cubicBezTo>
                      <a:pt x="15" y="5"/>
                      <a:pt x="15" y="5"/>
                      <a:pt x="15" y="5"/>
                    </a:cubicBezTo>
                    <a:cubicBezTo>
                      <a:pt x="15" y="6"/>
                      <a:pt x="15" y="6"/>
                      <a:pt x="15" y="6"/>
                    </a:cubicBezTo>
                    <a:cubicBezTo>
                      <a:pt x="14" y="6"/>
                      <a:pt x="13" y="6"/>
                      <a:pt x="12" y="7"/>
                    </a:cubicBezTo>
                    <a:cubicBezTo>
                      <a:pt x="12" y="7"/>
                      <a:pt x="11" y="8"/>
                      <a:pt x="11" y="8"/>
                    </a:cubicBezTo>
                    <a:cubicBezTo>
                      <a:pt x="11" y="9"/>
                      <a:pt x="11" y="9"/>
                      <a:pt x="11" y="10"/>
                    </a:cubicBezTo>
                    <a:cubicBezTo>
                      <a:pt x="16" y="10"/>
                      <a:pt x="16" y="10"/>
                      <a:pt x="16" y="10"/>
                    </a:cubicBezTo>
                    <a:cubicBezTo>
                      <a:pt x="17" y="10"/>
                      <a:pt x="18" y="9"/>
                      <a:pt x="18" y="9"/>
                    </a:cubicBezTo>
                    <a:cubicBezTo>
                      <a:pt x="19" y="9"/>
                      <a:pt x="19" y="9"/>
                      <a:pt x="19" y="9"/>
                    </a:cubicBezTo>
                    <a:cubicBezTo>
                      <a:pt x="19" y="8"/>
                      <a:pt x="19" y="8"/>
                      <a:pt x="19" y="8"/>
                    </a:cubicBezTo>
                    <a:cubicBezTo>
                      <a:pt x="19" y="6"/>
                      <a:pt x="19" y="6"/>
                      <a:pt x="19" y="6"/>
                    </a:cubicBezTo>
                    <a:cubicBezTo>
                      <a:pt x="19" y="5"/>
                      <a:pt x="18" y="3"/>
                      <a:pt x="17" y="2"/>
                    </a:cubicBezTo>
                    <a:cubicBezTo>
                      <a:pt x="16" y="1"/>
                      <a:pt x="15" y="1"/>
                      <a:pt x="13" y="0"/>
                    </a:cubicBezTo>
                    <a:cubicBezTo>
                      <a:pt x="13" y="0"/>
                      <a:pt x="13" y="0"/>
                      <a:pt x="13" y="0"/>
                    </a:cubicBezTo>
                    <a:cubicBezTo>
                      <a:pt x="19" y="0"/>
                      <a:pt x="19" y="0"/>
                      <a:pt x="19" y="0"/>
                    </a:cubicBezTo>
                    <a:cubicBezTo>
                      <a:pt x="21" y="17"/>
                      <a:pt x="21" y="17"/>
                      <a:pt x="21" y="17"/>
                    </a:cubicBezTo>
                    <a:cubicBezTo>
                      <a:pt x="21" y="17"/>
                      <a:pt x="21" y="17"/>
                      <a:pt x="21" y="17"/>
                    </a:cubicBezTo>
                    <a:cubicBezTo>
                      <a:pt x="20" y="16"/>
                      <a:pt x="20" y="16"/>
                      <a:pt x="20" y="16"/>
                    </a:cubicBezTo>
                    <a:cubicBezTo>
                      <a:pt x="20" y="15"/>
                      <a:pt x="20" y="15"/>
                      <a:pt x="20" y="15"/>
                    </a:cubicBezTo>
                    <a:cubicBezTo>
                      <a:pt x="20" y="14"/>
                      <a:pt x="20" y="14"/>
                      <a:pt x="19" y="14"/>
                    </a:cubicBezTo>
                    <a:cubicBezTo>
                      <a:pt x="19" y="14"/>
                      <a:pt x="18" y="14"/>
                      <a:pt x="17" y="14"/>
                    </a:cubicBezTo>
                    <a:cubicBezTo>
                      <a:pt x="5" y="16"/>
                      <a:pt x="5" y="16"/>
                      <a:pt x="5" y="16"/>
                    </a:cubicBezTo>
                    <a:cubicBezTo>
                      <a:pt x="4" y="16"/>
                      <a:pt x="3" y="16"/>
                      <a:pt x="3" y="16"/>
                    </a:cubicBezTo>
                    <a:cubicBezTo>
                      <a:pt x="3" y="16"/>
                      <a:pt x="3" y="16"/>
                      <a:pt x="2" y="17"/>
                    </a:cubicBezTo>
                    <a:cubicBezTo>
                      <a:pt x="2" y="17"/>
                      <a:pt x="2" y="17"/>
                      <a:pt x="2" y="18"/>
                    </a:cubicBezTo>
                    <a:cubicBezTo>
                      <a:pt x="2" y="19"/>
                      <a:pt x="2" y="19"/>
                      <a:pt x="2" y="19"/>
                    </a:cubicBezTo>
                    <a:cubicBezTo>
                      <a:pt x="2" y="19"/>
                      <a:pt x="2" y="19"/>
                      <a:pt x="2" y="19"/>
                    </a:cubicBezTo>
                    <a:cubicBezTo>
                      <a:pt x="0" y="3"/>
                      <a:pt x="0" y="3"/>
                      <a:pt x="0" y="3"/>
                    </a:cubicBezTo>
                    <a:cubicBezTo>
                      <a:pt x="6" y="2"/>
                      <a:pt x="6" y="2"/>
                      <a:pt x="6" y="2"/>
                    </a:cubicBezTo>
                    <a:cubicBezTo>
                      <a:pt x="6" y="3"/>
                      <a:pt x="6" y="3"/>
                      <a:pt x="6" y="3"/>
                    </a:cubicBezTo>
                    <a:cubicBezTo>
                      <a:pt x="4" y="3"/>
                      <a:pt x="3" y="3"/>
                      <a:pt x="3" y="4"/>
                    </a:cubicBezTo>
                    <a:cubicBezTo>
                      <a:pt x="2" y="5"/>
                      <a:pt x="2" y="5"/>
                      <a:pt x="2" y="6"/>
                    </a:cubicBezTo>
                    <a:cubicBezTo>
                      <a:pt x="2" y="7"/>
                      <a:pt x="2" y="8"/>
                      <a:pt x="2" y="9"/>
                    </a:cubicBezTo>
                    <a:lnTo>
                      <a:pt x="2"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4"/>
              <p:cNvSpPr/>
              <p:nvPr/>
            </p:nvSpPr>
            <p:spPr bwMode="auto">
              <a:xfrm>
                <a:off x="857250" y="688975"/>
                <a:ext cx="73025" cy="79375"/>
              </a:xfrm>
              <a:custGeom>
                <a:avLst/>
                <a:gdLst>
                  <a:gd name="T0" fmla="*/ 9 w 22"/>
                  <a:gd name="T1" fmla="*/ 11 h 24"/>
                  <a:gd name="T2" fmla="*/ 18 w 22"/>
                  <a:gd name="T3" fmla="*/ 6 h 24"/>
                  <a:gd name="T4" fmla="*/ 21 w 22"/>
                  <a:gd name="T5" fmla="*/ 4 h 24"/>
                  <a:gd name="T6" fmla="*/ 22 w 22"/>
                  <a:gd name="T7" fmla="*/ 2 h 24"/>
                  <a:gd name="T8" fmla="*/ 22 w 22"/>
                  <a:gd name="T9" fmla="*/ 2 h 24"/>
                  <a:gd name="T10" fmla="*/ 21 w 22"/>
                  <a:gd name="T11" fmla="*/ 12 h 24"/>
                  <a:gd name="T12" fmla="*/ 20 w 22"/>
                  <a:gd name="T13" fmla="*/ 12 h 24"/>
                  <a:gd name="T14" fmla="*/ 20 w 22"/>
                  <a:gd name="T15" fmla="*/ 11 h 24"/>
                  <a:gd name="T16" fmla="*/ 20 w 22"/>
                  <a:gd name="T17" fmla="*/ 10 h 24"/>
                  <a:gd name="T18" fmla="*/ 17 w 22"/>
                  <a:gd name="T19" fmla="*/ 11 h 24"/>
                  <a:gd name="T20" fmla="*/ 11 w 22"/>
                  <a:gd name="T21" fmla="*/ 15 h 24"/>
                  <a:gd name="T22" fmla="*/ 12 w 22"/>
                  <a:gd name="T23" fmla="*/ 16 h 24"/>
                  <a:gd name="T24" fmla="*/ 17 w 22"/>
                  <a:gd name="T25" fmla="*/ 17 h 24"/>
                  <a:gd name="T26" fmla="*/ 19 w 22"/>
                  <a:gd name="T27" fmla="*/ 17 h 24"/>
                  <a:gd name="T28" fmla="*/ 19 w 22"/>
                  <a:gd name="T29" fmla="*/ 16 h 24"/>
                  <a:gd name="T30" fmla="*/ 20 w 22"/>
                  <a:gd name="T31" fmla="*/ 15 h 24"/>
                  <a:gd name="T32" fmla="*/ 20 w 22"/>
                  <a:gd name="T33" fmla="*/ 15 h 24"/>
                  <a:gd name="T34" fmla="*/ 19 w 22"/>
                  <a:gd name="T35" fmla="*/ 24 h 24"/>
                  <a:gd name="T36" fmla="*/ 18 w 22"/>
                  <a:gd name="T37" fmla="*/ 24 h 24"/>
                  <a:gd name="T38" fmla="*/ 19 w 22"/>
                  <a:gd name="T39" fmla="*/ 24 h 24"/>
                  <a:gd name="T40" fmla="*/ 18 w 22"/>
                  <a:gd name="T41" fmla="*/ 22 h 24"/>
                  <a:gd name="T42" fmla="*/ 18 w 22"/>
                  <a:gd name="T43" fmla="*/ 22 h 24"/>
                  <a:gd name="T44" fmla="*/ 16 w 22"/>
                  <a:gd name="T45" fmla="*/ 21 h 24"/>
                  <a:gd name="T46" fmla="*/ 3 w 22"/>
                  <a:gd name="T47" fmla="*/ 19 h 24"/>
                  <a:gd name="T48" fmla="*/ 2 w 22"/>
                  <a:gd name="T49" fmla="*/ 19 h 24"/>
                  <a:gd name="T50" fmla="*/ 1 w 22"/>
                  <a:gd name="T51" fmla="*/ 20 h 24"/>
                  <a:gd name="T52" fmla="*/ 0 w 22"/>
                  <a:gd name="T53" fmla="*/ 21 h 24"/>
                  <a:gd name="T54" fmla="*/ 0 w 22"/>
                  <a:gd name="T55" fmla="*/ 22 h 24"/>
                  <a:gd name="T56" fmla="*/ 0 w 22"/>
                  <a:gd name="T57" fmla="*/ 21 h 24"/>
                  <a:gd name="T58" fmla="*/ 1 w 22"/>
                  <a:gd name="T59" fmla="*/ 12 h 24"/>
                  <a:gd name="T60" fmla="*/ 2 w 22"/>
                  <a:gd name="T61" fmla="*/ 12 h 24"/>
                  <a:gd name="T62" fmla="*/ 2 w 22"/>
                  <a:gd name="T63" fmla="*/ 13 h 24"/>
                  <a:gd name="T64" fmla="*/ 2 w 22"/>
                  <a:gd name="T65" fmla="*/ 14 h 24"/>
                  <a:gd name="T66" fmla="*/ 4 w 22"/>
                  <a:gd name="T67" fmla="*/ 15 h 24"/>
                  <a:gd name="T68" fmla="*/ 10 w 22"/>
                  <a:gd name="T69" fmla="*/ 16 h 24"/>
                  <a:gd name="T70" fmla="*/ 5 w 22"/>
                  <a:gd name="T71" fmla="*/ 8 h 24"/>
                  <a:gd name="T72" fmla="*/ 4 w 22"/>
                  <a:gd name="T73" fmla="*/ 6 h 24"/>
                  <a:gd name="T74" fmla="*/ 3 w 22"/>
                  <a:gd name="T75" fmla="*/ 6 h 24"/>
                  <a:gd name="T76" fmla="*/ 2 w 22"/>
                  <a:gd name="T77" fmla="*/ 8 h 24"/>
                  <a:gd name="T78" fmla="*/ 2 w 22"/>
                  <a:gd name="T79" fmla="*/ 8 h 24"/>
                  <a:gd name="T80" fmla="*/ 3 w 22"/>
                  <a:gd name="T81" fmla="*/ 0 h 24"/>
                  <a:gd name="T82" fmla="*/ 4 w 22"/>
                  <a:gd name="T83" fmla="*/ 0 h 24"/>
                  <a:gd name="T84" fmla="*/ 4 w 22"/>
                  <a:gd name="T85" fmla="*/ 2 h 24"/>
                  <a:gd name="T86" fmla="*/ 5 w 22"/>
                  <a:gd name="T87" fmla="*/ 5 h 24"/>
                  <a:gd name="T88" fmla="*/ 9 w 22"/>
                  <a:gd name="T8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 h="24">
                    <a:moveTo>
                      <a:pt x="9" y="11"/>
                    </a:moveTo>
                    <a:cubicBezTo>
                      <a:pt x="18" y="6"/>
                      <a:pt x="18" y="6"/>
                      <a:pt x="18" y="6"/>
                    </a:cubicBezTo>
                    <a:cubicBezTo>
                      <a:pt x="20" y="5"/>
                      <a:pt x="21" y="4"/>
                      <a:pt x="21" y="4"/>
                    </a:cubicBezTo>
                    <a:cubicBezTo>
                      <a:pt x="22" y="3"/>
                      <a:pt x="22" y="3"/>
                      <a:pt x="22" y="2"/>
                    </a:cubicBezTo>
                    <a:cubicBezTo>
                      <a:pt x="22" y="2"/>
                      <a:pt x="22" y="2"/>
                      <a:pt x="22" y="2"/>
                    </a:cubicBezTo>
                    <a:cubicBezTo>
                      <a:pt x="21" y="12"/>
                      <a:pt x="21" y="12"/>
                      <a:pt x="21" y="12"/>
                    </a:cubicBezTo>
                    <a:cubicBezTo>
                      <a:pt x="20" y="12"/>
                      <a:pt x="20" y="12"/>
                      <a:pt x="20" y="12"/>
                    </a:cubicBezTo>
                    <a:cubicBezTo>
                      <a:pt x="20" y="11"/>
                      <a:pt x="20" y="11"/>
                      <a:pt x="20" y="11"/>
                    </a:cubicBezTo>
                    <a:cubicBezTo>
                      <a:pt x="20" y="11"/>
                      <a:pt x="20" y="10"/>
                      <a:pt x="20" y="10"/>
                    </a:cubicBezTo>
                    <a:cubicBezTo>
                      <a:pt x="19" y="10"/>
                      <a:pt x="19" y="11"/>
                      <a:pt x="17" y="11"/>
                    </a:cubicBezTo>
                    <a:cubicBezTo>
                      <a:pt x="11" y="15"/>
                      <a:pt x="11" y="15"/>
                      <a:pt x="11" y="15"/>
                    </a:cubicBezTo>
                    <a:cubicBezTo>
                      <a:pt x="12" y="16"/>
                      <a:pt x="12" y="16"/>
                      <a:pt x="12" y="16"/>
                    </a:cubicBezTo>
                    <a:cubicBezTo>
                      <a:pt x="17" y="17"/>
                      <a:pt x="17" y="17"/>
                      <a:pt x="17" y="17"/>
                    </a:cubicBezTo>
                    <a:cubicBezTo>
                      <a:pt x="18" y="17"/>
                      <a:pt x="18" y="17"/>
                      <a:pt x="19" y="17"/>
                    </a:cubicBezTo>
                    <a:cubicBezTo>
                      <a:pt x="19" y="17"/>
                      <a:pt x="19" y="16"/>
                      <a:pt x="19" y="16"/>
                    </a:cubicBezTo>
                    <a:cubicBezTo>
                      <a:pt x="20" y="16"/>
                      <a:pt x="20" y="15"/>
                      <a:pt x="20" y="15"/>
                    </a:cubicBezTo>
                    <a:cubicBezTo>
                      <a:pt x="20" y="15"/>
                      <a:pt x="20" y="15"/>
                      <a:pt x="20" y="15"/>
                    </a:cubicBezTo>
                    <a:cubicBezTo>
                      <a:pt x="19" y="24"/>
                      <a:pt x="19" y="24"/>
                      <a:pt x="19" y="24"/>
                    </a:cubicBezTo>
                    <a:cubicBezTo>
                      <a:pt x="18" y="24"/>
                      <a:pt x="18" y="24"/>
                      <a:pt x="18" y="24"/>
                    </a:cubicBezTo>
                    <a:cubicBezTo>
                      <a:pt x="19" y="24"/>
                      <a:pt x="19" y="24"/>
                      <a:pt x="19" y="24"/>
                    </a:cubicBezTo>
                    <a:cubicBezTo>
                      <a:pt x="19" y="23"/>
                      <a:pt x="19" y="23"/>
                      <a:pt x="18" y="22"/>
                    </a:cubicBezTo>
                    <a:cubicBezTo>
                      <a:pt x="18" y="22"/>
                      <a:pt x="18" y="22"/>
                      <a:pt x="18" y="22"/>
                    </a:cubicBezTo>
                    <a:cubicBezTo>
                      <a:pt x="18" y="21"/>
                      <a:pt x="17" y="21"/>
                      <a:pt x="16" y="21"/>
                    </a:cubicBezTo>
                    <a:cubicBezTo>
                      <a:pt x="3" y="19"/>
                      <a:pt x="3" y="19"/>
                      <a:pt x="3" y="19"/>
                    </a:cubicBezTo>
                    <a:cubicBezTo>
                      <a:pt x="2" y="19"/>
                      <a:pt x="2" y="19"/>
                      <a:pt x="2" y="19"/>
                    </a:cubicBezTo>
                    <a:cubicBezTo>
                      <a:pt x="1" y="19"/>
                      <a:pt x="1" y="19"/>
                      <a:pt x="1" y="20"/>
                    </a:cubicBezTo>
                    <a:cubicBezTo>
                      <a:pt x="1" y="20"/>
                      <a:pt x="0" y="20"/>
                      <a:pt x="0" y="21"/>
                    </a:cubicBezTo>
                    <a:cubicBezTo>
                      <a:pt x="0" y="22"/>
                      <a:pt x="0" y="22"/>
                      <a:pt x="0" y="22"/>
                    </a:cubicBezTo>
                    <a:cubicBezTo>
                      <a:pt x="0" y="21"/>
                      <a:pt x="0" y="21"/>
                      <a:pt x="0" y="21"/>
                    </a:cubicBezTo>
                    <a:cubicBezTo>
                      <a:pt x="1" y="12"/>
                      <a:pt x="1" y="12"/>
                      <a:pt x="1" y="12"/>
                    </a:cubicBezTo>
                    <a:cubicBezTo>
                      <a:pt x="2" y="12"/>
                      <a:pt x="2" y="12"/>
                      <a:pt x="2" y="12"/>
                    </a:cubicBezTo>
                    <a:cubicBezTo>
                      <a:pt x="2" y="13"/>
                      <a:pt x="2" y="13"/>
                      <a:pt x="2" y="13"/>
                    </a:cubicBezTo>
                    <a:cubicBezTo>
                      <a:pt x="2" y="14"/>
                      <a:pt x="2" y="14"/>
                      <a:pt x="2" y="14"/>
                    </a:cubicBezTo>
                    <a:cubicBezTo>
                      <a:pt x="3" y="14"/>
                      <a:pt x="3" y="14"/>
                      <a:pt x="4" y="15"/>
                    </a:cubicBezTo>
                    <a:cubicBezTo>
                      <a:pt x="10" y="16"/>
                      <a:pt x="10" y="16"/>
                      <a:pt x="10" y="16"/>
                    </a:cubicBezTo>
                    <a:cubicBezTo>
                      <a:pt x="5" y="8"/>
                      <a:pt x="5" y="8"/>
                      <a:pt x="5" y="8"/>
                    </a:cubicBezTo>
                    <a:cubicBezTo>
                      <a:pt x="5" y="6"/>
                      <a:pt x="4" y="6"/>
                      <a:pt x="4" y="6"/>
                    </a:cubicBezTo>
                    <a:cubicBezTo>
                      <a:pt x="3" y="6"/>
                      <a:pt x="3" y="6"/>
                      <a:pt x="3" y="6"/>
                    </a:cubicBezTo>
                    <a:cubicBezTo>
                      <a:pt x="3" y="6"/>
                      <a:pt x="3" y="7"/>
                      <a:pt x="2" y="8"/>
                    </a:cubicBezTo>
                    <a:cubicBezTo>
                      <a:pt x="2" y="8"/>
                      <a:pt x="2" y="8"/>
                      <a:pt x="2" y="8"/>
                    </a:cubicBezTo>
                    <a:cubicBezTo>
                      <a:pt x="3" y="0"/>
                      <a:pt x="3" y="0"/>
                      <a:pt x="3" y="0"/>
                    </a:cubicBezTo>
                    <a:cubicBezTo>
                      <a:pt x="4" y="0"/>
                      <a:pt x="4" y="0"/>
                      <a:pt x="4" y="0"/>
                    </a:cubicBezTo>
                    <a:cubicBezTo>
                      <a:pt x="3" y="1"/>
                      <a:pt x="4" y="1"/>
                      <a:pt x="4" y="2"/>
                    </a:cubicBezTo>
                    <a:cubicBezTo>
                      <a:pt x="4" y="2"/>
                      <a:pt x="4" y="3"/>
                      <a:pt x="5" y="5"/>
                    </a:cubicBezTo>
                    <a:lnTo>
                      <a:pt x="9"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5"/>
              <p:cNvSpPr/>
              <p:nvPr/>
            </p:nvSpPr>
            <p:spPr bwMode="auto">
              <a:xfrm>
                <a:off x="884238" y="608013"/>
                <a:ext cx="73025" cy="53975"/>
              </a:xfrm>
              <a:custGeom>
                <a:avLst/>
                <a:gdLst>
                  <a:gd name="T0" fmla="*/ 21 w 22"/>
                  <a:gd name="T1" fmla="*/ 7 h 16"/>
                  <a:gd name="T2" fmla="*/ 22 w 22"/>
                  <a:gd name="T3" fmla="*/ 7 h 16"/>
                  <a:gd name="T4" fmla="*/ 18 w 22"/>
                  <a:gd name="T5" fmla="*/ 16 h 16"/>
                  <a:gd name="T6" fmla="*/ 17 w 22"/>
                  <a:gd name="T7" fmla="*/ 16 h 16"/>
                  <a:gd name="T8" fmla="*/ 18 w 22"/>
                  <a:gd name="T9" fmla="*/ 16 h 16"/>
                  <a:gd name="T10" fmla="*/ 18 w 22"/>
                  <a:gd name="T11" fmla="*/ 14 h 16"/>
                  <a:gd name="T12" fmla="*/ 17 w 22"/>
                  <a:gd name="T13" fmla="*/ 13 h 16"/>
                  <a:gd name="T14" fmla="*/ 16 w 22"/>
                  <a:gd name="T15" fmla="*/ 13 h 16"/>
                  <a:gd name="T16" fmla="*/ 4 w 22"/>
                  <a:gd name="T17" fmla="*/ 8 h 16"/>
                  <a:gd name="T18" fmla="*/ 2 w 22"/>
                  <a:gd name="T19" fmla="*/ 7 h 16"/>
                  <a:gd name="T20" fmla="*/ 1 w 22"/>
                  <a:gd name="T21" fmla="*/ 8 h 16"/>
                  <a:gd name="T22" fmla="*/ 1 w 22"/>
                  <a:gd name="T23" fmla="*/ 9 h 16"/>
                  <a:gd name="T24" fmla="*/ 0 w 22"/>
                  <a:gd name="T25" fmla="*/ 9 h 16"/>
                  <a:gd name="T26" fmla="*/ 0 w 22"/>
                  <a:gd name="T27" fmla="*/ 9 h 16"/>
                  <a:gd name="T28" fmla="*/ 4 w 22"/>
                  <a:gd name="T29" fmla="*/ 0 h 16"/>
                  <a:gd name="T30" fmla="*/ 4 w 22"/>
                  <a:gd name="T31" fmla="*/ 0 h 16"/>
                  <a:gd name="T32" fmla="*/ 4 w 22"/>
                  <a:gd name="T33" fmla="*/ 0 h 16"/>
                  <a:gd name="T34" fmla="*/ 4 w 22"/>
                  <a:gd name="T35" fmla="*/ 2 h 16"/>
                  <a:gd name="T36" fmla="*/ 4 w 22"/>
                  <a:gd name="T37" fmla="*/ 3 h 16"/>
                  <a:gd name="T38" fmla="*/ 6 w 22"/>
                  <a:gd name="T39" fmla="*/ 3 h 16"/>
                  <a:gd name="T40" fmla="*/ 18 w 22"/>
                  <a:gd name="T41" fmla="*/ 8 h 16"/>
                  <a:gd name="T42" fmla="*/ 19 w 22"/>
                  <a:gd name="T43" fmla="*/ 9 h 16"/>
                  <a:gd name="T44" fmla="*/ 20 w 22"/>
                  <a:gd name="T45" fmla="*/ 8 h 16"/>
                  <a:gd name="T46" fmla="*/ 21 w 22"/>
                  <a:gd name="T4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16">
                    <a:moveTo>
                      <a:pt x="21" y="7"/>
                    </a:moveTo>
                    <a:cubicBezTo>
                      <a:pt x="22" y="7"/>
                      <a:pt x="22" y="7"/>
                      <a:pt x="22" y="7"/>
                    </a:cubicBezTo>
                    <a:cubicBezTo>
                      <a:pt x="18" y="16"/>
                      <a:pt x="18" y="16"/>
                      <a:pt x="18" y="16"/>
                    </a:cubicBezTo>
                    <a:cubicBezTo>
                      <a:pt x="17" y="16"/>
                      <a:pt x="17" y="16"/>
                      <a:pt x="17" y="16"/>
                    </a:cubicBezTo>
                    <a:cubicBezTo>
                      <a:pt x="18" y="16"/>
                      <a:pt x="18" y="16"/>
                      <a:pt x="18" y="16"/>
                    </a:cubicBezTo>
                    <a:cubicBezTo>
                      <a:pt x="18" y="15"/>
                      <a:pt x="18" y="15"/>
                      <a:pt x="18" y="14"/>
                    </a:cubicBezTo>
                    <a:cubicBezTo>
                      <a:pt x="18" y="14"/>
                      <a:pt x="18" y="14"/>
                      <a:pt x="17" y="13"/>
                    </a:cubicBezTo>
                    <a:cubicBezTo>
                      <a:pt x="17" y="13"/>
                      <a:pt x="17" y="13"/>
                      <a:pt x="16" y="13"/>
                    </a:cubicBezTo>
                    <a:cubicBezTo>
                      <a:pt x="4" y="8"/>
                      <a:pt x="4" y="8"/>
                      <a:pt x="4" y="8"/>
                    </a:cubicBezTo>
                    <a:cubicBezTo>
                      <a:pt x="3" y="7"/>
                      <a:pt x="3" y="7"/>
                      <a:pt x="2" y="7"/>
                    </a:cubicBezTo>
                    <a:cubicBezTo>
                      <a:pt x="2" y="7"/>
                      <a:pt x="2" y="7"/>
                      <a:pt x="1" y="8"/>
                    </a:cubicBezTo>
                    <a:cubicBezTo>
                      <a:pt x="1" y="8"/>
                      <a:pt x="1" y="8"/>
                      <a:pt x="1" y="9"/>
                    </a:cubicBezTo>
                    <a:cubicBezTo>
                      <a:pt x="0" y="9"/>
                      <a:pt x="0" y="9"/>
                      <a:pt x="0" y="9"/>
                    </a:cubicBezTo>
                    <a:cubicBezTo>
                      <a:pt x="0" y="9"/>
                      <a:pt x="0" y="9"/>
                      <a:pt x="0" y="9"/>
                    </a:cubicBezTo>
                    <a:cubicBezTo>
                      <a:pt x="4" y="0"/>
                      <a:pt x="4" y="0"/>
                      <a:pt x="4" y="0"/>
                    </a:cubicBezTo>
                    <a:cubicBezTo>
                      <a:pt x="4" y="0"/>
                      <a:pt x="4" y="0"/>
                      <a:pt x="4" y="0"/>
                    </a:cubicBezTo>
                    <a:cubicBezTo>
                      <a:pt x="4" y="0"/>
                      <a:pt x="4" y="0"/>
                      <a:pt x="4" y="0"/>
                    </a:cubicBezTo>
                    <a:cubicBezTo>
                      <a:pt x="4" y="1"/>
                      <a:pt x="4" y="1"/>
                      <a:pt x="4" y="2"/>
                    </a:cubicBezTo>
                    <a:cubicBezTo>
                      <a:pt x="4" y="2"/>
                      <a:pt x="4" y="2"/>
                      <a:pt x="4" y="3"/>
                    </a:cubicBezTo>
                    <a:cubicBezTo>
                      <a:pt x="4" y="3"/>
                      <a:pt x="5" y="3"/>
                      <a:pt x="6" y="3"/>
                    </a:cubicBezTo>
                    <a:cubicBezTo>
                      <a:pt x="18" y="8"/>
                      <a:pt x="18" y="8"/>
                      <a:pt x="18" y="8"/>
                    </a:cubicBezTo>
                    <a:cubicBezTo>
                      <a:pt x="19" y="9"/>
                      <a:pt x="19" y="9"/>
                      <a:pt x="19" y="9"/>
                    </a:cubicBezTo>
                    <a:cubicBezTo>
                      <a:pt x="20" y="9"/>
                      <a:pt x="20" y="9"/>
                      <a:pt x="20" y="8"/>
                    </a:cubicBezTo>
                    <a:cubicBezTo>
                      <a:pt x="21" y="8"/>
                      <a:pt x="21" y="8"/>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6"/>
              <p:cNvSpPr/>
              <p:nvPr/>
            </p:nvSpPr>
            <p:spPr bwMode="auto">
              <a:xfrm>
                <a:off x="920750" y="504825"/>
                <a:ext cx="85725" cy="93662"/>
              </a:xfrm>
              <a:custGeom>
                <a:avLst/>
                <a:gdLst>
                  <a:gd name="T0" fmla="*/ 4 w 26"/>
                  <a:gd name="T1" fmla="*/ 11 h 28"/>
                  <a:gd name="T2" fmla="*/ 19 w 26"/>
                  <a:gd name="T3" fmla="*/ 10 h 28"/>
                  <a:gd name="T4" fmla="*/ 12 w 26"/>
                  <a:gd name="T5" fmla="*/ 5 h 28"/>
                  <a:gd name="T6" fmla="*/ 10 w 26"/>
                  <a:gd name="T7" fmla="*/ 4 h 28"/>
                  <a:gd name="T8" fmla="*/ 8 w 26"/>
                  <a:gd name="T9" fmla="*/ 6 h 28"/>
                  <a:gd name="T10" fmla="*/ 8 w 26"/>
                  <a:gd name="T11" fmla="*/ 5 h 28"/>
                  <a:gd name="T12" fmla="*/ 12 w 26"/>
                  <a:gd name="T13" fmla="*/ 0 h 28"/>
                  <a:gd name="T14" fmla="*/ 12 w 26"/>
                  <a:gd name="T15" fmla="*/ 1 h 28"/>
                  <a:gd name="T16" fmla="*/ 11 w 26"/>
                  <a:gd name="T17" fmla="*/ 2 h 28"/>
                  <a:gd name="T18" fmla="*/ 12 w 26"/>
                  <a:gd name="T19" fmla="*/ 3 h 28"/>
                  <a:gd name="T20" fmla="*/ 13 w 26"/>
                  <a:gd name="T21" fmla="*/ 4 h 28"/>
                  <a:gd name="T22" fmla="*/ 26 w 26"/>
                  <a:gd name="T23" fmla="*/ 14 h 28"/>
                  <a:gd name="T24" fmla="*/ 26 w 26"/>
                  <a:gd name="T25" fmla="*/ 14 h 28"/>
                  <a:gd name="T26" fmla="*/ 5 w 26"/>
                  <a:gd name="T27" fmla="*/ 16 h 28"/>
                  <a:gd name="T28" fmla="*/ 15 w 26"/>
                  <a:gd name="T29" fmla="*/ 23 h 28"/>
                  <a:gd name="T30" fmla="*/ 17 w 26"/>
                  <a:gd name="T31" fmla="*/ 23 h 28"/>
                  <a:gd name="T32" fmla="*/ 19 w 26"/>
                  <a:gd name="T33" fmla="*/ 22 h 28"/>
                  <a:gd name="T34" fmla="*/ 19 w 26"/>
                  <a:gd name="T35" fmla="*/ 22 h 28"/>
                  <a:gd name="T36" fmla="*/ 20 w 26"/>
                  <a:gd name="T37" fmla="*/ 22 h 28"/>
                  <a:gd name="T38" fmla="*/ 16 w 26"/>
                  <a:gd name="T39" fmla="*/ 28 h 28"/>
                  <a:gd name="T40" fmla="*/ 15 w 26"/>
                  <a:gd name="T41" fmla="*/ 28 h 28"/>
                  <a:gd name="T42" fmla="*/ 16 w 26"/>
                  <a:gd name="T43" fmla="*/ 25 h 28"/>
                  <a:gd name="T44" fmla="*/ 15 w 26"/>
                  <a:gd name="T45" fmla="*/ 24 h 28"/>
                  <a:gd name="T46" fmla="*/ 3 w 26"/>
                  <a:gd name="T47" fmla="*/ 16 h 28"/>
                  <a:gd name="T48" fmla="*/ 3 w 26"/>
                  <a:gd name="T49" fmla="*/ 16 h 28"/>
                  <a:gd name="T50" fmla="*/ 1 w 26"/>
                  <a:gd name="T51" fmla="*/ 16 h 28"/>
                  <a:gd name="T52" fmla="*/ 0 w 26"/>
                  <a:gd name="T53" fmla="*/ 17 h 28"/>
                  <a:gd name="T54" fmla="*/ 0 w 26"/>
                  <a:gd name="T55" fmla="*/ 17 h 28"/>
                  <a:gd name="T56" fmla="*/ 4 w 26"/>
                  <a:gd name="T5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28">
                    <a:moveTo>
                      <a:pt x="4" y="11"/>
                    </a:moveTo>
                    <a:cubicBezTo>
                      <a:pt x="19" y="10"/>
                      <a:pt x="19" y="10"/>
                      <a:pt x="19" y="10"/>
                    </a:cubicBezTo>
                    <a:cubicBezTo>
                      <a:pt x="12" y="5"/>
                      <a:pt x="12" y="5"/>
                      <a:pt x="12" y="5"/>
                    </a:cubicBezTo>
                    <a:cubicBezTo>
                      <a:pt x="11" y="5"/>
                      <a:pt x="11" y="4"/>
                      <a:pt x="10" y="4"/>
                    </a:cubicBezTo>
                    <a:cubicBezTo>
                      <a:pt x="9" y="4"/>
                      <a:pt x="9" y="5"/>
                      <a:pt x="8" y="6"/>
                    </a:cubicBezTo>
                    <a:cubicBezTo>
                      <a:pt x="8" y="5"/>
                      <a:pt x="8" y="5"/>
                      <a:pt x="8" y="5"/>
                    </a:cubicBezTo>
                    <a:cubicBezTo>
                      <a:pt x="12" y="0"/>
                      <a:pt x="12" y="0"/>
                      <a:pt x="12" y="0"/>
                    </a:cubicBezTo>
                    <a:cubicBezTo>
                      <a:pt x="12" y="1"/>
                      <a:pt x="12" y="1"/>
                      <a:pt x="12" y="1"/>
                    </a:cubicBezTo>
                    <a:cubicBezTo>
                      <a:pt x="12" y="1"/>
                      <a:pt x="11" y="2"/>
                      <a:pt x="11" y="2"/>
                    </a:cubicBezTo>
                    <a:cubicBezTo>
                      <a:pt x="11" y="2"/>
                      <a:pt x="11" y="3"/>
                      <a:pt x="12" y="3"/>
                    </a:cubicBezTo>
                    <a:cubicBezTo>
                      <a:pt x="12" y="4"/>
                      <a:pt x="12" y="4"/>
                      <a:pt x="13" y="4"/>
                    </a:cubicBezTo>
                    <a:cubicBezTo>
                      <a:pt x="26" y="14"/>
                      <a:pt x="26" y="14"/>
                      <a:pt x="26" y="14"/>
                    </a:cubicBezTo>
                    <a:cubicBezTo>
                      <a:pt x="26" y="14"/>
                      <a:pt x="26" y="14"/>
                      <a:pt x="26" y="14"/>
                    </a:cubicBezTo>
                    <a:cubicBezTo>
                      <a:pt x="5" y="16"/>
                      <a:pt x="5" y="16"/>
                      <a:pt x="5" y="16"/>
                    </a:cubicBezTo>
                    <a:cubicBezTo>
                      <a:pt x="15" y="23"/>
                      <a:pt x="15" y="23"/>
                      <a:pt x="15" y="23"/>
                    </a:cubicBezTo>
                    <a:cubicBezTo>
                      <a:pt x="16" y="23"/>
                      <a:pt x="17" y="24"/>
                      <a:pt x="17" y="23"/>
                    </a:cubicBezTo>
                    <a:cubicBezTo>
                      <a:pt x="18" y="23"/>
                      <a:pt x="19" y="23"/>
                      <a:pt x="19" y="22"/>
                    </a:cubicBezTo>
                    <a:cubicBezTo>
                      <a:pt x="19" y="22"/>
                      <a:pt x="19" y="22"/>
                      <a:pt x="19" y="22"/>
                    </a:cubicBezTo>
                    <a:cubicBezTo>
                      <a:pt x="20" y="22"/>
                      <a:pt x="20" y="22"/>
                      <a:pt x="20" y="22"/>
                    </a:cubicBezTo>
                    <a:cubicBezTo>
                      <a:pt x="16" y="28"/>
                      <a:pt x="16" y="28"/>
                      <a:pt x="16" y="28"/>
                    </a:cubicBezTo>
                    <a:cubicBezTo>
                      <a:pt x="15" y="28"/>
                      <a:pt x="15" y="28"/>
                      <a:pt x="15" y="28"/>
                    </a:cubicBezTo>
                    <a:cubicBezTo>
                      <a:pt x="16" y="27"/>
                      <a:pt x="16" y="26"/>
                      <a:pt x="16" y="25"/>
                    </a:cubicBezTo>
                    <a:cubicBezTo>
                      <a:pt x="16" y="25"/>
                      <a:pt x="15" y="24"/>
                      <a:pt x="15" y="24"/>
                    </a:cubicBezTo>
                    <a:cubicBezTo>
                      <a:pt x="3" y="16"/>
                      <a:pt x="3" y="16"/>
                      <a:pt x="3" y="16"/>
                    </a:cubicBezTo>
                    <a:cubicBezTo>
                      <a:pt x="3" y="16"/>
                      <a:pt x="3" y="16"/>
                      <a:pt x="3" y="16"/>
                    </a:cubicBezTo>
                    <a:cubicBezTo>
                      <a:pt x="2" y="16"/>
                      <a:pt x="2" y="16"/>
                      <a:pt x="1" y="16"/>
                    </a:cubicBezTo>
                    <a:cubicBezTo>
                      <a:pt x="1" y="16"/>
                      <a:pt x="1" y="16"/>
                      <a:pt x="0" y="17"/>
                    </a:cubicBezTo>
                    <a:cubicBezTo>
                      <a:pt x="0" y="17"/>
                      <a:pt x="0" y="17"/>
                      <a:pt x="0" y="17"/>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7"/>
              <p:cNvSpPr/>
              <p:nvPr/>
            </p:nvSpPr>
            <p:spPr bwMode="auto">
              <a:xfrm>
                <a:off x="1009650" y="425450"/>
                <a:ext cx="73025" cy="76200"/>
              </a:xfrm>
              <a:custGeom>
                <a:avLst/>
                <a:gdLst>
                  <a:gd name="T0" fmla="*/ 11 w 22"/>
                  <a:gd name="T1" fmla="*/ 0 h 23"/>
                  <a:gd name="T2" fmla="*/ 15 w 22"/>
                  <a:gd name="T3" fmla="*/ 5 h 23"/>
                  <a:gd name="T4" fmla="*/ 14 w 22"/>
                  <a:gd name="T5" fmla="*/ 5 h 23"/>
                  <a:gd name="T6" fmla="*/ 10 w 22"/>
                  <a:gd name="T7" fmla="*/ 4 h 23"/>
                  <a:gd name="T8" fmla="*/ 5 w 22"/>
                  <a:gd name="T9" fmla="*/ 5 h 23"/>
                  <a:gd name="T10" fmla="*/ 3 w 22"/>
                  <a:gd name="T11" fmla="*/ 9 h 23"/>
                  <a:gd name="T12" fmla="*/ 4 w 22"/>
                  <a:gd name="T13" fmla="*/ 13 h 23"/>
                  <a:gd name="T14" fmla="*/ 6 w 22"/>
                  <a:gd name="T15" fmla="*/ 16 h 23"/>
                  <a:gd name="T16" fmla="*/ 10 w 22"/>
                  <a:gd name="T17" fmla="*/ 20 h 23"/>
                  <a:gd name="T18" fmla="*/ 13 w 22"/>
                  <a:gd name="T19" fmla="*/ 21 h 23"/>
                  <a:gd name="T20" fmla="*/ 17 w 22"/>
                  <a:gd name="T21" fmla="*/ 19 h 23"/>
                  <a:gd name="T22" fmla="*/ 18 w 22"/>
                  <a:gd name="T23" fmla="*/ 18 h 23"/>
                  <a:gd name="T24" fmla="*/ 19 w 22"/>
                  <a:gd name="T25" fmla="*/ 17 h 23"/>
                  <a:gd name="T26" fmla="*/ 16 w 22"/>
                  <a:gd name="T27" fmla="*/ 14 h 23"/>
                  <a:gd name="T28" fmla="*/ 15 w 22"/>
                  <a:gd name="T29" fmla="*/ 13 h 23"/>
                  <a:gd name="T30" fmla="*/ 14 w 22"/>
                  <a:gd name="T31" fmla="*/ 13 h 23"/>
                  <a:gd name="T32" fmla="*/ 13 w 22"/>
                  <a:gd name="T33" fmla="*/ 13 h 23"/>
                  <a:gd name="T34" fmla="*/ 13 w 22"/>
                  <a:gd name="T35" fmla="*/ 14 h 23"/>
                  <a:gd name="T36" fmla="*/ 12 w 22"/>
                  <a:gd name="T37" fmla="*/ 13 h 23"/>
                  <a:gd name="T38" fmla="*/ 20 w 22"/>
                  <a:gd name="T39" fmla="*/ 7 h 23"/>
                  <a:gd name="T40" fmla="*/ 20 w 22"/>
                  <a:gd name="T41" fmla="*/ 8 h 23"/>
                  <a:gd name="T42" fmla="*/ 19 w 22"/>
                  <a:gd name="T43" fmla="*/ 9 h 23"/>
                  <a:gd name="T44" fmla="*/ 19 w 22"/>
                  <a:gd name="T45" fmla="*/ 10 h 23"/>
                  <a:gd name="T46" fmla="*/ 20 w 22"/>
                  <a:gd name="T47" fmla="*/ 11 h 23"/>
                  <a:gd name="T48" fmla="*/ 22 w 22"/>
                  <a:gd name="T49" fmla="*/ 14 h 23"/>
                  <a:gd name="T50" fmla="*/ 20 w 22"/>
                  <a:gd name="T51" fmla="*/ 18 h 23"/>
                  <a:gd name="T52" fmla="*/ 17 w 22"/>
                  <a:gd name="T53" fmla="*/ 21 h 23"/>
                  <a:gd name="T54" fmla="*/ 13 w 22"/>
                  <a:gd name="T55" fmla="*/ 23 h 23"/>
                  <a:gd name="T56" fmla="*/ 9 w 22"/>
                  <a:gd name="T57" fmla="*/ 23 h 23"/>
                  <a:gd name="T58" fmla="*/ 6 w 22"/>
                  <a:gd name="T59" fmla="*/ 23 h 23"/>
                  <a:gd name="T60" fmla="*/ 2 w 22"/>
                  <a:gd name="T61" fmla="*/ 20 h 23"/>
                  <a:gd name="T62" fmla="*/ 0 w 22"/>
                  <a:gd name="T63" fmla="*/ 12 h 23"/>
                  <a:gd name="T64" fmla="*/ 4 w 22"/>
                  <a:gd name="T65" fmla="*/ 5 h 23"/>
                  <a:gd name="T66" fmla="*/ 6 w 22"/>
                  <a:gd name="T67" fmla="*/ 3 h 23"/>
                  <a:gd name="T68" fmla="*/ 8 w 22"/>
                  <a:gd name="T69" fmla="*/ 3 h 23"/>
                  <a:gd name="T70" fmla="*/ 10 w 22"/>
                  <a:gd name="T71" fmla="*/ 2 h 23"/>
                  <a:gd name="T72" fmla="*/ 10 w 22"/>
                  <a:gd name="T73" fmla="*/ 1 h 23"/>
                  <a:gd name="T74" fmla="*/ 10 w 22"/>
                  <a:gd name="T75" fmla="*/ 0 h 23"/>
                  <a:gd name="T76" fmla="*/ 11 w 22"/>
                  <a:gd name="T7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3">
                    <a:moveTo>
                      <a:pt x="11" y="0"/>
                    </a:moveTo>
                    <a:cubicBezTo>
                      <a:pt x="15" y="5"/>
                      <a:pt x="15" y="5"/>
                      <a:pt x="15" y="5"/>
                    </a:cubicBezTo>
                    <a:cubicBezTo>
                      <a:pt x="14" y="5"/>
                      <a:pt x="14" y="5"/>
                      <a:pt x="14" y="5"/>
                    </a:cubicBezTo>
                    <a:cubicBezTo>
                      <a:pt x="13" y="4"/>
                      <a:pt x="11" y="4"/>
                      <a:pt x="10" y="4"/>
                    </a:cubicBezTo>
                    <a:cubicBezTo>
                      <a:pt x="8" y="4"/>
                      <a:pt x="7" y="4"/>
                      <a:pt x="5" y="5"/>
                    </a:cubicBezTo>
                    <a:cubicBezTo>
                      <a:pt x="4" y="6"/>
                      <a:pt x="4" y="7"/>
                      <a:pt x="3" y="9"/>
                    </a:cubicBezTo>
                    <a:cubicBezTo>
                      <a:pt x="3" y="10"/>
                      <a:pt x="3" y="11"/>
                      <a:pt x="4" y="13"/>
                    </a:cubicBezTo>
                    <a:cubicBezTo>
                      <a:pt x="4" y="14"/>
                      <a:pt x="5" y="15"/>
                      <a:pt x="6" y="16"/>
                    </a:cubicBezTo>
                    <a:cubicBezTo>
                      <a:pt x="7" y="18"/>
                      <a:pt x="9" y="19"/>
                      <a:pt x="10" y="20"/>
                    </a:cubicBezTo>
                    <a:cubicBezTo>
                      <a:pt x="11" y="21"/>
                      <a:pt x="12" y="21"/>
                      <a:pt x="13" y="21"/>
                    </a:cubicBezTo>
                    <a:cubicBezTo>
                      <a:pt x="15" y="21"/>
                      <a:pt x="16" y="20"/>
                      <a:pt x="17" y="19"/>
                    </a:cubicBezTo>
                    <a:cubicBezTo>
                      <a:pt x="17" y="19"/>
                      <a:pt x="17" y="19"/>
                      <a:pt x="18" y="18"/>
                    </a:cubicBezTo>
                    <a:cubicBezTo>
                      <a:pt x="18" y="18"/>
                      <a:pt x="18" y="18"/>
                      <a:pt x="19" y="17"/>
                    </a:cubicBezTo>
                    <a:cubicBezTo>
                      <a:pt x="16" y="14"/>
                      <a:pt x="16" y="14"/>
                      <a:pt x="16" y="14"/>
                    </a:cubicBezTo>
                    <a:cubicBezTo>
                      <a:pt x="16" y="13"/>
                      <a:pt x="15" y="13"/>
                      <a:pt x="15" y="13"/>
                    </a:cubicBezTo>
                    <a:cubicBezTo>
                      <a:pt x="15" y="13"/>
                      <a:pt x="15" y="13"/>
                      <a:pt x="14" y="13"/>
                    </a:cubicBezTo>
                    <a:cubicBezTo>
                      <a:pt x="14" y="13"/>
                      <a:pt x="13" y="13"/>
                      <a:pt x="13" y="13"/>
                    </a:cubicBezTo>
                    <a:cubicBezTo>
                      <a:pt x="13" y="14"/>
                      <a:pt x="13" y="14"/>
                      <a:pt x="13" y="14"/>
                    </a:cubicBezTo>
                    <a:cubicBezTo>
                      <a:pt x="12" y="13"/>
                      <a:pt x="12" y="13"/>
                      <a:pt x="12" y="13"/>
                    </a:cubicBezTo>
                    <a:cubicBezTo>
                      <a:pt x="20" y="7"/>
                      <a:pt x="20" y="7"/>
                      <a:pt x="20" y="7"/>
                    </a:cubicBezTo>
                    <a:cubicBezTo>
                      <a:pt x="20" y="8"/>
                      <a:pt x="20" y="8"/>
                      <a:pt x="20" y="8"/>
                    </a:cubicBezTo>
                    <a:cubicBezTo>
                      <a:pt x="20" y="8"/>
                      <a:pt x="19" y="9"/>
                      <a:pt x="19" y="9"/>
                    </a:cubicBezTo>
                    <a:cubicBezTo>
                      <a:pt x="19" y="9"/>
                      <a:pt x="19" y="10"/>
                      <a:pt x="19" y="10"/>
                    </a:cubicBezTo>
                    <a:cubicBezTo>
                      <a:pt x="19" y="10"/>
                      <a:pt x="19" y="11"/>
                      <a:pt x="20" y="11"/>
                    </a:cubicBezTo>
                    <a:cubicBezTo>
                      <a:pt x="22" y="14"/>
                      <a:pt x="22" y="14"/>
                      <a:pt x="22" y="14"/>
                    </a:cubicBezTo>
                    <a:cubicBezTo>
                      <a:pt x="22" y="15"/>
                      <a:pt x="21" y="17"/>
                      <a:pt x="20" y="18"/>
                    </a:cubicBezTo>
                    <a:cubicBezTo>
                      <a:pt x="19" y="19"/>
                      <a:pt x="18" y="20"/>
                      <a:pt x="17" y="21"/>
                    </a:cubicBezTo>
                    <a:cubicBezTo>
                      <a:pt x="16" y="22"/>
                      <a:pt x="14" y="22"/>
                      <a:pt x="13" y="23"/>
                    </a:cubicBezTo>
                    <a:cubicBezTo>
                      <a:pt x="12" y="23"/>
                      <a:pt x="10" y="23"/>
                      <a:pt x="9" y="23"/>
                    </a:cubicBezTo>
                    <a:cubicBezTo>
                      <a:pt x="8" y="23"/>
                      <a:pt x="7" y="23"/>
                      <a:pt x="6" y="23"/>
                    </a:cubicBezTo>
                    <a:cubicBezTo>
                      <a:pt x="4" y="22"/>
                      <a:pt x="3" y="21"/>
                      <a:pt x="2" y="20"/>
                    </a:cubicBezTo>
                    <a:cubicBezTo>
                      <a:pt x="0" y="17"/>
                      <a:pt x="0" y="15"/>
                      <a:pt x="0" y="12"/>
                    </a:cubicBezTo>
                    <a:cubicBezTo>
                      <a:pt x="0" y="9"/>
                      <a:pt x="2" y="7"/>
                      <a:pt x="4" y="5"/>
                    </a:cubicBezTo>
                    <a:cubicBezTo>
                      <a:pt x="5" y="4"/>
                      <a:pt x="6" y="4"/>
                      <a:pt x="6" y="3"/>
                    </a:cubicBezTo>
                    <a:cubicBezTo>
                      <a:pt x="7" y="3"/>
                      <a:pt x="7" y="3"/>
                      <a:pt x="8" y="3"/>
                    </a:cubicBezTo>
                    <a:cubicBezTo>
                      <a:pt x="9" y="2"/>
                      <a:pt x="10" y="2"/>
                      <a:pt x="10" y="2"/>
                    </a:cubicBezTo>
                    <a:cubicBezTo>
                      <a:pt x="10" y="2"/>
                      <a:pt x="10" y="2"/>
                      <a:pt x="10" y="1"/>
                    </a:cubicBezTo>
                    <a:cubicBezTo>
                      <a:pt x="10" y="1"/>
                      <a:pt x="10" y="1"/>
                      <a:pt x="10" y="0"/>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8"/>
              <p:cNvSpPr/>
              <p:nvPr/>
            </p:nvSpPr>
            <p:spPr bwMode="auto">
              <a:xfrm>
                <a:off x="1147763" y="352425"/>
                <a:ext cx="69850" cy="76200"/>
              </a:xfrm>
              <a:custGeom>
                <a:avLst/>
                <a:gdLst>
                  <a:gd name="T0" fmla="*/ 0 w 21"/>
                  <a:gd name="T1" fmla="*/ 6 h 23"/>
                  <a:gd name="T2" fmla="*/ 10 w 21"/>
                  <a:gd name="T3" fmla="*/ 3 h 23"/>
                  <a:gd name="T4" fmla="*/ 10 w 21"/>
                  <a:gd name="T5" fmla="*/ 3 h 23"/>
                  <a:gd name="T6" fmla="*/ 10 w 21"/>
                  <a:gd name="T7" fmla="*/ 3 h 23"/>
                  <a:gd name="T8" fmla="*/ 8 w 21"/>
                  <a:gd name="T9" fmla="*/ 4 h 23"/>
                  <a:gd name="T10" fmla="*/ 8 w 21"/>
                  <a:gd name="T11" fmla="*/ 5 h 23"/>
                  <a:gd name="T12" fmla="*/ 8 w 21"/>
                  <a:gd name="T13" fmla="*/ 7 h 23"/>
                  <a:gd name="T14" fmla="*/ 11 w 21"/>
                  <a:gd name="T15" fmla="*/ 16 h 23"/>
                  <a:gd name="T16" fmla="*/ 12 w 21"/>
                  <a:gd name="T17" fmla="*/ 19 h 23"/>
                  <a:gd name="T18" fmla="*/ 14 w 21"/>
                  <a:gd name="T19" fmla="*/ 20 h 23"/>
                  <a:gd name="T20" fmla="*/ 16 w 21"/>
                  <a:gd name="T21" fmla="*/ 20 h 23"/>
                  <a:gd name="T22" fmla="*/ 18 w 21"/>
                  <a:gd name="T23" fmla="*/ 19 h 23"/>
                  <a:gd name="T24" fmla="*/ 20 w 21"/>
                  <a:gd name="T25" fmla="*/ 17 h 23"/>
                  <a:gd name="T26" fmla="*/ 19 w 21"/>
                  <a:gd name="T27" fmla="*/ 12 h 23"/>
                  <a:gd name="T28" fmla="*/ 17 w 21"/>
                  <a:gd name="T29" fmla="*/ 5 h 23"/>
                  <a:gd name="T30" fmla="*/ 16 w 21"/>
                  <a:gd name="T31" fmla="*/ 3 h 23"/>
                  <a:gd name="T32" fmla="*/ 15 w 21"/>
                  <a:gd name="T33" fmla="*/ 2 h 23"/>
                  <a:gd name="T34" fmla="*/ 13 w 21"/>
                  <a:gd name="T35" fmla="*/ 2 h 23"/>
                  <a:gd name="T36" fmla="*/ 13 w 21"/>
                  <a:gd name="T37" fmla="*/ 2 h 23"/>
                  <a:gd name="T38" fmla="*/ 20 w 21"/>
                  <a:gd name="T39" fmla="*/ 0 h 23"/>
                  <a:gd name="T40" fmla="*/ 20 w 21"/>
                  <a:gd name="T41" fmla="*/ 1 h 23"/>
                  <a:gd name="T42" fmla="*/ 19 w 21"/>
                  <a:gd name="T43" fmla="*/ 1 h 23"/>
                  <a:gd name="T44" fmla="*/ 18 w 21"/>
                  <a:gd name="T45" fmla="*/ 1 h 23"/>
                  <a:gd name="T46" fmla="*/ 18 w 21"/>
                  <a:gd name="T47" fmla="*/ 3 h 23"/>
                  <a:gd name="T48" fmla="*/ 18 w 21"/>
                  <a:gd name="T49" fmla="*/ 4 h 23"/>
                  <a:gd name="T50" fmla="*/ 20 w 21"/>
                  <a:gd name="T51" fmla="*/ 11 h 23"/>
                  <a:gd name="T52" fmla="*/ 21 w 21"/>
                  <a:gd name="T53" fmla="*/ 16 h 23"/>
                  <a:gd name="T54" fmla="*/ 19 w 21"/>
                  <a:gd name="T55" fmla="*/ 20 h 23"/>
                  <a:gd name="T56" fmla="*/ 15 w 21"/>
                  <a:gd name="T57" fmla="*/ 22 h 23"/>
                  <a:gd name="T58" fmla="*/ 11 w 21"/>
                  <a:gd name="T59" fmla="*/ 22 h 23"/>
                  <a:gd name="T60" fmla="*/ 8 w 21"/>
                  <a:gd name="T61" fmla="*/ 21 h 23"/>
                  <a:gd name="T62" fmla="*/ 6 w 21"/>
                  <a:gd name="T63" fmla="*/ 17 h 23"/>
                  <a:gd name="T64" fmla="*/ 4 w 21"/>
                  <a:gd name="T65" fmla="*/ 8 h 23"/>
                  <a:gd name="T66" fmla="*/ 3 w 21"/>
                  <a:gd name="T67" fmla="*/ 6 h 23"/>
                  <a:gd name="T68" fmla="*/ 2 w 21"/>
                  <a:gd name="T69" fmla="*/ 6 h 23"/>
                  <a:gd name="T70" fmla="*/ 1 w 21"/>
                  <a:gd name="T71" fmla="*/ 6 h 23"/>
                  <a:gd name="T72" fmla="*/ 0 w 21"/>
                  <a:gd name="T7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23">
                    <a:moveTo>
                      <a:pt x="0" y="6"/>
                    </a:moveTo>
                    <a:cubicBezTo>
                      <a:pt x="10" y="3"/>
                      <a:pt x="10" y="3"/>
                      <a:pt x="10" y="3"/>
                    </a:cubicBezTo>
                    <a:cubicBezTo>
                      <a:pt x="10" y="3"/>
                      <a:pt x="10" y="3"/>
                      <a:pt x="10" y="3"/>
                    </a:cubicBezTo>
                    <a:cubicBezTo>
                      <a:pt x="10" y="3"/>
                      <a:pt x="10" y="3"/>
                      <a:pt x="10" y="3"/>
                    </a:cubicBezTo>
                    <a:cubicBezTo>
                      <a:pt x="9" y="4"/>
                      <a:pt x="8" y="4"/>
                      <a:pt x="8" y="4"/>
                    </a:cubicBezTo>
                    <a:cubicBezTo>
                      <a:pt x="8" y="4"/>
                      <a:pt x="8" y="5"/>
                      <a:pt x="8" y="5"/>
                    </a:cubicBezTo>
                    <a:cubicBezTo>
                      <a:pt x="8" y="5"/>
                      <a:pt x="8" y="6"/>
                      <a:pt x="8" y="7"/>
                    </a:cubicBezTo>
                    <a:cubicBezTo>
                      <a:pt x="11" y="16"/>
                      <a:pt x="11" y="16"/>
                      <a:pt x="11" y="16"/>
                    </a:cubicBezTo>
                    <a:cubicBezTo>
                      <a:pt x="11" y="18"/>
                      <a:pt x="12" y="19"/>
                      <a:pt x="12" y="19"/>
                    </a:cubicBezTo>
                    <a:cubicBezTo>
                      <a:pt x="13" y="20"/>
                      <a:pt x="13" y="20"/>
                      <a:pt x="14" y="20"/>
                    </a:cubicBezTo>
                    <a:cubicBezTo>
                      <a:pt x="14" y="21"/>
                      <a:pt x="15" y="21"/>
                      <a:pt x="16" y="20"/>
                    </a:cubicBezTo>
                    <a:cubicBezTo>
                      <a:pt x="17" y="20"/>
                      <a:pt x="18" y="20"/>
                      <a:pt x="18" y="19"/>
                    </a:cubicBezTo>
                    <a:cubicBezTo>
                      <a:pt x="19" y="18"/>
                      <a:pt x="19" y="17"/>
                      <a:pt x="20" y="17"/>
                    </a:cubicBezTo>
                    <a:cubicBezTo>
                      <a:pt x="20" y="16"/>
                      <a:pt x="19" y="14"/>
                      <a:pt x="19" y="12"/>
                    </a:cubicBezTo>
                    <a:cubicBezTo>
                      <a:pt x="17" y="5"/>
                      <a:pt x="17" y="5"/>
                      <a:pt x="17" y="5"/>
                    </a:cubicBezTo>
                    <a:cubicBezTo>
                      <a:pt x="17" y="4"/>
                      <a:pt x="16" y="3"/>
                      <a:pt x="16" y="3"/>
                    </a:cubicBezTo>
                    <a:cubicBezTo>
                      <a:pt x="16" y="3"/>
                      <a:pt x="15" y="2"/>
                      <a:pt x="15" y="2"/>
                    </a:cubicBezTo>
                    <a:cubicBezTo>
                      <a:pt x="15" y="2"/>
                      <a:pt x="14" y="2"/>
                      <a:pt x="13" y="2"/>
                    </a:cubicBezTo>
                    <a:cubicBezTo>
                      <a:pt x="13" y="2"/>
                      <a:pt x="13" y="2"/>
                      <a:pt x="13" y="2"/>
                    </a:cubicBezTo>
                    <a:cubicBezTo>
                      <a:pt x="20" y="0"/>
                      <a:pt x="20" y="0"/>
                      <a:pt x="20" y="0"/>
                    </a:cubicBezTo>
                    <a:cubicBezTo>
                      <a:pt x="20" y="1"/>
                      <a:pt x="20" y="1"/>
                      <a:pt x="20" y="1"/>
                    </a:cubicBezTo>
                    <a:cubicBezTo>
                      <a:pt x="19" y="1"/>
                      <a:pt x="19" y="1"/>
                      <a:pt x="19" y="1"/>
                    </a:cubicBezTo>
                    <a:cubicBezTo>
                      <a:pt x="19" y="1"/>
                      <a:pt x="18" y="1"/>
                      <a:pt x="18" y="1"/>
                    </a:cubicBezTo>
                    <a:cubicBezTo>
                      <a:pt x="18" y="2"/>
                      <a:pt x="18" y="2"/>
                      <a:pt x="18" y="3"/>
                    </a:cubicBezTo>
                    <a:cubicBezTo>
                      <a:pt x="18" y="3"/>
                      <a:pt x="18" y="4"/>
                      <a:pt x="18" y="4"/>
                    </a:cubicBezTo>
                    <a:cubicBezTo>
                      <a:pt x="20" y="11"/>
                      <a:pt x="20" y="11"/>
                      <a:pt x="20" y="11"/>
                    </a:cubicBezTo>
                    <a:cubicBezTo>
                      <a:pt x="21" y="14"/>
                      <a:pt x="21" y="15"/>
                      <a:pt x="21" y="16"/>
                    </a:cubicBezTo>
                    <a:cubicBezTo>
                      <a:pt x="21" y="17"/>
                      <a:pt x="20" y="18"/>
                      <a:pt x="19" y="20"/>
                    </a:cubicBezTo>
                    <a:cubicBezTo>
                      <a:pt x="19" y="21"/>
                      <a:pt x="17" y="21"/>
                      <a:pt x="15" y="22"/>
                    </a:cubicBezTo>
                    <a:cubicBezTo>
                      <a:pt x="14" y="22"/>
                      <a:pt x="12" y="23"/>
                      <a:pt x="11" y="22"/>
                    </a:cubicBezTo>
                    <a:cubicBezTo>
                      <a:pt x="10" y="22"/>
                      <a:pt x="9" y="22"/>
                      <a:pt x="8" y="21"/>
                    </a:cubicBezTo>
                    <a:cubicBezTo>
                      <a:pt x="7" y="20"/>
                      <a:pt x="7" y="19"/>
                      <a:pt x="6" y="17"/>
                    </a:cubicBezTo>
                    <a:cubicBezTo>
                      <a:pt x="4" y="8"/>
                      <a:pt x="4" y="8"/>
                      <a:pt x="4" y="8"/>
                    </a:cubicBezTo>
                    <a:cubicBezTo>
                      <a:pt x="3" y="7"/>
                      <a:pt x="3" y="7"/>
                      <a:pt x="3" y="6"/>
                    </a:cubicBezTo>
                    <a:cubicBezTo>
                      <a:pt x="3" y="6"/>
                      <a:pt x="3" y="6"/>
                      <a:pt x="2" y="6"/>
                    </a:cubicBezTo>
                    <a:cubicBezTo>
                      <a:pt x="2" y="6"/>
                      <a:pt x="1" y="6"/>
                      <a:pt x="1" y="6"/>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9"/>
              <p:cNvSpPr/>
              <p:nvPr/>
            </p:nvSpPr>
            <p:spPr bwMode="auto">
              <a:xfrm>
                <a:off x="1263650" y="346075"/>
                <a:ext cx="66675" cy="66675"/>
              </a:xfrm>
              <a:custGeom>
                <a:avLst/>
                <a:gdLst>
                  <a:gd name="T0" fmla="*/ 7 w 20"/>
                  <a:gd name="T1" fmla="*/ 0 h 20"/>
                  <a:gd name="T2" fmla="*/ 17 w 20"/>
                  <a:gd name="T3" fmla="*/ 12 h 20"/>
                  <a:gd name="T4" fmla="*/ 17 w 20"/>
                  <a:gd name="T5" fmla="*/ 4 h 20"/>
                  <a:gd name="T6" fmla="*/ 16 w 20"/>
                  <a:gd name="T7" fmla="*/ 1 h 20"/>
                  <a:gd name="T8" fmla="*/ 14 w 20"/>
                  <a:gd name="T9" fmla="*/ 0 h 20"/>
                  <a:gd name="T10" fmla="*/ 14 w 20"/>
                  <a:gd name="T11" fmla="*/ 0 h 20"/>
                  <a:gd name="T12" fmla="*/ 20 w 20"/>
                  <a:gd name="T13" fmla="*/ 0 h 20"/>
                  <a:gd name="T14" fmla="*/ 20 w 20"/>
                  <a:gd name="T15" fmla="*/ 0 h 20"/>
                  <a:gd name="T16" fmla="*/ 19 w 20"/>
                  <a:gd name="T17" fmla="*/ 1 h 20"/>
                  <a:gd name="T18" fmla="*/ 18 w 20"/>
                  <a:gd name="T19" fmla="*/ 2 h 20"/>
                  <a:gd name="T20" fmla="*/ 18 w 20"/>
                  <a:gd name="T21" fmla="*/ 4 h 20"/>
                  <a:gd name="T22" fmla="*/ 18 w 20"/>
                  <a:gd name="T23" fmla="*/ 20 h 20"/>
                  <a:gd name="T24" fmla="*/ 18 w 20"/>
                  <a:gd name="T25" fmla="*/ 20 h 20"/>
                  <a:gd name="T26" fmla="*/ 4 w 20"/>
                  <a:gd name="T27" fmla="*/ 4 h 20"/>
                  <a:gd name="T28" fmla="*/ 4 w 20"/>
                  <a:gd name="T29" fmla="*/ 16 h 20"/>
                  <a:gd name="T30" fmla="*/ 5 w 20"/>
                  <a:gd name="T31" fmla="*/ 18 h 20"/>
                  <a:gd name="T32" fmla="*/ 7 w 20"/>
                  <a:gd name="T33" fmla="*/ 19 h 20"/>
                  <a:gd name="T34" fmla="*/ 7 w 20"/>
                  <a:gd name="T35" fmla="*/ 19 h 20"/>
                  <a:gd name="T36" fmla="*/ 7 w 20"/>
                  <a:gd name="T37" fmla="*/ 19 h 20"/>
                  <a:gd name="T38" fmla="*/ 1 w 20"/>
                  <a:gd name="T39" fmla="*/ 20 h 20"/>
                  <a:gd name="T40" fmla="*/ 1 w 20"/>
                  <a:gd name="T41" fmla="*/ 19 h 20"/>
                  <a:gd name="T42" fmla="*/ 3 w 20"/>
                  <a:gd name="T43" fmla="*/ 18 h 20"/>
                  <a:gd name="T44" fmla="*/ 3 w 20"/>
                  <a:gd name="T45" fmla="*/ 16 h 20"/>
                  <a:gd name="T46" fmla="*/ 3 w 20"/>
                  <a:gd name="T47" fmla="*/ 2 h 20"/>
                  <a:gd name="T48" fmla="*/ 3 w 20"/>
                  <a:gd name="T49" fmla="*/ 2 h 20"/>
                  <a:gd name="T50" fmla="*/ 2 w 20"/>
                  <a:gd name="T51" fmla="*/ 1 h 20"/>
                  <a:gd name="T52" fmla="*/ 0 w 20"/>
                  <a:gd name="T53" fmla="*/ 1 h 20"/>
                  <a:gd name="T54" fmla="*/ 0 w 20"/>
                  <a:gd name="T55" fmla="*/ 0 h 20"/>
                  <a:gd name="T56" fmla="*/ 7 w 20"/>
                  <a:gd name="T5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20">
                    <a:moveTo>
                      <a:pt x="7" y="0"/>
                    </a:moveTo>
                    <a:cubicBezTo>
                      <a:pt x="17" y="12"/>
                      <a:pt x="17" y="12"/>
                      <a:pt x="17" y="12"/>
                    </a:cubicBezTo>
                    <a:cubicBezTo>
                      <a:pt x="17" y="4"/>
                      <a:pt x="17" y="4"/>
                      <a:pt x="17" y="4"/>
                    </a:cubicBezTo>
                    <a:cubicBezTo>
                      <a:pt x="17" y="2"/>
                      <a:pt x="17" y="2"/>
                      <a:pt x="16" y="1"/>
                    </a:cubicBezTo>
                    <a:cubicBezTo>
                      <a:pt x="16" y="1"/>
                      <a:pt x="15" y="0"/>
                      <a:pt x="14" y="0"/>
                    </a:cubicBezTo>
                    <a:cubicBezTo>
                      <a:pt x="14" y="0"/>
                      <a:pt x="14" y="0"/>
                      <a:pt x="14" y="0"/>
                    </a:cubicBezTo>
                    <a:cubicBezTo>
                      <a:pt x="20" y="0"/>
                      <a:pt x="20" y="0"/>
                      <a:pt x="20" y="0"/>
                    </a:cubicBezTo>
                    <a:cubicBezTo>
                      <a:pt x="20" y="0"/>
                      <a:pt x="20" y="0"/>
                      <a:pt x="20" y="0"/>
                    </a:cubicBezTo>
                    <a:cubicBezTo>
                      <a:pt x="20" y="0"/>
                      <a:pt x="19" y="1"/>
                      <a:pt x="19" y="1"/>
                    </a:cubicBezTo>
                    <a:cubicBezTo>
                      <a:pt x="18" y="1"/>
                      <a:pt x="18" y="1"/>
                      <a:pt x="18" y="2"/>
                    </a:cubicBezTo>
                    <a:cubicBezTo>
                      <a:pt x="18" y="2"/>
                      <a:pt x="18" y="3"/>
                      <a:pt x="18" y="4"/>
                    </a:cubicBezTo>
                    <a:cubicBezTo>
                      <a:pt x="18" y="20"/>
                      <a:pt x="18" y="20"/>
                      <a:pt x="18" y="20"/>
                    </a:cubicBezTo>
                    <a:cubicBezTo>
                      <a:pt x="18" y="20"/>
                      <a:pt x="18" y="20"/>
                      <a:pt x="18" y="20"/>
                    </a:cubicBezTo>
                    <a:cubicBezTo>
                      <a:pt x="4" y="4"/>
                      <a:pt x="4" y="4"/>
                      <a:pt x="4" y="4"/>
                    </a:cubicBezTo>
                    <a:cubicBezTo>
                      <a:pt x="4" y="16"/>
                      <a:pt x="4" y="16"/>
                      <a:pt x="4" y="16"/>
                    </a:cubicBezTo>
                    <a:cubicBezTo>
                      <a:pt x="4" y="17"/>
                      <a:pt x="5" y="18"/>
                      <a:pt x="5" y="18"/>
                    </a:cubicBezTo>
                    <a:cubicBezTo>
                      <a:pt x="6" y="19"/>
                      <a:pt x="6" y="19"/>
                      <a:pt x="7" y="19"/>
                    </a:cubicBezTo>
                    <a:cubicBezTo>
                      <a:pt x="7" y="19"/>
                      <a:pt x="7" y="19"/>
                      <a:pt x="7" y="19"/>
                    </a:cubicBezTo>
                    <a:cubicBezTo>
                      <a:pt x="7" y="19"/>
                      <a:pt x="7" y="19"/>
                      <a:pt x="7" y="19"/>
                    </a:cubicBezTo>
                    <a:cubicBezTo>
                      <a:pt x="1" y="20"/>
                      <a:pt x="1" y="20"/>
                      <a:pt x="1" y="20"/>
                    </a:cubicBezTo>
                    <a:cubicBezTo>
                      <a:pt x="1" y="19"/>
                      <a:pt x="1" y="19"/>
                      <a:pt x="1" y="19"/>
                    </a:cubicBezTo>
                    <a:cubicBezTo>
                      <a:pt x="2" y="19"/>
                      <a:pt x="2" y="19"/>
                      <a:pt x="3" y="18"/>
                    </a:cubicBezTo>
                    <a:cubicBezTo>
                      <a:pt x="3" y="18"/>
                      <a:pt x="3" y="17"/>
                      <a:pt x="3" y="16"/>
                    </a:cubicBezTo>
                    <a:cubicBezTo>
                      <a:pt x="3" y="2"/>
                      <a:pt x="3" y="2"/>
                      <a:pt x="3" y="2"/>
                    </a:cubicBezTo>
                    <a:cubicBezTo>
                      <a:pt x="3" y="2"/>
                      <a:pt x="3" y="2"/>
                      <a:pt x="3" y="2"/>
                    </a:cubicBezTo>
                    <a:cubicBezTo>
                      <a:pt x="2" y="1"/>
                      <a:pt x="2" y="1"/>
                      <a:pt x="2" y="1"/>
                    </a:cubicBezTo>
                    <a:cubicBezTo>
                      <a:pt x="1" y="1"/>
                      <a:pt x="1" y="1"/>
                      <a:pt x="0" y="1"/>
                    </a:cubicBezTo>
                    <a:cubicBezTo>
                      <a:pt x="0" y="0"/>
                      <a:pt x="0" y="0"/>
                      <a:pt x="0"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20"/>
              <p:cNvSpPr/>
              <p:nvPr/>
            </p:nvSpPr>
            <p:spPr bwMode="auto">
              <a:xfrm>
                <a:off x="1370013" y="352425"/>
                <a:ext cx="46037" cy="69850"/>
              </a:xfrm>
              <a:custGeom>
                <a:avLst/>
                <a:gdLst>
                  <a:gd name="T0" fmla="*/ 10 w 14"/>
                  <a:gd name="T1" fmla="*/ 21 h 21"/>
                  <a:gd name="T2" fmla="*/ 10 w 14"/>
                  <a:gd name="T3" fmla="*/ 21 h 21"/>
                  <a:gd name="T4" fmla="*/ 0 w 14"/>
                  <a:gd name="T5" fmla="*/ 19 h 21"/>
                  <a:gd name="T6" fmla="*/ 0 w 14"/>
                  <a:gd name="T7" fmla="*/ 19 h 21"/>
                  <a:gd name="T8" fmla="*/ 1 w 14"/>
                  <a:gd name="T9" fmla="*/ 19 h 21"/>
                  <a:gd name="T10" fmla="*/ 2 w 14"/>
                  <a:gd name="T11" fmla="*/ 19 h 21"/>
                  <a:gd name="T12" fmla="*/ 3 w 14"/>
                  <a:gd name="T13" fmla="*/ 18 h 21"/>
                  <a:gd name="T14" fmla="*/ 3 w 14"/>
                  <a:gd name="T15" fmla="*/ 16 h 21"/>
                  <a:gd name="T16" fmla="*/ 6 w 14"/>
                  <a:gd name="T17" fmla="*/ 4 h 21"/>
                  <a:gd name="T18" fmla="*/ 6 w 14"/>
                  <a:gd name="T19" fmla="*/ 2 h 21"/>
                  <a:gd name="T20" fmla="*/ 6 w 14"/>
                  <a:gd name="T21" fmla="*/ 1 h 21"/>
                  <a:gd name="T22" fmla="*/ 5 w 14"/>
                  <a:gd name="T23" fmla="*/ 1 h 21"/>
                  <a:gd name="T24" fmla="*/ 4 w 14"/>
                  <a:gd name="T25" fmla="*/ 1 h 21"/>
                  <a:gd name="T26" fmla="*/ 4 w 14"/>
                  <a:gd name="T27" fmla="*/ 0 h 21"/>
                  <a:gd name="T28" fmla="*/ 14 w 14"/>
                  <a:gd name="T29" fmla="*/ 2 h 21"/>
                  <a:gd name="T30" fmla="*/ 14 w 14"/>
                  <a:gd name="T31" fmla="*/ 3 h 21"/>
                  <a:gd name="T32" fmla="*/ 13 w 14"/>
                  <a:gd name="T33" fmla="*/ 3 h 21"/>
                  <a:gd name="T34" fmla="*/ 12 w 14"/>
                  <a:gd name="T35" fmla="*/ 3 h 21"/>
                  <a:gd name="T36" fmla="*/ 11 w 14"/>
                  <a:gd name="T37" fmla="*/ 3 h 21"/>
                  <a:gd name="T38" fmla="*/ 11 w 14"/>
                  <a:gd name="T39" fmla="*/ 5 h 21"/>
                  <a:gd name="T40" fmla="*/ 8 w 14"/>
                  <a:gd name="T41" fmla="*/ 17 h 21"/>
                  <a:gd name="T42" fmla="*/ 8 w 14"/>
                  <a:gd name="T43" fmla="*/ 19 h 21"/>
                  <a:gd name="T44" fmla="*/ 8 w 14"/>
                  <a:gd name="T45" fmla="*/ 20 h 21"/>
                  <a:gd name="T46" fmla="*/ 9 w 14"/>
                  <a:gd name="T47" fmla="*/ 21 h 21"/>
                  <a:gd name="T48" fmla="*/ 10 w 14"/>
                  <a:gd name="T4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1">
                    <a:moveTo>
                      <a:pt x="10" y="21"/>
                    </a:moveTo>
                    <a:cubicBezTo>
                      <a:pt x="10" y="21"/>
                      <a:pt x="10" y="21"/>
                      <a:pt x="10" y="21"/>
                    </a:cubicBezTo>
                    <a:cubicBezTo>
                      <a:pt x="0" y="19"/>
                      <a:pt x="0" y="19"/>
                      <a:pt x="0" y="19"/>
                    </a:cubicBezTo>
                    <a:cubicBezTo>
                      <a:pt x="0" y="19"/>
                      <a:pt x="0" y="19"/>
                      <a:pt x="0" y="19"/>
                    </a:cubicBezTo>
                    <a:cubicBezTo>
                      <a:pt x="1" y="19"/>
                      <a:pt x="1" y="19"/>
                      <a:pt x="1" y="19"/>
                    </a:cubicBezTo>
                    <a:cubicBezTo>
                      <a:pt x="1" y="19"/>
                      <a:pt x="2" y="19"/>
                      <a:pt x="2" y="19"/>
                    </a:cubicBezTo>
                    <a:cubicBezTo>
                      <a:pt x="2" y="19"/>
                      <a:pt x="2" y="18"/>
                      <a:pt x="3" y="18"/>
                    </a:cubicBezTo>
                    <a:cubicBezTo>
                      <a:pt x="3" y="18"/>
                      <a:pt x="3" y="17"/>
                      <a:pt x="3" y="16"/>
                    </a:cubicBezTo>
                    <a:cubicBezTo>
                      <a:pt x="6" y="4"/>
                      <a:pt x="6" y="4"/>
                      <a:pt x="6" y="4"/>
                    </a:cubicBezTo>
                    <a:cubicBezTo>
                      <a:pt x="6" y="3"/>
                      <a:pt x="6" y="2"/>
                      <a:pt x="6" y="2"/>
                    </a:cubicBezTo>
                    <a:cubicBezTo>
                      <a:pt x="6" y="2"/>
                      <a:pt x="6" y="2"/>
                      <a:pt x="6" y="1"/>
                    </a:cubicBezTo>
                    <a:cubicBezTo>
                      <a:pt x="6" y="1"/>
                      <a:pt x="5" y="1"/>
                      <a:pt x="5" y="1"/>
                    </a:cubicBezTo>
                    <a:cubicBezTo>
                      <a:pt x="4" y="1"/>
                      <a:pt x="4" y="1"/>
                      <a:pt x="4" y="1"/>
                    </a:cubicBezTo>
                    <a:cubicBezTo>
                      <a:pt x="4" y="0"/>
                      <a:pt x="4" y="0"/>
                      <a:pt x="4" y="0"/>
                    </a:cubicBezTo>
                    <a:cubicBezTo>
                      <a:pt x="14" y="2"/>
                      <a:pt x="14" y="2"/>
                      <a:pt x="14" y="2"/>
                    </a:cubicBezTo>
                    <a:cubicBezTo>
                      <a:pt x="14" y="3"/>
                      <a:pt x="14" y="3"/>
                      <a:pt x="14" y="3"/>
                    </a:cubicBezTo>
                    <a:cubicBezTo>
                      <a:pt x="13" y="3"/>
                      <a:pt x="13" y="3"/>
                      <a:pt x="13" y="3"/>
                    </a:cubicBezTo>
                    <a:cubicBezTo>
                      <a:pt x="13" y="3"/>
                      <a:pt x="12" y="3"/>
                      <a:pt x="12" y="3"/>
                    </a:cubicBezTo>
                    <a:cubicBezTo>
                      <a:pt x="12" y="3"/>
                      <a:pt x="11" y="3"/>
                      <a:pt x="11" y="3"/>
                    </a:cubicBezTo>
                    <a:cubicBezTo>
                      <a:pt x="11" y="3"/>
                      <a:pt x="11" y="4"/>
                      <a:pt x="11" y="5"/>
                    </a:cubicBezTo>
                    <a:cubicBezTo>
                      <a:pt x="8" y="17"/>
                      <a:pt x="8" y="17"/>
                      <a:pt x="8" y="17"/>
                    </a:cubicBezTo>
                    <a:cubicBezTo>
                      <a:pt x="8" y="18"/>
                      <a:pt x="7" y="19"/>
                      <a:pt x="8" y="19"/>
                    </a:cubicBezTo>
                    <a:cubicBezTo>
                      <a:pt x="8" y="20"/>
                      <a:pt x="8" y="20"/>
                      <a:pt x="8" y="20"/>
                    </a:cubicBezTo>
                    <a:cubicBezTo>
                      <a:pt x="8" y="20"/>
                      <a:pt x="9" y="21"/>
                      <a:pt x="9" y="21"/>
                    </a:cubicBezTo>
                    <a:lnTo>
                      <a:pt x="1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21"/>
              <p:cNvSpPr/>
              <p:nvPr/>
            </p:nvSpPr>
            <p:spPr bwMode="auto">
              <a:xfrm>
                <a:off x="1465263" y="376238"/>
                <a:ext cx="60325" cy="73025"/>
              </a:xfrm>
              <a:custGeom>
                <a:avLst/>
                <a:gdLst>
                  <a:gd name="T0" fmla="*/ 18 w 18"/>
                  <a:gd name="T1" fmla="*/ 9 h 22"/>
                  <a:gd name="T2" fmla="*/ 18 w 18"/>
                  <a:gd name="T3" fmla="*/ 9 h 22"/>
                  <a:gd name="T4" fmla="*/ 16 w 18"/>
                  <a:gd name="T5" fmla="*/ 10 h 22"/>
                  <a:gd name="T6" fmla="*/ 13 w 18"/>
                  <a:gd name="T7" fmla="*/ 12 h 22"/>
                  <a:gd name="T8" fmla="*/ 0 w 18"/>
                  <a:gd name="T9" fmla="*/ 22 h 22"/>
                  <a:gd name="T10" fmla="*/ 0 w 18"/>
                  <a:gd name="T11" fmla="*/ 22 h 22"/>
                  <a:gd name="T12" fmla="*/ 1 w 18"/>
                  <a:gd name="T13" fmla="*/ 5 h 22"/>
                  <a:gd name="T14" fmla="*/ 1 w 18"/>
                  <a:gd name="T15" fmla="*/ 2 h 22"/>
                  <a:gd name="T16" fmla="*/ 0 w 18"/>
                  <a:gd name="T17" fmla="*/ 0 h 22"/>
                  <a:gd name="T18" fmla="*/ 0 w 18"/>
                  <a:gd name="T19" fmla="*/ 0 h 22"/>
                  <a:gd name="T20" fmla="*/ 8 w 18"/>
                  <a:gd name="T21" fmla="*/ 4 h 22"/>
                  <a:gd name="T22" fmla="*/ 8 w 18"/>
                  <a:gd name="T23" fmla="*/ 5 h 22"/>
                  <a:gd name="T24" fmla="*/ 8 w 18"/>
                  <a:gd name="T25" fmla="*/ 4 h 22"/>
                  <a:gd name="T26" fmla="*/ 6 w 18"/>
                  <a:gd name="T27" fmla="*/ 4 h 22"/>
                  <a:gd name="T28" fmla="*/ 5 w 18"/>
                  <a:gd name="T29" fmla="*/ 4 h 22"/>
                  <a:gd name="T30" fmla="*/ 5 w 18"/>
                  <a:gd name="T31" fmla="*/ 5 h 22"/>
                  <a:gd name="T32" fmla="*/ 5 w 18"/>
                  <a:gd name="T33" fmla="*/ 7 h 22"/>
                  <a:gd name="T34" fmla="*/ 5 w 18"/>
                  <a:gd name="T35" fmla="*/ 17 h 22"/>
                  <a:gd name="T36" fmla="*/ 12 w 18"/>
                  <a:gd name="T37" fmla="*/ 11 h 22"/>
                  <a:gd name="T38" fmla="*/ 13 w 18"/>
                  <a:gd name="T39" fmla="*/ 10 h 22"/>
                  <a:gd name="T40" fmla="*/ 14 w 18"/>
                  <a:gd name="T41" fmla="*/ 9 h 22"/>
                  <a:gd name="T42" fmla="*/ 14 w 18"/>
                  <a:gd name="T43" fmla="*/ 8 h 22"/>
                  <a:gd name="T44" fmla="*/ 14 w 18"/>
                  <a:gd name="T45" fmla="*/ 8 h 22"/>
                  <a:gd name="T46" fmla="*/ 12 w 18"/>
                  <a:gd name="T47" fmla="*/ 7 h 22"/>
                  <a:gd name="T48" fmla="*/ 13 w 18"/>
                  <a:gd name="T49" fmla="*/ 6 h 22"/>
                  <a:gd name="T50" fmla="*/ 18 w 18"/>
                  <a:gd name="T51"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2">
                    <a:moveTo>
                      <a:pt x="18" y="9"/>
                    </a:moveTo>
                    <a:cubicBezTo>
                      <a:pt x="18" y="9"/>
                      <a:pt x="18" y="9"/>
                      <a:pt x="18" y="9"/>
                    </a:cubicBezTo>
                    <a:cubicBezTo>
                      <a:pt x="17" y="9"/>
                      <a:pt x="17" y="9"/>
                      <a:pt x="16" y="10"/>
                    </a:cubicBezTo>
                    <a:cubicBezTo>
                      <a:pt x="15" y="10"/>
                      <a:pt x="14" y="11"/>
                      <a:pt x="13" y="12"/>
                    </a:cubicBezTo>
                    <a:cubicBezTo>
                      <a:pt x="0" y="22"/>
                      <a:pt x="0" y="22"/>
                      <a:pt x="0" y="22"/>
                    </a:cubicBezTo>
                    <a:cubicBezTo>
                      <a:pt x="0" y="22"/>
                      <a:pt x="0" y="22"/>
                      <a:pt x="0" y="22"/>
                    </a:cubicBezTo>
                    <a:cubicBezTo>
                      <a:pt x="1" y="5"/>
                      <a:pt x="1" y="5"/>
                      <a:pt x="1" y="5"/>
                    </a:cubicBezTo>
                    <a:cubicBezTo>
                      <a:pt x="1" y="3"/>
                      <a:pt x="1" y="2"/>
                      <a:pt x="1" y="2"/>
                    </a:cubicBezTo>
                    <a:cubicBezTo>
                      <a:pt x="1" y="1"/>
                      <a:pt x="0" y="1"/>
                      <a:pt x="0" y="0"/>
                    </a:cubicBezTo>
                    <a:cubicBezTo>
                      <a:pt x="0" y="0"/>
                      <a:pt x="0" y="0"/>
                      <a:pt x="0" y="0"/>
                    </a:cubicBezTo>
                    <a:cubicBezTo>
                      <a:pt x="8" y="4"/>
                      <a:pt x="8" y="4"/>
                      <a:pt x="8" y="4"/>
                    </a:cubicBezTo>
                    <a:cubicBezTo>
                      <a:pt x="8" y="5"/>
                      <a:pt x="8" y="5"/>
                      <a:pt x="8" y="5"/>
                    </a:cubicBezTo>
                    <a:cubicBezTo>
                      <a:pt x="8" y="4"/>
                      <a:pt x="8" y="4"/>
                      <a:pt x="8" y="4"/>
                    </a:cubicBezTo>
                    <a:cubicBezTo>
                      <a:pt x="7" y="4"/>
                      <a:pt x="6" y="4"/>
                      <a:pt x="6" y="4"/>
                    </a:cubicBezTo>
                    <a:cubicBezTo>
                      <a:pt x="6" y="4"/>
                      <a:pt x="5" y="4"/>
                      <a:pt x="5" y="4"/>
                    </a:cubicBezTo>
                    <a:cubicBezTo>
                      <a:pt x="5" y="4"/>
                      <a:pt x="5" y="5"/>
                      <a:pt x="5" y="5"/>
                    </a:cubicBezTo>
                    <a:cubicBezTo>
                      <a:pt x="5" y="5"/>
                      <a:pt x="5" y="6"/>
                      <a:pt x="5" y="7"/>
                    </a:cubicBezTo>
                    <a:cubicBezTo>
                      <a:pt x="5" y="17"/>
                      <a:pt x="5" y="17"/>
                      <a:pt x="5" y="17"/>
                    </a:cubicBezTo>
                    <a:cubicBezTo>
                      <a:pt x="12" y="11"/>
                      <a:pt x="12" y="11"/>
                      <a:pt x="12" y="11"/>
                    </a:cubicBezTo>
                    <a:cubicBezTo>
                      <a:pt x="13" y="11"/>
                      <a:pt x="13" y="10"/>
                      <a:pt x="13" y="10"/>
                    </a:cubicBezTo>
                    <a:cubicBezTo>
                      <a:pt x="14" y="10"/>
                      <a:pt x="14" y="9"/>
                      <a:pt x="14" y="9"/>
                    </a:cubicBezTo>
                    <a:cubicBezTo>
                      <a:pt x="14" y="9"/>
                      <a:pt x="14" y="9"/>
                      <a:pt x="14" y="8"/>
                    </a:cubicBezTo>
                    <a:cubicBezTo>
                      <a:pt x="14" y="8"/>
                      <a:pt x="14" y="8"/>
                      <a:pt x="14" y="8"/>
                    </a:cubicBezTo>
                    <a:cubicBezTo>
                      <a:pt x="13" y="7"/>
                      <a:pt x="13" y="7"/>
                      <a:pt x="12" y="7"/>
                    </a:cubicBezTo>
                    <a:cubicBezTo>
                      <a:pt x="13" y="6"/>
                      <a:pt x="13" y="6"/>
                      <a:pt x="13" y="6"/>
                    </a:cubicBezTo>
                    <a:lnTo>
                      <a:pt x="18"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2"/>
              <p:cNvSpPr/>
              <p:nvPr/>
            </p:nvSpPr>
            <p:spPr bwMode="auto">
              <a:xfrm>
                <a:off x="1528763" y="434975"/>
                <a:ext cx="82550" cy="87312"/>
              </a:xfrm>
              <a:custGeom>
                <a:avLst/>
                <a:gdLst>
                  <a:gd name="T0" fmla="*/ 17 w 25"/>
                  <a:gd name="T1" fmla="*/ 6 h 26"/>
                  <a:gd name="T2" fmla="*/ 12 w 25"/>
                  <a:gd name="T3" fmla="*/ 12 h 26"/>
                  <a:gd name="T4" fmla="*/ 12 w 25"/>
                  <a:gd name="T5" fmla="*/ 12 h 26"/>
                  <a:gd name="T6" fmla="*/ 15 w 25"/>
                  <a:gd name="T7" fmla="*/ 13 h 26"/>
                  <a:gd name="T8" fmla="*/ 18 w 25"/>
                  <a:gd name="T9" fmla="*/ 11 h 26"/>
                  <a:gd name="T10" fmla="*/ 19 w 25"/>
                  <a:gd name="T11" fmla="*/ 11 h 26"/>
                  <a:gd name="T12" fmla="*/ 12 w 25"/>
                  <a:gd name="T13" fmla="*/ 19 h 26"/>
                  <a:gd name="T14" fmla="*/ 11 w 25"/>
                  <a:gd name="T15" fmla="*/ 18 h 26"/>
                  <a:gd name="T16" fmla="*/ 13 w 25"/>
                  <a:gd name="T17" fmla="*/ 16 h 26"/>
                  <a:gd name="T18" fmla="*/ 13 w 25"/>
                  <a:gd name="T19" fmla="*/ 14 h 26"/>
                  <a:gd name="T20" fmla="*/ 11 w 25"/>
                  <a:gd name="T21" fmla="*/ 12 h 26"/>
                  <a:gd name="T22" fmla="*/ 8 w 25"/>
                  <a:gd name="T23" fmla="*/ 16 h 26"/>
                  <a:gd name="T24" fmla="*/ 7 w 25"/>
                  <a:gd name="T25" fmla="*/ 18 h 26"/>
                  <a:gd name="T26" fmla="*/ 7 w 25"/>
                  <a:gd name="T27" fmla="*/ 19 h 26"/>
                  <a:gd name="T28" fmla="*/ 7 w 25"/>
                  <a:gd name="T29" fmla="*/ 20 h 26"/>
                  <a:gd name="T30" fmla="*/ 8 w 25"/>
                  <a:gd name="T31" fmla="*/ 21 h 26"/>
                  <a:gd name="T32" fmla="*/ 12 w 25"/>
                  <a:gd name="T33" fmla="*/ 22 h 26"/>
                  <a:gd name="T34" fmla="*/ 17 w 25"/>
                  <a:gd name="T35" fmla="*/ 21 h 26"/>
                  <a:gd name="T36" fmla="*/ 17 w 25"/>
                  <a:gd name="T37" fmla="*/ 21 h 26"/>
                  <a:gd name="T38" fmla="*/ 12 w 25"/>
                  <a:gd name="T39" fmla="*/ 26 h 26"/>
                  <a:gd name="T40" fmla="*/ 0 w 25"/>
                  <a:gd name="T41" fmla="*/ 14 h 26"/>
                  <a:gd name="T42" fmla="*/ 0 w 25"/>
                  <a:gd name="T43" fmla="*/ 14 h 26"/>
                  <a:gd name="T44" fmla="*/ 0 w 25"/>
                  <a:gd name="T45" fmla="*/ 15 h 26"/>
                  <a:gd name="T46" fmla="*/ 2 w 25"/>
                  <a:gd name="T47" fmla="*/ 15 h 26"/>
                  <a:gd name="T48" fmla="*/ 3 w 25"/>
                  <a:gd name="T49" fmla="*/ 15 h 26"/>
                  <a:gd name="T50" fmla="*/ 4 w 25"/>
                  <a:gd name="T51" fmla="*/ 14 h 26"/>
                  <a:gd name="T52" fmla="*/ 12 w 25"/>
                  <a:gd name="T53" fmla="*/ 4 h 26"/>
                  <a:gd name="T54" fmla="*/ 13 w 25"/>
                  <a:gd name="T55" fmla="*/ 3 h 26"/>
                  <a:gd name="T56" fmla="*/ 13 w 25"/>
                  <a:gd name="T57" fmla="*/ 2 h 26"/>
                  <a:gd name="T58" fmla="*/ 13 w 25"/>
                  <a:gd name="T59" fmla="*/ 1 h 26"/>
                  <a:gd name="T60" fmla="*/ 12 w 25"/>
                  <a:gd name="T61" fmla="*/ 0 h 26"/>
                  <a:gd name="T62" fmla="*/ 12 w 25"/>
                  <a:gd name="T63" fmla="*/ 0 h 26"/>
                  <a:gd name="T64" fmla="*/ 25 w 25"/>
                  <a:gd name="T65" fmla="*/ 11 h 26"/>
                  <a:gd name="T66" fmla="*/ 21 w 25"/>
                  <a:gd name="T67" fmla="*/ 15 h 26"/>
                  <a:gd name="T68" fmla="*/ 20 w 25"/>
                  <a:gd name="T69" fmla="*/ 14 h 26"/>
                  <a:gd name="T70" fmla="*/ 22 w 25"/>
                  <a:gd name="T71" fmla="*/ 11 h 26"/>
                  <a:gd name="T72" fmla="*/ 21 w 25"/>
                  <a:gd name="T73" fmla="*/ 9 h 26"/>
                  <a:gd name="T74" fmla="*/ 19 w 25"/>
                  <a:gd name="T75" fmla="*/ 7 h 26"/>
                  <a:gd name="T76" fmla="*/ 17 w 25"/>
                  <a:gd name="T7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6">
                    <a:moveTo>
                      <a:pt x="17" y="6"/>
                    </a:moveTo>
                    <a:cubicBezTo>
                      <a:pt x="12" y="12"/>
                      <a:pt x="12" y="12"/>
                      <a:pt x="12" y="12"/>
                    </a:cubicBezTo>
                    <a:cubicBezTo>
                      <a:pt x="12" y="12"/>
                      <a:pt x="12" y="12"/>
                      <a:pt x="12" y="12"/>
                    </a:cubicBezTo>
                    <a:cubicBezTo>
                      <a:pt x="13" y="13"/>
                      <a:pt x="14" y="13"/>
                      <a:pt x="15" y="13"/>
                    </a:cubicBezTo>
                    <a:cubicBezTo>
                      <a:pt x="16" y="12"/>
                      <a:pt x="17" y="12"/>
                      <a:pt x="18" y="11"/>
                    </a:cubicBezTo>
                    <a:cubicBezTo>
                      <a:pt x="19" y="11"/>
                      <a:pt x="19" y="11"/>
                      <a:pt x="19" y="11"/>
                    </a:cubicBezTo>
                    <a:cubicBezTo>
                      <a:pt x="12" y="19"/>
                      <a:pt x="12" y="19"/>
                      <a:pt x="12" y="19"/>
                    </a:cubicBezTo>
                    <a:cubicBezTo>
                      <a:pt x="11" y="18"/>
                      <a:pt x="11" y="18"/>
                      <a:pt x="11" y="18"/>
                    </a:cubicBezTo>
                    <a:cubicBezTo>
                      <a:pt x="12" y="18"/>
                      <a:pt x="13" y="17"/>
                      <a:pt x="13" y="16"/>
                    </a:cubicBezTo>
                    <a:cubicBezTo>
                      <a:pt x="13" y="15"/>
                      <a:pt x="13" y="14"/>
                      <a:pt x="13" y="14"/>
                    </a:cubicBezTo>
                    <a:cubicBezTo>
                      <a:pt x="12" y="13"/>
                      <a:pt x="12" y="13"/>
                      <a:pt x="11" y="12"/>
                    </a:cubicBezTo>
                    <a:cubicBezTo>
                      <a:pt x="8" y="16"/>
                      <a:pt x="8" y="16"/>
                      <a:pt x="8" y="16"/>
                    </a:cubicBezTo>
                    <a:cubicBezTo>
                      <a:pt x="7" y="17"/>
                      <a:pt x="7" y="18"/>
                      <a:pt x="7" y="18"/>
                    </a:cubicBezTo>
                    <a:cubicBezTo>
                      <a:pt x="6" y="18"/>
                      <a:pt x="6" y="19"/>
                      <a:pt x="7" y="19"/>
                    </a:cubicBezTo>
                    <a:cubicBezTo>
                      <a:pt x="7" y="19"/>
                      <a:pt x="7" y="19"/>
                      <a:pt x="7" y="20"/>
                    </a:cubicBezTo>
                    <a:cubicBezTo>
                      <a:pt x="8" y="21"/>
                      <a:pt x="8" y="21"/>
                      <a:pt x="8" y="21"/>
                    </a:cubicBezTo>
                    <a:cubicBezTo>
                      <a:pt x="10" y="22"/>
                      <a:pt x="11" y="22"/>
                      <a:pt x="12" y="22"/>
                    </a:cubicBezTo>
                    <a:cubicBezTo>
                      <a:pt x="14" y="23"/>
                      <a:pt x="15" y="22"/>
                      <a:pt x="17" y="21"/>
                    </a:cubicBezTo>
                    <a:cubicBezTo>
                      <a:pt x="17" y="21"/>
                      <a:pt x="17" y="21"/>
                      <a:pt x="17" y="21"/>
                    </a:cubicBezTo>
                    <a:cubicBezTo>
                      <a:pt x="12" y="26"/>
                      <a:pt x="12" y="26"/>
                      <a:pt x="12" y="26"/>
                    </a:cubicBezTo>
                    <a:cubicBezTo>
                      <a:pt x="0" y="14"/>
                      <a:pt x="0" y="14"/>
                      <a:pt x="0" y="14"/>
                    </a:cubicBezTo>
                    <a:cubicBezTo>
                      <a:pt x="0" y="14"/>
                      <a:pt x="0" y="14"/>
                      <a:pt x="0" y="14"/>
                    </a:cubicBezTo>
                    <a:cubicBezTo>
                      <a:pt x="0" y="15"/>
                      <a:pt x="0" y="15"/>
                      <a:pt x="0" y="15"/>
                    </a:cubicBezTo>
                    <a:cubicBezTo>
                      <a:pt x="1" y="15"/>
                      <a:pt x="1" y="15"/>
                      <a:pt x="2" y="15"/>
                    </a:cubicBezTo>
                    <a:cubicBezTo>
                      <a:pt x="2" y="15"/>
                      <a:pt x="2" y="15"/>
                      <a:pt x="3" y="15"/>
                    </a:cubicBezTo>
                    <a:cubicBezTo>
                      <a:pt x="3" y="15"/>
                      <a:pt x="3" y="15"/>
                      <a:pt x="4" y="14"/>
                    </a:cubicBezTo>
                    <a:cubicBezTo>
                      <a:pt x="12" y="4"/>
                      <a:pt x="12" y="4"/>
                      <a:pt x="12" y="4"/>
                    </a:cubicBezTo>
                    <a:cubicBezTo>
                      <a:pt x="13" y="3"/>
                      <a:pt x="13" y="3"/>
                      <a:pt x="13" y="3"/>
                    </a:cubicBezTo>
                    <a:cubicBezTo>
                      <a:pt x="13" y="3"/>
                      <a:pt x="13" y="2"/>
                      <a:pt x="13" y="2"/>
                    </a:cubicBezTo>
                    <a:cubicBezTo>
                      <a:pt x="13" y="2"/>
                      <a:pt x="13" y="1"/>
                      <a:pt x="13" y="1"/>
                    </a:cubicBezTo>
                    <a:cubicBezTo>
                      <a:pt x="12" y="0"/>
                      <a:pt x="12" y="0"/>
                      <a:pt x="12" y="0"/>
                    </a:cubicBezTo>
                    <a:cubicBezTo>
                      <a:pt x="12" y="0"/>
                      <a:pt x="12" y="0"/>
                      <a:pt x="12" y="0"/>
                    </a:cubicBezTo>
                    <a:cubicBezTo>
                      <a:pt x="25" y="11"/>
                      <a:pt x="25" y="11"/>
                      <a:pt x="25" y="11"/>
                    </a:cubicBezTo>
                    <a:cubicBezTo>
                      <a:pt x="21" y="15"/>
                      <a:pt x="21" y="15"/>
                      <a:pt x="21" y="15"/>
                    </a:cubicBezTo>
                    <a:cubicBezTo>
                      <a:pt x="20" y="14"/>
                      <a:pt x="20" y="14"/>
                      <a:pt x="20" y="14"/>
                    </a:cubicBezTo>
                    <a:cubicBezTo>
                      <a:pt x="21" y="13"/>
                      <a:pt x="22" y="12"/>
                      <a:pt x="22" y="11"/>
                    </a:cubicBezTo>
                    <a:cubicBezTo>
                      <a:pt x="22" y="11"/>
                      <a:pt x="21" y="10"/>
                      <a:pt x="21" y="9"/>
                    </a:cubicBezTo>
                    <a:cubicBezTo>
                      <a:pt x="21" y="9"/>
                      <a:pt x="20" y="8"/>
                      <a:pt x="19" y="7"/>
                    </a:cubicBezTo>
                    <a:lnTo>
                      <a:pt x="17"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3"/>
              <p:cNvSpPr>
                <a:spLocks noEditPoints="1"/>
              </p:cNvSpPr>
              <p:nvPr/>
            </p:nvSpPr>
            <p:spPr bwMode="auto">
              <a:xfrm>
                <a:off x="1597025" y="515938"/>
                <a:ext cx="79375" cy="92075"/>
              </a:xfrm>
              <a:custGeom>
                <a:avLst/>
                <a:gdLst>
                  <a:gd name="T0" fmla="*/ 11 w 24"/>
                  <a:gd name="T1" fmla="*/ 12 h 28"/>
                  <a:gd name="T2" fmla="*/ 7 w 24"/>
                  <a:gd name="T3" fmla="*/ 15 h 28"/>
                  <a:gd name="T4" fmla="*/ 5 w 24"/>
                  <a:gd name="T5" fmla="*/ 16 h 28"/>
                  <a:gd name="T6" fmla="*/ 5 w 24"/>
                  <a:gd name="T7" fmla="*/ 17 h 28"/>
                  <a:gd name="T8" fmla="*/ 6 w 24"/>
                  <a:gd name="T9" fmla="*/ 19 h 28"/>
                  <a:gd name="T10" fmla="*/ 5 w 24"/>
                  <a:gd name="T11" fmla="*/ 19 h 28"/>
                  <a:gd name="T12" fmla="*/ 0 w 24"/>
                  <a:gd name="T13" fmla="*/ 11 h 28"/>
                  <a:gd name="T14" fmla="*/ 0 w 24"/>
                  <a:gd name="T15" fmla="*/ 10 h 28"/>
                  <a:gd name="T16" fmla="*/ 2 w 24"/>
                  <a:gd name="T17" fmla="*/ 12 h 28"/>
                  <a:gd name="T18" fmla="*/ 2 w 24"/>
                  <a:gd name="T19" fmla="*/ 12 h 28"/>
                  <a:gd name="T20" fmla="*/ 4 w 24"/>
                  <a:gd name="T21" fmla="*/ 11 h 28"/>
                  <a:gd name="T22" fmla="*/ 15 w 24"/>
                  <a:gd name="T23" fmla="*/ 4 h 28"/>
                  <a:gd name="T24" fmla="*/ 16 w 24"/>
                  <a:gd name="T25" fmla="*/ 3 h 28"/>
                  <a:gd name="T26" fmla="*/ 16 w 24"/>
                  <a:gd name="T27" fmla="*/ 2 h 28"/>
                  <a:gd name="T28" fmla="*/ 16 w 24"/>
                  <a:gd name="T29" fmla="*/ 0 h 28"/>
                  <a:gd name="T30" fmla="*/ 16 w 24"/>
                  <a:gd name="T31" fmla="*/ 0 h 28"/>
                  <a:gd name="T32" fmla="*/ 21 w 24"/>
                  <a:gd name="T33" fmla="*/ 7 h 28"/>
                  <a:gd name="T34" fmla="*/ 23 w 24"/>
                  <a:gd name="T35" fmla="*/ 12 h 28"/>
                  <a:gd name="T36" fmla="*/ 23 w 24"/>
                  <a:gd name="T37" fmla="*/ 15 h 28"/>
                  <a:gd name="T38" fmla="*/ 22 w 24"/>
                  <a:gd name="T39" fmla="*/ 18 h 28"/>
                  <a:gd name="T40" fmla="*/ 18 w 24"/>
                  <a:gd name="T41" fmla="*/ 18 h 28"/>
                  <a:gd name="T42" fmla="*/ 15 w 24"/>
                  <a:gd name="T43" fmla="*/ 17 h 28"/>
                  <a:gd name="T44" fmla="*/ 12 w 24"/>
                  <a:gd name="T45" fmla="*/ 24 h 28"/>
                  <a:gd name="T46" fmla="*/ 12 w 24"/>
                  <a:gd name="T47" fmla="*/ 26 h 28"/>
                  <a:gd name="T48" fmla="*/ 12 w 24"/>
                  <a:gd name="T49" fmla="*/ 28 h 28"/>
                  <a:gd name="T50" fmla="*/ 12 w 24"/>
                  <a:gd name="T51" fmla="*/ 28 h 28"/>
                  <a:gd name="T52" fmla="*/ 8 w 24"/>
                  <a:gd name="T53" fmla="*/ 23 h 28"/>
                  <a:gd name="T54" fmla="*/ 12 w 24"/>
                  <a:gd name="T55" fmla="*/ 13 h 28"/>
                  <a:gd name="T56" fmla="*/ 11 w 24"/>
                  <a:gd name="T57" fmla="*/ 12 h 28"/>
                  <a:gd name="T58" fmla="*/ 19 w 24"/>
                  <a:gd name="T59" fmla="*/ 6 h 28"/>
                  <a:gd name="T60" fmla="*/ 12 w 24"/>
                  <a:gd name="T61" fmla="*/ 11 h 28"/>
                  <a:gd name="T62" fmla="*/ 13 w 24"/>
                  <a:gd name="T63" fmla="*/ 12 h 28"/>
                  <a:gd name="T64" fmla="*/ 15 w 24"/>
                  <a:gd name="T65" fmla="*/ 14 h 28"/>
                  <a:gd name="T66" fmla="*/ 16 w 24"/>
                  <a:gd name="T67" fmla="*/ 15 h 28"/>
                  <a:gd name="T68" fmla="*/ 19 w 24"/>
                  <a:gd name="T69" fmla="*/ 14 h 28"/>
                  <a:gd name="T70" fmla="*/ 21 w 24"/>
                  <a:gd name="T71" fmla="*/ 11 h 28"/>
                  <a:gd name="T72" fmla="*/ 20 w 24"/>
                  <a:gd name="T73" fmla="*/ 8 h 28"/>
                  <a:gd name="T74" fmla="*/ 19 w 24"/>
                  <a:gd name="T75"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 h="28">
                    <a:moveTo>
                      <a:pt x="11" y="12"/>
                    </a:moveTo>
                    <a:cubicBezTo>
                      <a:pt x="7" y="15"/>
                      <a:pt x="7" y="15"/>
                      <a:pt x="7" y="15"/>
                    </a:cubicBezTo>
                    <a:cubicBezTo>
                      <a:pt x="6" y="15"/>
                      <a:pt x="5" y="16"/>
                      <a:pt x="5" y="16"/>
                    </a:cubicBezTo>
                    <a:cubicBezTo>
                      <a:pt x="5" y="16"/>
                      <a:pt x="5" y="17"/>
                      <a:pt x="5" y="17"/>
                    </a:cubicBezTo>
                    <a:cubicBezTo>
                      <a:pt x="5" y="17"/>
                      <a:pt x="5" y="18"/>
                      <a:pt x="6" y="19"/>
                    </a:cubicBezTo>
                    <a:cubicBezTo>
                      <a:pt x="5" y="19"/>
                      <a:pt x="5" y="19"/>
                      <a:pt x="5" y="19"/>
                    </a:cubicBezTo>
                    <a:cubicBezTo>
                      <a:pt x="0" y="11"/>
                      <a:pt x="0" y="11"/>
                      <a:pt x="0" y="11"/>
                    </a:cubicBezTo>
                    <a:cubicBezTo>
                      <a:pt x="0" y="10"/>
                      <a:pt x="0" y="10"/>
                      <a:pt x="0" y="10"/>
                    </a:cubicBezTo>
                    <a:cubicBezTo>
                      <a:pt x="1" y="11"/>
                      <a:pt x="1" y="12"/>
                      <a:pt x="2" y="12"/>
                    </a:cubicBezTo>
                    <a:cubicBezTo>
                      <a:pt x="2" y="12"/>
                      <a:pt x="2" y="12"/>
                      <a:pt x="2" y="12"/>
                    </a:cubicBezTo>
                    <a:cubicBezTo>
                      <a:pt x="3" y="12"/>
                      <a:pt x="3" y="12"/>
                      <a:pt x="4" y="11"/>
                    </a:cubicBezTo>
                    <a:cubicBezTo>
                      <a:pt x="15" y="4"/>
                      <a:pt x="15" y="4"/>
                      <a:pt x="15" y="4"/>
                    </a:cubicBezTo>
                    <a:cubicBezTo>
                      <a:pt x="15" y="3"/>
                      <a:pt x="16" y="3"/>
                      <a:pt x="16" y="3"/>
                    </a:cubicBezTo>
                    <a:cubicBezTo>
                      <a:pt x="16" y="2"/>
                      <a:pt x="16" y="2"/>
                      <a:pt x="16" y="2"/>
                    </a:cubicBezTo>
                    <a:cubicBezTo>
                      <a:pt x="16" y="1"/>
                      <a:pt x="16" y="1"/>
                      <a:pt x="16" y="0"/>
                    </a:cubicBezTo>
                    <a:cubicBezTo>
                      <a:pt x="16" y="0"/>
                      <a:pt x="16" y="0"/>
                      <a:pt x="16" y="0"/>
                    </a:cubicBezTo>
                    <a:cubicBezTo>
                      <a:pt x="21" y="7"/>
                      <a:pt x="21" y="7"/>
                      <a:pt x="21" y="7"/>
                    </a:cubicBezTo>
                    <a:cubicBezTo>
                      <a:pt x="22" y="9"/>
                      <a:pt x="23" y="11"/>
                      <a:pt x="23" y="12"/>
                    </a:cubicBezTo>
                    <a:cubicBezTo>
                      <a:pt x="24" y="13"/>
                      <a:pt x="24" y="14"/>
                      <a:pt x="23" y="15"/>
                    </a:cubicBezTo>
                    <a:cubicBezTo>
                      <a:pt x="23" y="16"/>
                      <a:pt x="22" y="17"/>
                      <a:pt x="22" y="18"/>
                    </a:cubicBezTo>
                    <a:cubicBezTo>
                      <a:pt x="20" y="18"/>
                      <a:pt x="19" y="19"/>
                      <a:pt x="18" y="18"/>
                    </a:cubicBezTo>
                    <a:cubicBezTo>
                      <a:pt x="17" y="18"/>
                      <a:pt x="16" y="18"/>
                      <a:pt x="15" y="17"/>
                    </a:cubicBezTo>
                    <a:cubicBezTo>
                      <a:pt x="12" y="24"/>
                      <a:pt x="12" y="24"/>
                      <a:pt x="12" y="24"/>
                    </a:cubicBezTo>
                    <a:cubicBezTo>
                      <a:pt x="12" y="25"/>
                      <a:pt x="12" y="26"/>
                      <a:pt x="12" y="26"/>
                    </a:cubicBezTo>
                    <a:cubicBezTo>
                      <a:pt x="12" y="27"/>
                      <a:pt x="12" y="27"/>
                      <a:pt x="12" y="28"/>
                    </a:cubicBezTo>
                    <a:cubicBezTo>
                      <a:pt x="12" y="28"/>
                      <a:pt x="12" y="28"/>
                      <a:pt x="12" y="28"/>
                    </a:cubicBezTo>
                    <a:cubicBezTo>
                      <a:pt x="8" y="23"/>
                      <a:pt x="8" y="23"/>
                      <a:pt x="8" y="23"/>
                    </a:cubicBezTo>
                    <a:cubicBezTo>
                      <a:pt x="12" y="13"/>
                      <a:pt x="12" y="13"/>
                      <a:pt x="12" y="13"/>
                    </a:cubicBezTo>
                    <a:lnTo>
                      <a:pt x="11" y="12"/>
                    </a:lnTo>
                    <a:close/>
                    <a:moveTo>
                      <a:pt x="19" y="6"/>
                    </a:moveTo>
                    <a:cubicBezTo>
                      <a:pt x="12" y="11"/>
                      <a:pt x="12" y="11"/>
                      <a:pt x="12" y="11"/>
                    </a:cubicBezTo>
                    <a:cubicBezTo>
                      <a:pt x="13" y="12"/>
                      <a:pt x="13" y="12"/>
                      <a:pt x="13" y="12"/>
                    </a:cubicBezTo>
                    <a:cubicBezTo>
                      <a:pt x="13" y="13"/>
                      <a:pt x="14" y="14"/>
                      <a:pt x="15" y="14"/>
                    </a:cubicBezTo>
                    <a:cubicBezTo>
                      <a:pt x="15" y="15"/>
                      <a:pt x="16" y="15"/>
                      <a:pt x="16" y="15"/>
                    </a:cubicBezTo>
                    <a:cubicBezTo>
                      <a:pt x="17" y="15"/>
                      <a:pt x="18" y="14"/>
                      <a:pt x="19" y="14"/>
                    </a:cubicBezTo>
                    <a:cubicBezTo>
                      <a:pt x="20" y="13"/>
                      <a:pt x="21" y="12"/>
                      <a:pt x="21" y="11"/>
                    </a:cubicBezTo>
                    <a:cubicBezTo>
                      <a:pt x="21" y="10"/>
                      <a:pt x="21" y="9"/>
                      <a:pt x="20" y="8"/>
                    </a:cubicBezTo>
                    <a:lnTo>
                      <a:pt x="1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4"/>
              <p:cNvSpPr/>
              <p:nvPr/>
            </p:nvSpPr>
            <p:spPr bwMode="auto">
              <a:xfrm>
                <a:off x="1651000" y="625475"/>
                <a:ext cx="76200" cy="55562"/>
              </a:xfrm>
              <a:custGeom>
                <a:avLst/>
                <a:gdLst>
                  <a:gd name="T0" fmla="*/ 23 w 23"/>
                  <a:gd name="T1" fmla="*/ 10 h 17"/>
                  <a:gd name="T2" fmla="*/ 17 w 23"/>
                  <a:gd name="T3" fmla="*/ 12 h 17"/>
                  <a:gd name="T4" fmla="*/ 17 w 23"/>
                  <a:gd name="T5" fmla="*/ 12 h 17"/>
                  <a:gd name="T6" fmla="*/ 20 w 23"/>
                  <a:gd name="T7" fmla="*/ 9 h 17"/>
                  <a:gd name="T8" fmla="*/ 20 w 23"/>
                  <a:gd name="T9" fmla="*/ 5 h 17"/>
                  <a:gd name="T10" fmla="*/ 18 w 23"/>
                  <a:gd name="T11" fmla="*/ 3 h 17"/>
                  <a:gd name="T12" fmla="*/ 16 w 23"/>
                  <a:gd name="T13" fmla="*/ 3 h 17"/>
                  <a:gd name="T14" fmla="*/ 15 w 23"/>
                  <a:gd name="T15" fmla="*/ 3 h 17"/>
                  <a:gd name="T16" fmla="*/ 15 w 23"/>
                  <a:gd name="T17" fmla="*/ 5 h 17"/>
                  <a:gd name="T18" fmla="*/ 14 w 23"/>
                  <a:gd name="T19" fmla="*/ 8 h 17"/>
                  <a:gd name="T20" fmla="*/ 13 w 23"/>
                  <a:gd name="T21" fmla="*/ 14 h 17"/>
                  <a:gd name="T22" fmla="*/ 10 w 23"/>
                  <a:gd name="T23" fmla="*/ 16 h 17"/>
                  <a:gd name="T24" fmla="*/ 5 w 23"/>
                  <a:gd name="T25" fmla="*/ 16 h 17"/>
                  <a:gd name="T26" fmla="*/ 2 w 23"/>
                  <a:gd name="T27" fmla="*/ 12 h 17"/>
                  <a:gd name="T28" fmla="*/ 2 w 23"/>
                  <a:gd name="T29" fmla="*/ 10 h 17"/>
                  <a:gd name="T30" fmla="*/ 2 w 23"/>
                  <a:gd name="T31" fmla="*/ 8 h 17"/>
                  <a:gd name="T32" fmla="*/ 1 w 23"/>
                  <a:gd name="T33" fmla="*/ 7 h 17"/>
                  <a:gd name="T34" fmla="*/ 1 w 23"/>
                  <a:gd name="T35" fmla="*/ 6 h 17"/>
                  <a:gd name="T36" fmla="*/ 0 w 23"/>
                  <a:gd name="T37" fmla="*/ 6 h 17"/>
                  <a:gd name="T38" fmla="*/ 0 w 23"/>
                  <a:gd name="T39" fmla="*/ 5 h 17"/>
                  <a:gd name="T40" fmla="*/ 7 w 23"/>
                  <a:gd name="T41" fmla="*/ 3 h 17"/>
                  <a:gd name="T42" fmla="*/ 7 w 23"/>
                  <a:gd name="T43" fmla="*/ 3 h 17"/>
                  <a:gd name="T44" fmla="*/ 3 w 23"/>
                  <a:gd name="T45" fmla="*/ 7 h 17"/>
                  <a:gd name="T46" fmla="*/ 3 w 23"/>
                  <a:gd name="T47" fmla="*/ 11 h 17"/>
                  <a:gd name="T48" fmla="*/ 5 w 23"/>
                  <a:gd name="T49" fmla="*/ 14 h 17"/>
                  <a:gd name="T50" fmla="*/ 7 w 23"/>
                  <a:gd name="T51" fmla="*/ 14 h 17"/>
                  <a:gd name="T52" fmla="*/ 8 w 23"/>
                  <a:gd name="T53" fmla="*/ 13 h 17"/>
                  <a:gd name="T54" fmla="*/ 9 w 23"/>
                  <a:gd name="T55" fmla="*/ 11 h 17"/>
                  <a:gd name="T56" fmla="*/ 9 w 23"/>
                  <a:gd name="T57" fmla="*/ 8 h 17"/>
                  <a:gd name="T58" fmla="*/ 10 w 23"/>
                  <a:gd name="T59" fmla="*/ 4 h 17"/>
                  <a:gd name="T60" fmla="*/ 11 w 23"/>
                  <a:gd name="T61" fmla="*/ 2 h 17"/>
                  <a:gd name="T62" fmla="*/ 14 w 23"/>
                  <a:gd name="T63" fmla="*/ 0 h 17"/>
                  <a:gd name="T64" fmla="*/ 18 w 23"/>
                  <a:gd name="T65" fmla="*/ 1 h 17"/>
                  <a:gd name="T66" fmla="*/ 21 w 23"/>
                  <a:gd name="T67" fmla="*/ 4 h 17"/>
                  <a:gd name="T68" fmla="*/ 21 w 23"/>
                  <a:gd name="T69" fmla="*/ 6 h 17"/>
                  <a:gd name="T70" fmla="*/ 21 w 23"/>
                  <a:gd name="T71" fmla="*/ 8 h 17"/>
                  <a:gd name="T72" fmla="*/ 21 w 23"/>
                  <a:gd name="T73" fmla="*/ 9 h 17"/>
                  <a:gd name="T74" fmla="*/ 22 w 23"/>
                  <a:gd name="T75" fmla="*/ 10 h 17"/>
                  <a:gd name="T76" fmla="*/ 23 w 23"/>
                  <a:gd name="T7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17">
                    <a:moveTo>
                      <a:pt x="23" y="10"/>
                    </a:moveTo>
                    <a:cubicBezTo>
                      <a:pt x="17" y="12"/>
                      <a:pt x="17" y="12"/>
                      <a:pt x="17" y="12"/>
                    </a:cubicBezTo>
                    <a:cubicBezTo>
                      <a:pt x="17" y="12"/>
                      <a:pt x="17" y="12"/>
                      <a:pt x="17" y="12"/>
                    </a:cubicBezTo>
                    <a:cubicBezTo>
                      <a:pt x="18" y="11"/>
                      <a:pt x="19" y="10"/>
                      <a:pt x="20" y="9"/>
                    </a:cubicBezTo>
                    <a:cubicBezTo>
                      <a:pt x="20" y="7"/>
                      <a:pt x="20" y="6"/>
                      <a:pt x="20" y="5"/>
                    </a:cubicBezTo>
                    <a:cubicBezTo>
                      <a:pt x="20" y="4"/>
                      <a:pt x="19" y="3"/>
                      <a:pt x="18" y="3"/>
                    </a:cubicBezTo>
                    <a:cubicBezTo>
                      <a:pt x="18" y="2"/>
                      <a:pt x="17" y="2"/>
                      <a:pt x="16" y="3"/>
                    </a:cubicBezTo>
                    <a:cubicBezTo>
                      <a:pt x="16" y="3"/>
                      <a:pt x="16" y="3"/>
                      <a:pt x="15" y="3"/>
                    </a:cubicBezTo>
                    <a:cubicBezTo>
                      <a:pt x="15" y="4"/>
                      <a:pt x="15" y="4"/>
                      <a:pt x="15" y="5"/>
                    </a:cubicBezTo>
                    <a:cubicBezTo>
                      <a:pt x="15" y="6"/>
                      <a:pt x="14" y="7"/>
                      <a:pt x="14" y="8"/>
                    </a:cubicBezTo>
                    <a:cubicBezTo>
                      <a:pt x="14" y="11"/>
                      <a:pt x="13" y="13"/>
                      <a:pt x="13" y="14"/>
                    </a:cubicBezTo>
                    <a:cubicBezTo>
                      <a:pt x="12" y="15"/>
                      <a:pt x="11" y="16"/>
                      <a:pt x="10" y="16"/>
                    </a:cubicBezTo>
                    <a:cubicBezTo>
                      <a:pt x="8" y="17"/>
                      <a:pt x="7" y="17"/>
                      <a:pt x="5" y="16"/>
                    </a:cubicBezTo>
                    <a:cubicBezTo>
                      <a:pt x="4" y="15"/>
                      <a:pt x="3" y="14"/>
                      <a:pt x="2" y="12"/>
                    </a:cubicBezTo>
                    <a:cubicBezTo>
                      <a:pt x="2" y="11"/>
                      <a:pt x="2" y="11"/>
                      <a:pt x="2" y="10"/>
                    </a:cubicBezTo>
                    <a:cubicBezTo>
                      <a:pt x="2" y="10"/>
                      <a:pt x="2" y="9"/>
                      <a:pt x="2" y="8"/>
                    </a:cubicBezTo>
                    <a:cubicBezTo>
                      <a:pt x="2" y="7"/>
                      <a:pt x="2" y="7"/>
                      <a:pt x="1" y="7"/>
                    </a:cubicBezTo>
                    <a:cubicBezTo>
                      <a:pt x="1" y="7"/>
                      <a:pt x="1" y="6"/>
                      <a:pt x="1" y="6"/>
                    </a:cubicBezTo>
                    <a:cubicBezTo>
                      <a:pt x="1" y="6"/>
                      <a:pt x="0" y="6"/>
                      <a:pt x="0" y="6"/>
                    </a:cubicBezTo>
                    <a:cubicBezTo>
                      <a:pt x="0" y="5"/>
                      <a:pt x="0" y="5"/>
                      <a:pt x="0" y="5"/>
                    </a:cubicBezTo>
                    <a:cubicBezTo>
                      <a:pt x="7" y="3"/>
                      <a:pt x="7" y="3"/>
                      <a:pt x="7" y="3"/>
                    </a:cubicBezTo>
                    <a:cubicBezTo>
                      <a:pt x="7" y="3"/>
                      <a:pt x="7" y="3"/>
                      <a:pt x="7" y="3"/>
                    </a:cubicBezTo>
                    <a:cubicBezTo>
                      <a:pt x="5" y="4"/>
                      <a:pt x="4" y="6"/>
                      <a:pt x="3" y="7"/>
                    </a:cubicBezTo>
                    <a:cubicBezTo>
                      <a:pt x="3" y="9"/>
                      <a:pt x="2" y="10"/>
                      <a:pt x="3" y="11"/>
                    </a:cubicBezTo>
                    <a:cubicBezTo>
                      <a:pt x="3" y="12"/>
                      <a:pt x="4" y="13"/>
                      <a:pt x="5" y="14"/>
                    </a:cubicBezTo>
                    <a:cubicBezTo>
                      <a:pt x="5" y="14"/>
                      <a:pt x="6" y="14"/>
                      <a:pt x="7" y="14"/>
                    </a:cubicBezTo>
                    <a:cubicBezTo>
                      <a:pt x="7" y="14"/>
                      <a:pt x="8" y="13"/>
                      <a:pt x="8" y="13"/>
                    </a:cubicBezTo>
                    <a:cubicBezTo>
                      <a:pt x="8" y="13"/>
                      <a:pt x="9" y="12"/>
                      <a:pt x="9" y="11"/>
                    </a:cubicBezTo>
                    <a:cubicBezTo>
                      <a:pt x="9" y="11"/>
                      <a:pt x="9" y="10"/>
                      <a:pt x="9" y="8"/>
                    </a:cubicBezTo>
                    <a:cubicBezTo>
                      <a:pt x="10" y="7"/>
                      <a:pt x="10" y="5"/>
                      <a:pt x="10" y="4"/>
                    </a:cubicBezTo>
                    <a:cubicBezTo>
                      <a:pt x="10" y="3"/>
                      <a:pt x="11" y="2"/>
                      <a:pt x="11" y="2"/>
                    </a:cubicBezTo>
                    <a:cubicBezTo>
                      <a:pt x="12" y="1"/>
                      <a:pt x="13" y="1"/>
                      <a:pt x="14" y="0"/>
                    </a:cubicBezTo>
                    <a:cubicBezTo>
                      <a:pt x="15" y="0"/>
                      <a:pt x="16" y="0"/>
                      <a:pt x="18" y="1"/>
                    </a:cubicBezTo>
                    <a:cubicBezTo>
                      <a:pt x="19" y="1"/>
                      <a:pt x="20" y="2"/>
                      <a:pt x="21" y="4"/>
                    </a:cubicBezTo>
                    <a:cubicBezTo>
                      <a:pt x="21" y="5"/>
                      <a:pt x="21" y="5"/>
                      <a:pt x="21" y="6"/>
                    </a:cubicBezTo>
                    <a:cubicBezTo>
                      <a:pt x="21" y="6"/>
                      <a:pt x="21" y="7"/>
                      <a:pt x="21" y="8"/>
                    </a:cubicBezTo>
                    <a:cubicBezTo>
                      <a:pt x="21" y="8"/>
                      <a:pt x="21" y="9"/>
                      <a:pt x="21" y="9"/>
                    </a:cubicBezTo>
                    <a:cubicBezTo>
                      <a:pt x="21" y="9"/>
                      <a:pt x="21" y="9"/>
                      <a:pt x="22" y="10"/>
                    </a:cubicBezTo>
                    <a:cubicBezTo>
                      <a:pt x="22" y="10"/>
                      <a:pt x="22"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5"/>
              <p:cNvSpPr/>
              <p:nvPr/>
            </p:nvSpPr>
            <p:spPr bwMode="auto">
              <a:xfrm>
                <a:off x="1673225" y="714375"/>
                <a:ext cx="69850" cy="42862"/>
              </a:xfrm>
              <a:custGeom>
                <a:avLst/>
                <a:gdLst>
                  <a:gd name="T0" fmla="*/ 2 w 21"/>
                  <a:gd name="T1" fmla="*/ 13 h 13"/>
                  <a:gd name="T2" fmla="*/ 2 w 21"/>
                  <a:gd name="T3" fmla="*/ 13 h 13"/>
                  <a:gd name="T4" fmla="*/ 0 w 21"/>
                  <a:gd name="T5" fmla="*/ 3 h 13"/>
                  <a:gd name="T6" fmla="*/ 1 w 21"/>
                  <a:gd name="T7" fmla="*/ 3 h 13"/>
                  <a:gd name="T8" fmla="*/ 1 w 21"/>
                  <a:gd name="T9" fmla="*/ 3 h 13"/>
                  <a:gd name="T10" fmla="*/ 1 w 21"/>
                  <a:gd name="T11" fmla="*/ 5 h 13"/>
                  <a:gd name="T12" fmla="*/ 2 w 21"/>
                  <a:gd name="T13" fmla="*/ 5 h 13"/>
                  <a:gd name="T14" fmla="*/ 4 w 21"/>
                  <a:gd name="T15" fmla="*/ 5 h 13"/>
                  <a:gd name="T16" fmla="*/ 17 w 21"/>
                  <a:gd name="T17" fmla="*/ 3 h 13"/>
                  <a:gd name="T18" fmla="*/ 19 w 21"/>
                  <a:gd name="T19" fmla="*/ 3 h 13"/>
                  <a:gd name="T20" fmla="*/ 19 w 21"/>
                  <a:gd name="T21" fmla="*/ 2 h 13"/>
                  <a:gd name="T22" fmla="*/ 19 w 21"/>
                  <a:gd name="T23" fmla="*/ 1 h 13"/>
                  <a:gd name="T24" fmla="*/ 19 w 21"/>
                  <a:gd name="T25" fmla="*/ 0 h 13"/>
                  <a:gd name="T26" fmla="*/ 20 w 21"/>
                  <a:gd name="T27" fmla="*/ 0 h 13"/>
                  <a:gd name="T28" fmla="*/ 21 w 21"/>
                  <a:gd name="T29" fmla="*/ 10 h 13"/>
                  <a:gd name="T30" fmla="*/ 20 w 21"/>
                  <a:gd name="T31" fmla="*/ 10 h 13"/>
                  <a:gd name="T32" fmla="*/ 20 w 21"/>
                  <a:gd name="T33" fmla="*/ 10 h 13"/>
                  <a:gd name="T34" fmla="*/ 20 w 21"/>
                  <a:gd name="T35" fmla="*/ 8 h 13"/>
                  <a:gd name="T36" fmla="*/ 19 w 21"/>
                  <a:gd name="T37" fmla="*/ 8 h 13"/>
                  <a:gd name="T38" fmla="*/ 17 w 21"/>
                  <a:gd name="T39" fmla="*/ 8 h 13"/>
                  <a:gd name="T40" fmla="*/ 5 w 21"/>
                  <a:gd name="T41" fmla="*/ 10 h 13"/>
                  <a:gd name="T42" fmla="*/ 3 w 21"/>
                  <a:gd name="T43" fmla="*/ 10 h 13"/>
                  <a:gd name="T44" fmla="*/ 2 w 21"/>
                  <a:gd name="T45" fmla="*/ 11 h 13"/>
                  <a:gd name="T46" fmla="*/ 2 w 21"/>
                  <a:gd name="T47" fmla="*/ 12 h 13"/>
                  <a:gd name="T48" fmla="*/ 2 w 21"/>
                  <a:gd name="T4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3">
                    <a:moveTo>
                      <a:pt x="2" y="13"/>
                    </a:moveTo>
                    <a:cubicBezTo>
                      <a:pt x="2" y="13"/>
                      <a:pt x="2" y="13"/>
                      <a:pt x="2" y="13"/>
                    </a:cubicBezTo>
                    <a:cubicBezTo>
                      <a:pt x="0" y="3"/>
                      <a:pt x="0" y="3"/>
                      <a:pt x="0" y="3"/>
                    </a:cubicBezTo>
                    <a:cubicBezTo>
                      <a:pt x="1" y="3"/>
                      <a:pt x="1" y="3"/>
                      <a:pt x="1" y="3"/>
                    </a:cubicBezTo>
                    <a:cubicBezTo>
                      <a:pt x="1" y="3"/>
                      <a:pt x="1" y="3"/>
                      <a:pt x="1" y="3"/>
                    </a:cubicBezTo>
                    <a:cubicBezTo>
                      <a:pt x="1" y="4"/>
                      <a:pt x="1" y="4"/>
                      <a:pt x="1" y="5"/>
                    </a:cubicBezTo>
                    <a:cubicBezTo>
                      <a:pt x="2" y="5"/>
                      <a:pt x="2" y="5"/>
                      <a:pt x="2" y="5"/>
                    </a:cubicBezTo>
                    <a:cubicBezTo>
                      <a:pt x="2" y="5"/>
                      <a:pt x="3" y="5"/>
                      <a:pt x="4" y="5"/>
                    </a:cubicBezTo>
                    <a:cubicBezTo>
                      <a:pt x="17" y="3"/>
                      <a:pt x="17" y="3"/>
                      <a:pt x="17" y="3"/>
                    </a:cubicBezTo>
                    <a:cubicBezTo>
                      <a:pt x="18" y="3"/>
                      <a:pt x="18" y="3"/>
                      <a:pt x="19" y="3"/>
                    </a:cubicBezTo>
                    <a:cubicBezTo>
                      <a:pt x="19" y="3"/>
                      <a:pt x="19" y="3"/>
                      <a:pt x="19" y="2"/>
                    </a:cubicBezTo>
                    <a:cubicBezTo>
                      <a:pt x="19" y="2"/>
                      <a:pt x="19" y="1"/>
                      <a:pt x="19" y="1"/>
                    </a:cubicBezTo>
                    <a:cubicBezTo>
                      <a:pt x="19" y="0"/>
                      <a:pt x="19" y="0"/>
                      <a:pt x="19" y="0"/>
                    </a:cubicBezTo>
                    <a:cubicBezTo>
                      <a:pt x="20" y="0"/>
                      <a:pt x="20" y="0"/>
                      <a:pt x="20" y="0"/>
                    </a:cubicBezTo>
                    <a:cubicBezTo>
                      <a:pt x="21" y="10"/>
                      <a:pt x="21" y="10"/>
                      <a:pt x="21" y="10"/>
                    </a:cubicBezTo>
                    <a:cubicBezTo>
                      <a:pt x="20" y="10"/>
                      <a:pt x="20" y="10"/>
                      <a:pt x="20" y="10"/>
                    </a:cubicBezTo>
                    <a:cubicBezTo>
                      <a:pt x="20" y="10"/>
                      <a:pt x="20" y="10"/>
                      <a:pt x="20" y="10"/>
                    </a:cubicBezTo>
                    <a:cubicBezTo>
                      <a:pt x="20" y="9"/>
                      <a:pt x="20" y="9"/>
                      <a:pt x="20" y="8"/>
                    </a:cubicBezTo>
                    <a:cubicBezTo>
                      <a:pt x="20" y="8"/>
                      <a:pt x="19" y="8"/>
                      <a:pt x="19" y="8"/>
                    </a:cubicBezTo>
                    <a:cubicBezTo>
                      <a:pt x="19" y="8"/>
                      <a:pt x="18" y="8"/>
                      <a:pt x="17" y="8"/>
                    </a:cubicBezTo>
                    <a:cubicBezTo>
                      <a:pt x="5" y="10"/>
                      <a:pt x="5" y="10"/>
                      <a:pt x="5" y="10"/>
                    </a:cubicBezTo>
                    <a:cubicBezTo>
                      <a:pt x="4" y="10"/>
                      <a:pt x="3" y="10"/>
                      <a:pt x="3" y="10"/>
                    </a:cubicBezTo>
                    <a:cubicBezTo>
                      <a:pt x="3" y="10"/>
                      <a:pt x="2" y="11"/>
                      <a:pt x="2" y="11"/>
                    </a:cubicBezTo>
                    <a:cubicBezTo>
                      <a:pt x="2" y="11"/>
                      <a:pt x="2" y="12"/>
                      <a:pt x="2" y="12"/>
                    </a:cubicBezTo>
                    <a:lnTo>
                      <a:pt x="2"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6"/>
              <p:cNvSpPr/>
              <p:nvPr/>
            </p:nvSpPr>
            <p:spPr bwMode="auto">
              <a:xfrm>
                <a:off x="1676400" y="801688"/>
                <a:ext cx="69850" cy="58737"/>
              </a:xfrm>
              <a:custGeom>
                <a:avLst/>
                <a:gdLst>
                  <a:gd name="T0" fmla="*/ 19 w 21"/>
                  <a:gd name="T1" fmla="*/ 18 h 18"/>
                  <a:gd name="T2" fmla="*/ 14 w 21"/>
                  <a:gd name="T3" fmla="*/ 17 h 18"/>
                  <a:gd name="T4" fmla="*/ 14 w 21"/>
                  <a:gd name="T5" fmla="*/ 17 h 18"/>
                  <a:gd name="T6" fmla="*/ 17 w 21"/>
                  <a:gd name="T7" fmla="*/ 16 h 18"/>
                  <a:gd name="T8" fmla="*/ 18 w 21"/>
                  <a:gd name="T9" fmla="*/ 15 h 18"/>
                  <a:gd name="T10" fmla="*/ 19 w 21"/>
                  <a:gd name="T11" fmla="*/ 13 h 18"/>
                  <a:gd name="T12" fmla="*/ 19 w 21"/>
                  <a:gd name="T13" fmla="*/ 11 h 18"/>
                  <a:gd name="T14" fmla="*/ 4 w 21"/>
                  <a:gd name="T15" fmla="*/ 10 h 18"/>
                  <a:gd name="T16" fmla="*/ 2 w 21"/>
                  <a:gd name="T17" fmla="*/ 10 h 18"/>
                  <a:gd name="T18" fmla="*/ 1 w 21"/>
                  <a:gd name="T19" fmla="*/ 11 h 18"/>
                  <a:gd name="T20" fmla="*/ 1 w 21"/>
                  <a:gd name="T21" fmla="*/ 12 h 18"/>
                  <a:gd name="T22" fmla="*/ 1 w 21"/>
                  <a:gd name="T23" fmla="*/ 12 h 18"/>
                  <a:gd name="T24" fmla="*/ 0 w 21"/>
                  <a:gd name="T25" fmla="*/ 12 h 18"/>
                  <a:gd name="T26" fmla="*/ 1 w 21"/>
                  <a:gd name="T27" fmla="*/ 2 h 18"/>
                  <a:gd name="T28" fmla="*/ 2 w 21"/>
                  <a:gd name="T29" fmla="*/ 2 h 18"/>
                  <a:gd name="T30" fmla="*/ 2 w 21"/>
                  <a:gd name="T31" fmla="*/ 3 h 18"/>
                  <a:gd name="T32" fmla="*/ 2 w 21"/>
                  <a:gd name="T33" fmla="*/ 4 h 18"/>
                  <a:gd name="T34" fmla="*/ 2 w 21"/>
                  <a:gd name="T35" fmla="*/ 5 h 18"/>
                  <a:gd name="T36" fmla="*/ 4 w 21"/>
                  <a:gd name="T37" fmla="*/ 5 h 18"/>
                  <a:gd name="T38" fmla="*/ 19 w 21"/>
                  <a:gd name="T39" fmla="*/ 7 h 18"/>
                  <a:gd name="T40" fmla="*/ 19 w 21"/>
                  <a:gd name="T41" fmla="*/ 5 h 18"/>
                  <a:gd name="T42" fmla="*/ 19 w 21"/>
                  <a:gd name="T43" fmla="*/ 2 h 18"/>
                  <a:gd name="T44" fmla="*/ 15 w 21"/>
                  <a:gd name="T45" fmla="*/ 0 h 18"/>
                  <a:gd name="T46" fmla="*/ 16 w 21"/>
                  <a:gd name="T47" fmla="*/ 0 h 18"/>
                  <a:gd name="T48" fmla="*/ 21 w 21"/>
                  <a:gd name="T49" fmla="*/ 0 h 18"/>
                  <a:gd name="T50" fmla="*/ 19 w 21"/>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18">
                    <a:moveTo>
                      <a:pt x="19" y="18"/>
                    </a:moveTo>
                    <a:cubicBezTo>
                      <a:pt x="14" y="17"/>
                      <a:pt x="14" y="17"/>
                      <a:pt x="14" y="17"/>
                    </a:cubicBezTo>
                    <a:cubicBezTo>
                      <a:pt x="14" y="17"/>
                      <a:pt x="14" y="17"/>
                      <a:pt x="14" y="17"/>
                    </a:cubicBezTo>
                    <a:cubicBezTo>
                      <a:pt x="15" y="17"/>
                      <a:pt x="16" y="16"/>
                      <a:pt x="17" y="16"/>
                    </a:cubicBezTo>
                    <a:cubicBezTo>
                      <a:pt x="17" y="16"/>
                      <a:pt x="18" y="15"/>
                      <a:pt x="18" y="15"/>
                    </a:cubicBezTo>
                    <a:cubicBezTo>
                      <a:pt x="18" y="14"/>
                      <a:pt x="18" y="14"/>
                      <a:pt x="19" y="13"/>
                    </a:cubicBezTo>
                    <a:cubicBezTo>
                      <a:pt x="19" y="11"/>
                      <a:pt x="19" y="11"/>
                      <a:pt x="19" y="11"/>
                    </a:cubicBezTo>
                    <a:cubicBezTo>
                      <a:pt x="4" y="10"/>
                      <a:pt x="4" y="10"/>
                      <a:pt x="4" y="10"/>
                    </a:cubicBezTo>
                    <a:cubicBezTo>
                      <a:pt x="3" y="10"/>
                      <a:pt x="2" y="10"/>
                      <a:pt x="2" y="10"/>
                    </a:cubicBezTo>
                    <a:cubicBezTo>
                      <a:pt x="2" y="10"/>
                      <a:pt x="1" y="10"/>
                      <a:pt x="1" y="11"/>
                    </a:cubicBezTo>
                    <a:cubicBezTo>
                      <a:pt x="1" y="11"/>
                      <a:pt x="1" y="11"/>
                      <a:pt x="1" y="12"/>
                    </a:cubicBezTo>
                    <a:cubicBezTo>
                      <a:pt x="1" y="12"/>
                      <a:pt x="1" y="12"/>
                      <a:pt x="1" y="12"/>
                    </a:cubicBezTo>
                    <a:cubicBezTo>
                      <a:pt x="0" y="12"/>
                      <a:pt x="0" y="12"/>
                      <a:pt x="0" y="12"/>
                    </a:cubicBezTo>
                    <a:cubicBezTo>
                      <a:pt x="1" y="2"/>
                      <a:pt x="1" y="2"/>
                      <a:pt x="1" y="2"/>
                    </a:cubicBezTo>
                    <a:cubicBezTo>
                      <a:pt x="2" y="2"/>
                      <a:pt x="2" y="2"/>
                      <a:pt x="2" y="2"/>
                    </a:cubicBezTo>
                    <a:cubicBezTo>
                      <a:pt x="2" y="3"/>
                      <a:pt x="2" y="3"/>
                      <a:pt x="2" y="3"/>
                    </a:cubicBezTo>
                    <a:cubicBezTo>
                      <a:pt x="2" y="4"/>
                      <a:pt x="2" y="4"/>
                      <a:pt x="2" y="4"/>
                    </a:cubicBezTo>
                    <a:cubicBezTo>
                      <a:pt x="2" y="5"/>
                      <a:pt x="2" y="5"/>
                      <a:pt x="2" y="5"/>
                    </a:cubicBezTo>
                    <a:cubicBezTo>
                      <a:pt x="3" y="5"/>
                      <a:pt x="3" y="5"/>
                      <a:pt x="4" y="5"/>
                    </a:cubicBezTo>
                    <a:cubicBezTo>
                      <a:pt x="19" y="7"/>
                      <a:pt x="19" y="7"/>
                      <a:pt x="19" y="7"/>
                    </a:cubicBezTo>
                    <a:cubicBezTo>
                      <a:pt x="19" y="5"/>
                      <a:pt x="19" y="5"/>
                      <a:pt x="19" y="5"/>
                    </a:cubicBezTo>
                    <a:cubicBezTo>
                      <a:pt x="19" y="4"/>
                      <a:pt x="19" y="3"/>
                      <a:pt x="19" y="2"/>
                    </a:cubicBezTo>
                    <a:cubicBezTo>
                      <a:pt x="18" y="1"/>
                      <a:pt x="17" y="1"/>
                      <a:pt x="15" y="0"/>
                    </a:cubicBezTo>
                    <a:cubicBezTo>
                      <a:pt x="16" y="0"/>
                      <a:pt x="16" y="0"/>
                      <a:pt x="16" y="0"/>
                    </a:cubicBezTo>
                    <a:cubicBezTo>
                      <a:pt x="21" y="0"/>
                      <a:pt x="21" y="0"/>
                      <a:pt x="21" y="0"/>
                    </a:cubicBez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7"/>
              <p:cNvSpPr/>
              <p:nvPr/>
            </p:nvSpPr>
            <p:spPr bwMode="auto">
              <a:xfrm>
                <a:off x="1651000" y="908050"/>
                <a:ext cx="79375" cy="69850"/>
              </a:xfrm>
              <a:custGeom>
                <a:avLst/>
                <a:gdLst>
                  <a:gd name="T0" fmla="*/ 17 w 24"/>
                  <a:gd name="T1" fmla="*/ 21 h 21"/>
                  <a:gd name="T2" fmla="*/ 16 w 24"/>
                  <a:gd name="T3" fmla="*/ 21 h 21"/>
                  <a:gd name="T4" fmla="*/ 16 w 24"/>
                  <a:gd name="T5" fmla="*/ 19 h 21"/>
                  <a:gd name="T6" fmla="*/ 14 w 24"/>
                  <a:gd name="T7" fmla="*/ 16 h 21"/>
                  <a:gd name="T8" fmla="*/ 9 w 24"/>
                  <a:gd name="T9" fmla="*/ 10 h 21"/>
                  <a:gd name="T10" fmla="*/ 4 w 24"/>
                  <a:gd name="T11" fmla="*/ 8 h 21"/>
                  <a:gd name="T12" fmla="*/ 3 w 24"/>
                  <a:gd name="T13" fmla="*/ 8 h 21"/>
                  <a:gd name="T14" fmla="*/ 2 w 24"/>
                  <a:gd name="T15" fmla="*/ 8 h 21"/>
                  <a:gd name="T16" fmla="*/ 1 w 24"/>
                  <a:gd name="T17" fmla="*/ 9 h 21"/>
                  <a:gd name="T18" fmla="*/ 1 w 24"/>
                  <a:gd name="T19" fmla="*/ 10 h 21"/>
                  <a:gd name="T20" fmla="*/ 0 w 24"/>
                  <a:gd name="T21" fmla="*/ 10 h 21"/>
                  <a:gd name="T22" fmla="*/ 4 w 24"/>
                  <a:gd name="T23" fmla="*/ 0 h 21"/>
                  <a:gd name="T24" fmla="*/ 5 w 24"/>
                  <a:gd name="T25" fmla="*/ 0 h 21"/>
                  <a:gd name="T26" fmla="*/ 4 w 24"/>
                  <a:gd name="T27" fmla="*/ 1 h 21"/>
                  <a:gd name="T28" fmla="*/ 4 w 24"/>
                  <a:gd name="T29" fmla="*/ 2 h 21"/>
                  <a:gd name="T30" fmla="*/ 4 w 24"/>
                  <a:gd name="T31" fmla="*/ 3 h 21"/>
                  <a:gd name="T32" fmla="*/ 6 w 24"/>
                  <a:gd name="T33" fmla="*/ 4 h 21"/>
                  <a:gd name="T34" fmla="*/ 10 w 24"/>
                  <a:gd name="T35" fmla="*/ 5 h 21"/>
                  <a:gd name="T36" fmla="*/ 19 w 24"/>
                  <a:gd name="T37" fmla="*/ 4 h 21"/>
                  <a:gd name="T38" fmla="*/ 23 w 24"/>
                  <a:gd name="T39" fmla="*/ 3 h 21"/>
                  <a:gd name="T40" fmla="*/ 23 w 24"/>
                  <a:gd name="T41" fmla="*/ 1 h 21"/>
                  <a:gd name="T42" fmla="*/ 24 w 24"/>
                  <a:gd name="T43" fmla="*/ 2 h 21"/>
                  <a:gd name="T44" fmla="*/ 21 w 24"/>
                  <a:gd name="T45" fmla="*/ 10 h 21"/>
                  <a:gd name="T46" fmla="*/ 20 w 24"/>
                  <a:gd name="T47" fmla="*/ 10 h 21"/>
                  <a:gd name="T48" fmla="*/ 20 w 24"/>
                  <a:gd name="T49" fmla="*/ 10 h 21"/>
                  <a:gd name="T50" fmla="*/ 21 w 24"/>
                  <a:gd name="T51" fmla="*/ 9 h 21"/>
                  <a:gd name="T52" fmla="*/ 20 w 24"/>
                  <a:gd name="T53" fmla="*/ 8 h 21"/>
                  <a:gd name="T54" fmla="*/ 17 w 24"/>
                  <a:gd name="T55" fmla="*/ 8 h 21"/>
                  <a:gd name="T56" fmla="*/ 10 w 24"/>
                  <a:gd name="T57" fmla="*/ 9 h 21"/>
                  <a:gd name="T58" fmla="*/ 14 w 24"/>
                  <a:gd name="T59" fmla="*/ 15 h 21"/>
                  <a:gd name="T60" fmla="*/ 17 w 24"/>
                  <a:gd name="T61" fmla="*/ 17 h 21"/>
                  <a:gd name="T62" fmla="*/ 17 w 24"/>
                  <a:gd name="T63" fmla="*/ 17 h 21"/>
                  <a:gd name="T64" fmla="*/ 18 w 24"/>
                  <a:gd name="T65" fmla="*/ 15 h 21"/>
                  <a:gd name="T66" fmla="*/ 19 w 24"/>
                  <a:gd name="T67" fmla="*/ 15 h 21"/>
                  <a:gd name="T68" fmla="*/ 17 w 24"/>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 h="21">
                    <a:moveTo>
                      <a:pt x="17" y="21"/>
                    </a:moveTo>
                    <a:cubicBezTo>
                      <a:pt x="16" y="21"/>
                      <a:pt x="16" y="21"/>
                      <a:pt x="16" y="21"/>
                    </a:cubicBezTo>
                    <a:cubicBezTo>
                      <a:pt x="17" y="20"/>
                      <a:pt x="17" y="20"/>
                      <a:pt x="16" y="19"/>
                    </a:cubicBezTo>
                    <a:cubicBezTo>
                      <a:pt x="16" y="19"/>
                      <a:pt x="15" y="18"/>
                      <a:pt x="14" y="16"/>
                    </a:cubicBezTo>
                    <a:cubicBezTo>
                      <a:pt x="9" y="10"/>
                      <a:pt x="9" y="10"/>
                      <a:pt x="9" y="10"/>
                    </a:cubicBezTo>
                    <a:cubicBezTo>
                      <a:pt x="4" y="8"/>
                      <a:pt x="4" y="8"/>
                      <a:pt x="4" y="8"/>
                    </a:cubicBezTo>
                    <a:cubicBezTo>
                      <a:pt x="4" y="8"/>
                      <a:pt x="3" y="7"/>
                      <a:pt x="3" y="8"/>
                    </a:cubicBezTo>
                    <a:cubicBezTo>
                      <a:pt x="2" y="8"/>
                      <a:pt x="2" y="8"/>
                      <a:pt x="2" y="8"/>
                    </a:cubicBezTo>
                    <a:cubicBezTo>
                      <a:pt x="2" y="8"/>
                      <a:pt x="1" y="8"/>
                      <a:pt x="1" y="9"/>
                    </a:cubicBezTo>
                    <a:cubicBezTo>
                      <a:pt x="1" y="10"/>
                      <a:pt x="1" y="10"/>
                      <a:pt x="1" y="10"/>
                    </a:cubicBezTo>
                    <a:cubicBezTo>
                      <a:pt x="0" y="10"/>
                      <a:pt x="0" y="10"/>
                      <a:pt x="0" y="10"/>
                    </a:cubicBezTo>
                    <a:cubicBezTo>
                      <a:pt x="4" y="0"/>
                      <a:pt x="4" y="0"/>
                      <a:pt x="4" y="0"/>
                    </a:cubicBezTo>
                    <a:cubicBezTo>
                      <a:pt x="5" y="0"/>
                      <a:pt x="5" y="0"/>
                      <a:pt x="5" y="0"/>
                    </a:cubicBezTo>
                    <a:cubicBezTo>
                      <a:pt x="4" y="1"/>
                      <a:pt x="4" y="1"/>
                      <a:pt x="4" y="1"/>
                    </a:cubicBezTo>
                    <a:cubicBezTo>
                      <a:pt x="4" y="1"/>
                      <a:pt x="4" y="2"/>
                      <a:pt x="4" y="2"/>
                    </a:cubicBezTo>
                    <a:cubicBezTo>
                      <a:pt x="4" y="2"/>
                      <a:pt x="4" y="3"/>
                      <a:pt x="4" y="3"/>
                    </a:cubicBezTo>
                    <a:cubicBezTo>
                      <a:pt x="5" y="3"/>
                      <a:pt x="5" y="3"/>
                      <a:pt x="6" y="4"/>
                    </a:cubicBezTo>
                    <a:cubicBezTo>
                      <a:pt x="10" y="5"/>
                      <a:pt x="10" y="5"/>
                      <a:pt x="10" y="5"/>
                    </a:cubicBezTo>
                    <a:cubicBezTo>
                      <a:pt x="19" y="4"/>
                      <a:pt x="19" y="4"/>
                      <a:pt x="19" y="4"/>
                    </a:cubicBezTo>
                    <a:cubicBezTo>
                      <a:pt x="21" y="3"/>
                      <a:pt x="22" y="3"/>
                      <a:pt x="23" y="3"/>
                    </a:cubicBezTo>
                    <a:cubicBezTo>
                      <a:pt x="23" y="2"/>
                      <a:pt x="23" y="2"/>
                      <a:pt x="23" y="1"/>
                    </a:cubicBezTo>
                    <a:cubicBezTo>
                      <a:pt x="24" y="2"/>
                      <a:pt x="24" y="2"/>
                      <a:pt x="24" y="2"/>
                    </a:cubicBezTo>
                    <a:cubicBezTo>
                      <a:pt x="21" y="10"/>
                      <a:pt x="21" y="10"/>
                      <a:pt x="21" y="10"/>
                    </a:cubicBezTo>
                    <a:cubicBezTo>
                      <a:pt x="20" y="10"/>
                      <a:pt x="20" y="10"/>
                      <a:pt x="20" y="10"/>
                    </a:cubicBezTo>
                    <a:cubicBezTo>
                      <a:pt x="20" y="10"/>
                      <a:pt x="20" y="10"/>
                      <a:pt x="20" y="10"/>
                    </a:cubicBezTo>
                    <a:cubicBezTo>
                      <a:pt x="21" y="9"/>
                      <a:pt x="21" y="9"/>
                      <a:pt x="21" y="9"/>
                    </a:cubicBezTo>
                    <a:cubicBezTo>
                      <a:pt x="20" y="8"/>
                      <a:pt x="20" y="8"/>
                      <a:pt x="20" y="8"/>
                    </a:cubicBezTo>
                    <a:cubicBezTo>
                      <a:pt x="20" y="8"/>
                      <a:pt x="19" y="8"/>
                      <a:pt x="17" y="8"/>
                    </a:cubicBezTo>
                    <a:cubicBezTo>
                      <a:pt x="10" y="9"/>
                      <a:pt x="10" y="9"/>
                      <a:pt x="10" y="9"/>
                    </a:cubicBezTo>
                    <a:cubicBezTo>
                      <a:pt x="14" y="15"/>
                      <a:pt x="14" y="15"/>
                      <a:pt x="14" y="15"/>
                    </a:cubicBezTo>
                    <a:cubicBezTo>
                      <a:pt x="15" y="16"/>
                      <a:pt x="16" y="17"/>
                      <a:pt x="17" y="17"/>
                    </a:cubicBezTo>
                    <a:cubicBezTo>
                      <a:pt x="17" y="17"/>
                      <a:pt x="17" y="17"/>
                      <a:pt x="17" y="17"/>
                    </a:cubicBezTo>
                    <a:cubicBezTo>
                      <a:pt x="18" y="17"/>
                      <a:pt x="18" y="16"/>
                      <a:pt x="18" y="15"/>
                    </a:cubicBezTo>
                    <a:cubicBezTo>
                      <a:pt x="19" y="15"/>
                      <a:pt x="19" y="15"/>
                      <a:pt x="19" y="15"/>
                    </a:cubicBezTo>
                    <a:lnTo>
                      <a:pt x="17"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28"/>
              <p:cNvSpPr>
                <a:spLocks noEditPoints="1"/>
              </p:cNvSpPr>
              <p:nvPr/>
            </p:nvSpPr>
            <p:spPr bwMode="auto">
              <a:xfrm>
                <a:off x="966788" y="455613"/>
                <a:ext cx="666750" cy="671512"/>
              </a:xfrm>
              <a:custGeom>
                <a:avLst/>
                <a:gdLst>
                  <a:gd name="T0" fmla="*/ 0 w 202"/>
                  <a:gd name="T1" fmla="*/ 101 h 202"/>
                  <a:gd name="T2" fmla="*/ 202 w 202"/>
                  <a:gd name="T3" fmla="*/ 101 h 202"/>
                  <a:gd name="T4" fmla="*/ 30 w 202"/>
                  <a:gd name="T5" fmla="*/ 129 h 202"/>
                  <a:gd name="T6" fmla="*/ 16 w 202"/>
                  <a:gd name="T7" fmla="*/ 123 h 202"/>
                  <a:gd name="T8" fmla="*/ 77 w 202"/>
                  <a:gd name="T9" fmla="*/ 70 h 202"/>
                  <a:gd name="T10" fmla="*/ 33 w 202"/>
                  <a:gd name="T11" fmla="*/ 75 h 202"/>
                  <a:gd name="T12" fmla="*/ 20 w 202"/>
                  <a:gd name="T13" fmla="*/ 66 h 202"/>
                  <a:gd name="T14" fmla="*/ 77 w 202"/>
                  <a:gd name="T15" fmla="*/ 35 h 202"/>
                  <a:gd name="T16" fmla="*/ 85 w 202"/>
                  <a:gd name="T17" fmla="*/ 17 h 202"/>
                  <a:gd name="T18" fmla="*/ 93 w 202"/>
                  <a:gd name="T19" fmla="*/ 78 h 202"/>
                  <a:gd name="T20" fmla="*/ 30 w 202"/>
                  <a:gd name="T21" fmla="*/ 129 h 202"/>
                  <a:gd name="T22" fmla="*/ 152 w 202"/>
                  <a:gd name="T23" fmla="*/ 159 h 202"/>
                  <a:gd name="T24" fmla="*/ 109 w 202"/>
                  <a:gd name="T25" fmla="*/ 131 h 202"/>
                  <a:gd name="T26" fmla="*/ 135 w 202"/>
                  <a:gd name="T27" fmla="*/ 182 h 202"/>
                  <a:gd name="T28" fmla="*/ 111 w 202"/>
                  <a:gd name="T29" fmla="*/ 151 h 202"/>
                  <a:gd name="T30" fmla="*/ 79 w 202"/>
                  <a:gd name="T31" fmla="*/ 177 h 202"/>
                  <a:gd name="T32" fmla="*/ 63 w 202"/>
                  <a:gd name="T33" fmla="*/ 178 h 202"/>
                  <a:gd name="T34" fmla="*/ 92 w 202"/>
                  <a:gd name="T35" fmla="*/ 114 h 202"/>
                  <a:gd name="T36" fmla="*/ 40 w 202"/>
                  <a:gd name="T37" fmla="*/ 167 h 202"/>
                  <a:gd name="T38" fmla="*/ 56 w 202"/>
                  <a:gd name="T39" fmla="*/ 120 h 202"/>
                  <a:gd name="T40" fmla="*/ 92 w 202"/>
                  <a:gd name="T41" fmla="*/ 92 h 202"/>
                  <a:gd name="T42" fmla="*/ 109 w 202"/>
                  <a:gd name="T43" fmla="*/ 94 h 202"/>
                  <a:gd name="T44" fmla="*/ 164 w 202"/>
                  <a:gd name="T45" fmla="*/ 149 h 202"/>
                  <a:gd name="T46" fmla="*/ 171 w 202"/>
                  <a:gd name="T47" fmla="*/ 129 h 202"/>
                  <a:gd name="T48" fmla="*/ 108 w 202"/>
                  <a:gd name="T49" fmla="*/ 78 h 202"/>
                  <a:gd name="T50" fmla="*/ 116 w 202"/>
                  <a:gd name="T51" fmla="*/ 17 h 202"/>
                  <a:gd name="T52" fmla="*/ 124 w 202"/>
                  <a:gd name="T53" fmla="*/ 35 h 202"/>
                  <a:gd name="T54" fmla="*/ 181 w 202"/>
                  <a:gd name="T55" fmla="*/ 66 h 202"/>
                  <a:gd name="T56" fmla="*/ 168 w 202"/>
                  <a:gd name="T57" fmla="*/ 75 h 202"/>
                  <a:gd name="T58" fmla="*/ 124 w 202"/>
                  <a:gd name="T59" fmla="*/ 70 h 202"/>
                  <a:gd name="T60" fmla="*/ 185 w 202"/>
                  <a:gd name="T61" fmla="*/ 123 h 202"/>
                  <a:gd name="T62" fmla="*/ 171 w 202"/>
                  <a:gd name="T63" fmla="*/ 12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 h="202">
                    <a:moveTo>
                      <a:pt x="101" y="0"/>
                    </a:moveTo>
                    <a:cubicBezTo>
                      <a:pt x="45" y="0"/>
                      <a:pt x="0" y="46"/>
                      <a:pt x="0" y="101"/>
                    </a:cubicBezTo>
                    <a:cubicBezTo>
                      <a:pt x="0" y="157"/>
                      <a:pt x="45" y="202"/>
                      <a:pt x="101" y="202"/>
                    </a:cubicBezTo>
                    <a:cubicBezTo>
                      <a:pt x="157" y="202"/>
                      <a:pt x="202" y="157"/>
                      <a:pt x="202" y="101"/>
                    </a:cubicBezTo>
                    <a:cubicBezTo>
                      <a:pt x="202" y="46"/>
                      <a:pt x="157" y="0"/>
                      <a:pt x="101" y="0"/>
                    </a:cubicBezTo>
                    <a:close/>
                    <a:moveTo>
                      <a:pt x="30" y="129"/>
                    </a:moveTo>
                    <a:cubicBezTo>
                      <a:pt x="24" y="136"/>
                      <a:pt x="19" y="132"/>
                      <a:pt x="19" y="132"/>
                    </a:cubicBezTo>
                    <a:cubicBezTo>
                      <a:pt x="13" y="125"/>
                      <a:pt x="16" y="123"/>
                      <a:pt x="16" y="123"/>
                    </a:cubicBezTo>
                    <a:cubicBezTo>
                      <a:pt x="20" y="116"/>
                      <a:pt x="27" y="106"/>
                      <a:pt x="27" y="106"/>
                    </a:cubicBezTo>
                    <a:cubicBezTo>
                      <a:pt x="47" y="79"/>
                      <a:pt x="77" y="70"/>
                      <a:pt x="77" y="70"/>
                    </a:cubicBezTo>
                    <a:cubicBezTo>
                      <a:pt x="77" y="51"/>
                      <a:pt x="77" y="51"/>
                      <a:pt x="77" y="51"/>
                    </a:cubicBezTo>
                    <a:cubicBezTo>
                      <a:pt x="58" y="54"/>
                      <a:pt x="33" y="75"/>
                      <a:pt x="33" y="75"/>
                    </a:cubicBezTo>
                    <a:cubicBezTo>
                      <a:pt x="25" y="81"/>
                      <a:pt x="22" y="77"/>
                      <a:pt x="22" y="77"/>
                    </a:cubicBezTo>
                    <a:cubicBezTo>
                      <a:pt x="18" y="73"/>
                      <a:pt x="20" y="66"/>
                      <a:pt x="20" y="66"/>
                    </a:cubicBezTo>
                    <a:cubicBezTo>
                      <a:pt x="31" y="56"/>
                      <a:pt x="40" y="51"/>
                      <a:pt x="40" y="51"/>
                    </a:cubicBezTo>
                    <a:cubicBezTo>
                      <a:pt x="61" y="38"/>
                      <a:pt x="77" y="35"/>
                      <a:pt x="77" y="35"/>
                    </a:cubicBezTo>
                    <a:cubicBezTo>
                      <a:pt x="77" y="23"/>
                      <a:pt x="77" y="23"/>
                      <a:pt x="77" y="23"/>
                    </a:cubicBezTo>
                    <a:cubicBezTo>
                      <a:pt x="79" y="16"/>
                      <a:pt x="85" y="17"/>
                      <a:pt x="85" y="17"/>
                    </a:cubicBezTo>
                    <a:cubicBezTo>
                      <a:pt x="93" y="17"/>
                      <a:pt x="93" y="23"/>
                      <a:pt x="93" y="23"/>
                    </a:cubicBezTo>
                    <a:cubicBezTo>
                      <a:pt x="93" y="78"/>
                      <a:pt x="93" y="78"/>
                      <a:pt x="93" y="78"/>
                    </a:cubicBezTo>
                    <a:cubicBezTo>
                      <a:pt x="90" y="82"/>
                      <a:pt x="83" y="84"/>
                      <a:pt x="83" y="84"/>
                    </a:cubicBezTo>
                    <a:cubicBezTo>
                      <a:pt x="50" y="94"/>
                      <a:pt x="30" y="129"/>
                      <a:pt x="30" y="129"/>
                    </a:cubicBezTo>
                    <a:close/>
                    <a:moveTo>
                      <a:pt x="162" y="163"/>
                    </a:moveTo>
                    <a:cubicBezTo>
                      <a:pt x="151" y="167"/>
                      <a:pt x="152" y="159"/>
                      <a:pt x="152" y="159"/>
                    </a:cubicBezTo>
                    <a:cubicBezTo>
                      <a:pt x="136" y="120"/>
                      <a:pt x="109" y="113"/>
                      <a:pt x="109" y="113"/>
                    </a:cubicBezTo>
                    <a:cubicBezTo>
                      <a:pt x="109" y="131"/>
                      <a:pt x="109" y="131"/>
                      <a:pt x="109" y="131"/>
                    </a:cubicBezTo>
                    <a:cubicBezTo>
                      <a:pt x="134" y="148"/>
                      <a:pt x="138" y="170"/>
                      <a:pt x="138" y="170"/>
                    </a:cubicBezTo>
                    <a:cubicBezTo>
                      <a:pt x="141" y="179"/>
                      <a:pt x="135" y="182"/>
                      <a:pt x="135" y="182"/>
                    </a:cubicBezTo>
                    <a:cubicBezTo>
                      <a:pt x="127" y="186"/>
                      <a:pt x="124" y="179"/>
                      <a:pt x="124" y="179"/>
                    </a:cubicBezTo>
                    <a:cubicBezTo>
                      <a:pt x="120" y="165"/>
                      <a:pt x="111" y="151"/>
                      <a:pt x="111" y="151"/>
                    </a:cubicBezTo>
                    <a:cubicBezTo>
                      <a:pt x="106" y="146"/>
                      <a:pt x="101" y="146"/>
                      <a:pt x="101" y="146"/>
                    </a:cubicBezTo>
                    <a:cubicBezTo>
                      <a:pt x="85" y="146"/>
                      <a:pt x="79" y="177"/>
                      <a:pt x="79" y="177"/>
                    </a:cubicBezTo>
                    <a:cubicBezTo>
                      <a:pt x="74" y="186"/>
                      <a:pt x="69" y="184"/>
                      <a:pt x="69" y="184"/>
                    </a:cubicBezTo>
                    <a:cubicBezTo>
                      <a:pt x="63" y="183"/>
                      <a:pt x="63" y="178"/>
                      <a:pt x="63" y="178"/>
                    </a:cubicBezTo>
                    <a:cubicBezTo>
                      <a:pt x="69" y="141"/>
                      <a:pt x="92" y="131"/>
                      <a:pt x="92" y="131"/>
                    </a:cubicBezTo>
                    <a:cubicBezTo>
                      <a:pt x="92" y="114"/>
                      <a:pt x="92" y="114"/>
                      <a:pt x="92" y="114"/>
                    </a:cubicBezTo>
                    <a:cubicBezTo>
                      <a:pt x="63" y="120"/>
                      <a:pt x="51" y="160"/>
                      <a:pt x="51" y="160"/>
                    </a:cubicBezTo>
                    <a:cubicBezTo>
                      <a:pt x="47" y="169"/>
                      <a:pt x="40" y="167"/>
                      <a:pt x="40" y="167"/>
                    </a:cubicBezTo>
                    <a:cubicBezTo>
                      <a:pt x="33" y="164"/>
                      <a:pt x="35" y="156"/>
                      <a:pt x="35" y="156"/>
                    </a:cubicBezTo>
                    <a:cubicBezTo>
                      <a:pt x="45" y="132"/>
                      <a:pt x="56" y="120"/>
                      <a:pt x="56" y="120"/>
                    </a:cubicBezTo>
                    <a:cubicBezTo>
                      <a:pt x="75" y="99"/>
                      <a:pt x="92" y="99"/>
                      <a:pt x="92" y="99"/>
                    </a:cubicBezTo>
                    <a:cubicBezTo>
                      <a:pt x="92" y="92"/>
                      <a:pt x="92" y="92"/>
                      <a:pt x="92" y="92"/>
                    </a:cubicBezTo>
                    <a:cubicBezTo>
                      <a:pt x="93" y="86"/>
                      <a:pt x="100" y="86"/>
                      <a:pt x="100" y="86"/>
                    </a:cubicBezTo>
                    <a:cubicBezTo>
                      <a:pt x="108" y="86"/>
                      <a:pt x="109" y="94"/>
                      <a:pt x="109" y="94"/>
                    </a:cubicBezTo>
                    <a:cubicBezTo>
                      <a:pt x="109" y="100"/>
                      <a:pt x="109" y="100"/>
                      <a:pt x="109" y="100"/>
                    </a:cubicBezTo>
                    <a:cubicBezTo>
                      <a:pt x="146" y="105"/>
                      <a:pt x="164" y="149"/>
                      <a:pt x="164" y="149"/>
                    </a:cubicBezTo>
                    <a:cubicBezTo>
                      <a:pt x="170" y="160"/>
                      <a:pt x="162" y="163"/>
                      <a:pt x="162" y="163"/>
                    </a:cubicBezTo>
                    <a:close/>
                    <a:moveTo>
                      <a:pt x="171" y="129"/>
                    </a:moveTo>
                    <a:cubicBezTo>
                      <a:pt x="171" y="129"/>
                      <a:pt x="151" y="94"/>
                      <a:pt x="118" y="84"/>
                    </a:cubicBezTo>
                    <a:cubicBezTo>
                      <a:pt x="118" y="84"/>
                      <a:pt x="111" y="82"/>
                      <a:pt x="108" y="78"/>
                    </a:cubicBezTo>
                    <a:cubicBezTo>
                      <a:pt x="108" y="23"/>
                      <a:pt x="108" y="23"/>
                      <a:pt x="108" y="23"/>
                    </a:cubicBezTo>
                    <a:cubicBezTo>
                      <a:pt x="108" y="23"/>
                      <a:pt x="108" y="17"/>
                      <a:pt x="116" y="17"/>
                    </a:cubicBezTo>
                    <a:cubicBezTo>
                      <a:pt x="116" y="17"/>
                      <a:pt x="122" y="16"/>
                      <a:pt x="124" y="23"/>
                    </a:cubicBezTo>
                    <a:cubicBezTo>
                      <a:pt x="124" y="35"/>
                      <a:pt x="124" y="35"/>
                      <a:pt x="124" y="35"/>
                    </a:cubicBezTo>
                    <a:cubicBezTo>
                      <a:pt x="124" y="35"/>
                      <a:pt x="140" y="38"/>
                      <a:pt x="161" y="51"/>
                    </a:cubicBezTo>
                    <a:cubicBezTo>
                      <a:pt x="161" y="51"/>
                      <a:pt x="170" y="56"/>
                      <a:pt x="181" y="66"/>
                    </a:cubicBezTo>
                    <a:cubicBezTo>
                      <a:pt x="181" y="66"/>
                      <a:pt x="183" y="73"/>
                      <a:pt x="179" y="77"/>
                    </a:cubicBezTo>
                    <a:cubicBezTo>
                      <a:pt x="179" y="77"/>
                      <a:pt x="176" y="81"/>
                      <a:pt x="168" y="75"/>
                    </a:cubicBezTo>
                    <a:cubicBezTo>
                      <a:pt x="168" y="75"/>
                      <a:pt x="143" y="54"/>
                      <a:pt x="124" y="51"/>
                    </a:cubicBezTo>
                    <a:cubicBezTo>
                      <a:pt x="124" y="70"/>
                      <a:pt x="124" y="70"/>
                      <a:pt x="124" y="70"/>
                    </a:cubicBezTo>
                    <a:cubicBezTo>
                      <a:pt x="124" y="70"/>
                      <a:pt x="154" y="79"/>
                      <a:pt x="174" y="106"/>
                    </a:cubicBezTo>
                    <a:cubicBezTo>
                      <a:pt x="174" y="106"/>
                      <a:pt x="181" y="116"/>
                      <a:pt x="185" y="123"/>
                    </a:cubicBezTo>
                    <a:cubicBezTo>
                      <a:pt x="185" y="123"/>
                      <a:pt x="188" y="125"/>
                      <a:pt x="182" y="132"/>
                    </a:cubicBezTo>
                    <a:cubicBezTo>
                      <a:pt x="182" y="132"/>
                      <a:pt x="177" y="136"/>
                      <a:pt x="171"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9"/>
              <p:cNvSpPr/>
              <p:nvPr/>
            </p:nvSpPr>
            <p:spPr bwMode="auto">
              <a:xfrm>
                <a:off x="1101725" y="1143000"/>
                <a:ext cx="53975" cy="66675"/>
              </a:xfrm>
              <a:custGeom>
                <a:avLst/>
                <a:gdLst>
                  <a:gd name="T0" fmla="*/ 9 w 16"/>
                  <a:gd name="T1" fmla="*/ 15 h 20"/>
                  <a:gd name="T2" fmla="*/ 10 w 16"/>
                  <a:gd name="T3" fmla="*/ 20 h 20"/>
                  <a:gd name="T4" fmla="*/ 10 w 16"/>
                  <a:gd name="T5" fmla="*/ 20 h 20"/>
                  <a:gd name="T6" fmla="*/ 0 w 16"/>
                  <a:gd name="T7" fmla="*/ 16 h 20"/>
                  <a:gd name="T8" fmla="*/ 0 w 16"/>
                  <a:gd name="T9" fmla="*/ 15 h 20"/>
                  <a:gd name="T10" fmla="*/ 5 w 16"/>
                  <a:gd name="T11" fmla="*/ 13 h 20"/>
                  <a:gd name="T12" fmla="*/ 9 w 16"/>
                  <a:gd name="T13" fmla="*/ 4 h 20"/>
                  <a:gd name="T14" fmla="*/ 9 w 16"/>
                  <a:gd name="T15" fmla="*/ 1 h 20"/>
                  <a:gd name="T16" fmla="*/ 7 w 16"/>
                  <a:gd name="T17" fmla="*/ 0 h 20"/>
                  <a:gd name="T18" fmla="*/ 7 w 16"/>
                  <a:gd name="T19" fmla="*/ 0 h 20"/>
                  <a:gd name="T20" fmla="*/ 15 w 16"/>
                  <a:gd name="T21" fmla="*/ 0 h 20"/>
                  <a:gd name="T22" fmla="*/ 16 w 16"/>
                  <a:gd name="T23" fmla="*/ 0 h 20"/>
                  <a:gd name="T24" fmla="*/ 9 w 16"/>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0">
                    <a:moveTo>
                      <a:pt x="9" y="15"/>
                    </a:moveTo>
                    <a:cubicBezTo>
                      <a:pt x="8" y="18"/>
                      <a:pt x="7" y="19"/>
                      <a:pt x="10" y="20"/>
                    </a:cubicBezTo>
                    <a:cubicBezTo>
                      <a:pt x="10" y="20"/>
                      <a:pt x="10" y="20"/>
                      <a:pt x="10" y="20"/>
                    </a:cubicBezTo>
                    <a:cubicBezTo>
                      <a:pt x="0" y="16"/>
                      <a:pt x="0" y="16"/>
                      <a:pt x="0" y="16"/>
                    </a:cubicBezTo>
                    <a:cubicBezTo>
                      <a:pt x="0" y="15"/>
                      <a:pt x="0" y="15"/>
                      <a:pt x="0" y="15"/>
                    </a:cubicBezTo>
                    <a:cubicBezTo>
                      <a:pt x="3" y="17"/>
                      <a:pt x="4" y="16"/>
                      <a:pt x="5" y="13"/>
                    </a:cubicBezTo>
                    <a:cubicBezTo>
                      <a:pt x="9" y="4"/>
                      <a:pt x="9" y="4"/>
                      <a:pt x="9" y="4"/>
                    </a:cubicBezTo>
                    <a:cubicBezTo>
                      <a:pt x="10" y="2"/>
                      <a:pt x="10" y="1"/>
                      <a:pt x="9" y="1"/>
                    </a:cubicBezTo>
                    <a:cubicBezTo>
                      <a:pt x="8" y="0"/>
                      <a:pt x="8" y="0"/>
                      <a:pt x="7" y="0"/>
                    </a:cubicBezTo>
                    <a:cubicBezTo>
                      <a:pt x="7" y="0"/>
                      <a:pt x="7" y="0"/>
                      <a:pt x="7" y="0"/>
                    </a:cubicBezTo>
                    <a:cubicBezTo>
                      <a:pt x="15" y="0"/>
                      <a:pt x="15" y="0"/>
                      <a:pt x="15" y="0"/>
                    </a:cubicBezTo>
                    <a:cubicBezTo>
                      <a:pt x="16" y="0"/>
                      <a:pt x="16" y="0"/>
                      <a:pt x="16" y="0"/>
                    </a:cubicBezTo>
                    <a:lnTo>
                      <a:pt x="9"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30"/>
              <p:cNvSpPr>
                <a:spLocks noEditPoints="1"/>
              </p:cNvSpPr>
              <p:nvPr/>
            </p:nvSpPr>
            <p:spPr bwMode="auto">
              <a:xfrm>
                <a:off x="1223963" y="1173163"/>
                <a:ext cx="46037" cy="69850"/>
              </a:xfrm>
              <a:custGeom>
                <a:avLst/>
                <a:gdLst>
                  <a:gd name="T0" fmla="*/ 14 w 14"/>
                  <a:gd name="T1" fmla="*/ 15 h 21"/>
                  <a:gd name="T2" fmla="*/ 7 w 14"/>
                  <a:gd name="T3" fmla="*/ 21 h 21"/>
                  <a:gd name="T4" fmla="*/ 0 w 14"/>
                  <a:gd name="T5" fmla="*/ 16 h 21"/>
                  <a:gd name="T6" fmla="*/ 4 w 14"/>
                  <a:gd name="T7" fmla="*/ 11 h 21"/>
                  <a:gd name="T8" fmla="*/ 0 w 14"/>
                  <a:gd name="T9" fmla="*/ 5 h 21"/>
                  <a:gd name="T10" fmla="*/ 7 w 14"/>
                  <a:gd name="T11" fmla="*/ 0 h 21"/>
                  <a:gd name="T12" fmla="*/ 13 w 14"/>
                  <a:gd name="T13" fmla="*/ 5 h 21"/>
                  <a:gd name="T14" fmla="*/ 10 w 14"/>
                  <a:gd name="T15" fmla="*/ 9 h 21"/>
                  <a:gd name="T16" fmla="*/ 14 w 14"/>
                  <a:gd name="T17" fmla="*/ 15 h 21"/>
                  <a:gd name="T18" fmla="*/ 4 w 14"/>
                  <a:gd name="T19" fmla="*/ 16 h 21"/>
                  <a:gd name="T20" fmla="*/ 7 w 14"/>
                  <a:gd name="T21" fmla="*/ 20 h 21"/>
                  <a:gd name="T22" fmla="*/ 9 w 14"/>
                  <a:gd name="T23" fmla="*/ 17 h 21"/>
                  <a:gd name="T24" fmla="*/ 5 w 14"/>
                  <a:gd name="T25" fmla="*/ 12 h 21"/>
                  <a:gd name="T26" fmla="*/ 4 w 14"/>
                  <a:gd name="T27" fmla="*/ 16 h 21"/>
                  <a:gd name="T28" fmla="*/ 10 w 14"/>
                  <a:gd name="T29" fmla="*/ 5 h 21"/>
                  <a:gd name="T30" fmla="*/ 7 w 14"/>
                  <a:gd name="T31" fmla="*/ 1 h 21"/>
                  <a:gd name="T32" fmla="*/ 5 w 14"/>
                  <a:gd name="T33" fmla="*/ 3 h 21"/>
                  <a:gd name="T34" fmla="*/ 9 w 14"/>
                  <a:gd name="T35" fmla="*/ 9 h 21"/>
                  <a:gd name="T36" fmla="*/ 10 w 14"/>
                  <a:gd name="T37"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21">
                    <a:moveTo>
                      <a:pt x="14" y="15"/>
                    </a:moveTo>
                    <a:cubicBezTo>
                      <a:pt x="14" y="19"/>
                      <a:pt x="10" y="21"/>
                      <a:pt x="7" y="21"/>
                    </a:cubicBezTo>
                    <a:cubicBezTo>
                      <a:pt x="2" y="21"/>
                      <a:pt x="0" y="18"/>
                      <a:pt x="0" y="16"/>
                    </a:cubicBezTo>
                    <a:cubicBezTo>
                      <a:pt x="0" y="13"/>
                      <a:pt x="2" y="12"/>
                      <a:pt x="4" y="11"/>
                    </a:cubicBezTo>
                    <a:cubicBezTo>
                      <a:pt x="2" y="9"/>
                      <a:pt x="0" y="8"/>
                      <a:pt x="0" y="5"/>
                    </a:cubicBezTo>
                    <a:cubicBezTo>
                      <a:pt x="0" y="3"/>
                      <a:pt x="2" y="0"/>
                      <a:pt x="7" y="0"/>
                    </a:cubicBezTo>
                    <a:cubicBezTo>
                      <a:pt x="11" y="0"/>
                      <a:pt x="13" y="2"/>
                      <a:pt x="13" y="5"/>
                    </a:cubicBezTo>
                    <a:cubicBezTo>
                      <a:pt x="13" y="7"/>
                      <a:pt x="12" y="8"/>
                      <a:pt x="10" y="9"/>
                    </a:cubicBezTo>
                    <a:cubicBezTo>
                      <a:pt x="12" y="11"/>
                      <a:pt x="14" y="13"/>
                      <a:pt x="14" y="15"/>
                    </a:cubicBezTo>
                    <a:close/>
                    <a:moveTo>
                      <a:pt x="4" y="16"/>
                    </a:moveTo>
                    <a:cubicBezTo>
                      <a:pt x="4" y="18"/>
                      <a:pt x="4" y="20"/>
                      <a:pt x="7" y="20"/>
                    </a:cubicBezTo>
                    <a:cubicBezTo>
                      <a:pt x="9" y="20"/>
                      <a:pt x="9" y="19"/>
                      <a:pt x="9" y="17"/>
                    </a:cubicBezTo>
                    <a:cubicBezTo>
                      <a:pt x="9" y="15"/>
                      <a:pt x="7" y="13"/>
                      <a:pt x="5" y="12"/>
                    </a:cubicBezTo>
                    <a:cubicBezTo>
                      <a:pt x="4" y="13"/>
                      <a:pt x="4" y="15"/>
                      <a:pt x="4" y="16"/>
                    </a:cubicBezTo>
                    <a:close/>
                    <a:moveTo>
                      <a:pt x="10" y="5"/>
                    </a:moveTo>
                    <a:cubicBezTo>
                      <a:pt x="10" y="3"/>
                      <a:pt x="9" y="1"/>
                      <a:pt x="7" y="1"/>
                    </a:cubicBezTo>
                    <a:cubicBezTo>
                      <a:pt x="6" y="1"/>
                      <a:pt x="5" y="2"/>
                      <a:pt x="5" y="3"/>
                    </a:cubicBezTo>
                    <a:cubicBezTo>
                      <a:pt x="5" y="6"/>
                      <a:pt x="7" y="7"/>
                      <a:pt x="9" y="9"/>
                    </a:cubicBezTo>
                    <a:cubicBezTo>
                      <a:pt x="9" y="7"/>
                      <a:pt x="10" y="6"/>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31"/>
              <p:cNvSpPr>
                <a:spLocks noEditPoints="1"/>
              </p:cNvSpPr>
              <p:nvPr/>
            </p:nvSpPr>
            <p:spPr bwMode="auto">
              <a:xfrm>
                <a:off x="1333500" y="1173163"/>
                <a:ext cx="46037" cy="69850"/>
              </a:xfrm>
              <a:custGeom>
                <a:avLst/>
                <a:gdLst>
                  <a:gd name="T0" fmla="*/ 0 w 14"/>
                  <a:gd name="T1" fmla="*/ 21 h 21"/>
                  <a:gd name="T2" fmla="*/ 9 w 14"/>
                  <a:gd name="T3" fmla="*/ 13 h 21"/>
                  <a:gd name="T4" fmla="*/ 6 w 14"/>
                  <a:gd name="T5" fmla="*/ 14 h 21"/>
                  <a:gd name="T6" fmla="*/ 0 w 14"/>
                  <a:gd name="T7" fmla="*/ 7 h 21"/>
                  <a:gd name="T8" fmla="*/ 7 w 14"/>
                  <a:gd name="T9" fmla="*/ 0 h 21"/>
                  <a:gd name="T10" fmla="*/ 14 w 14"/>
                  <a:gd name="T11" fmla="*/ 8 h 21"/>
                  <a:gd name="T12" fmla="*/ 0 w 14"/>
                  <a:gd name="T13" fmla="*/ 21 h 21"/>
                  <a:gd name="T14" fmla="*/ 9 w 14"/>
                  <a:gd name="T15" fmla="*/ 8 h 21"/>
                  <a:gd name="T16" fmla="*/ 6 w 14"/>
                  <a:gd name="T17" fmla="*/ 1 h 21"/>
                  <a:gd name="T18" fmla="*/ 5 w 14"/>
                  <a:gd name="T19" fmla="*/ 5 h 21"/>
                  <a:gd name="T20" fmla="*/ 8 w 14"/>
                  <a:gd name="T21" fmla="*/ 12 h 21"/>
                  <a:gd name="T22" fmla="*/ 9 w 14"/>
                  <a:gd name="T23" fmla="*/ 11 h 21"/>
                  <a:gd name="T24" fmla="*/ 9 w 14"/>
                  <a:gd name="T25"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0" y="21"/>
                    </a:moveTo>
                    <a:cubicBezTo>
                      <a:pt x="5" y="20"/>
                      <a:pt x="8" y="17"/>
                      <a:pt x="9" y="13"/>
                    </a:cubicBezTo>
                    <a:cubicBezTo>
                      <a:pt x="8" y="13"/>
                      <a:pt x="7" y="14"/>
                      <a:pt x="6" y="14"/>
                    </a:cubicBezTo>
                    <a:cubicBezTo>
                      <a:pt x="2" y="14"/>
                      <a:pt x="0" y="10"/>
                      <a:pt x="0" y="7"/>
                    </a:cubicBezTo>
                    <a:cubicBezTo>
                      <a:pt x="0" y="3"/>
                      <a:pt x="3" y="0"/>
                      <a:pt x="7" y="0"/>
                    </a:cubicBezTo>
                    <a:cubicBezTo>
                      <a:pt x="12" y="0"/>
                      <a:pt x="14" y="4"/>
                      <a:pt x="14" y="8"/>
                    </a:cubicBezTo>
                    <a:cubicBezTo>
                      <a:pt x="14" y="16"/>
                      <a:pt x="8" y="21"/>
                      <a:pt x="0" y="21"/>
                    </a:cubicBezTo>
                    <a:close/>
                    <a:moveTo>
                      <a:pt x="9" y="8"/>
                    </a:moveTo>
                    <a:cubicBezTo>
                      <a:pt x="9" y="7"/>
                      <a:pt x="9" y="1"/>
                      <a:pt x="6" y="1"/>
                    </a:cubicBezTo>
                    <a:cubicBezTo>
                      <a:pt x="5" y="1"/>
                      <a:pt x="5" y="4"/>
                      <a:pt x="5" y="5"/>
                    </a:cubicBezTo>
                    <a:cubicBezTo>
                      <a:pt x="5" y="10"/>
                      <a:pt x="6" y="12"/>
                      <a:pt x="8" y="12"/>
                    </a:cubicBezTo>
                    <a:cubicBezTo>
                      <a:pt x="8" y="12"/>
                      <a:pt x="9" y="12"/>
                      <a:pt x="9" y="11"/>
                    </a:cubicBezTo>
                    <a:cubicBezTo>
                      <a:pt x="9" y="10"/>
                      <a:pt x="9" y="10"/>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32"/>
              <p:cNvSpPr>
                <a:spLocks noEditPoints="1"/>
              </p:cNvSpPr>
              <p:nvPr/>
            </p:nvSpPr>
            <p:spPr bwMode="auto">
              <a:xfrm>
                <a:off x="1439863" y="1139825"/>
                <a:ext cx="61912" cy="76200"/>
              </a:xfrm>
              <a:custGeom>
                <a:avLst/>
                <a:gdLst>
                  <a:gd name="T0" fmla="*/ 17 w 19"/>
                  <a:gd name="T1" fmla="*/ 12 h 23"/>
                  <a:gd name="T2" fmla="*/ 13 w 19"/>
                  <a:gd name="T3" fmla="*/ 21 h 23"/>
                  <a:gd name="T4" fmla="*/ 5 w 19"/>
                  <a:gd name="T5" fmla="*/ 19 h 23"/>
                  <a:gd name="T6" fmla="*/ 7 w 19"/>
                  <a:gd name="T7" fmla="*/ 12 h 23"/>
                  <a:gd name="T8" fmla="*/ 1 w 19"/>
                  <a:gd name="T9" fmla="*/ 9 h 23"/>
                  <a:gd name="T10" fmla="*/ 5 w 19"/>
                  <a:gd name="T11" fmla="*/ 1 h 23"/>
                  <a:gd name="T12" fmla="*/ 12 w 19"/>
                  <a:gd name="T13" fmla="*/ 3 h 23"/>
                  <a:gd name="T14" fmla="*/ 11 w 19"/>
                  <a:gd name="T15" fmla="*/ 8 h 23"/>
                  <a:gd name="T16" fmla="*/ 17 w 19"/>
                  <a:gd name="T17" fmla="*/ 12 h 23"/>
                  <a:gd name="T18" fmla="*/ 9 w 19"/>
                  <a:gd name="T19" fmla="*/ 17 h 23"/>
                  <a:gd name="T20" fmla="*/ 13 w 19"/>
                  <a:gd name="T21" fmla="*/ 20 h 23"/>
                  <a:gd name="T22" fmla="*/ 14 w 19"/>
                  <a:gd name="T23" fmla="*/ 16 h 23"/>
                  <a:gd name="T24" fmla="*/ 8 w 19"/>
                  <a:gd name="T25" fmla="*/ 12 h 23"/>
                  <a:gd name="T26" fmla="*/ 9 w 19"/>
                  <a:gd name="T27" fmla="*/ 17 h 23"/>
                  <a:gd name="T28" fmla="*/ 9 w 19"/>
                  <a:gd name="T29" fmla="*/ 4 h 23"/>
                  <a:gd name="T30" fmla="*/ 5 w 19"/>
                  <a:gd name="T31" fmla="*/ 2 h 23"/>
                  <a:gd name="T32" fmla="*/ 4 w 19"/>
                  <a:gd name="T33" fmla="*/ 5 h 23"/>
                  <a:gd name="T34" fmla="*/ 10 w 19"/>
                  <a:gd name="T35" fmla="*/ 8 h 23"/>
                  <a:gd name="T36" fmla="*/ 9 w 19"/>
                  <a:gd name="T3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3">
                    <a:moveTo>
                      <a:pt x="17" y="12"/>
                    </a:moveTo>
                    <a:cubicBezTo>
                      <a:pt x="19" y="16"/>
                      <a:pt x="16" y="19"/>
                      <a:pt x="13" y="21"/>
                    </a:cubicBezTo>
                    <a:cubicBezTo>
                      <a:pt x="9" y="23"/>
                      <a:pt x="6" y="21"/>
                      <a:pt x="5" y="19"/>
                    </a:cubicBezTo>
                    <a:cubicBezTo>
                      <a:pt x="4" y="16"/>
                      <a:pt x="5" y="14"/>
                      <a:pt x="7" y="12"/>
                    </a:cubicBezTo>
                    <a:cubicBezTo>
                      <a:pt x="4" y="12"/>
                      <a:pt x="2" y="11"/>
                      <a:pt x="1" y="9"/>
                    </a:cubicBezTo>
                    <a:cubicBezTo>
                      <a:pt x="0" y="7"/>
                      <a:pt x="0" y="3"/>
                      <a:pt x="5" y="1"/>
                    </a:cubicBezTo>
                    <a:cubicBezTo>
                      <a:pt x="8" y="0"/>
                      <a:pt x="11" y="0"/>
                      <a:pt x="12" y="3"/>
                    </a:cubicBezTo>
                    <a:cubicBezTo>
                      <a:pt x="13" y="5"/>
                      <a:pt x="12" y="7"/>
                      <a:pt x="11" y="8"/>
                    </a:cubicBezTo>
                    <a:cubicBezTo>
                      <a:pt x="13" y="9"/>
                      <a:pt x="16" y="10"/>
                      <a:pt x="17" y="12"/>
                    </a:cubicBezTo>
                    <a:close/>
                    <a:moveTo>
                      <a:pt x="9" y="17"/>
                    </a:moveTo>
                    <a:cubicBezTo>
                      <a:pt x="9" y="19"/>
                      <a:pt x="11" y="21"/>
                      <a:pt x="13" y="20"/>
                    </a:cubicBezTo>
                    <a:cubicBezTo>
                      <a:pt x="15" y="19"/>
                      <a:pt x="15" y="17"/>
                      <a:pt x="14" y="16"/>
                    </a:cubicBezTo>
                    <a:cubicBezTo>
                      <a:pt x="13" y="14"/>
                      <a:pt x="10" y="13"/>
                      <a:pt x="8" y="12"/>
                    </a:cubicBezTo>
                    <a:cubicBezTo>
                      <a:pt x="7" y="14"/>
                      <a:pt x="8" y="16"/>
                      <a:pt x="9" y="17"/>
                    </a:cubicBezTo>
                    <a:close/>
                    <a:moveTo>
                      <a:pt x="9" y="4"/>
                    </a:moveTo>
                    <a:cubicBezTo>
                      <a:pt x="8" y="3"/>
                      <a:pt x="7" y="1"/>
                      <a:pt x="5" y="2"/>
                    </a:cubicBezTo>
                    <a:cubicBezTo>
                      <a:pt x="4" y="3"/>
                      <a:pt x="3" y="4"/>
                      <a:pt x="4" y="5"/>
                    </a:cubicBezTo>
                    <a:cubicBezTo>
                      <a:pt x="5" y="7"/>
                      <a:pt x="7" y="8"/>
                      <a:pt x="10" y="8"/>
                    </a:cubicBezTo>
                    <a:cubicBezTo>
                      <a:pt x="10" y="7"/>
                      <a:pt x="9" y="6"/>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33"/>
              <p:cNvSpPr>
                <a:spLocks noEditPoints="1"/>
              </p:cNvSpPr>
              <p:nvPr/>
            </p:nvSpPr>
            <p:spPr bwMode="auto">
              <a:xfrm>
                <a:off x="939800" y="428625"/>
                <a:ext cx="720725" cy="725487"/>
              </a:xfrm>
              <a:custGeom>
                <a:avLst/>
                <a:gdLst>
                  <a:gd name="T0" fmla="*/ 109 w 218"/>
                  <a:gd name="T1" fmla="*/ 0 h 218"/>
                  <a:gd name="T2" fmla="*/ 0 w 218"/>
                  <a:gd name="T3" fmla="*/ 109 h 218"/>
                  <a:gd name="T4" fmla="*/ 109 w 218"/>
                  <a:gd name="T5" fmla="*/ 218 h 218"/>
                  <a:gd name="T6" fmla="*/ 218 w 218"/>
                  <a:gd name="T7" fmla="*/ 109 h 218"/>
                  <a:gd name="T8" fmla="*/ 109 w 218"/>
                  <a:gd name="T9" fmla="*/ 0 h 218"/>
                  <a:gd name="T10" fmla="*/ 109 w 218"/>
                  <a:gd name="T11" fmla="*/ 214 h 218"/>
                  <a:gd name="T12" fmla="*/ 4 w 218"/>
                  <a:gd name="T13" fmla="*/ 109 h 218"/>
                  <a:gd name="T14" fmla="*/ 109 w 218"/>
                  <a:gd name="T15" fmla="*/ 4 h 218"/>
                  <a:gd name="T16" fmla="*/ 214 w 218"/>
                  <a:gd name="T17" fmla="*/ 109 h 218"/>
                  <a:gd name="T18" fmla="*/ 109 w 218"/>
                  <a:gd name="T19" fmla="*/ 21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18">
                    <a:moveTo>
                      <a:pt x="109" y="0"/>
                    </a:moveTo>
                    <a:cubicBezTo>
                      <a:pt x="49" y="0"/>
                      <a:pt x="0" y="49"/>
                      <a:pt x="0" y="109"/>
                    </a:cubicBezTo>
                    <a:cubicBezTo>
                      <a:pt x="0" y="170"/>
                      <a:pt x="49" y="218"/>
                      <a:pt x="109" y="218"/>
                    </a:cubicBezTo>
                    <a:cubicBezTo>
                      <a:pt x="169" y="218"/>
                      <a:pt x="218" y="170"/>
                      <a:pt x="218" y="109"/>
                    </a:cubicBezTo>
                    <a:cubicBezTo>
                      <a:pt x="218" y="49"/>
                      <a:pt x="169" y="0"/>
                      <a:pt x="109" y="0"/>
                    </a:cubicBezTo>
                    <a:close/>
                    <a:moveTo>
                      <a:pt x="109" y="214"/>
                    </a:moveTo>
                    <a:cubicBezTo>
                      <a:pt x="51" y="214"/>
                      <a:pt x="4" y="167"/>
                      <a:pt x="4" y="109"/>
                    </a:cubicBezTo>
                    <a:cubicBezTo>
                      <a:pt x="4" y="51"/>
                      <a:pt x="51" y="4"/>
                      <a:pt x="109" y="4"/>
                    </a:cubicBezTo>
                    <a:cubicBezTo>
                      <a:pt x="167" y="4"/>
                      <a:pt x="214" y="51"/>
                      <a:pt x="214" y="109"/>
                    </a:cubicBezTo>
                    <a:cubicBezTo>
                      <a:pt x="214" y="167"/>
                      <a:pt x="167" y="214"/>
                      <a:pt x="109" y="2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34"/>
              <p:cNvSpPr>
                <a:spLocks noEditPoints="1"/>
              </p:cNvSpPr>
              <p:nvPr/>
            </p:nvSpPr>
            <p:spPr bwMode="auto">
              <a:xfrm>
                <a:off x="814388" y="303213"/>
                <a:ext cx="971550" cy="979487"/>
              </a:xfrm>
              <a:custGeom>
                <a:avLst/>
                <a:gdLst>
                  <a:gd name="T0" fmla="*/ 147 w 294"/>
                  <a:gd name="T1" fmla="*/ 0 h 295"/>
                  <a:gd name="T2" fmla="*/ 0 w 294"/>
                  <a:gd name="T3" fmla="*/ 147 h 295"/>
                  <a:gd name="T4" fmla="*/ 147 w 294"/>
                  <a:gd name="T5" fmla="*/ 295 h 295"/>
                  <a:gd name="T6" fmla="*/ 294 w 294"/>
                  <a:gd name="T7" fmla="*/ 147 h 295"/>
                  <a:gd name="T8" fmla="*/ 147 w 294"/>
                  <a:gd name="T9" fmla="*/ 0 h 295"/>
                  <a:gd name="T10" fmla="*/ 147 w 294"/>
                  <a:gd name="T11" fmla="*/ 289 h 295"/>
                  <a:gd name="T12" fmla="*/ 5 w 294"/>
                  <a:gd name="T13" fmla="*/ 147 h 295"/>
                  <a:gd name="T14" fmla="*/ 147 w 294"/>
                  <a:gd name="T15" fmla="*/ 5 h 295"/>
                  <a:gd name="T16" fmla="*/ 289 w 294"/>
                  <a:gd name="T17" fmla="*/ 147 h 295"/>
                  <a:gd name="T18" fmla="*/ 147 w 294"/>
                  <a:gd name="T19" fmla="*/ 28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5">
                    <a:moveTo>
                      <a:pt x="147" y="0"/>
                    </a:moveTo>
                    <a:cubicBezTo>
                      <a:pt x="66" y="0"/>
                      <a:pt x="0" y="66"/>
                      <a:pt x="0" y="147"/>
                    </a:cubicBezTo>
                    <a:cubicBezTo>
                      <a:pt x="0" y="229"/>
                      <a:pt x="66" y="295"/>
                      <a:pt x="147" y="295"/>
                    </a:cubicBezTo>
                    <a:cubicBezTo>
                      <a:pt x="229" y="295"/>
                      <a:pt x="294" y="229"/>
                      <a:pt x="294" y="147"/>
                    </a:cubicBezTo>
                    <a:cubicBezTo>
                      <a:pt x="294" y="66"/>
                      <a:pt x="229" y="0"/>
                      <a:pt x="147" y="0"/>
                    </a:cubicBezTo>
                    <a:close/>
                    <a:moveTo>
                      <a:pt x="147" y="289"/>
                    </a:moveTo>
                    <a:cubicBezTo>
                      <a:pt x="69" y="289"/>
                      <a:pt x="5" y="226"/>
                      <a:pt x="5" y="147"/>
                    </a:cubicBezTo>
                    <a:cubicBezTo>
                      <a:pt x="5" y="69"/>
                      <a:pt x="69" y="5"/>
                      <a:pt x="147" y="5"/>
                    </a:cubicBezTo>
                    <a:cubicBezTo>
                      <a:pt x="226" y="5"/>
                      <a:pt x="289" y="69"/>
                      <a:pt x="289" y="147"/>
                    </a:cubicBezTo>
                    <a:cubicBezTo>
                      <a:pt x="289" y="226"/>
                      <a:pt x="226" y="289"/>
                      <a:pt x="147" y="2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4" name="组合 173"/>
            <p:cNvGrpSpPr/>
            <p:nvPr/>
          </p:nvGrpSpPr>
          <p:grpSpPr>
            <a:xfrm>
              <a:off x="1939909" y="401406"/>
              <a:ext cx="1993868" cy="790575"/>
              <a:chOff x="2079625" y="242888"/>
              <a:chExt cx="2270125" cy="900112"/>
            </a:xfrm>
            <a:solidFill>
              <a:schemeClr val="bg2">
                <a:lumMod val="50000"/>
              </a:schemeClr>
            </a:solidFill>
          </p:grpSpPr>
          <p:sp>
            <p:nvSpPr>
              <p:cNvPr id="175" name="Freeform 35"/>
              <p:cNvSpPr>
                <a:spLocks noEditPoints="1"/>
              </p:cNvSpPr>
              <p:nvPr/>
            </p:nvSpPr>
            <p:spPr bwMode="auto">
              <a:xfrm>
                <a:off x="2079625" y="333375"/>
                <a:ext cx="244475" cy="530225"/>
              </a:xfrm>
              <a:custGeom>
                <a:avLst/>
                <a:gdLst>
                  <a:gd name="T0" fmla="*/ 68 w 74"/>
                  <a:gd name="T1" fmla="*/ 34 h 160"/>
                  <a:gd name="T2" fmla="*/ 57 w 74"/>
                  <a:gd name="T3" fmla="*/ 17 h 160"/>
                  <a:gd name="T4" fmla="*/ 39 w 74"/>
                  <a:gd name="T5" fmla="*/ 7 h 160"/>
                  <a:gd name="T6" fmla="*/ 34 w 74"/>
                  <a:gd name="T7" fmla="*/ 2 h 160"/>
                  <a:gd name="T8" fmla="*/ 30 w 74"/>
                  <a:gd name="T9" fmla="*/ 1 h 160"/>
                  <a:gd name="T10" fmla="*/ 30 w 74"/>
                  <a:gd name="T11" fmla="*/ 9 h 160"/>
                  <a:gd name="T12" fmla="*/ 43 w 74"/>
                  <a:gd name="T13" fmla="*/ 25 h 160"/>
                  <a:gd name="T14" fmla="*/ 49 w 74"/>
                  <a:gd name="T15" fmla="*/ 41 h 160"/>
                  <a:gd name="T16" fmla="*/ 48 w 74"/>
                  <a:gd name="T17" fmla="*/ 81 h 160"/>
                  <a:gd name="T18" fmla="*/ 42 w 74"/>
                  <a:gd name="T19" fmla="*/ 79 h 160"/>
                  <a:gd name="T20" fmla="*/ 36 w 74"/>
                  <a:gd name="T21" fmla="*/ 77 h 160"/>
                  <a:gd name="T22" fmla="*/ 21 w 74"/>
                  <a:gd name="T23" fmla="*/ 70 h 160"/>
                  <a:gd name="T24" fmla="*/ 14 w 74"/>
                  <a:gd name="T25" fmla="*/ 73 h 160"/>
                  <a:gd name="T26" fmla="*/ 19 w 74"/>
                  <a:gd name="T27" fmla="*/ 81 h 160"/>
                  <a:gd name="T28" fmla="*/ 19 w 74"/>
                  <a:gd name="T29" fmla="*/ 89 h 160"/>
                  <a:gd name="T30" fmla="*/ 20 w 74"/>
                  <a:gd name="T31" fmla="*/ 97 h 160"/>
                  <a:gd name="T32" fmla="*/ 12 w 74"/>
                  <a:gd name="T33" fmla="*/ 117 h 160"/>
                  <a:gd name="T34" fmla="*/ 6 w 74"/>
                  <a:gd name="T35" fmla="*/ 127 h 160"/>
                  <a:gd name="T36" fmla="*/ 2 w 74"/>
                  <a:gd name="T37" fmla="*/ 140 h 160"/>
                  <a:gd name="T38" fmla="*/ 7 w 74"/>
                  <a:gd name="T39" fmla="*/ 152 h 160"/>
                  <a:gd name="T40" fmla="*/ 23 w 74"/>
                  <a:gd name="T41" fmla="*/ 143 h 160"/>
                  <a:gd name="T42" fmla="*/ 36 w 74"/>
                  <a:gd name="T43" fmla="*/ 136 h 160"/>
                  <a:gd name="T44" fmla="*/ 48 w 74"/>
                  <a:gd name="T45" fmla="*/ 127 h 160"/>
                  <a:gd name="T46" fmla="*/ 48 w 74"/>
                  <a:gd name="T47" fmla="*/ 141 h 160"/>
                  <a:gd name="T48" fmla="*/ 51 w 74"/>
                  <a:gd name="T49" fmla="*/ 149 h 160"/>
                  <a:gd name="T50" fmla="*/ 59 w 74"/>
                  <a:gd name="T51" fmla="*/ 143 h 160"/>
                  <a:gd name="T52" fmla="*/ 68 w 74"/>
                  <a:gd name="T53" fmla="*/ 34 h 160"/>
                  <a:gd name="T54" fmla="*/ 48 w 74"/>
                  <a:gd name="T55" fmla="*/ 116 h 160"/>
                  <a:gd name="T56" fmla="*/ 19 w 74"/>
                  <a:gd name="T57" fmla="*/ 132 h 160"/>
                  <a:gd name="T58" fmla="*/ 13 w 74"/>
                  <a:gd name="T59" fmla="*/ 130 h 160"/>
                  <a:gd name="T60" fmla="*/ 15 w 74"/>
                  <a:gd name="T61" fmla="*/ 124 h 160"/>
                  <a:gd name="T62" fmla="*/ 30 w 74"/>
                  <a:gd name="T63" fmla="*/ 103 h 160"/>
                  <a:gd name="T64" fmla="*/ 37 w 74"/>
                  <a:gd name="T65" fmla="*/ 97 h 160"/>
                  <a:gd name="T66" fmla="*/ 48 w 74"/>
                  <a:gd name="T67" fmla="*/ 88 h 160"/>
                  <a:gd name="T68" fmla="*/ 48 w 74"/>
                  <a:gd name="T69" fmla="*/ 1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160">
                    <a:moveTo>
                      <a:pt x="68" y="34"/>
                    </a:moveTo>
                    <a:cubicBezTo>
                      <a:pt x="68" y="24"/>
                      <a:pt x="57" y="17"/>
                      <a:pt x="57" y="17"/>
                    </a:cubicBezTo>
                    <a:cubicBezTo>
                      <a:pt x="53" y="15"/>
                      <a:pt x="39" y="7"/>
                      <a:pt x="39" y="7"/>
                    </a:cubicBezTo>
                    <a:cubicBezTo>
                      <a:pt x="37" y="5"/>
                      <a:pt x="34" y="2"/>
                      <a:pt x="34" y="2"/>
                    </a:cubicBezTo>
                    <a:cubicBezTo>
                      <a:pt x="33" y="0"/>
                      <a:pt x="30" y="1"/>
                      <a:pt x="30" y="1"/>
                    </a:cubicBezTo>
                    <a:cubicBezTo>
                      <a:pt x="27" y="6"/>
                      <a:pt x="30" y="9"/>
                      <a:pt x="30" y="9"/>
                    </a:cubicBezTo>
                    <a:cubicBezTo>
                      <a:pt x="43" y="25"/>
                      <a:pt x="43" y="25"/>
                      <a:pt x="43" y="25"/>
                    </a:cubicBezTo>
                    <a:cubicBezTo>
                      <a:pt x="50" y="32"/>
                      <a:pt x="49" y="41"/>
                      <a:pt x="49" y="41"/>
                    </a:cubicBezTo>
                    <a:cubicBezTo>
                      <a:pt x="48" y="81"/>
                      <a:pt x="48" y="81"/>
                      <a:pt x="48" y="81"/>
                    </a:cubicBezTo>
                    <a:cubicBezTo>
                      <a:pt x="46" y="77"/>
                      <a:pt x="42" y="79"/>
                      <a:pt x="42" y="79"/>
                    </a:cubicBezTo>
                    <a:cubicBezTo>
                      <a:pt x="40" y="79"/>
                      <a:pt x="36" y="77"/>
                      <a:pt x="36" y="77"/>
                    </a:cubicBezTo>
                    <a:cubicBezTo>
                      <a:pt x="21" y="70"/>
                      <a:pt x="21" y="70"/>
                      <a:pt x="21" y="70"/>
                    </a:cubicBezTo>
                    <a:cubicBezTo>
                      <a:pt x="14" y="68"/>
                      <a:pt x="14" y="73"/>
                      <a:pt x="14" y="73"/>
                    </a:cubicBezTo>
                    <a:cubicBezTo>
                      <a:pt x="16" y="74"/>
                      <a:pt x="19" y="81"/>
                      <a:pt x="19" y="81"/>
                    </a:cubicBezTo>
                    <a:cubicBezTo>
                      <a:pt x="17" y="85"/>
                      <a:pt x="19" y="89"/>
                      <a:pt x="19" y="89"/>
                    </a:cubicBezTo>
                    <a:cubicBezTo>
                      <a:pt x="22" y="91"/>
                      <a:pt x="20" y="97"/>
                      <a:pt x="20" y="97"/>
                    </a:cubicBezTo>
                    <a:cubicBezTo>
                      <a:pt x="16" y="101"/>
                      <a:pt x="12" y="117"/>
                      <a:pt x="12" y="117"/>
                    </a:cubicBezTo>
                    <a:cubicBezTo>
                      <a:pt x="9" y="123"/>
                      <a:pt x="6" y="127"/>
                      <a:pt x="6" y="127"/>
                    </a:cubicBezTo>
                    <a:cubicBezTo>
                      <a:pt x="0" y="133"/>
                      <a:pt x="2" y="140"/>
                      <a:pt x="2" y="140"/>
                    </a:cubicBezTo>
                    <a:cubicBezTo>
                      <a:pt x="3" y="152"/>
                      <a:pt x="7" y="152"/>
                      <a:pt x="7" y="152"/>
                    </a:cubicBezTo>
                    <a:cubicBezTo>
                      <a:pt x="14" y="160"/>
                      <a:pt x="23" y="143"/>
                      <a:pt x="23" y="143"/>
                    </a:cubicBezTo>
                    <a:cubicBezTo>
                      <a:pt x="32" y="143"/>
                      <a:pt x="36" y="136"/>
                      <a:pt x="36" y="136"/>
                    </a:cubicBezTo>
                    <a:cubicBezTo>
                      <a:pt x="48" y="127"/>
                      <a:pt x="48" y="127"/>
                      <a:pt x="48" y="127"/>
                    </a:cubicBezTo>
                    <a:cubicBezTo>
                      <a:pt x="48" y="141"/>
                      <a:pt x="48" y="141"/>
                      <a:pt x="48" y="141"/>
                    </a:cubicBezTo>
                    <a:cubicBezTo>
                      <a:pt x="47" y="150"/>
                      <a:pt x="51" y="149"/>
                      <a:pt x="51" y="149"/>
                    </a:cubicBezTo>
                    <a:cubicBezTo>
                      <a:pt x="57" y="150"/>
                      <a:pt x="59" y="143"/>
                      <a:pt x="59" y="143"/>
                    </a:cubicBezTo>
                    <a:cubicBezTo>
                      <a:pt x="74" y="106"/>
                      <a:pt x="68" y="34"/>
                      <a:pt x="68" y="34"/>
                    </a:cubicBezTo>
                    <a:close/>
                    <a:moveTo>
                      <a:pt x="48" y="116"/>
                    </a:moveTo>
                    <a:cubicBezTo>
                      <a:pt x="48" y="116"/>
                      <a:pt x="26" y="130"/>
                      <a:pt x="19" y="132"/>
                    </a:cubicBezTo>
                    <a:cubicBezTo>
                      <a:pt x="19" y="132"/>
                      <a:pt x="14" y="135"/>
                      <a:pt x="13" y="130"/>
                    </a:cubicBezTo>
                    <a:cubicBezTo>
                      <a:pt x="13" y="130"/>
                      <a:pt x="12" y="128"/>
                      <a:pt x="15" y="124"/>
                    </a:cubicBezTo>
                    <a:cubicBezTo>
                      <a:pt x="30" y="103"/>
                      <a:pt x="30" y="103"/>
                      <a:pt x="30" y="103"/>
                    </a:cubicBezTo>
                    <a:cubicBezTo>
                      <a:pt x="30" y="103"/>
                      <a:pt x="33" y="97"/>
                      <a:pt x="37" y="97"/>
                    </a:cubicBezTo>
                    <a:cubicBezTo>
                      <a:pt x="37" y="97"/>
                      <a:pt x="44" y="94"/>
                      <a:pt x="48" y="88"/>
                    </a:cubicBezTo>
                    <a:lnTo>
                      <a:pt x="48"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36"/>
              <p:cNvSpPr/>
              <p:nvPr/>
            </p:nvSpPr>
            <p:spPr bwMode="auto">
              <a:xfrm>
                <a:off x="2387600" y="406400"/>
                <a:ext cx="271462" cy="381000"/>
              </a:xfrm>
              <a:custGeom>
                <a:avLst/>
                <a:gdLst>
                  <a:gd name="T0" fmla="*/ 54 w 82"/>
                  <a:gd name="T1" fmla="*/ 30 h 115"/>
                  <a:gd name="T2" fmla="*/ 56 w 82"/>
                  <a:gd name="T3" fmla="*/ 24 h 115"/>
                  <a:gd name="T4" fmla="*/ 60 w 82"/>
                  <a:gd name="T5" fmla="*/ 29 h 115"/>
                  <a:gd name="T6" fmla="*/ 70 w 82"/>
                  <a:gd name="T7" fmla="*/ 35 h 115"/>
                  <a:gd name="T8" fmla="*/ 75 w 82"/>
                  <a:gd name="T9" fmla="*/ 40 h 115"/>
                  <a:gd name="T10" fmla="*/ 44 w 82"/>
                  <a:gd name="T11" fmla="*/ 60 h 115"/>
                  <a:gd name="T12" fmla="*/ 42 w 82"/>
                  <a:gd name="T13" fmla="*/ 68 h 115"/>
                  <a:gd name="T14" fmla="*/ 42 w 82"/>
                  <a:gd name="T15" fmla="*/ 74 h 115"/>
                  <a:gd name="T16" fmla="*/ 39 w 82"/>
                  <a:gd name="T17" fmla="*/ 78 h 115"/>
                  <a:gd name="T18" fmla="*/ 32 w 82"/>
                  <a:gd name="T19" fmla="*/ 88 h 115"/>
                  <a:gd name="T20" fmla="*/ 38 w 82"/>
                  <a:gd name="T21" fmla="*/ 91 h 115"/>
                  <a:gd name="T22" fmla="*/ 57 w 82"/>
                  <a:gd name="T23" fmla="*/ 85 h 115"/>
                  <a:gd name="T24" fmla="*/ 67 w 82"/>
                  <a:gd name="T25" fmla="*/ 82 h 115"/>
                  <a:gd name="T26" fmla="*/ 74 w 82"/>
                  <a:gd name="T27" fmla="*/ 79 h 115"/>
                  <a:gd name="T28" fmla="*/ 81 w 82"/>
                  <a:gd name="T29" fmla="*/ 82 h 115"/>
                  <a:gd name="T30" fmla="*/ 79 w 82"/>
                  <a:gd name="T31" fmla="*/ 87 h 115"/>
                  <a:gd name="T32" fmla="*/ 66 w 82"/>
                  <a:gd name="T33" fmla="*/ 99 h 115"/>
                  <a:gd name="T34" fmla="*/ 44 w 82"/>
                  <a:gd name="T35" fmla="*/ 102 h 115"/>
                  <a:gd name="T36" fmla="*/ 20 w 82"/>
                  <a:gd name="T37" fmla="*/ 104 h 115"/>
                  <a:gd name="T38" fmla="*/ 10 w 82"/>
                  <a:gd name="T39" fmla="*/ 78 h 115"/>
                  <a:gd name="T40" fmla="*/ 3 w 82"/>
                  <a:gd name="T41" fmla="*/ 50 h 115"/>
                  <a:gd name="T42" fmla="*/ 4 w 82"/>
                  <a:gd name="T43" fmla="*/ 38 h 115"/>
                  <a:gd name="T44" fmla="*/ 14 w 82"/>
                  <a:gd name="T45" fmla="*/ 0 h 115"/>
                  <a:gd name="T46" fmla="*/ 17 w 82"/>
                  <a:gd name="T47" fmla="*/ 3 h 115"/>
                  <a:gd name="T48" fmla="*/ 32 w 82"/>
                  <a:gd name="T49" fmla="*/ 22 h 115"/>
                  <a:gd name="T50" fmla="*/ 37 w 82"/>
                  <a:gd name="T51" fmla="*/ 40 h 115"/>
                  <a:gd name="T52" fmla="*/ 42 w 82"/>
                  <a:gd name="T53" fmla="*/ 47 h 115"/>
                  <a:gd name="T54" fmla="*/ 53 w 82"/>
                  <a:gd name="T55" fmla="*/ 38 h 115"/>
                  <a:gd name="T56" fmla="*/ 54 w 82"/>
                  <a:gd name="T57"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 h="115">
                    <a:moveTo>
                      <a:pt x="54" y="30"/>
                    </a:moveTo>
                    <a:cubicBezTo>
                      <a:pt x="54" y="30"/>
                      <a:pt x="52" y="25"/>
                      <a:pt x="56" y="24"/>
                    </a:cubicBezTo>
                    <a:cubicBezTo>
                      <a:pt x="56" y="24"/>
                      <a:pt x="61" y="22"/>
                      <a:pt x="60" y="29"/>
                    </a:cubicBezTo>
                    <a:cubicBezTo>
                      <a:pt x="60" y="29"/>
                      <a:pt x="65" y="34"/>
                      <a:pt x="70" y="35"/>
                    </a:cubicBezTo>
                    <a:cubicBezTo>
                      <a:pt x="70" y="35"/>
                      <a:pt x="76" y="33"/>
                      <a:pt x="75" y="40"/>
                    </a:cubicBezTo>
                    <a:cubicBezTo>
                      <a:pt x="75" y="40"/>
                      <a:pt x="75" y="63"/>
                      <a:pt x="44" y="60"/>
                    </a:cubicBezTo>
                    <a:cubicBezTo>
                      <a:pt x="44" y="60"/>
                      <a:pt x="41" y="61"/>
                      <a:pt x="42" y="68"/>
                    </a:cubicBezTo>
                    <a:cubicBezTo>
                      <a:pt x="42" y="74"/>
                      <a:pt x="42" y="74"/>
                      <a:pt x="42" y="74"/>
                    </a:cubicBezTo>
                    <a:cubicBezTo>
                      <a:pt x="42" y="74"/>
                      <a:pt x="43" y="77"/>
                      <a:pt x="39" y="78"/>
                    </a:cubicBezTo>
                    <a:cubicBezTo>
                      <a:pt x="39" y="78"/>
                      <a:pt x="34" y="84"/>
                      <a:pt x="32" y="88"/>
                    </a:cubicBezTo>
                    <a:cubicBezTo>
                      <a:pt x="38" y="91"/>
                      <a:pt x="38" y="91"/>
                      <a:pt x="38" y="91"/>
                    </a:cubicBezTo>
                    <a:cubicBezTo>
                      <a:pt x="57" y="85"/>
                      <a:pt x="57" y="85"/>
                      <a:pt x="57" y="85"/>
                    </a:cubicBezTo>
                    <a:cubicBezTo>
                      <a:pt x="67" y="82"/>
                      <a:pt x="67" y="82"/>
                      <a:pt x="67" y="82"/>
                    </a:cubicBezTo>
                    <a:cubicBezTo>
                      <a:pt x="67" y="82"/>
                      <a:pt x="71" y="79"/>
                      <a:pt x="74" y="79"/>
                    </a:cubicBezTo>
                    <a:cubicBezTo>
                      <a:pt x="74" y="79"/>
                      <a:pt x="82" y="78"/>
                      <a:pt x="81" y="82"/>
                    </a:cubicBezTo>
                    <a:cubicBezTo>
                      <a:pt x="79" y="87"/>
                      <a:pt x="79" y="87"/>
                      <a:pt x="79" y="87"/>
                    </a:cubicBezTo>
                    <a:cubicBezTo>
                      <a:pt x="79" y="87"/>
                      <a:pt x="74" y="97"/>
                      <a:pt x="66" y="99"/>
                    </a:cubicBezTo>
                    <a:cubicBezTo>
                      <a:pt x="66" y="99"/>
                      <a:pt x="54" y="102"/>
                      <a:pt x="44" y="102"/>
                    </a:cubicBezTo>
                    <a:cubicBezTo>
                      <a:pt x="44" y="102"/>
                      <a:pt x="34" y="115"/>
                      <a:pt x="20" y="104"/>
                    </a:cubicBezTo>
                    <a:cubicBezTo>
                      <a:pt x="20" y="104"/>
                      <a:pt x="10" y="88"/>
                      <a:pt x="10" y="78"/>
                    </a:cubicBezTo>
                    <a:cubicBezTo>
                      <a:pt x="10" y="78"/>
                      <a:pt x="4" y="52"/>
                      <a:pt x="3" y="50"/>
                    </a:cubicBezTo>
                    <a:cubicBezTo>
                      <a:pt x="3" y="50"/>
                      <a:pt x="0" y="50"/>
                      <a:pt x="4" y="38"/>
                    </a:cubicBezTo>
                    <a:cubicBezTo>
                      <a:pt x="14" y="0"/>
                      <a:pt x="14" y="0"/>
                      <a:pt x="14" y="0"/>
                    </a:cubicBezTo>
                    <a:cubicBezTo>
                      <a:pt x="14" y="0"/>
                      <a:pt x="15" y="0"/>
                      <a:pt x="17" y="3"/>
                    </a:cubicBezTo>
                    <a:cubicBezTo>
                      <a:pt x="17" y="3"/>
                      <a:pt x="31" y="14"/>
                      <a:pt x="32" y="22"/>
                    </a:cubicBezTo>
                    <a:cubicBezTo>
                      <a:pt x="32" y="22"/>
                      <a:pt x="35" y="30"/>
                      <a:pt x="37" y="40"/>
                    </a:cubicBezTo>
                    <a:cubicBezTo>
                      <a:pt x="37" y="40"/>
                      <a:pt x="36" y="44"/>
                      <a:pt x="42" y="47"/>
                    </a:cubicBezTo>
                    <a:cubicBezTo>
                      <a:pt x="42" y="47"/>
                      <a:pt x="48" y="38"/>
                      <a:pt x="53" y="38"/>
                    </a:cubicBezTo>
                    <a:cubicBezTo>
                      <a:pt x="53" y="38"/>
                      <a:pt x="54" y="38"/>
                      <a:pt x="5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37"/>
              <p:cNvSpPr/>
              <p:nvPr/>
            </p:nvSpPr>
            <p:spPr bwMode="auto">
              <a:xfrm>
                <a:off x="2949575" y="242888"/>
                <a:ext cx="152400" cy="149225"/>
              </a:xfrm>
              <a:custGeom>
                <a:avLst/>
                <a:gdLst>
                  <a:gd name="T0" fmla="*/ 11 w 46"/>
                  <a:gd name="T1" fmla="*/ 40 h 45"/>
                  <a:gd name="T2" fmla="*/ 13 w 46"/>
                  <a:gd name="T3" fmla="*/ 45 h 45"/>
                  <a:gd name="T4" fmla="*/ 26 w 46"/>
                  <a:gd name="T5" fmla="*/ 36 h 45"/>
                  <a:gd name="T6" fmla="*/ 41 w 46"/>
                  <a:gd name="T7" fmla="*/ 29 h 45"/>
                  <a:gd name="T8" fmla="*/ 39 w 46"/>
                  <a:gd name="T9" fmla="*/ 19 h 45"/>
                  <a:gd name="T10" fmla="*/ 15 w 46"/>
                  <a:gd name="T11" fmla="*/ 3 h 45"/>
                  <a:gd name="T12" fmla="*/ 3 w 46"/>
                  <a:gd name="T13" fmla="*/ 2 h 45"/>
                  <a:gd name="T14" fmla="*/ 3 w 46"/>
                  <a:gd name="T15" fmla="*/ 8 h 45"/>
                  <a:gd name="T16" fmla="*/ 4 w 46"/>
                  <a:gd name="T17" fmla="*/ 13 h 45"/>
                  <a:gd name="T18" fmla="*/ 9 w 46"/>
                  <a:gd name="T19" fmla="*/ 19 h 45"/>
                  <a:gd name="T20" fmla="*/ 13 w 46"/>
                  <a:gd name="T21" fmla="*/ 32 h 45"/>
                  <a:gd name="T22" fmla="*/ 11 w 46"/>
                  <a:gd name="T23" fmla="*/ 4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5">
                    <a:moveTo>
                      <a:pt x="11" y="40"/>
                    </a:moveTo>
                    <a:cubicBezTo>
                      <a:pt x="11" y="40"/>
                      <a:pt x="7" y="45"/>
                      <a:pt x="13" y="45"/>
                    </a:cubicBezTo>
                    <a:cubicBezTo>
                      <a:pt x="13" y="45"/>
                      <a:pt x="18" y="44"/>
                      <a:pt x="26" y="36"/>
                    </a:cubicBezTo>
                    <a:cubicBezTo>
                      <a:pt x="26" y="36"/>
                      <a:pt x="38" y="36"/>
                      <a:pt x="41" y="29"/>
                    </a:cubicBezTo>
                    <a:cubicBezTo>
                      <a:pt x="41" y="29"/>
                      <a:pt x="46" y="22"/>
                      <a:pt x="39" y="19"/>
                    </a:cubicBezTo>
                    <a:cubicBezTo>
                      <a:pt x="15" y="3"/>
                      <a:pt x="15" y="3"/>
                      <a:pt x="15" y="3"/>
                    </a:cubicBezTo>
                    <a:cubicBezTo>
                      <a:pt x="15" y="3"/>
                      <a:pt x="6" y="0"/>
                      <a:pt x="3" y="2"/>
                    </a:cubicBezTo>
                    <a:cubicBezTo>
                      <a:pt x="3" y="2"/>
                      <a:pt x="0" y="6"/>
                      <a:pt x="3" y="8"/>
                    </a:cubicBezTo>
                    <a:cubicBezTo>
                      <a:pt x="3" y="8"/>
                      <a:pt x="4" y="10"/>
                      <a:pt x="4" y="13"/>
                    </a:cubicBezTo>
                    <a:cubicBezTo>
                      <a:pt x="4" y="13"/>
                      <a:pt x="5" y="16"/>
                      <a:pt x="9" y="19"/>
                    </a:cubicBezTo>
                    <a:cubicBezTo>
                      <a:pt x="9" y="19"/>
                      <a:pt x="13" y="28"/>
                      <a:pt x="13" y="32"/>
                    </a:cubicBezTo>
                    <a:cubicBezTo>
                      <a:pt x="13" y="32"/>
                      <a:pt x="12" y="39"/>
                      <a:pt x="11"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38"/>
              <p:cNvSpPr/>
              <p:nvPr/>
            </p:nvSpPr>
            <p:spPr bwMode="auto">
              <a:xfrm>
                <a:off x="2870200" y="403225"/>
                <a:ext cx="250825" cy="146050"/>
              </a:xfrm>
              <a:custGeom>
                <a:avLst/>
                <a:gdLst>
                  <a:gd name="T0" fmla="*/ 72 w 76"/>
                  <a:gd name="T1" fmla="*/ 1 h 44"/>
                  <a:gd name="T2" fmla="*/ 75 w 76"/>
                  <a:gd name="T3" fmla="*/ 7 h 44"/>
                  <a:gd name="T4" fmla="*/ 65 w 76"/>
                  <a:gd name="T5" fmla="*/ 11 h 44"/>
                  <a:gd name="T6" fmla="*/ 53 w 76"/>
                  <a:gd name="T7" fmla="*/ 20 h 44"/>
                  <a:gd name="T8" fmla="*/ 39 w 76"/>
                  <a:gd name="T9" fmla="*/ 35 h 44"/>
                  <a:gd name="T10" fmla="*/ 14 w 76"/>
                  <a:gd name="T11" fmla="*/ 38 h 44"/>
                  <a:gd name="T12" fmla="*/ 4 w 76"/>
                  <a:gd name="T13" fmla="*/ 26 h 44"/>
                  <a:gd name="T14" fmla="*/ 17 w 76"/>
                  <a:gd name="T15" fmla="*/ 19 h 44"/>
                  <a:gd name="T16" fmla="*/ 61 w 76"/>
                  <a:gd name="T17" fmla="*/ 4 h 44"/>
                  <a:gd name="T18" fmla="*/ 72 w 76"/>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4">
                    <a:moveTo>
                      <a:pt x="72" y="1"/>
                    </a:moveTo>
                    <a:cubicBezTo>
                      <a:pt x="72" y="1"/>
                      <a:pt x="76" y="0"/>
                      <a:pt x="75" y="7"/>
                    </a:cubicBezTo>
                    <a:cubicBezTo>
                      <a:pt x="75" y="7"/>
                      <a:pt x="72" y="11"/>
                      <a:pt x="65" y="11"/>
                    </a:cubicBezTo>
                    <a:cubicBezTo>
                      <a:pt x="65" y="11"/>
                      <a:pt x="59" y="13"/>
                      <a:pt x="53" y="20"/>
                    </a:cubicBezTo>
                    <a:cubicBezTo>
                      <a:pt x="53" y="20"/>
                      <a:pt x="44" y="30"/>
                      <a:pt x="39" y="35"/>
                    </a:cubicBezTo>
                    <a:cubicBezTo>
                      <a:pt x="39" y="35"/>
                      <a:pt x="30" y="44"/>
                      <a:pt x="14" y="38"/>
                    </a:cubicBezTo>
                    <a:cubicBezTo>
                      <a:pt x="14" y="38"/>
                      <a:pt x="0" y="33"/>
                      <a:pt x="4" y="26"/>
                    </a:cubicBezTo>
                    <a:cubicBezTo>
                      <a:pt x="4" y="26"/>
                      <a:pt x="4" y="23"/>
                      <a:pt x="17" y="19"/>
                    </a:cubicBezTo>
                    <a:cubicBezTo>
                      <a:pt x="61" y="4"/>
                      <a:pt x="61" y="4"/>
                      <a:pt x="61" y="4"/>
                    </a:cubicBezTo>
                    <a:lnTo>
                      <a:pt x="7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39"/>
              <p:cNvSpPr/>
              <p:nvPr/>
            </p:nvSpPr>
            <p:spPr bwMode="auto">
              <a:xfrm>
                <a:off x="3062288" y="708025"/>
                <a:ext cx="114300" cy="109537"/>
              </a:xfrm>
              <a:custGeom>
                <a:avLst/>
                <a:gdLst>
                  <a:gd name="T0" fmla="*/ 3 w 35"/>
                  <a:gd name="T1" fmla="*/ 3 h 33"/>
                  <a:gd name="T2" fmla="*/ 8 w 35"/>
                  <a:gd name="T3" fmla="*/ 21 h 33"/>
                  <a:gd name="T4" fmla="*/ 11 w 35"/>
                  <a:gd name="T5" fmla="*/ 26 h 33"/>
                  <a:gd name="T6" fmla="*/ 22 w 35"/>
                  <a:gd name="T7" fmla="*/ 33 h 33"/>
                  <a:gd name="T8" fmla="*/ 29 w 35"/>
                  <a:gd name="T9" fmla="*/ 13 h 33"/>
                  <a:gd name="T10" fmla="*/ 11 w 35"/>
                  <a:gd name="T11" fmla="*/ 1 h 33"/>
                  <a:gd name="T12" fmla="*/ 3 w 35"/>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35" h="33">
                    <a:moveTo>
                      <a:pt x="3" y="3"/>
                    </a:moveTo>
                    <a:cubicBezTo>
                      <a:pt x="3" y="3"/>
                      <a:pt x="0" y="15"/>
                      <a:pt x="8" y="21"/>
                    </a:cubicBezTo>
                    <a:cubicBezTo>
                      <a:pt x="8" y="21"/>
                      <a:pt x="9" y="22"/>
                      <a:pt x="11" y="26"/>
                    </a:cubicBezTo>
                    <a:cubicBezTo>
                      <a:pt x="11" y="26"/>
                      <a:pt x="15" y="33"/>
                      <a:pt x="22" y="33"/>
                    </a:cubicBezTo>
                    <a:cubicBezTo>
                      <a:pt x="22" y="33"/>
                      <a:pt x="35" y="27"/>
                      <a:pt x="29" y="13"/>
                    </a:cubicBezTo>
                    <a:cubicBezTo>
                      <a:pt x="29" y="13"/>
                      <a:pt x="21" y="1"/>
                      <a:pt x="11" y="1"/>
                    </a:cubicBezTo>
                    <a:cubicBezTo>
                      <a:pt x="11" y="1"/>
                      <a:pt x="6" y="0"/>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40"/>
              <p:cNvSpPr/>
              <p:nvPr/>
            </p:nvSpPr>
            <p:spPr bwMode="auto">
              <a:xfrm>
                <a:off x="2787650" y="531813"/>
                <a:ext cx="333375" cy="361950"/>
              </a:xfrm>
              <a:custGeom>
                <a:avLst/>
                <a:gdLst>
                  <a:gd name="T0" fmla="*/ 27 w 101"/>
                  <a:gd name="T1" fmla="*/ 21 h 109"/>
                  <a:gd name="T2" fmla="*/ 35 w 101"/>
                  <a:gd name="T3" fmla="*/ 26 h 109"/>
                  <a:gd name="T4" fmla="*/ 41 w 101"/>
                  <a:gd name="T5" fmla="*/ 27 h 109"/>
                  <a:gd name="T6" fmla="*/ 64 w 101"/>
                  <a:gd name="T7" fmla="*/ 12 h 109"/>
                  <a:gd name="T8" fmla="*/ 69 w 101"/>
                  <a:gd name="T9" fmla="*/ 10 h 109"/>
                  <a:gd name="T10" fmla="*/ 98 w 101"/>
                  <a:gd name="T11" fmla="*/ 9 h 109"/>
                  <a:gd name="T12" fmla="*/ 94 w 101"/>
                  <a:gd name="T13" fmla="*/ 14 h 109"/>
                  <a:gd name="T14" fmla="*/ 74 w 101"/>
                  <a:gd name="T15" fmla="*/ 32 h 109"/>
                  <a:gd name="T16" fmla="*/ 68 w 101"/>
                  <a:gd name="T17" fmla="*/ 37 h 109"/>
                  <a:gd name="T18" fmla="*/ 68 w 101"/>
                  <a:gd name="T19" fmla="*/ 41 h 109"/>
                  <a:gd name="T20" fmla="*/ 74 w 101"/>
                  <a:gd name="T21" fmla="*/ 38 h 109"/>
                  <a:gd name="T22" fmla="*/ 87 w 101"/>
                  <a:gd name="T23" fmla="*/ 40 h 109"/>
                  <a:gd name="T24" fmla="*/ 77 w 101"/>
                  <a:gd name="T25" fmla="*/ 50 h 109"/>
                  <a:gd name="T26" fmla="*/ 63 w 101"/>
                  <a:gd name="T27" fmla="*/ 57 h 109"/>
                  <a:gd name="T28" fmla="*/ 61 w 101"/>
                  <a:gd name="T29" fmla="*/ 67 h 109"/>
                  <a:gd name="T30" fmla="*/ 65 w 101"/>
                  <a:gd name="T31" fmla="*/ 81 h 109"/>
                  <a:gd name="T32" fmla="*/ 69 w 101"/>
                  <a:gd name="T33" fmla="*/ 102 h 109"/>
                  <a:gd name="T34" fmla="*/ 63 w 101"/>
                  <a:gd name="T35" fmla="*/ 107 h 109"/>
                  <a:gd name="T36" fmla="*/ 60 w 101"/>
                  <a:gd name="T37" fmla="*/ 103 h 109"/>
                  <a:gd name="T38" fmla="*/ 48 w 101"/>
                  <a:gd name="T39" fmla="*/ 94 h 109"/>
                  <a:gd name="T40" fmla="*/ 49 w 101"/>
                  <a:gd name="T41" fmla="*/ 89 h 109"/>
                  <a:gd name="T42" fmla="*/ 54 w 101"/>
                  <a:gd name="T43" fmla="*/ 86 h 109"/>
                  <a:gd name="T44" fmla="*/ 55 w 101"/>
                  <a:gd name="T45" fmla="*/ 81 h 109"/>
                  <a:gd name="T46" fmla="*/ 54 w 101"/>
                  <a:gd name="T47" fmla="*/ 71 h 109"/>
                  <a:gd name="T48" fmla="*/ 42 w 101"/>
                  <a:gd name="T49" fmla="*/ 82 h 109"/>
                  <a:gd name="T50" fmla="*/ 20 w 101"/>
                  <a:gd name="T51" fmla="*/ 103 h 109"/>
                  <a:gd name="T52" fmla="*/ 8 w 101"/>
                  <a:gd name="T53" fmla="*/ 102 h 109"/>
                  <a:gd name="T54" fmla="*/ 5 w 101"/>
                  <a:gd name="T55" fmla="*/ 86 h 109"/>
                  <a:gd name="T56" fmla="*/ 13 w 101"/>
                  <a:gd name="T57" fmla="*/ 87 h 109"/>
                  <a:gd name="T58" fmla="*/ 54 w 101"/>
                  <a:gd name="T59" fmla="*/ 62 h 109"/>
                  <a:gd name="T60" fmla="*/ 54 w 101"/>
                  <a:gd name="T61" fmla="*/ 58 h 109"/>
                  <a:gd name="T62" fmla="*/ 52 w 101"/>
                  <a:gd name="T63" fmla="*/ 50 h 109"/>
                  <a:gd name="T64" fmla="*/ 52 w 101"/>
                  <a:gd name="T65" fmla="*/ 41 h 109"/>
                  <a:gd name="T66" fmla="*/ 45 w 101"/>
                  <a:gd name="T67" fmla="*/ 43 h 109"/>
                  <a:gd name="T68" fmla="*/ 46 w 101"/>
                  <a:gd name="T69" fmla="*/ 53 h 109"/>
                  <a:gd name="T70" fmla="*/ 30 w 101"/>
                  <a:gd name="T71" fmla="*/ 66 h 109"/>
                  <a:gd name="T72" fmla="*/ 24 w 101"/>
                  <a:gd name="T73" fmla="*/ 40 h 109"/>
                  <a:gd name="T74" fmla="*/ 27 w 101"/>
                  <a:gd name="T75" fmla="*/ 2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9">
                    <a:moveTo>
                      <a:pt x="27" y="21"/>
                    </a:moveTo>
                    <a:cubicBezTo>
                      <a:pt x="27" y="21"/>
                      <a:pt x="32" y="19"/>
                      <a:pt x="35" y="26"/>
                    </a:cubicBezTo>
                    <a:cubicBezTo>
                      <a:pt x="35" y="26"/>
                      <a:pt x="37" y="29"/>
                      <a:pt x="41" y="27"/>
                    </a:cubicBezTo>
                    <a:cubicBezTo>
                      <a:pt x="64" y="12"/>
                      <a:pt x="64" y="12"/>
                      <a:pt x="64" y="12"/>
                    </a:cubicBezTo>
                    <a:cubicBezTo>
                      <a:pt x="64" y="12"/>
                      <a:pt x="68" y="11"/>
                      <a:pt x="69" y="10"/>
                    </a:cubicBezTo>
                    <a:cubicBezTo>
                      <a:pt x="69" y="10"/>
                      <a:pt x="82" y="0"/>
                      <a:pt x="98" y="9"/>
                    </a:cubicBezTo>
                    <a:cubicBezTo>
                      <a:pt x="98" y="9"/>
                      <a:pt x="101" y="10"/>
                      <a:pt x="94" y="14"/>
                    </a:cubicBezTo>
                    <a:cubicBezTo>
                      <a:pt x="74" y="32"/>
                      <a:pt x="74" y="32"/>
                      <a:pt x="74" y="32"/>
                    </a:cubicBezTo>
                    <a:cubicBezTo>
                      <a:pt x="68" y="37"/>
                      <a:pt x="68" y="37"/>
                      <a:pt x="68" y="37"/>
                    </a:cubicBezTo>
                    <a:cubicBezTo>
                      <a:pt x="68" y="37"/>
                      <a:pt x="63" y="40"/>
                      <a:pt x="68" y="41"/>
                    </a:cubicBezTo>
                    <a:cubicBezTo>
                      <a:pt x="74" y="38"/>
                      <a:pt x="74" y="38"/>
                      <a:pt x="74" y="38"/>
                    </a:cubicBezTo>
                    <a:cubicBezTo>
                      <a:pt x="74" y="38"/>
                      <a:pt x="86" y="34"/>
                      <a:pt x="87" y="40"/>
                    </a:cubicBezTo>
                    <a:cubicBezTo>
                      <a:pt x="87" y="40"/>
                      <a:pt x="89" y="44"/>
                      <a:pt x="77" y="50"/>
                    </a:cubicBezTo>
                    <a:cubicBezTo>
                      <a:pt x="77" y="50"/>
                      <a:pt x="68" y="57"/>
                      <a:pt x="63" y="57"/>
                    </a:cubicBezTo>
                    <a:cubicBezTo>
                      <a:pt x="63" y="57"/>
                      <a:pt x="60" y="60"/>
                      <a:pt x="61" y="67"/>
                    </a:cubicBezTo>
                    <a:cubicBezTo>
                      <a:pt x="61" y="67"/>
                      <a:pt x="63" y="76"/>
                      <a:pt x="65" y="81"/>
                    </a:cubicBezTo>
                    <a:cubicBezTo>
                      <a:pt x="69" y="102"/>
                      <a:pt x="69" y="102"/>
                      <a:pt x="69" y="102"/>
                    </a:cubicBezTo>
                    <a:cubicBezTo>
                      <a:pt x="69" y="102"/>
                      <a:pt x="71" y="109"/>
                      <a:pt x="63" y="107"/>
                    </a:cubicBezTo>
                    <a:cubicBezTo>
                      <a:pt x="63" y="107"/>
                      <a:pt x="60" y="107"/>
                      <a:pt x="60" y="103"/>
                    </a:cubicBezTo>
                    <a:cubicBezTo>
                      <a:pt x="60" y="103"/>
                      <a:pt x="60" y="94"/>
                      <a:pt x="48" y="94"/>
                    </a:cubicBezTo>
                    <a:cubicBezTo>
                      <a:pt x="48" y="94"/>
                      <a:pt x="46" y="91"/>
                      <a:pt x="49" y="89"/>
                    </a:cubicBezTo>
                    <a:cubicBezTo>
                      <a:pt x="49" y="89"/>
                      <a:pt x="51" y="86"/>
                      <a:pt x="54" y="86"/>
                    </a:cubicBezTo>
                    <a:cubicBezTo>
                      <a:pt x="54" y="86"/>
                      <a:pt x="55" y="85"/>
                      <a:pt x="55" y="81"/>
                    </a:cubicBezTo>
                    <a:cubicBezTo>
                      <a:pt x="54" y="71"/>
                      <a:pt x="54" y="71"/>
                      <a:pt x="54" y="71"/>
                    </a:cubicBezTo>
                    <a:cubicBezTo>
                      <a:pt x="54" y="71"/>
                      <a:pt x="48" y="76"/>
                      <a:pt x="42" y="82"/>
                    </a:cubicBezTo>
                    <a:cubicBezTo>
                      <a:pt x="20" y="103"/>
                      <a:pt x="20" y="103"/>
                      <a:pt x="20" y="103"/>
                    </a:cubicBezTo>
                    <a:cubicBezTo>
                      <a:pt x="20" y="103"/>
                      <a:pt x="15" y="109"/>
                      <a:pt x="8" y="102"/>
                    </a:cubicBezTo>
                    <a:cubicBezTo>
                      <a:pt x="8" y="102"/>
                      <a:pt x="0" y="91"/>
                      <a:pt x="5" y="86"/>
                    </a:cubicBezTo>
                    <a:cubicBezTo>
                      <a:pt x="5" y="86"/>
                      <a:pt x="8" y="84"/>
                      <a:pt x="13" y="87"/>
                    </a:cubicBezTo>
                    <a:cubicBezTo>
                      <a:pt x="54" y="62"/>
                      <a:pt x="54" y="62"/>
                      <a:pt x="54" y="62"/>
                    </a:cubicBezTo>
                    <a:cubicBezTo>
                      <a:pt x="54" y="58"/>
                      <a:pt x="54" y="58"/>
                      <a:pt x="54" y="58"/>
                    </a:cubicBezTo>
                    <a:cubicBezTo>
                      <a:pt x="54" y="58"/>
                      <a:pt x="46" y="57"/>
                      <a:pt x="52" y="50"/>
                    </a:cubicBezTo>
                    <a:cubicBezTo>
                      <a:pt x="52" y="50"/>
                      <a:pt x="56" y="41"/>
                      <a:pt x="52" y="41"/>
                    </a:cubicBezTo>
                    <a:cubicBezTo>
                      <a:pt x="52" y="41"/>
                      <a:pt x="45" y="39"/>
                      <a:pt x="45" y="43"/>
                    </a:cubicBezTo>
                    <a:cubicBezTo>
                      <a:pt x="46" y="53"/>
                      <a:pt x="46" y="53"/>
                      <a:pt x="46" y="53"/>
                    </a:cubicBezTo>
                    <a:cubicBezTo>
                      <a:pt x="46" y="53"/>
                      <a:pt x="37" y="79"/>
                      <a:pt x="30" y="66"/>
                    </a:cubicBezTo>
                    <a:cubicBezTo>
                      <a:pt x="30" y="66"/>
                      <a:pt x="21" y="57"/>
                      <a:pt x="24" y="40"/>
                    </a:cubicBezTo>
                    <a:cubicBezTo>
                      <a:pt x="24" y="40"/>
                      <a:pt x="28" y="33"/>
                      <a:pt x="2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41"/>
              <p:cNvSpPr/>
              <p:nvPr/>
            </p:nvSpPr>
            <p:spPr bwMode="auto">
              <a:xfrm>
                <a:off x="3646488" y="674688"/>
                <a:ext cx="128587" cy="133350"/>
              </a:xfrm>
              <a:custGeom>
                <a:avLst/>
                <a:gdLst>
                  <a:gd name="T0" fmla="*/ 6 w 39"/>
                  <a:gd name="T1" fmla="*/ 0 h 40"/>
                  <a:gd name="T2" fmla="*/ 12 w 39"/>
                  <a:gd name="T3" fmla="*/ 28 h 40"/>
                  <a:gd name="T4" fmla="*/ 11 w 39"/>
                  <a:gd name="T5" fmla="*/ 34 h 40"/>
                  <a:gd name="T6" fmla="*/ 25 w 39"/>
                  <a:gd name="T7" fmla="*/ 34 h 40"/>
                  <a:gd name="T8" fmla="*/ 31 w 39"/>
                  <a:gd name="T9" fmla="*/ 20 h 40"/>
                  <a:gd name="T10" fmla="*/ 6 w 39"/>
                  <a:gd name="T11" fmla="*/ 0 h 40"/>
                </a:gdLst>
                <a:ahLst/>
                <a:cxnLst>
                  <a:cxn ang="0">
                    <a:pos x="T0" y="T1"/>
                  </a:cxn>
                  <a:cxn ang="0">
                    <a:pos x="T2" y="T3"/>
                  </a:cxn>
                  <a:cxn ang="0">
                    <a:pos x="T4" y="T5"/>
                  </a:cxn>
                  <a:cxn ang="0">
                    <a:pos x="T6" y="T7"/>
                  </a:cxn>
                  <a:cxn ang="0">
                    <a:pos x="T8" y="T9"/>
                  </a:cxn>
                  <a:cxn ang="0">
                    <a:pos x="T10" y="T11"/>
                  </a:cxn>
                </a:cxnLst>
                <a:rect l="0" t="0" r="r" b="b"/>
                <a:pathLst>
                  <a:path w="39" h="40">
                    <a:moveTo>
                      <a:pt x="6" y="0"/>
                    </a:moveTo>
                    <a:cubicBezTo>
                      <a:pt x="6" y="0"/>
                      <a:pt x="0" y="10"/>
                      <a:pt x="12" y="28"/>
                    </a:cubicBezTo>
                    <a:cubicBezTo>
                      <a:pt x="12" y="28"/>
                      <a:pt x="15" y="30"/>
                      <a:pt x="11" y="34"/>
                    </a:cubicBezTo>
                    <a:cubicBezTo>
                      <a:pt x="11" y="34"/>
                      <a:pt x="11" y="40"/>
                      <a:pt x="25" y="34"/>
                    </a:cubicBezTo>
                    <a:cubicBezTo>
                      <a:pt x="25" y="34"/>
                      <a:pt x="39" y="32"/>
                      <a:pt x="31" y="20"/>
                    </a:cubicBezTo>
                    <a:cubicBezTo>
                      <a:pt x="31" y="20"/>
                      <a:pt x="18" y="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42"/>
              <p:cNvSpPr/>
              <p:nvPr/>
            </p:nvSpPr>
            <p:spPr bwMode="auto">
              <a:xfrm>
                <a:off x="3267075" y="328613"/>
                <a:ext cx="455612" cy="485775"/>
              </a:xfrm>
              <a:custGeom>
                <a:avLst/>
                <a:gdLst>
                  <a:gd name="T0" fmla="*/ 98 w 138"/>
                  <a:gd name="T1" fmla="*/ 64 h 146"/>
                  <a:gd name="T2" fmla="*/ 97 w 138"/>
                  <a:gd name="T3" fmla="*/ 26 h 146"/>
                  <a:gd name="T4" fmla="*/ 96 w 138"/>
                  <a:gd name="T5" fmla="*/ 11 h 146"/>
                  <a:gd name="T6" fmla="*/ 89 w 138"/>
                  <a:gd name="T7" fmla="*/ 9 h 146"/>
                  <a:gd name="T8" fmla="*/ 73 w 138"/>
                  <a:gd name="T9" fmla="*/ 1 h 146"/>
                  <a:gd name="T10" fmla="*/ 70 w 138"/>
                  <a:gd name="T11" fmla="*/ 13 h 146"/>
                  <a:gd name="T12" fmla="*/ 79 w 138"/>
                  <a:gd name="T13" fmla="*/ 33 h 146"/>
                  <a:gd name="T14" fmla="*/ 79 w 138"/>
                  <a:gd name="T15" fmla="*/ 70 h 146"/>
                  <a:gd name="T16" fmla="*/ 69 w 138"/>
                  <a:gd name="T17" fmla="*/ 80 h 146"/>
                  <a:gd name="T18" fmla="*/ 44 w 138"/>
                  <a:gd name="T19" fmla="*/ 90 h 146"/>
                  <a:gd name="T20" fmla="*/ 33 w 138"/>
                  <a:gd name="T21" fmla="*/ 97 h 146"/>
                  <a:gd name="T22" fmla="*/ 10 w 138"/>
                  <a:gd name="T23" fmla="*/ 104 h 146"/>
                  <a:gd name="T24" fmla="*/ 3 w 138"/>
                  <a:gd name="T25" fmla="*/ 97 h 146"/>
                  <a:gd name="T26" fmla="*/ 2 w 138"/>
                  <a:gd name="T27" fmla="*/ 103 h 146"/>
                  <a:gd name="T28" fmla="*/ 15 w 138"/>
                  <a:gd name="T29" fmla="*/ 122 h 146"/>
                  <a:gd name="T30" fmla="*/ 49 w 138"/>
                  <a:gd name="T31" fmla="*/ 104 h 146"/>
                  <a:gd name="T32" fmla="*/ 62 w 138"/>
                  <a:gd name="T33" fmla="*/ 99 h 146"/>
                  <a:gd name="T34" fmla="*/ 74 w 138"/>
                  <a:gd name="T35" fmla="*/ 96 h 146"/>
                  <a:gd name="T36" fmla="*/ 38 w 138"/>
                  <a:gd name="T37" fmla="*/ 134 h 146"/>
                  <a:gd name="T38" fmla="*/ 35 w 138"/>
                  <a:gd name="T39" fmla="*/ 137 h 146"/>
                  <a:gd name="T40" fmla="*/ 33 w 138"/>
                  <a:gd name="T41" fmla="*/ 140 h 146"/>
                  <a:gd name="T42" fmla="*/ 36 w 138"/>
                  <a:gd name="T43" fmla="*/ 143 h 146"/>
                  <a:gd name="T44" fmla="*/ 91 w 138"/>
                  <a:gd name="T45" fmla="*/ 111 h 146"/>
                  <a:gd name="T46" fmla="*/ 97 w 138"/>
                  <a:gd name="T47" fmla="*/ 81 h 146"/>
                  <a:gd name="T48" fmla="*/ 120 w 138"/>
                  <a:gd name="T49" fmla="*/ 63 h 146"/>
                  <a:gd name="T50" fmla="*/ 134 w 138"/>
                  <a:gd name="T51" fmla="*/ 44 h 146"/>
                  <a:gd name="T52" fmla="*/ 118 w 138"/>
                  <a:gd name="T53" fmla="*/ 47 h 146"/>
                  <a:gd name="T54" fmla="*/ 98 w 138"/>
                  <a:gd name="T55" fmla="*/ 6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46">
                    <a:moveTo>
                      <a:pt x="98" y="64"/>
                    </a:moveTo>
                    <a:cubicBezTo>
                      <a:pt x="97" y="26"/>
                      <a:pt x="97" y="26"/>
                      <a:pt x="97" y="26"/>
                    </a:cubicBezTo>
                    <a:cubicBezTo>
                      <a:pt x="97" y="26"/>
                      <a:pt x="103" y="16"/>
                      <a:pt x="96" y="11"/>
                    </a:cubicBezTo>
                    <a:cubicBezTo>
                      <a:pt x="89" y="9"/>
                      <a:pt x="89" y="9"/>
                      <a:pt x="89" y="9"/>
                    </a:cubicBezTo>
                    <a:cubicBezTo>
                      <a:pt x="89" y="9"/>
                      <a:pt x="85" y="0"/>
                      <a:pt x="73" y="1"/>
                    </a:cubicBezTo>
                    <a:cubicBezTo>
                      <a:pt x="73" y="1"/>
                      <a:pt x="67" y="0"/>
                      <a:pt x="70" y="13"/>
                    </a:cubicBezTo>
                    <a:cubicBezTo>
                      <a:pt x="70" y="13"/>
                      <a:pt x="76" y="30"/>
                      <a:pt x="79" y="33"/>
                    </a:cubicBezTo>
                    <a:cubicBezTo>
                      <a:pt x="79" y="70"/>
                      <a:pt x="79" y="70"/>
                      <a:pt x="79" y="70"/>
                    </a:cubicBezTo>
                    <a:cubicBezTo>
                      <a:pt x="79" y="70"/>
                      <a:pt x="77" y="78"/>
                      <a:pt x="69" y="80"/>
                    </a:cubicBezTo>
                    <a:cubicBezTo>
                      <a:pt x="44" y="90"/>
                      <a:pt x="44" y="90"/>
                      <a:pt x="44" y="90"/>
                    </a:cubicBezTo>
                    <a:cubicBezTo>
                      <a:pt x="44" y="90"/>
                      <a:pt x="40" y="91"/>
                      <a:pt x="33" y="97"/>
                    </a:cubicBezTo>
                    <a:cubicBezTo>
                      <a:pt x="33" y="97"/>
                      <a:pt x="17" y="104"/>
                      <a:pt x="10" y="104"/>
                    </a:cubicBezTo>
                    <a:cubicBezTo>
                      <a:pt x="10" y="104"/>
                      <a:pt x="4" y="99"/>
                      <a:pt x="3" y="97"/>
                    </a:cubicBezTo>
                    <a:cubicBezTo>
                      <a:pt x="3" y="97"/>
                      <a:pt x="2" y="96"/>
                      <a:pt x="2" y="103"/>
                    </a:cubicBezTo>
                    <a:cubicBezTo>
                      <a:pt x="2" y="103"/>
                      <a:pt x="0" y="125"/>
                      <a:pt x="15" y="122"/>
                    </a:cubicBezTo>
                    <a:cubicBezTo>
                      <a:pt x="15" y="122"/>
                      <a:pt x="28" y="123"/>
                      <a:pt x="49" y="104"/>
                    </a:cubicBezTo>
                    <a:cubicBezTo>
                      <a:pt x="49" y="104"/>
                      <a:pt x="53" y="102"/>
                      <a:pt x="62" y="99"/>
                    </a:cubicBezTo>
                    <a:cubicBezTo>
                      <a:pt x="62" y="99"/>
                      <a:pt x="70" y="95"/>
                      <a:pt x="74" y="96"/>
                    </a:cubicBezTo>
                    <a:cubicBezTo>
                      <a:pt x="74" y="96"/>
                      <a:pt x="69" y="125"/>
                      <a:pt x="38" y="134"/>
                    </a:cubicBezTo>
                    <a:cubicBezTo>
                      <a:pt x="38" y="134"/>
                      <a:pt x="35" y="135"/>
                      <a:pt x="35" y="137"/>
                    </a:cubicBezTo>
                    <a:cubicBezTo>
                      <a:pt x="35" y="137"/>
                      <a:pt x="34" y="138"/>
                      <a:pt x="33" y="140"/>
                    </a:cubicBezTo>
                    <a:cubicBezTo>
                      <a:pt x="33" y="140"/>
                      <a:pt x="29" y="143"/>
                      <a:pt x="36" y="143"/>
                    </a:cubicBezTo>
                    <a:cubicBezTo>
                      <a:pt x="36" y="143"/>
                      <a:pt x="65" y="146"/>
                      <a:pt x="91" y="111"/>
                    </a:cubicBezTo>
                    <a:cubicBezTo>
                      <a:pt x="91" y="111"/>
                      <a:pt x="96" y="102"/>
                      <a:pt x="97" y="81"/>
                    </a:cubicBezTo>
                    <a:cubicBezTo>
                      <a:pt x="120" y="63"/>
                      <a:pt x="120" y="63"/>
                      <a:pt x="120" y="63"/>
                    </a:cubicBezTo>
                    <a:cubicBezTo>
                      <a:pt x="120" y="63"/>
                      <a:pt x="138" y="51"/>
                      <a:pt x="134" y="44"/>
                    </a:cubicBezTo>
                    <a:cubicBezTo>
                      <a:pt x="134" y="44"/>
                      <a:pt x="124" y="39"/>
                      <a:pt x="118" y="47"/>
                    </a:cubicBezTo>
                    <a:cubicBezTo>
                      <a:pt x="118" y="47"/>
                      <a:pt x="108" y="61"/>
                      <a:pt x="98"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43"/>
              <p:cNvSpPr/>
              <p:nvPr/>
            </p:nvSpPr>
            <p:spPr bwMode="auto">
              <a:xfrm>
                <a:off x="3930650" y="515938"/>
                <a:ext cx="66675" cy="112712"/>
              </a:xfrm>
              <a:custGeom>
                <a:avLst/>
                <a:gdLst>
                  <a:gd name="T0" fmla="*/ 3 w 20"/>
                  <a:gd name="T1" fmla="*/ 5 h 34"/>
                  <a:gd name="T2" fmla="*/ 6 w 20"/>
                  <a:gd name="T3" fmla="*/ 2 h 34"/>
                  <a:gd name="T4" fmla="*/ 18 w 20"/>
                  <a:gd name="T5" fmla="*/ 18 h 34"/>
                  <a:gd name="T6" fmla="*/ 9 w 20"/>
                  <a:gd name="T7" fmla="*/ 31 h 34"/>
                  <a:gd name="T8" fmla="*/ 4 w 20"/>
                  <a:gd name="T9" fmla="*/ 21 h 34"/>
                  <a:gd name="T10" fmla="*/ 3 w 20"/>
                  <a:gd name="T11" fmla="*/ 5 h 34"/>
                </a:gdLst>
                <a:ahLst/>
                <a:cxnLst>
                  <a:cxn ang="0">
                    <a:pos x="T0" y="T1"/>
                  </a:cxn>
                  <a:cxn ang="0">
                    <a:pos x="T2" y="T3"/>
                  </a:cxn>
                  <a:cxn ang="0">
                    <a:pos x="T4" y="T5"/>
                  </a:cxn>
                  <a:cxn ang="0">
                    <a:pos x="T6" y="T7"/>
                  </a:cxn>
                  <a:cxn ang="0">
                    <a:pos x="T8" y="T9"/>
                  </a:cxn>
                  <a:cxn ang="0">
                    <a:pos x="T10" y="T11"/>
                  </a:cxn>
                </a:cxnLst>
                <a:rect l="0" t="0" r="r" b="b"/>
                <a:pathLst>
                  <a:path w="20" h="34">
                    <a:moveTo>
                      <a:pt x="3" y="5"/>
                    </a:moveTo>
                    <a:cubicBezTo>
                      <a:pt x="3" y="5"/>
                      <a:pt x="0" y="0"/>
                      <a:pt x="6" y="2"/>
                    </a:cubicBezTo>
                    <a:cubicBezTo>
                      <a:pt x="6" y="2"/>
                      <a:pt x="14" y="7"/>
                      <a:pt x="18" y="18"/>
                    </a:cubicBezTo>
                    <a:cubicBezTo>
                      <a:pt x="18" y="18"/>
                      <a:pt x="20" y="34"/>
                      <a:pt x="9" y="31"/>
                    </a:cubicBezTo>
                    <a:cubicBezTo>
                      <a:pt x="9" y="31"/>
                      <a:pt x="5" y="28"/>
                      <a:pt x="4" y="21"/>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44"/>
              <p:cNvSpPr/>
              <p:nvPr/>
            </p:nvSpPr>
            <p:spPr bwMode="auto">
              <a:xfrm>
                <a:off x="3906838" y="671513"/>
                <a:ext cx="331787" cy="206375"/>
              </a:xfrm>
              <a:custGeom>
                <a:avLst/>
                <a:gdLst>
                  <a:gd name="T0" fmla="*/ 63 w 100"/>
                  <a:gd name="T1" fmla="*/ 24 h 62"/>
                  <a:gd name="T2" fmla="*/ 68 w 100"/>
                  <a:gd name="T3" fmla="*/ 32 h 62"/>
                  <a:gd name="T4" fmla="*/ 68 w 100"/>
                  <a:gd name="T5" fmla="*/ 43 h 62"/>
                  <a:gd name="T6" fmla="*/ 50 w 100"/>
                  <a:gd name="T7" fmla="*/ 50 h 62"/>
                  <a:gd name="T8" fmla="*/ 43 w 100"/>
                  <a:gd name="T9" fmla="*/ 49 h 62"/>
                  <a:gd name="T10" fmla="*/ 43 w 100"/>
                  <a:gd name="T11" fmla="*/ 55 h 62"/>
                  <a:gd name="T12" fmla="*/ 49 w 100"/>
                  <a:gd name="T13" fmla="*/ 57 h 62"/>
                  <a:gd name="T14" fmla="*/ 56 w 100"/>
                  <a:gd name="T15" fmla="*/ 61 h 62"/>
                  <a:gd name="T16" fmla="*/ 65 w 100"/>
                  <a:gd name="T17" fmla="*/ 58 h 62"/>
                  <a:gd name="T18" fmla="*/ 74 w 100"/>
                  <a:gd name="T19" fmla="*/ 56 h 62"/>
                  <a:gd name="T20" fmla="*/ 80 w 100"/>
                  <a:gd name="T21" fmla="*/ 40 h 62"/>
                  <a:gd name="T22" fmla="*/ 74 w 100"/>
                  <a:gd name="T23" fmla="*/ 22 h 62"/>
                  <a:gd name="T24" fmla="*/ 81 w 100"/>
                  <a:gd name="T25" fmla="*/ 19 h 62"/>
                  <a:gd name="T26" fmla="*/ 97 w 100"/>
                  <a:gd name="T27" fmla="*/ 11 h 62"/>
                  <a:gd name="T28" fmla="*/ 90 w 100"/>
                  <a:gd name="T29" fmla="*/ 0 h 62"/>
                  <a:gd name="T30" fmla="*/ 45 w 100"/>
                  <a:gd name="T31" fmla="*/ 11 h 62"/>
                  <a:gd name="T32" fmla="*/ 11 w 100"/>
                  <a:gd name="T33" fmla="*/ 26 h 62"/>
                  <a:gd name="T34" fmla="*/ 2 w 100"/>
                  <a:gd name="T35" fmla="*/ 34 h 62"/>
                  <a:gd name="T36" fmla="*/ 8 w 100"/>
                  <a:gd name="T37" fmla="*/ 46 h 62"/>
                  <a:gd name="T38" fmla="*/ 21 w 100"/>
                  <a:gd name="T39" fmla="*/ 46 h 62"/>
                  <a:gd name="T40" fmla="*/ 44 w 100"/>
                  <a:gd name="T41" fmla="*/ 30 h 62"/>
                  <a:gd name="T42" fmla="*/ 54 w 100"/>
                  <a:gd name="T43" fmla="*/ 29 h 62"/>
                  <a:gd name="T44" fmla="*/ 60 w 100"/>
                  <a:gd name="T45" fmla="*/ 25 h 62"/>
                  <a:gd name="T46" fmla="*/ 63 w 100"/>
                  <a:gd name="T47" fmla="*/ 2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 h="62">
                    <a:moveTo>
                      <a:pt x="63" y="24"/>
                    </a:moveTo>
                    <a:cubicBezTo>
                      <a:pt x="63" y="24"/>
                      <a:pt x="68" y="25"/>
                      <a:pt x="68" y="32"/>
                    </a:cubicBezTo>
                    <a:cubicBezTo>
                      <a:pt x="68" y="32"/>
                      <a:pt x="64" y="36"/>
                      <a:pt x="68" y="43"/>
                    </a:cubicBezTo>
                    <a:cubicBezTo>
                      <a:pt x="68" y="43"/>
                      <a:pt x="68" y="51"/>
                      <a:pt x="50" y="50"/>
                    </a:cubicBezTo>
                    <a:cubicBezTo>
                      <a:pt x="43" y="49"/>
                      <a:pt x="43" y="49"/>
                      <a:pt x="43" y="49"/>
                    </a:cubicBezTo>
                    <a:cubicBezTo>
                      <a:pt x="43" y="49"/>
                      <a:pt x="40" y="50"/>
                      <a:pt x="43" y="55"/>
                    </a:cubicBezTo>
                    <a:cubicBezTo>
                      <a:pt x="43" y="55"/>
                      <a:pt x="43" y="56"/>
                      <a:pt x="49" y="57"/>
                    </a:cubicBezTo>
                    <a:cubicBezTo>
                      <a:pt x="49" y="57"/>
                      <a:pt x="55" y="59"/>
                      <a:pt x="56" y="61"/>
                    </a:cubicBezTo>
                    <a:cubicBezTo>
                      <a:pt x="56" y="61"/>
                      <a:pt x="60" y="62"/>
                      <a:pt x="65" y="58"/>
                    </a:cubicBezTo>
                    <a:cubicBezTo>
                      <a:pt x="65" y="58"/>
                      <a:pt x="69" y="56"/>
                      <a:pt x="74" y="56"/>
                    </a:cubicBezTo>
                    <a:cubicBezTo>
                      <a:pt x="74" y="56"/>
                      <a:pt x="81" y="52"/>
                      <a:pt x="80" y="40"/>
                    </a:cubicBezTo>
                    <a:cubicBezTo>
                      <a:pt x="80" y="40"/>
                      <a:pt x="78" y="29"/>
                      <a:pt x="74" y="22"/>
                    </a:cubicBezTo>
                    <a:cubicBezTo>
                      <a:pt x="74" y="22"/>
                      <a:pt x="77" y="19"/>
                      <a:pt x="81" y="19"/>
                    </a:cubicBezTo>
                    <a:cubicBezTo>
                      <a:pt x="81" y="19"/>
                      <a:pt x="94" y="21"/>
                      <a:pt x="97" y="11"/>
                    </a:cubicBezTo>
                    <a:cubicBezTo>
                      <a:pt x="97" y="11"/>
                      <a:pt x="100" y="0"/>
                      <a:pt x="90" y="0"/>
                    </a:cubicBezTo>
                    <a:cubicBezTo>
                      <a:pt x="90" y="0"/>
                      <a:pt x="60" y="4"/>
                      <a:pt x="45" y="11"/>
                    </a:cubicBezTo>
                    <a:cubicBezTo>
                      <a:pt x="11" y="26"/>
                      <a:pt x="11" y="26"/>
                      <a:pt x="11" y="26"/>
                    </a:cubicBezTo>
                    <a:cubicBezTo>
                      <a:pt x="11" y="26"/>
                      <a:pt x="0" y="24"/>
                      <a:pt x="2" y="34"/>
                    </a:cubicBezTo>
                    <a:cubicBezTo>
                      <a:pt x="8" y="46"/>
                      <a:pt x="8" y="46"/>
                      <a:pt x="8" y="46"/>
                    </a:cubicBezTo>
                    <a:cubicBezTo>
                      <a:pt x="8" y="46"/>
                      <a:pt x="13" y="52"/>
                      <a:pt x="21" y="46"/>
                    </a:cubicBezTo>
                    <a:cubicBezTo>
                      <a:pt x="44" y="30"/>
                      <a:pt x="44" y="30"/>
                      <a:pt x="44" y="30"/>
                    </a:cubicBezTo>
                    <a:cubicBezTo>
                      <a:pt x="54" y="29"/>
                      <a:pt x="54" y="29"/>
                      <a:pt x="54" y="29"/>
                    </a:cubicBezTo>
                    <a:cubicBezTo>
                      <a:pt x="54" y="29"/>
                      <a:pt x="60" y="28"/>
                      <a:pt x="60" y="25"/>
                    </a:cubicBezTo>
                    <a:cubicBezTo>
                      <a:pt x="60" y="25"/>
                      <a:pt x="61" y="25"/>
                      <a:pt x="6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45"/>
              <p:cNvSpPr/>
              <p:nvPr/>
            </p:nvSpPr>
            <p:spPr bwMode="auto">
              <a:xfrm>
                <a:off x="3937000" y="369888"/>
                <a:ext cx="139700" cy="192087"/>
              </a:xfrm>
              <a:custGeom>
                <a:avLst/>
                <a:gdLst>
                  <a:gd name="T0" fmla="*/ 2 w 42"/>
                  <a:gd name="T1" fmla="*/ 11 h 58"/>
                  <a:gd name="T2" fmla="*/ 17 w 42"/>
                  <a:gd name="T3" fmla="*/ 28 h 58"/>
                  <a:gd name="T4" fmla="*/ 26 w 42"/>
                  <a:gd name="T5" fmla="*/ 54 h 58"/>
                  <a:gd name="T6" fmla="*/ 34 w 42"/>
                  <a:gd name="T7" fmla="*/ 53 h 58"/>
                  <a:gd name="T8" fmla="*/ 39 w 42"/>
                  <a:gd name="T9" fmla="*/ 46 h 58"/>
                  <a:gd name="T10" fmla="*/ 36 w 42"/>
                  <a:gd name="T11" fmla="*/ 32 h 58"/>
                  <a:gd name="T12" fmla="*/ 18 w 42"/>
                  <a:gd name="T13" fmla="*/ 14 h 58"/>
                  <a:gd name="T14" fmla="*/ 8 w 42"/>
                  <a:gd name="T15" fmla="*/ 6 h 58"/>
                  <a:gd name="T16" fmla="*/ 1 w 42"/>
                  <a:gd name="T17" fmla="*/ 5 h 58"/>
                  <a:gd name="T18" fmla="*/ 2 w 42"/>
                  <a:gd name="T19" fmla="*/ 1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8">
                    <a:moveTo>
                      <a:pt x="2" y="11"/>
                    </a:moveTo>
                    <a:cubicBezTo>
                      <a:pt x="2" y="11"/>
                      <a:pt x="15" y="26"/>
                      <a:pt x="17" y="28"/>
                    </a:cubicBezTo>
                    <a:cubicBezTo>
                      <a:pt x="17" y="28"/>
                      <a:pt x="24" y="34"/>
                      <a:pt x="26" y="54"/>
                    </a:cubicBezTo>
                    <a:cubicBezTo>
                      <a:pt x="26" y="54"/>
                      <a:pt x="28" y="58"/>
                      <a:pt x="34" y="53"/>
                    </a:cubicBezTo>
                    <a:cubicBezTo>
                      <a:pt x="39" y="46"/>
                      <a:pt x="39" y="46"/>
                      <a:pt x="39" y="46"/>
                    </a:cubicBezTo>
                    <a:cubicBezTo>
                      <a:pt x="39" y="46"/>
                      <a:pt x="42" y="43"/>
                      <a:pt x="36" y="32"/>
                    </a:cubicBezTo>
                    <a:cubicBezTo>
                      <a:pt x="36" y="32"/>
                      <a:pt x="31" y="20"/>
                      <a:pt x="18" y="14"/>
                    </a:cubicBezTo>
                    <a:cubicBezTo>
                      <a:pt x="18" y="14"/>
                      <a:pt x="11" y="10"/>
                      <a:pt x="8" y="6"/>
                    </a:cubicBezTo>
                    <a:cubicBezTo>
                      <a:pt x="8" y="6"/>
                      <a:pt x="5" y="0"/>
                      <a:pt x="1" y="5"/>
                    </a:cubicBezTo>
                    <a:cubicBezTo>
                      <a:pt x="1" y="5"/>
                      <a:pt x="0" y="8"/>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46"/>
              <p:cNvSpPr>
                <a:spLocks noEditPoints="1"/>
              </p:cNvSpPr>
              <p:nvPr/>
            </p:nvSpPr>
            <p:spPr bwMode="auto">
              <a:xfrm>
                <a:off x="3957638" y="255588"/>
                <a:ext cx="392112" cy="425450"/>
              </a:xfrm>
              <a:custGeom>
                <a:avLst/>
                <a:gdLst>
                  <a:gd name="T0" fmla="*/ 115 w 119"/>
                  <a:gd name="T1" fmla="*/ 38 h 128"/>
                  <a:gd name="T2" fmla="*/ 110 w 119"/>
                  <a:gd name="T3" fmla="*/ 30 h 128"/>
                  <a:gd name="T4" fmla="*/ 105 w 119"/>
                  <a:gd name="T5" fmla="*/ 28 h 128"/>
                  <a:gd name="T6" fmla="*/ 99 w 119"/>
                  <a:gd name="T7" fmla="*/ 29 h 128"/>
                  <a:gd name="T8" fmla="*/ 78 w 119"/>
                  <a:gd name="T9" fmla="*/ 36 h 128"/>
                  <a:gd name="T10" fmla="*/ 73 w 119"/>
                  <a:gd name="T11" fmla="*/ 31 h 128"/>
                  <a:gd name="T12" fmla="*/ 83 w 119"/>
                  <a:gd name="T13" fmla="*/ 8 h 128"/>
                  <a:gd name="T14" fmla="*/ 77 w 119"/>
                  <a:gd name="T15" fmla="*/ 1 h 128"/>
                  <a:gd name="T16" fmla="*/ 74 w 119"/>
                  <a:gd name="T17" fmla="*/ 4 h 128"/>
                  <a:gd name="T18" fmla="*/ 65 w 119"/>
                  <a:gd name="T19" fmla="*/ 26 h 128"/>
                  <a:gd name="T20" fmla="*/ 54 w 119"/>
                  <a:gd name="T21" fmla="*/ 31 h 128"/>
                  <a:gd name="T22" fmla="*/ 45 w 119"/>
                  <a:gd name="T23" fmla="*/ 31 h 128"/>
                  <a:gd name="T24" fmla="*/ 42 w 119"/>
                  <a:gd name="T25" fmla="*/ 35 h 128"/>
                  <a:gd name="T26" fmla="*/ 53 w 119"/>
                  <a:gd name="T27" fmla="*/ 39 h 128"/>
                  <a:gd name="T28" fmla="*/ 50 w 119"/>
                  <a:gd name="T29" fmla="*/ 46 h 128"/>
                  <a:gd name="T30" fmla="*/ 49 w 119"/>
                  <a:gd name="T31" fmla="*/ 51 h 128"/>
                  <a:gd name="T32" fmla="*/ 56 w 119"/>
                  <a:gd name="T33" fmla="*/ 48 h 128"/>
                  <a:gd name="T34" fmla="*/ 56 w 119"/>
                  <a:gd name="T35" fmla="*/ 54 h 128"/>
                  <a:gd name="T36" fmla="*/ 52 w 119"/>
                  <a:gd name="T37" fmla="*/ 60 h 128"/>
                  <a:gd name="T38" fmla="*/ 42 w 119"/>
                  <a:gd name="T39" fmla="*/ 61 h 128"/>
                  <a:gd name="T40" fmla="*/ 46 w 119"/>
                  <a:gd name="T41" fmla="*/ 65 h 128"/>
                  <a:gd name="T42" fmla="*/ 37 w 119"/>
                  <a:gd name="T43" fmla="*/ 78 h 128"/>
                  <a:gd name="T44" fmla="*/ 38 w 119"/>
                  <a:gd name="T45" fmla="*/ 82 h 128"/>
                  <a:gd name="T46" fmla="*/ 43 w 119"/>
                  <a:gd name="T47" fmla="*/ 80 h 128"/>
                  <a:gd name="T48" fmla="*/ 51 w 119"/>
                  <a:gd name="T49" fmla="*/ 70 h 128"/>
                  <a:gd name="T50" fmla="*/ 62 w 119"/>
                  <a:gd name="T51" fmla="*/ 76 h 128"/>
                  <a:gd name="T52" fmla="*/ 61 w 119"/>
                  <a:gd name="T53" fmla="*/ 85 h 128"/>
                  <a:gd name="T54" fmla="*/ 69 w 119"/>
                  <a:gd name="T55" fmla="*/ 81 h 128"/>
                  <a:gd name="T56" fmla="*/ 76 w 119"/>
                  <a:gd name="T57" fmla="*/ 82 h 128"/>
                  <a:gd name="T58" fmla="*/ 66 w 119"/>
                  <a:gd name="T59" fmla="*/ 88 h 128"/>
                  <a:gd name="T60" fmla="*/ 21 w 119"/>
                  <a:gd name="T61" fmla="*/ 111 h 128"/>
                  <a:gd name="T62" fmla="*/ 5 w 119"/>
                  <a:gd name="T63" fmla="*/ 120 h 128"/>
                  <a:gd name="T64" fmla="*/ 8 w 119"/>
                  <a:gd name="T65" fmla="*/ 126 h 128"/>
                  <a:gd name="T66" fmla="*/ 52 w 119"/>
                  <a:gd name="T67" fmla="*/ 109 h 128"/>
                  <a:gd name="T68" fmla="*/ 75 w 119"/>
                  <a:gd name="T69" fmla="*/ 91 h 128"/>
                  <a:gd name="T70" fmla="*/ 82 w 119"/>
                  <a:gd name="T71" fmla="*/ 87 h 128"/>
                  <a:gd name="T72" fmla="*/ 81 w 119"/>
                  <a:gd name="T73" fmla="*/ 93 h 128"/>
                  <a:gd name="T74" fmla="*/ 79 w 119"/>
                  <a:gd name="T75" fmla="*/ 96 h 128"/>
                  <a:gd name="T76" fmla="*/ 69 w 119"/>
                  <a:gd name="T77" fmla="*/ 108 h 128"/>
                  <a:gd name="T78" fmla="*/ 60 w 119"/>
                  <a:gd name="T79" fmla="*/ 118 h 128"/>
                  <a:gd name="T80" fmla="*/ 67 w 119"/>
                  <a:gd name="T81" fmla="*/ 116 h 128"/>
                  <a:gd name="T82" fmla="*/ 79 w 119"/>
                  <a:gd name="T83" fmla="*/ 111 h 128"/>
                  <a:gd name="T84" fmla="*/ 86 w 119"/>
                  <a:gd name="T85" fmla="*/ 106 h 128"/>
                  <a:gd name="T86" fmla="*/ 101 w 119"/>
                  <a:gd name="T87" fmla="*/ 80 h 128"/>
                  <a:gd name="T88" fmla="*/ 87 w 119"/>
                  <a:gd name="T89" fmla="*/ 79 h 128"/>
                  <a:gd name="T90" fmla="*/ 88 w 119"/>
                  <a:gd name="T91" fmla="*/ 75 h 128"/>
                  <a:gd name="T92" fmla="*/ 115 w 119"/>
                  <a:gd name="T93" fmla="*/ 38 h 128"/>
                  <a:gd name="T94" fmla="*/ 86 w 119"/>
                  <a:gd name="T95" fmla="*/ 60 h 128"/>
                  <a:gd name="T96" fmla="*/ 80 w 119"/>
                  <a:gd name="T97" fmla="*/ 70 h 128"/>
                  <a:gd name="T98" fmla="*/ 75 w 119"/>
                  <a:gd name="T99" fmla="*/ 67 h 128"/>
                  <a:gd name="T100" fmla="*/ 71 w 119"/>
                  <a:gd name="T101" fmla="*/ 56 h 128"/>
                  <a:gd name="T102" fmla="*/ 67 w 119"/>
                  <a:gd name="T103" fmla="*/ 60 h 128"/>
                  <a:gd name="T104" fmla="*/ 67 w 119"/>
                  <a:gd name="T105" fmla="*/ 66 h 128"/>
                  <a:gd name="T106" fmla="*/ 60 w 119"/>
                  <a:gd name="T107" fmla="*/ 64 h 128"/>
                  <a:gd name="T108" fmla="*/ 65 w 119"/>
                  <a:gd name="T109" fmla="*/ 53 h 128"/>
                  <a:gd name="T110" fmla="*/ 72 w 119"/>
                  <a:gd name="T111" fmla="*/ 42 h 128"/>
                  <a:gd name="T112" fmla="*/ 93 w 119"/>
                  <a:gd name="T113" fmla="*/ 47 h 128"/>
                  <a:gd name="T114" fmla="*/ 86 w 119"/>
                  <a:gd name="T115" fmla="*/ 6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9" h="128">
                    <a:moveTo>
                      <a:pt x="115" y="38"/>
                    </a:moveTo>
                    <a:cubicBezTo>
                      <a:pt x="115" y="38"/>
                      <a:pt x="119" y="30"/>
                      <a:pt x="110" y="30"/>
                    </a:cubicBezTo>
                    <a:cubicBezTo>
                      <a:pt x="110" y="30"/>
                      <a:pt x="107" y="29"/>
                      <a:pt x="105" y="28"/>
                    </a:cubicBezTo>
                    <a:cubicBezTo>
                      <a:pt x="105" y="28"/>
                      <a:pt x="103" y="27"/>
                      <a:pt x="99" y="29"/>
                    </a:cubicBezTo>
                    <a:cubicBezTo>
                      <a:pt x="99" y="29"/>
                      <a:pt x="87" y="32"/>
                      <a:pt x="78" y="36"/>
                    </a:cubicBezTo>
                    <a:cubicBezTo>
                      <a:pt x="78" y="36"/>
                      <a:pt x="71" y="38"/>
                      <a:pt x="73" y="31"/>
                    </a:cubicBezTo>
                    <a:cubicBezTo>
                      <a:pt x="73" y="31"/>
                      <a:pt x="83" y="15"/>
                      <a:pt x="83" y="8"/>
                    </a:cubicBezTo>
                    <a:cubicBezTo>
                      <a:pt x="83" y="8"/>
                      <a:pt x="83" y="5"/>
                      <a:pt x="77" y="1"/>
                    </a:cubicBezTo>
                    <a:cubicBezTo>
                      <a:pt x="77" y="1"/>
                      <a:pt x="73" y="0"/>
                      <a:pt x="74" y="4"/>
                    </a:cubicBezTo>
                    <a:cubicBezTo>
                      <a:pt x="74" y="4"/>
                      <a:pt x="73" y="22"/>
                      <a:pt x="65" y="26"/>
                    </a:cubicBezTo>
                    <a:cubicBezTo>
                      <a:pt x="65" y="26"/>
                      <a:pt x="54" y="28"/>
                      <a:pt x="54" y="31"/>
                    </a:cubicBezTo>
                    <a:cubicBezTo>
                      <a:pt x="54" y="31"/>
                      <a:pt x="48" y="31"/>
                      <a:pt x="45" y="31"/>
                    </a:cubicBezTo>
                    <a:cubicBezTo>
                      <a:pt x="45" y="31"/>
                      <a:pt x="40" y="30"/>
                      <a:pt x="42" y="35"/>
                    </a:cubicBezTo>
                    <a:cubicBezTo>
                      <a:pt x="42" y="35"/>
                      <a:pt x="43" y="41"/>
                      <a:pt x="53" y="39"/>
                    </a:cubicBezTo>
                    <a:cubicBezTo>
                      <a:pt x="53" y="39"/>
                      <a:pt x="53" y="43"/>
                      <a:pt x="50" y="46"/>
                    </a:cubicBezTo>
                    <a:cubicBezTo>
                      <a:pt x="50" y="46"/>
                      <a:pt x="45" y="48"/>
                      <a:pt x="49" y="51"/>
                    </a:cubicBezTo>
                    <a:cubicBezTo>
                      <a:pt x="49" y="51"/>
                      <a:pt x="54" y="52"/>
                      <a:pt x="56" y="48"/>
                    </a:cubicBezTo>
                    <a:cubicBezTo>
                      <a:pt x="56" y="48"/>
                      <a:pt x="58" y="49"/>
                      <a:pt x="56" y="54"/>
                    </a:cubicBezTo>
                    <a:cubicBezTo>
                      <a:pt x="52" y="60"/>
                      <a:pt x="52" y="60"/>
                      <a:pt x="52" y="60"/>
                    </a:cubicBezTo>
                    <a:cubicBezTo>
                      <a:pt x="52" y="60"/>
                      <a:pt x="40" y="58"/>
                      <a:pt x="42" y="61"/>
                    </a:cubicBezTo>
                    <a:cubicBezTo>
                      <a:pt x="42" y="61"/>
                      <a:pt x="43" y="64"/>
                      <a:pt x="46" y="65"/>
                    </a:cubicBezTo>
                    <a:cubicBezTo>
                      <a:pt x="46" y="65"/>
                      <a:pt x="42" y="74"/>
                      <a:pt x="37" y="78"/>
                    </a:cubicBezTo>
                    <a:cubicBezTo>
                      <a:pt x="37" y="78"/>
                      <a:pt x="34" y="80"/>
                      <a:pt x="38" y="82"/>
                    </a:cubicBezTo>
                    <a:cubicBezTo>
                      <a:pt x="38" y="82"/>
                      <a:pt x="39" y="85"/>
                      <a:pt x="43" y="80"/>
                    </a:cubicBezTo>
                    <a:cubicBezTo>
                      <a:pt x="43" y="80"/>
                      <a:pt x="48" y="77"/>
                      <a:pt x="51" y="70"/>
                    </a:cubicBezTo>
                    <a:cubicBezTo>
                      <a:pt x="51" y="70"/>
                      <a:pt x="60" y="71"/>
                      <a:pt x="62" y="76"/>
                    </a:cubicBezTo>
                    <a:cubicBezTo>
                      <a:pt x="62" y="76"/>
                      <a:pt x="57" y="81"/>
                      <a:pt x="61" y="85"/>
                    </a:cubicBezTo>
                    <a:cubicBezTo>
                      <a:pt x="61" y="85"/>
                      <a:pt x="66" y="86"/>
                      <a:pt x="69" y="81"/>
                    </a:cubicBezTo>
                    <a:cubicBezTo>
                      <a:pt x="69" y="81"/>
                      <a:pt x="76" y="80"/>
                      <a:pt x="76" y="82"/>
                    </a:cubicBezTo>
                    <a:cubicBezTo>
                      <a:pt x="76" y="82"/>
                      <a:pt x="71" y="85"/>
                      <a:pt x="66" y="88"/>
                    </a:cubicBezTo>
                    <a:cubicBezTo>
                      <a:pt x="21" y="111"/>
                      <a:pt x="21" y="111"/>
                      <a:pt x="21" y="111"/>
                    </a:cubicBezTo>
                    <a:cubicBezTo>
                      <a:pt x="21" y="111"/>
                      <a:pt x="10" y="117"/>
                      <a:pt x="5" y="120"/>
                    </a:cubicBezTo>
                    <a:cubicBezTo>
                      <a:pt x="5" y="120"/>
                      <a:pt x="0" y="126"/>
                      <a:pt x="8" y="126"/>
                    </a:cubicBezTo>
                    <a:cubicBezTo>
                      <a:pt x="8" y="126"/>
                      <a:pt x="25" y="128"/>
                      <a:pt x="52" y="109"/>
                    </a:cubicBezTo>
                    <a:cubicBezTo>
                      <a:pt x="52" y="109"/>
                      <a:pt x="68" y="99"/>
                      <a:pt x="75" y="91"/>
                    </a:cubicBezTo>
                    <a:cubicBezTo>
                      <a:pt x="75" y="91"/>
                      <a:pt x="80" y="91"/>
                      <a:pt x="82" y="87"/>
                    </a:cubicBezTo>
                    <a:cubicBezTo>
                      <a:pt x="82" y="87"/>
                      <a:pt x="83" y="90"/>
                      <a:pt x="81" y="93"/>
                    </a:cubicBezTo>
                    <a:cubicBezTo>
                      <a:pt x="81" y="93"/>
                      <a:pt x="79" y="94"/>
                      <a:pt x="79" y="96"/>
                    </a:cubicBezTo>
                    <a:cubicBezTo>
                      <a:pt x="79" y="96"/>
                      <a:pt x="72" y="102"/>
                      <a:pt x="69" y="108"/>
                    </a:cubicBezTo>
                    <a:cubicBezTo>
                      <a:pt x="69" y="108"/>
                      <a:pt x="58" y="111"/>
                      <a:pt x="60" y="118"/>
                    </a:cubicBezTo>
                    <a:cubicBezTo>
                      <a:pt x="60" y="118"/>
                      <a:pt x="61" y="121"/>
                      <a:pt x="67" y="116"/>
                    </a:cubicBezTo>
                    <a:cubicBezTo>
                      <a:pt x="67" y="116"/>
                      <a:pt x="76" y="111"/>
                      <a:pt x="79" y="111"/>
                    </a:cubicBezTo>
                    <a:cubicBezTo>
                      <a:pt x="79" y="111"/>
                      <a:pt x="83" y="112"/>
                      <a:pt x="86" y="106"/>
                    </a:cubicBezTo>
                    <a:cubicBezTo>
                      <a:pt x="86" y="106"/>
                      <a:pt x="104" y="99"/>
                      <a:pt x="101" y="80"/>
                    </a:cubicBezTo>
                    <a:cubicBezTo>
                      <a:pt x="101" y="80"/>
                      <a:pt x="100" y="78"/>
                      <a:pt x="87" y="79"/>
                    </a:cubicBezTo>
                    <a:cubicBezTo>
                      <a:pt x="87" y="79"/>
                      <a:pt x="85" y="77"/>
                      <a:pt x="88" y="75"/>
                    </a:cubicBezTo>
                    <a:cubicBezTo>
                      <a:pt x="88" y="75"/>
                      <a:pt x="102" y="68"/>
                      <a:pt x="115" y="38"/>
                    </a:cubicBezTo>
                    <a:close/>
                    <a:moveTo>
                      <a:pt x="86" y="60"/>
                    </a:moveTo>
                    <a:cubicBezTo>
                      <a:pt x="80" y="65"/>
                      <a:pt x="80" y="70"/>
                      <a:pt x="80" y="70"/>
                    </a:cubicBezTo>
                    <a:cubicBezTo>
                      <a:pt x="74" y="75"/>
                      <a:pt x="75" y="67"/>
                      <a:pt x="75" y="67"/>
                    </a:cubicBezTo>
                    <a:cubicBezTo>
                      <a:pt x="74" y="59"/>
                      <a:pt x="71" y="56"/>
                      <a:pt x="71" y="56"/>
                    </a:cubicBezTo>
                    <a:cubicBezTo>
                      <a:pt x="68" y="56"/>
                      <a:pt x="67" y="60"/>
                      <a:pt x="67" y="60"/>
                    </a:cubicBezTo>
                    <a:cubicBezTo>
                      <a:pt x="67" y="66"/>
                      <a:pt x="67" y="66"/>
                      <a:pt x="67" y="66"/>
                    </a:cubicBezTo>
                    <a:cubicBezTo>
                      <a:pt x="62" y="70"/>
                      <a:pt x="60" y="64"/>
                      <a:pt x="60" y="64"/>
                    </a:cubicBezTo>
                    <a:cubicBezTo>
                      <a:pt x="60" y="57"/>
                      <a:pt x="65" y="53"/>
                      <a:pt x="65" y="53"/>
                    </a:cubicBezTo>
                    <a:cubicBezTo>
                      <a:pt x="72" y="42"/>
                      <a:pt x="72" y="42"/>
                      <a:pt x="72" y="42"/>
                    </a:cubicBezTo>
                    <a:cubicBezTo>
                      <a:pt x="77" y="44"/>
                      <a:pt x="93" y="47"/>
                      <a:pt x="93" y="47"/>
                    </a:cubicBezTo>
                    <a:cubicBezTo>
                      <a:pt x="92" y="56"/>
                      <a:pt x="86" y="60"/>
                      <a:pt x="86"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47"/>
              <p:cNvSpPr>
                <a:spLocks noEditPoints="1"/>
              </p:cNvSpPr>
              <p:nvPr/>
            </p:nvSpPr>
            <p:spPr bwMode="auto">
              <a:xfrm>
                <a:off x="2122488" y="996950"/>
                <a:ext cx="109537" cy="142875"/>
              </a:xfrm>
              <a:custGeom>
                <a:avLst/>
                <a:gdLst>
                  <a:gd name="T0" fmla="*/ 12 w 33"/>
                  <a:gd name="T1" fmla="*/ 23 h 43"/>
                  <a:gd name="T2" fmla="*/ 12 w 33"/>
                  <a:gd name="T3" fmla="*/ 35 h 43"/>
                  <a:gd name="T4" fmla="*/ 13 w 33"/>
                  <a:gd name="T5" fmla="*/ 40 h 43"/>
                  <a:gd name="T6" fmla="*/ 17 w 33"/>
                  <a:gd name="T7" fmla="*/ 42 h 43"/>
                  <a:gd name="T8" fmla="*/ 19 w 33"/>
                  <a:gd name="T9" fmla="*/ 42 h 43"/>
                  <a:gd name="T10" fmla="*/ 19 w 33"/>
                  <a:gd name="T11" fmla="*/ 43 h 43"/>
                  <a:gd name="T12" fmla="*/ 0 w 33"/>
                  <a:gd name="T13" fmla="*/ 43 h 43"/>
                  <a:gd name="T14" fmla="*/ 0 w 33"/>
                  <a:gd name="T15" fmla="*/ 42 h 43"/>
                  <a:gd name="T16" fmla="*/ 2 w 33"/>
                  <a:gd name="T17" fmla="*/ 42 h 43"/>
                  <a:gd name="T18" fmla="*/ 6 w 33"/>
                  <a:gd name="T19" fmla="*/ 40 h 43"/>
                  <a:gd name="T20" fmla="*/ 6 w 33"/>
                  <a:gd name="T21" fmla="*/ 35 h 43"/>
                  <a:gd name="T22" fmla="*/ 6 w 33"/>
                  <a:gd name="T23" fmla="*/ 8 h 43"/>
                  <a:gd name="T24" fmla="*/ 5 w 33"/>
                  <a:gd name="T25" fmla="*/ 2 h 43"/>
                  <a:gd name="T26" fmla="*/ 2 w 33"/>
                  <a:gd name="T27" fmla="*/ 1 h 43"/>
                  <a:gd name="T28" fmla="*/ 0 w 33"/>
                  <a:gd name="T29" fmla="*/ 1 h 43"/>
                  <a:gd name="T30" fmla="*/ 0 w 33"/>
                  <a:gd name="T31" fmla="*/ 0 h 43"/>
                  <a:gd name="T32" fmla="*/ 16 w 33"/>
                  <a:gd name="T33" fmla="*/ 0 h 43"/>
                  <a:gd name="T34" fmla="*/ 25 w 33"/>
                  <a:gd name="T35" fmla="*/ 1 h 43"/>
                  <a:gd name="T36" fmla="*/ 31 w 33"/>
                  <a:gd name="T37" fmla="*/ 5 h 43"/>
                  <a:gd name="T38" fmla="*/ 33 w 33"/>
                  <a:gd name="T39" fmla="*/ 12 h 43"/>
                  <a:gd name="T40" fmla="*/ 30 w 33"/>
                  <a:gd name="T41" fmla="*/ 20 h 43"/>
                  <a:gd name="T42" fmla="*/ 20 w 33"/>
                  <a:gd name="T43" fmla="*/ 24 h 43"/>
                  <a:gd name="T44" fmla="*/ 16 w 33"/>
                  <a:gd name="T45" fmla="*/ 24 h 43"/>
                  <a:gd name="T46" fmla="*/ 12 w 33"/>
                  <a:gd name="T47" fmla="*/ 23 h 43"/>
                  <a:gd name="T48" fmla="*/ 12 w 33"/>
                  <a:gd name="T49" fmla="*/ 21 h 43"/>
                  <a:gd name="T50" fmla="*/ 15 w 33"/>
                  <a:gd name="T51" fmla="*/ 22 h 43"/>
                  <a:gd name="T52" fmla="*/ 18 w 33"/>
                  <a:gd name="T53" fmla="*/ 22 h 43"/>
                  <a:gd name="T54" fmla="*/ 23 w 33"/>
                  <a:gd name="T55" fmla="*/ 19 h 43"/>
                  <a:gd name="T56" fmla="*/ 26 w 33"/>
                  <a:gd name="T57" fmla="*/ 12 h 43"/>
                  <a:gd name="T58" fmla="*/ 25 w 33"/>
                  <a:gd name="T59" fmla="*/ 7 h 43"/>
                  <a:gd name="T60" fmla="*/ 21 w 33"/>
                  <a:gd name="T61" fmla="*/ 4 h 43"/>
                  <a:gd name="T62" fmla="*/ 17 w 33"/>
                  <a:gd name="T63" fmla="*/ 2 h 43"/>
                  <a:gd name="T64" fmla="*/ 12 w 33"/>
                  <a:gd name="T65" fmla="*/ 3 h 43"/>
                  <a:gd name="T66" fmla="*/ 12 w 33"/>
                  <a:gd name="T6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43">
                    <a:moveTo>
                      <a:pt x="12" y="23"/>
                    </a:moveTo>
                    <a:cubicBezTo>
                      <a:pt x="12" y="35"/>
                      <a:pt x="12" y="35"/>
                      <a:pt x="12" y="35"/>
                    </a:cubicBezTo>
                    <a:cubicBezTo>
                      <a:pt x="12" y="38"/>
                      <a:pt x="13" y="40"/>
                      <a:pt x="13" y="40"/>
                    </a:cubicBezTo>
                    <a:cubicBezTo>
                      <a:pt x="14" y="41"/>
                      <a:pt x="15" y="42"/>
                      <a:pt x="17" y="42"/>
                    </a:cubicBezTo>
                    <a:cubicBezTo>
                      <a:pt x="19" y="42"/>
                      <a:pt x="19" y="42"/>
                      <a:pt x="19" y="42"/>
                    </a:cubicBezTo>
                    <a:cubicBezTo>
                      <a:pt x="19" y="43"/>
                      <a:pt x="19" y="43"/>
                      <a:pt x="19" y="43"/>
                    </a:cubicBezTo>
                    <a:cubicBezTo>
                      <a:pt x="0" y="43"/>
                      <a:pt x="0" y="43"/>
                      <a:pt x="0" y="43"/>
                    </a:cubicBezTo>
                    <a:cubicBezTo>
                      <a:pt x="0" y="42"/>
                      <a:pt x="0" y="42"/>
                      <a:pt x="0" y="42"/>
                    </a:cubicBezTo>
                    <a:cubicBezTo>
                      <a:pt x="2" y="42"/>
                      <a:pt x="2" y="42"/>
                      <a:pt x="2" y="42"/>
                    </a:cubicBezTo>
                    <a:cubicBezTo>
                      <a:pt x="4" y="42"/>
                      <a:pt x="5" y="41"/>
                      <a:pt x="6" y="40"/>
                    </a:cubicBezTo>
                    <a:cubicBezTo>
                      <a:pt x="6" y="39"/>
                      <a:pt x="6" y="38"/>
                      <a:pt x="6" y="35"/>
                    </a:cubicBezTo>
                    <a:cubicBezTo>
                      <a:pt x="6" y="8"/>
                      <a:pt x="6" y="8"/>
                      <a:pt x="6" y="8"/>
                    </a:cubicBezTo>
                    <a:cubicBezTo>
                      <a:pt x="6" y="5"/>
                      <a:pt x="6" y="3"/>
                      <a:pt x="5" y="2"/>
                    </a:cubicBezTo>
                    <a:cubicBezTo>
                      <a:pt x="5" y="2"/>
                      <a:pt x="3" y="1"/>
                      <a:pt x="2" y="1"/>
                    </a:cubicBezTo>
                    <a:cubicBezTo>
                      <a:pt x="0" y="1"/>
                      <a:pt x="0" y="1"/>
                      <a:pt x="0" y="1"/>
                    </a:cubicBezTo>
                    <a:cubicBezTo>
                      <a:pt x="0" y="0"/>
                      <a:pt x="0" y="0"/>
                      <a:pt x="0" y="0"/>
                    </a:cubicBezTo>
                    <a:cubicBezTo>
                      <a:pt x="16" y="0"/>
                      <a:pt x="16" y="0"/>
                      <a:pt x="16" y="0"/>
                    </a:cubicBezTo>
                    <a:cubicBezTo>
                      <a:pt x="20" y="0"/>
                      <a:pt x="23" y="0"/>
                      <a:pt x="25" y="1"/>
                    </a:cubicBezTo>
                    <a:cubicBezTo>
                      <a:pt x="27" y="2"/>
                      <a:pt x="29" y="3"/>
                      <a:pt x="31" y="5"/>
                    </a:cubicBezTo>
                    <a:cubicBezTo>
                      <a:pt x="32" y="7"/>
                      <a:pt x="33" y="9"/>
                      <a:pt x="33" y="12"/>
                    </a:cubicBezTo>
                    <a:cubicBezTo>
                      <a:pt x="33" y="15"/>
                      <a:pt x="32" y="18"/>
                      <a:pt x="30" y="20"/>
                    </a:cubicBezTo>
                    <a:cubicBezTo>
                      <a:pt x="27" y="23"/>
                      <a:pt x="24" y="24"/>
                      <a:pt x="20" y="24"/>
                    </a:cubicBezTo>
                    <a:cubicBezTo>
                      <a:pt x="19" y="24"/>
                      <a:pt x="18" y="24"/>
                      <a:pt x="16" y="24"/>
                    </a:cubicBezTo>
                    <a:cubicBezTo>
                      <a:pt x="15" y="23"/>
                      <a:pt x="14" y="23"/>
                      <a:pt x="12" y="23"/>
                    </a:cubicBezTo>
                    <a:close/>
                    <a:moveTo>
                      <a:pt x="12" y="21"/>
                    </a:moveTo>
                    <a:cubicBezTo>
                      <a:pt x="15" y="22"/>
                      <a:pt x="15" y="22"/>
                      <a:pt x="15" y="22"/>
                    </a:cubicBezTo>
                    <a:cubicBezTo>
                      <a:pt x="18" y="22"/>
                      <a:pt x="18" y="22"/>
                      <a:pt x="18" y="22"/>
                    </a:cubicBezTo>
                    <a:cubicBezTo>
                      <a:pt x="20" y="22"/>
                      <a:pt x="22" y="21"/>
                      <a:pt x="23" y="19"/>
                    </a:cubicBezTo>
                    <a:cubicBezTo>
                      <a:pt x="25" y="17"/>
                      <a:pt x="26" y="15"/>
                      <a:pt x="26" y="12"/>
                    </a:cubicBezTo>
                    <a:cubicBezTo>
                      <a:pt x="26" y="11"/>
                      <a:pt x="25" y="9"/>
                      <a:pt x="25" y="7"/>
                    </a:cubicBezTo>
                    <a:cubicBezTo>
                      <a:pt x="24" y="6"/>
                      <a:pt x="23" y="5"/>
                      <a:pt x="21" y="4"/>
                    </a:cubicBezTo>
                    <a:cubicBezTo>
                      <a:pt x="20" y="3"/>
                      <a:pt x="18" y="2"/>
                      <a:pt x="17" y="2"/>
                    </a:cubicBezTo>
                    <a:cubicBezTo>
                      <a:pt x="16" y="2"/>
                      <a:pt x="14" y="3"/>
                      <a:pt x="12" y="3"/>
                    </a:cubicBezTo>
                    <a:lnTo>
                      <a:pt x="12"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48"/>
              <p:cNvSpPr/>
              <p:nvPr/>
            </p:nvSpPr>
            <p:spPr bwMode="auto">
              <a:xfrm>
                <a:off x="2244725" y="996950"/>
                <a:ext cx="122237" cy="142875"/>
              </a:xfrm>
              <a:custGeom>
                <a:avLst/>
                <a:gdLst>
                  <a:gd name="T0" fmla="*/ 12 w 37"/>
                  <a:gd name="T1" fmla="*/ 2 h 43"/>
                  <a:gd name="T2" fmla="*/ 12 w 37"/>
                  <a:gd name="T3" fmla="*/ 19 h 43"/>
                  <a:gd name="T4" fmla="*/ 21 w 37"/>
                  <a:gd name="T5" fmla="*/ 19 h 43"/>
                  <a:gd name="T6" fmla="*/ 26 w 37"/>
                  <a:gd name="T7" fmla="*/ 18 h 43"/>
                  <a:gd name="T8" fmla="*/ 28 w 37"/>
                  <a:gd name="T9" fmla="*/ 16 h 43"/>
                  <a:gd name="T10" fmla="*/ 28 w 37"/>
                  <a:gd name="T11" fmla="*/ 13 h 43"/>
                  <a:gd name="T12" fmla="*/ 29 w 37"/>
                  <a:gd name="T13" fmla="*/ 13 h 43"/>
                  <a:gd name="T14" fmla="*/ 29 w 37"/>
                  <a:gd name="T15" fmla="*/ 28 h 43"/>
                  <a:gd name="T16" fmla="*/ 28 w 37"/>
                  <a:gd name="T17" fmla="*/ 28 h 43"/>
                  <a:gd name="T18" fmla="*/ 27 w 37"/>
                  <a:gd name="T19" fmla="*/ 24 h 43"/>
                  <a:gd name="T20" fmla="*/ 25 w 37"/>
                  <a:gd name="T21" fmla="*/ 22 h 43"/>
                  <a:gd name="T22" fmla="*/ 21 w 37"/>
                  <a:gd name="T23" fmla="*/ 22 h 43"/>
                  <a:gd name="T24" fmla="*/ 12 w 37"/>
                  <a:gd name="T25" fmla="*/ 22 h 43"/>
                  <a:gd name="T26" fmla="*/ 12 w 37"/>
                  <a:gd name="T27" fmla="*/ 36 h 43"/>
                  <a:gd name="T28" fmla="*/ 12 w 37"/>
                  <a:gd name="T29" fmla="*/ 39 h 43"/>
                  <a:gd name="T30" fmla="*/ 13 w 37"/>
                  <a:gd name="T31" fmla="*/ 40 h 43"/>
                  <a:gd name="T32" fmla="*/ 16 w 37"/>
                  <a:gd name="T33" fmla="*/ 41 h 43"/>
                  <a:gd name="T34" fmla="*/ 23 w 37"/>
                  <a:gd name="T35" fmla="*/ 41 h 43"/>
                  <a:gd name="T36" fmla="*/ 28 w 37"/>
                  <a:gd name="T37" fmla="*/ 40 h 43"/>
                  <a:gd name="T38" fmla="*/ 31 w 37"/>
                  <a:gd name="T39" fmla="*/ 38 h 43"/>
                  <a:gd name="T40" fmla="*/ 35 w 37"/>
                  <a:gd name="T41" fmla="*/ 32 h 43"/>
                  <a:gd name="T42" fmla="*/ 37 w 37"/>
                  <a:gd name="T43" fmla="*/ 32 h 43"/>
                  <a:gd name="T44" fmla="*/ 33 w 37"/>
                  <a:gd name="T45" fmla="*/ 43 h 43"/>
                  <a:gd name="T46" fmla="*/ 0 w 37"/>
                  <a:gd name="T47" fmla="*/ 43 h 43"/>
                  <a:gd name="T48" fmla="*/ 0 w 37"/>
                  <a:gd name="T49" fmla="*/ 42 h 43"/>
                  <a:gd name="T50" fmla="*/ 1 w 37"/>
                  <a:gd name="T51" fmla="*/ 42 h 43"/>
                  <a:gd name="T52" fmla="*/ 4 w 37"/>
                  <a:gd name="T53" fmla="*/ 41 h 43"/>
                  <a:gd name="T54" fmla="*/ 5 w 37"/>
                  <a:gd name="T55" fmla="*/ 40 h 43"/>
                  <a:gd name="T56" fmla="*/ 6 w 37"/>
                  <a:gd name="T57" fmla="*/ 35 h 43"/>
                  <a:gd name="T58" fmla="*/ 6 w 37"/>
                  <a:gd name="T59" fmla="*/ 7 h 43"/>
                  <a:gd name="T60" fmla="*/ 5 w 37"/>
                  <a:gd name="T61" fmla="*/ 2 h 43"/>
                  <a:gd name="T62" fmla="*/ 1 w 37"/>
                  <a:gd name="T63" fmla="*/ 1 h 43"/>
                  <a:gd name="T64" fmla="*/ 0 w 37"/>
                  <a:gd name="T65" fmla="*/ 1 h 43"/>
                  <a:gd name="T66" fmla="*/ 0 w 37"/>
                  <a:gd name="T67" fmla="*/ 0 h 43"/>
                  <a:gd name="T68" fmla="*/ 33 w 37"/>
                  <a:gd name="T69" fmla="*/ 0 h 43"/>
                  <a:gd name="T70" fmla="*/ 33 w 37"/>
                  <a:gd name="T71" fmla="*/ 9 h 43"/>
                  <a:gd name="T72" fmla="*/ 32 w 37"/>
                  <a:gd name="T73" fmla="*/ 9 h 43"/>
                  <a:gd name="T74" fmla="*/ 31 w 37"/>
                  <a:gd name="T75" fmla="*/ 5 h 43"/>
                  <a:gd name="T76" fmla="*/ 28 w 37"/>
                  <a:gd name="T77" fmla="*/ 3 h 43"/>
                  <a:gd name="T78" fmla="*/ 24 w 37"/>
                  <a:gd name="T79" fmla="*/ 2 h 43"/>
                  <a:gd name="T80" fmla="*/ 12 w 37"/>
                  <a:gd name="T81"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 h="43">
                    <a:moveTo>
                      <a:pt x="12" y="2"/>
                    </a:moveTo>
                    <a:cubicBezTo>
                      <a:pt x="12" y="19"/>
                      <a:pt x="12" y="19"/>
                      <a:pt x="12" y="19"/>
                    </a:cubicBezTo>
                    <a:cubicBezTo>
                      <a:pt x="21" y="19"/>
                      <a:pt x="21" y="19"/>
                      <a:pt x="21" y="19"/>
                    </a:cubicBezTo>
                    <a:cubicBezTo>
                      <a:pt x="24" y="19"/>
                      <a:pt x="26" y="19"/>
                      <a:pt x="26" y="18"/>
                    </a:cubicBezTo>
                    <a:cubicBezTo>
                      <a:pt x="27" y="18"/>
                      <a:pt x="27" y="17"/>
                      <a:pt x="28" y="16"/>
                    </a:cubicBezTo>
                    <a:cubicBezTo>
                      <a:pt x="28" y="15"/>
                      <a:pt x="28" y="14"/>
                      <a:pt x="28" y="13"/>
                    </a:cubicBezTo>
                    <a:cubicBezTo>
                      <a:pt x="29" y="13"/>
                      <a:pt x="29" y="13"/>
                      <a:pt x="29" y="13"/>
                    </a:cubicBezTo>
                    <a:cubicBezTo>
                      <a:pt x="29" y="28"/>
                      <a:pt x="29" y="28"/>
                      <a:pt x="29" y="28"/>
                    </a:cubicBezTo>
                    <a:cubicBezTo>
                      <a:pt x="28" y="28"/>
                      <a:pt x="28" y="28"/>
                      <a:pt x="28" y="28"/>
                    </a:cubicBezTo>
                    <a:cubicBezTo>
                      <a:pt x="28" y="26"/>
                      <a:pt x="28" y="25"/>
                      <a:pt x="27" y="24"/>
                    </a:cubicBezTo>
                    <a:cubicBezTo>
                      <a:pt x="27" y="23"/>
                      <a:pt x="26" y="23"/>
                      <a:pt x="25" y="22"/>
                    </a:cubicBezTo>
                    <a:cubicBezTo>
                      <a:pt x="25" y="22"/>
                      <a:pt x="23" y="22"/>
                      <a:pt x="21" y="22"/>
                    </a:cubicBezTo>
                    <a:cubicBezTo>
                      <a:pt x="12" y="22"/>
                      <a:pt x="12" y="22"/>
                      <a:pt x="12" y="22"/>
                    </a:cubicBezTo>
                    <a:cubicBezTo>
                      <a:pt x="12" y="36"/>
                      <a:pt x="12" y="36"/>
                      <a:pt x="12" y="36"/>
                    </a:cubicBezTo>
                    <a:cubicBezTo>
                      <a:pt x="12" y="38"/>
                      <a:pt x="12" y="39"/>
                      <a:pt x="12" y="39"/>
                    </a:cubicBezTo>
                    <a:cubicBezTo>
                      <a:pt x="12" y="40"/>
                      <a:pt x="13" y="40"/>
                      <a:pt x="13" y="40"/>
                    </a:cubicBezTo>
                    <a:cubicBezTo>
                      <a:pt x="14" y="41"/>
                      <a:pt x="14" y="41"/>
                      <a:pt x="16" y="41"/>
                    </a:cubicBezTo>
                    <a:cubicBezTo>
                      <a:pt x="23" y="41"/>
                      <a:pt x="23" y="41"/>
                      <a:pt x="23" y="41"/>
                    </a:cubicBezTo>
                    <a:cubicBezTo>
                      <a:pt x="25" y="41"/>
                      <a:pt x="27" y="41"/>
                      <a:pt x="28" y="40"/>
                    </a:cubicBezTo>
                    <a:cubicBezTo>
                      <a:pt x="29" y="40"/>
                      <a:pt x="30" y="39"/>
                      <a:pt x="31" y="38"/>
                    </a:cubicBezTo>
                    <a:cubicBezTo>
                      <a:pt x="33" y="37"/>
                      <a:pt x="34" y="35"/>
                      <a:pt x="35" y="32"/>
                    </a:cubicBezTo>
                    <a:cubicBezTo>
                      <a:pt x="37" y="32"/>
                      <a:pt x="37" y="32"/>
                      <a:pt x="37" y="32"/>
                    </a:cubicBezTo>
                    <a:cubicBezTo>
                      <a:pt x="33" y="43"/>
                      <a:pt x="33" y="43"/>
                      <a:pt x="33" y="43"/>
                    </a:cubicBezTo>
                    <a:cubicBezTo>
                      <a:pt x="0" y="43"/>
                      <a:pt x="0" y="43"/>
                      <a:pt x="0" y="43"/>
                    </a:cubicBezTo>
                    <a:cubicBezTo>
                      <a:pt x="0" y="42"/>
                      <a:pt x="0" y="42"/>
                      <a:pt x="0" y="42"/>
                    </a:cubicBezTo>
                    <a:cubicBezTo>
                      <a:pt x="1" y="42"/>
                      <a:pt x="1" y="42"/>
                      <a:pt x="1" y="42"/>
                    </a:cubicBezTo>
                    <a:cubicBezTo>
                      <a:pt x="2" y="42"/>
                      <a:pt x="3" y="42"/>
                      <a:pt x="4" y="41"/>
                    </a:cubicBezTo>
                    <a:cubicBezTo>
                      <a:pt x="5" y="41"/>
                      <a:pt x="5" y="40"/>
                      <a:pt x="5" y="40"/>
                    </a:cubicBezTo>
                    <a:cubicBezTo>
                      <a:pt x="6" y="39"/>
                      <a:pt x="6" y="38"/>
                      <a:pt x="6" y="35"/>
                    </a:cubicBezTo>
                    <a:cubicBezTo>
                      <a:pt x="6" y="7"/>
                      <a:pt x="6" y="7"/>
                      <a:pt x="6" y="7"/>
                    </a:cubicBezTo>
                    <a:cubicBezTo>
                      <a:pt x="6" y="5"/>
                      <a:pt x="6" y="3"/>
                      <a:pt x="5" y="2"/>
                    </a:cubicBezTo>
                    <a:cubicBezTo>
                      <a:pt x="4" y="2"/>
                      <a:pt x="3" y="1"/>
                      <a:pt x="1" y="1"/>
                    </a:cubicBezTo>
                    <a:cubicBezTo>
                      <a:pt x="0" y="1"/>
                      <a:pt x="0" y="1"/>
                      <a:pt x="0" y="1"/>
                    </a:cubicBezTo>
                    <a:cubicBezTo>
                      <a:pt x="0" y="0"/>
                      <a:pt x="0" y="0"/>
                      <a:pt x="0" y="0"/>
                    </a:cubicBezTo>
                    <a:cubicBezTo>
                      <a:pt x="33" y="0"/>
                      <a:pt x="33" y="0"/>
                      <a:pt x="33" y="0"/>
                    </a:cubicBezTo>
                    <a:cubicBezTo>
                      <a:pt x="33" y="9"/>
                      <a:pt x="33" y="9"/>
                      <a:pt x="33" y="9"/>
                    </a:cubicBezTo>
                    <a:cubicBezTo>
                      <a:pt x="32" y="9"/>
                      <a:pt x="32" y="9"/>
                      <a:pt x="32" y="9"/>
                    </a:cubicBezTo>
                    <a:cubicBezTo>
                      <a:pt x="32" y="7"/>
                      <a:pt x="31" y="5"/>
                      <a:pt x="31" y="5"/>
                    </a:cubicBezTo>
                    <a:cubicBezTo>
                      <a:pt x="30" y="4"/>
                      <a:pt x="29" y="3"/>
                      <a:pt x="28" y="3"/>
                    </a:cubicBezTo>
                    <a:cubicBezTo>
                      <a:pt x="27" y="2"/>
                      <a:pt x="26" y="2"/>
                      <a:pt x="24" y="2"/>
                    </a:cubicBezTo>
                    <a:lnTo>
                      <a:pt x="1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49"/>
              <p:cNvSpPr/>
              <p:nvPr/>
            </p:nvSpPr>
            <p:spPr bwMode="auto">
              <a:xfrm>
                <a:off x="2374900" y="996950"/>
                <a:ext cx="153987" cy="142875"/>
              </a:xfrm>
              <a:custGeom>
                <a:avLst/>
                <a:gdLst>
                  <a:gd name="T0" fmla="*/ 19 w 47"/>
                  <a:gd name="T1" fmla="*/ 19 h 43"/>
                  <a:gd name="T2" fmla="*/ 35 w 47"/>
                  <a:gd name="T3" fmla="*/ 35 h 43"/>
                  <a:gd name="T4" fmla="*/ 41 w 47"/>
                  <a:gd name="T5" fmla="*/ 40 h 43"/>
                  <a:gd name="T6" fmla="*/ 47 w 47"/>
                  <a:gd name="T7" fmla="*/ 42 h 43"/>
                  <a:gd name="T8" fmla="*/ 47 w 47"/>
                  <a:gd name="T9" fmla="*/ 43 h 43"/>
                  <a:gd name="T10" fmla="*/ 26 w 47"/>
                  <a:gd name="T11" fmla="*/ 43 h 43"/>
                  <a:gd name="T12" fmla="*/ 26 w 47"/>
                  <a:gd name="T13" fmla="*/ 42 h 43"/>
                  <a:gd name="T14" fmla="*/ 29 w 47"/>
                  <a:gd name="T15" fmla="*/ 41 h 43"/>
                  <a:gd name="T16" fmla="*/ 30 w 47"/>
                  <a:gd name="T17" fmla="*/ 40 h 43"/>
                  <a:gd name="T18" fmla="*/ 29 w 47"/>
                  <a:gd name="T19" fmla="*/ 39 h 43"/>
                  <a:gd name="T20" fmla="*/ 27 w 47"/>
                  <a:gd name="T21" fmla="*/ 36 h 43"/>
                  <a:gd name="T22" fmla="*/ 13 w 47"/>
                  <a:gd name="T23" fmla="*/ 22 h 43"/>
                  <a:gd name="T24" fmla="*/ 13 w 47"/>
                  <a:gd name="T25" fmla="*/ 35 h 43"/>
                  <a:gd name="T26" fmla="*/ 13 w 47"/>
                  <a:gd name="T27" fmla="*/ 40 h 43"/>
                  <a:gd name="T28" fmla="*/ 14 w 47"/>
                  <a:gd name="T29" fmla="*/ 41 h 43"/>
                  <a:gd name="T30" fmla="*/ 17 w 47"/>
                  <a:gd name="T31" fmla="*/ 42 h 43"/>
                  <a:gd name="T32" fmla="*/ 19 w 47"/>
                  <a:gd name="T33" fmla="*/ 42 h 43"/>
                  <a:gd name="T34" fmla="*/ 19 w 47"/>
                  <a:gd name="T35" fmla="*/ 43 h 43"/>
                  <a:gd name="T36" fmla="*/ 0 w 47"/>
                  <a:gd name="T37" fmla="*/ 43 h 43"/>
                  <a:gd name="T38" fmla="*/ 0 w 47"/>
                  <a:gd name="T39" fmla="*/ 42 h 43"/>
                  <a:gd name="T40" fmla="*/ 2 w 47"/>
                  <a:gd name="T41" fmla="*/ 42 h 43"/>
                  <a:gd name="T42" fmla="*/ 6 w 47"/>
                  <a:gd name="T43" fmla="*/ 40 h 43"/>
                  <a:gd name="T44" fmla="*/ 6 w 47"/>
                  <a:gd name="T45" fmla="*/ 35 h 43"/>
                  <a:gd name="T46" fmla="*/ 6 w 47"/>
                  <a:gd name="T47" fmla="*/ 8 h 43"/>
                  <a:gd name="T48" fmla="*/ 6 w 47"/>
                  <a:gd name="T49" fmla="*/ 3 h 43"/>
                  <a:gd name="T50" fmla="*/ 5 w 47"/>
                  <a:gd name="T51" fmla="*/ 2 h 43"/>
                  <a:gd name="T52" fmla="*/ 2 w 47"/>
                  <a:gd name="T53" fmla="*/ 1 h 43"/>
                  <a:gd name="T54" fmla="*/ 0 w 47"/>
                  <a:gd name="T55" fmla="*/ 1 h 43"/>
                  <a:gd name="T56" fmla="*/ 0 w 47"/>
                  <a:gd name="T57" fmla="*/ 0 h 43"/>
                  <a:gd name="T58" fmla="*/ 19 w 47"/>
                  <a:gd name="T59" fmla="*/ 0 h 43"/>
                  <a:gd name="T60" fmla="*/ 19 w 47"/>
                  <a:gd name="T61" fmla="*/ 1 h 43"/>
                  <a:gd name="T62" fmla="*/ 17 w 47"/>
                  <a:gd name="T63" fmla="*/ 1 h 43"/>
                  <a:gd name="T64" fmla="*/ 14 w 47"/>
                  <a:gd name="T65" fmla="*/ 2 h 43"/>
                  <a:gd name="T66" fmla="*/ 13 w 47"/>
                  <a:gd name="T67" fmla="*/ 3 h 43"/>
                  <a:gd name="T68" fmla="*/ 13 w 47"/>
                  <a:gd name="T69" fmla="*/ 8 h 43"/>
                  <a:gd name="T70" fmla="*/ 13 w 47"/>
                  <a:gd name="T71" fmla="*/ 21 h 43"/>
                  <a:gd name="T72" fmla="*/ 17 w 47"/>
                  <a:gd name="T73" fmla="*/ 17 h 43"/>
                  <a:gd name="T74" fmla="*/ 28 w 47"/>
                  <a:gd name="T75" fmla="*/ 5 h 43"/>
                  <a:gd name="T76" fmla="*/ 29 w 47"/>
                  <a:gd name="T77" fmla="*/ 3 h 43"/>
                  <a:gd name="T78" fmla="*/ 28 w 47"/>
                  <a:gd name="T79" fmla="*/ 2 h 43"/>
                  <a:gd name="T80" fmla="*/ 26 w 47"/>
                  <a:gd name="T81" fmla="*/ 1 h 43"/>
                  <a:gd name="T82" fmla="*/ 25 w 47"/>
                  <a:gd name="T83" fmla="*/ 1 h 43"/>
                  <a:gd name="T84" fmla="*/ 25 w 47"/>
                  <a:gd name="T85" fmla="*/ 0 h 43"/>
                  <a:gd name="T86" fmla="*/ 41 w 47"/>
                  <a:gd name="T87" fmla="*/ 0 h 43"/>
                  <a:gd name="T88" fmla="*/ 41 w 47"/>
                  <a:gd name="T89" fmla="*/ 1 h 43"/>
                  <a:gd name="T90" fmla="*/ 39 w 47"/>
                  <a:gd name="T91" fmla="*/ 1 h 43"/>
                  <a:gd name="T92" fmla="*/ 36 w 47"/>
                  <a:gd name="T93" fmla="*/ 3 h 43"/>
                  <a:gd name="T94" fmla="*/ 32 w 47"/>
                  <a:gd name="T95" fmla="*/ 6 h 43"/>
                  <a:gd name="T96" fmla="*/ 25 w 47"/>
                  <a:gd name="T97" fmla="*/ 13 h 43"/>
                  <a:gd name="T98" fmla="*/ 19 w 47"/>
                  <a:gd name="T9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 h="43">
                    <a:moveTo>
                      <a:pt x="19" y="19"/>
                    </a:moveTo>
                    <a:cubicBezTo>
                      <a:pt x="35" y="35"/>
                      <a:pt x="35" y="35"/>
                      <a:pt x="35" y="35"/>
                    </a:cubicBezTo>
                    <a:cubicBezTo>
                      <a:pt x="37" y="38"/>
                      <a:pt x="39" y="39"/>
                      <a:pt x="41" y="40"/>
                    </a:cubicBezTo>
                    <a:cubicBezTo>
                      <a:pt x="43" y="41"/>
                      <a:pt x="45" y="42"/>
                      <a:pt x="47" y="42"/>
                    </a:cubicBezTo>
                    <a:cubicBezTo>
                      <a:pt x="47" y="43"/>
                      <a:pt x="47" y="43"/>
                      <a:pt x="47" y="43"/>
                    </a:cubicBezTo>
                    <a:cubicBezTo>
                      <a:pt x="26" y="43"/>
                      <a:pt x="26" y="43"/>
                      <a:pt x="26" y="43"/>
                    </a:cubicBezTo>
                    <a:cubicBezTo>
                      <a:pt x="26" y="42"/>
                      <a:pt x="26" y="42"/>
                      <a:pt x="26" y="42"/>
                    </a:cubicBezTo>
                    <a:cubicBezTo>
                      <a:pt x="27" y="42"/>
                      <a:pt x="28" y="42"/>
                      <a:pt x="29" y="41"/>
                    </a:cubicBezTo>
                    <a:cubicBezTo>
                      <a:pt x="29" y="41"/>
                      <a:pt x="30" y="40"/>
                      <a:pt x="30" y="40"/>
                    </a:cubicBezTo>
                    <a:cubicBezTo>
                      <a:pt x="30" y="39"/>
                      <a:pt x="30" y="39"/>
                      <a:pt x="29" y="39"/>
                    </a:cubicBezTo>
                    <a:cubicBezTo>
                      <a:pt x="29" y="38"/>
                      <a:pt x="29" y="37"/>
                      <a:pt x="27" y="36"/>
                    </a:cubicBezTo>
                    <a:cubicBezTo>
                      <a:pt x="13" y="22"/>
                      <a:pt x="13" y="22"/>
                      <a:pt x="13" y="22"/>
                    </a:cubicBezTo>
                    <a:cubicBezTo>
                      <a:pt x="13" y="35"/>
                      <a:pt x="13" y="35"/>
                      <a:pt x="13" y="35"/>
                    </a:cubicBezTo>
                    <a:cubicBezTo>
                      <a:pt x="13" y="38"/>
                      <a:pt x="13" y="39"/>
                      <a:pt x="13" y="40"/>
                    </a:cubicBezTo>
                    <a:cubicBezTo>
                      <a:pt x="13" y="40"/>
                      <a:pt x="14" y="41"/>
                      <a:pt x="14" y="41"/>
                    </a:cubicBezTo>
                    <a:cubicBezTo>
                      <a:pt x="15" y="42"/>
                      <a:pt x="16" y="42"/>
                      <a:pt x="17" y="42"/>
                    </a:cubicBezTo>
                    <a:cubicBezTo>
                      <a:pt x="19" y="42"/>
                      <a:pt x="19" y="42"/>
                      <a:pt x="19" y="42"/>
                    </a:cubicBezTo>
                    <a:cubicBezTo>
                      <a:pt x="19" y="43"/>
                      <a:pt x="19" y="43"/>
                      <a:pt x="19" y="43"/>
                    </a:cubicBezTo>
                    <a:cubicBezTo>
                      <a:pt x="0" y="43"/>
                      <a:pt x="0" y="43"/>
                      <a:pt x="0" y="43"/>
                    </a:cubicBezTo>
                    <a:cubicBezTo>
                      <a:pt x="0" y="42"/>
                      <a:pt x="0" y="42"/>
                      <a:pt x="0" y="42"/>
                    </a:cubicBezTo>
                    <a:cubicBezTo>
                      <a:pt x="2" y="42"/>
                      <a:pt x="2" y="42"/>
                      <a:pt x="2" y="42"/>
                    </a:cubicBezTo>
                    <a:cubicBezTo>
                      <a:pt x="4" y="42"/>
                      <a:pt x="5" y="41"/>
                      <a:pt x="6" y="40"/>
                    </a:cubicBezTo>
                    <a:cubicBezTo>
                      <a:pt x="6" y="40"/>
                      <a:pt x="6" y="38"/>
                      <a:pt x="6" y="35"/>
                    </a:cubicBezTo>
                    <a:cubicBezTo>
                      <a:pt x="6" y="8"/>
                      <a:pt x="6" y="8"/>
                      <a:pt x="6" y="8"/>
                    </a:cubicBezTo>
                    <a:cubicBezTo>
                      <a:pt x="6" y="5"/>
                      <a:pt x="6" y="4"/>
                      <a:pt x="6" y="3"/>
                    </a:cubicBezTo>
                    <a:cubicBezTo>
                      <a:pt x="6" y="3"/>
                      <a:pt x="5" y="2"/>
                      <a:pt x="5" y="2"/>
                    </a:cubicBezTo>
                    <a:cubicBezTo>
                      <a:pt x="4" y="1"/>
                      <a:pt x="3" y="1"/>
                      <a:pt x="2" y="1"/>
                    </a:cubicBezTo>
                    <a:cubicBezTo>
                      <a:pt x="0" y="1"/>
                      <a:pt x="0" y="1"/>
                      <a:pt x="0" y="1"/>
                    </a:cubicBezTo>
                    <a:cubicBezTo>
                      <a:pt x="0" y="0"/>
                      <a:pt x="0" y="0"/>
                      <a:pt x="0" y="0"/>
                    </a:cubicBezTo>
                    <a:cubicBezTo>
                      <a:pt x="19" y="0"/>
                      <a:pt x="19" y="0"/>
                      <a:pt x="19" y="0"/>
                    </a:cubicBezTo>
                    <a:cubicBezTo>
                      <a:pt x="19" y="1"/>
                      <a:pt x="19" y="1"/>
                      <a:pt x="19" y="1"/>
                    </a:cubicBezTo>
                    <a:cubicBezTo>
                      <a:pt x="17" y="1"/>
                      <a:pt x="17" y="1"/>
                      <a:pt x="17" y="1"/>
                    </a:cubicBezTo>
                    <a:cubicBezTo>
                      <a:pt x="16" y="1"/>
                      <a:pt x="15" y="1"/>
                      <a:pt x="14" y="2"/>
                    </a:cubicBezTo>
                    <a:cubicBezTo>
                      <a:pt x="14" y="2"/>
                      <a:pt x="13" y="3"/>
                      <a:pt x="13" y="3"/>
                    </a:cubicBezTo>
                    <a:cubicBezTo>
                      <a:pt x="13" y="4"/>
                      <a:pt x="13" y="5"/>
                      <a:pt x="13" y="8"/>
                    </a:cubicBezTo>
                    <a:cubicBezTo>
                      <a:pt x="13" y="21"/>
                      <a:pt x="13" y="21"/>
                      <a:pt x="13" y="21"/>
                    </a:cubicBezTo>
                    <a:cubicBezTo>
                      <a:pt x="17" y="17"/>
                      <a:pt x="17" y="17"/>
                      <a:pt x="17" y="17"/>
                    </a:cubicBezTo>
                    <a:cubicBezTo>
                      <a:pt x="23" y="11"/>
                      <a:pt x="27" y="7"/>
                      <a:pt x="28" y="5"/>
                    </a:cubicBezTo>
                    <a:cubicBezTo>
                      <a:pt x="29" y="4"/>
                      <a:pt x="29" y="4"/>
                      <a:pt x="29" y="3"/>
                    </a:cubicBezTo>
                    <a:cubicBezTo>
                      <a:pt x="29" y="2"/>
                      <a:pt x="29" y="2"/>
                      <a:pt x="28" y="2"/>
                    </a:cubicBezTo>
                    <a:cubicBezTo>
                      <a:pt x="28" y="1"/>
                      <a:pt x="27" y="1"/>
                      <a:pt x="26" y="1"/>
                    </a:cubicBezTo>
                    <a:cubicBezTo>
                      <a:pt x="25" y="1"/>
                      <a:pt x="25" y="1"/>
                      <a:pt x="25" y="1"/>
                    </a:cubicBezTo>
                    <a:cubicBezTo>
                      <a:pt x="25" y="0"/>
                      <a:pt x="25" y="0"/>
                      <a:pt x="25" y="0"/>
                    </a:cubicBezTo>
                    <a:cubicBezTo>
                      <a:pt x="41" y="0"/>
                      <a:pt x="41" y="0"/>
                      <a:pt x="41" y="0"/>
                    </a:cubicBezTo>
                    <a:cubicBezTo>
                      <a:pt x="41" y="1"/>
                      <a:pt x="41" y="1"/>
                      <a:pt x="41" y="1"/>
                    </a:cubicBezTo>
                    <a:cubicBezTo>
                      <a:pt x="40" y="1"/>
                      <a:pt x="39" y="1"/>
                      <a:pt x="39" y="1"/>
                    </a:cubicBezTo>
                    <a:cubicBezTo>
                      <a:pt x="38" y="2"/>
                      <a:pt x="37" y="2"/>
                      <a:pt x="36" y="3"/>
                    </a:cubicBezTo>
                    <a:cubicBezTo>
                      <a:pt x="35" y="3"/>
                      <a:pt x="33" y="5"/>
                      <a:pt x="32" y="6"/>
                    </a:cubicBezTo>
                    <a:cubicBezTo>
                      <a:pt x="25" y="13"/>
                      <a:pt x="25" y="13"/>
                      <a:pt x="25" y="13"/>
                    </a:cubicBez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50"/>
              <p:cNvSpPr/>
              <p:nvPr/>
            </p:nvSpPr>
            <p:spPr bwMode="auto">
              <a:xfrm>
                <a:off x="2532063" y="996950"/>
                <a:ext cx="60325" cy="142875"/>
              </a:xfrm>
              <a:custGeom>
                <a:avLst/>
                <a:gdLst>
                  <a:gd name="T0" fmla="*/ 18 w 18"/>
                  <a:gd name="T1" fmla="*/ 42 h 43"/>
                  <a:gd name="T2" fmla="*/ 18 w 18"/>
                  <a:gd name="T3" fmla="*/ 43 h 43"/>
                  <a:gd name="T4" fmla="*/ 0 w 18"/>
                  <a:gd name="T5" fmla="*/ 43 h 43"/>
                  <a:gd name="T6" fmla="*/ 0 w 18"/>
                  <a:gd name="T7" fmla="*/ 42 h 43"/>
                  <a:gd name="T8" fmla="*/ 1 w 18"/>
                  <a:gd name="T9" fmla="*/ 42 h 43"/>
                  <a:gd name="T10" fmla="*/ 5 w 18"/>
                  <a:gd name="T11" fmla="*/ 40 h 43"/>
                  <a:gd name="T12" fmla="*/ 6 w 18"/>
                  <a:gd name="T13" fmla="*/ 35 h 43"/>
                  <a:gd name="T14" fmla="*/ 6 w 18"/>
                  <a:gd name="T15" fmla="*/ 8 h 43"/>
                  <a:gd name="T16" fmla="*/ 6 w 18"/>
                  <a:gd name="T17" fmla="*/ 3 h 43"/>
                  <a:gd name="T18" fmla="*/ 4 w 18"/>
                  <a:gd name="T19" fmla="*/ 2 h 43"/>
                  <a:gd name="T20" fmla="*/ 1 w 18"/>
                  <a:gd name="T21" fmla="*/ 1 h 43"/>
                  <a:gd name="T22" fmla="*/ 0 w 18"/>
                  <a:gd name="T23" fmla="*/ 1 h 43"/>
                  <a:gd name="T24" fmla="*/ 0 w 18"/>
                  <a:gd name="T25" fmla="*/ 0 h 43"/>
                  <a:gd name="T26" fmla="*/ 18 w 18"/>
                  <a:gd name="T27" fmla="*/ 0 h 43"/>
                  <a:gd name="T28" fmla="*/ 18 w 18"/>
                  <a:gd name="T29" fmla="*/ 1 h 43"/>
                  <a:gd name="T30" fmla="*/ 17 w 18"/>
                  <a:gd name="T31" fmla="*/ 1 h 43"/>
                  <a:gd name="T32" fmla="*/ 13 w 18"/>
                  <a:gd name="T33" fmla="*/ 3 h 43"/>
                  <a:gd name="T34" fmla="*/ 12 w 18"/>
                  <a:gd name="T35" fmla="*/ 8 h 43"/>
                  <a:gd name="T36" fmla="*/ 12 w 18"/>
                  <a:gd name="T37" fmla="*/ 35 h 43"/>
                  <a:gd name="T38" fmla="*/ 13 w 18"/>
                  <a:gd name="T39" fmla="*/ 40 h 43"/>
                  <a:gd name="T40" fmla="*/ 14 w 18"/>
                  <a:gd name="T41" fmla="*/ 41 h 43"/>
                  <a:gd name="T42" fmla="*/ 17 w 18"/>
                  <a:gd name="T43" fmla="*/ 42 h 43"/>
                  <a:gd name="T44" fmla="*/ 18 w 18"/>
                  <a:gd name="T45"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43">
                    <a:moveTo>
                      <a:pt x="18" y="42"/>
                    </a:moveTo>
                    <a:cubicBezTo>
                      <a:pt x="18" y="43"/>
                      <a:pt x="18" y="43"/>
                      <a:pt x="18" y="43"/>
                    </a:cubicBezTo>
                    <a:cubicBezTo>
                      <a:pt x="0" y="43"/>
                      <a:pt x="0" y="43"/>
                      <a:pt x="0" y="43"/>
                    </a:cubicBezTo>
                    <a:cubicBezTo>
                      <a:pt x="0" y="42"/>
                      <a:pt x="0" y="42"/>
                      <a:pt x="0" y="42"/>
                    </a:cubicBezTo>
                    <a:cubicBezTo>
                      <a:pt x="1" y="42"/>
                      <a:pt x="1" y="42"/>
                      <a:pt x="1" y="42"/>
                    </a:cubicBezTo>
                    <a:cubicBezTo>
                      <a:pt x="3" y="42"/>
                      <a:pt x="4" y="41"/>
                      <a:pt x="5" y="40"/>
                    </a:cubicBezTo>
                    <a:cubicBezTo>
                      <a:pt x="6" y="40"/>
                      <a:pt x="6" y="38"/>
                      <a:pt x="6" y="35"/>
                    </a:cubicBezTo>
                    <a:cubicBezTo>
                      <a:pt x="6" y="8"/>
                      <a:pt x="6" y="8"/>
                      <a:pt x="6" y="8"/>
                    </a:cubicBezTo>
                    <a:cubicBezTo>
                      <a:pt x="6" y="5"/>
                      <a:pt x="6" y="4"/>
                      <a:pt x="6" y="3"/>
                    </a:cubicBezTo>
                    <a:cubicBezTo>
                      <a:pt x="5" y="3"/>
                      <a:pt x="5" y="2"/>
                      <a:pt x="4" y="2"/>
                    </a:cubicBezTo>
                    <a:cubicBezTo>
                      <a:pt x="3" y="1"/>
                      <a:pt x="2" y="1"/>
                      <a:pt x="1" y="1"/>
                    </a:cubicBezTo>
                    <a:cubicBezTo>
                      <a:pt x="0" y="1"/>
                      <a:pt x="0" y="1"/>
                      <a:pt x="0" y="1"/>
                    </a:cubicBezTo>
                    <a:cubicBezTo>
                      <a:pt x="0" y="0"/>
                      <a:pt x="0" y="0"/>
                      <a:pt x="0" y="0"/>
                    </a:cubicBezTo>
                    <a:cubicBezTo>
                      <a:pt x="18" y="0"/>
                      <a:pt x="18" y="0"/>
                      <a:pt x="18" y="0"/>
                    </a:cubicBezTo>
                    <a:cubicBezTo>
                      <a:pt x="18" y="1"/>
                      <a:pt x="18" y="1"/>
                      <a:pt x="18" y="1"/>
                    </a:cubicBezTo>
                    <a:cubicBezTo>
                      <a:pt x="17" y="1"/>
                      <a:pt x="17" y="1"/>
                      <a:pt x="17" y="1"/>
                    </a:cubicBezTo>
                    <a:cubicBezTo>
                      <a:pt x="15" y="1"/>
                      <a:pt x="14" y="2"/>
                      <a:pt x="13" y="3"/>
                    </a:cubicBezTo>
                    <a:cubicBezTo>
                      <a:pt x="12" y="3"/>
                      <a:pt x="12" y="5"/>
                      <a:pt x="12" y="8"/>
                    </a:cubicBezTo>
                    <a:cubicBezTo>
                      <a:pt x="12" y="35"/>
                      <a:pt x="12" y="35"/>
                      <a:pt x="12" y="35"/>
                    </a:cubicBezTo>
                    <a:cubicBezTo>
                      <a:pt x="12" y="38"/>
                      <a:pt x="12" y="39"/>
                      <a:pt x="13" y="40"/>
                    </a:cubicBezTo>
                    <a:cubicBezTo>
                      <a:pt x="13" y="40"/>
                      <a:pt x="13" y="41"/>
                      <a:pt x="14" y="41"/>
                    </a:cubicBezTo>
                    <a:cubicBezTo>
                      <a:pt x="15" y="42"/>
                      <a:pt x="16" y="42"/>
                      <a:pt x="17" y="42"/>
                    </a:cubicBezTo>
                    <a:lnTo>
                      <a:pt x="1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51"/>
              <p:cNvSpPr/>
              <p:nvPr/>
            </p:nvSpPr>
            <p:spPr bwMode="auto">
              <a:xfrm>
                <a:off x="2595563" y="996950"/>
                <a:ext cx="155575" cy="146050"/>
              </a:xfrm>
              <a:custGeom>
                <a:avLst/>
                <a:gdLst>
                  <a:gd name="T0" fmla="*/ 0 w 47"/>
                  <a:gd name="T1" fmla="*/ 0 h 44"/>
                  <a:gd name="T2" fmla="*/ 12 w 47"/>
                  <a:gd name="T3" fmla="*/ 0 h 44"/>
                  <a:gd name="T4" fmla="*/ 38 w 47"/>
                  <a:gd name="T5" fmla="*/ 32 h 44"/>
                  <a:gd name="T6" fmla="*/ 38 w 47"/>
                  <a:gd name="T7" fmla="*/ 7 h 44"/>
                  <a:gd name="T8" fmla="*/ 37 w 47"/>
                  <a:gd name="T9" fmla="*/ 2 h 44"/>
                  <a:gd name="T10" fmla="*/ 34 w 47"/>
                  <a:gd name="T11" fmla="*/ 1 h 44"/>
                  <a:gd name="T12" fmla="*/ 32 w 47"/>
                  <a:gd name="T13" fmla="*/ 1 h 44"/>
                  <a:gd name="T14" fmla="*/ 32 w 47"/>
                  <a:gd name="T15" fmla="*/ 0 h 44"/>
                  <a:gd name="T16" fmla="*/ 47 w 47"/>
                  <a:gd name="T17" fmla="*/ 0 h 44"/>
                  <a:gd name="T18" fmla="*/ 47 w 47"/>
                  <a:gd name="T19" fmla="*/ 1 h 44"/>
                  <a:gd name="T20" fmla="*/ 46 w 47"/>
                  <a:gd name="T21" fmla="*/ 1 h 44"/>
                  <a:gd name="T22" fmla="*/ 42 w 47"/>
                  <a:gd name="T23" fmla="*/ 3 h 44"/>
                  <a:gd name="T24" fmla="*/ 41 w 47"/>
                  <a:gd name="T25" fmla="*/ 4 h 44"/>
                  <a:gd name="T26" fmla="*/ 41 w 47"/>
                  <a:gd name="T27" fmla="*/ 7 h 44"/>
                  <a:gd name="T28" fmla="*/ 41 w 47"/>
                  <a:gd name="T29" fmla="*/ 44 h 44"/>
                  <a:gd name="T30" fmla="*/ 40 w 47"/>
                  <a:gd name="T31" fmla="*/ 44 h 44"/>
                  <a:gd name="T32" fmla="*/ 11 w 47"/>
                  <a:gd name="T33" fmla="*/ 9 h 44"/>
                  <a:gd name="T34" fmla="*/ 11 w 47"/>
                  <a:gd name="T35" fmla="*/ 36 h 44"/>
                  <a:gd name="T36" fmla="*/ 12 w 47"/>
                  <a:gd name="T37" fmla="*/ 41 h 44"/>
                  <a:gd name="T38" fmla="*/ 16 w 47"/>
                  <a:gd name="T39" fmla="*/ 42 h 44"/>
                  <a:gd name="T40" fmla="*/ 17 w 47"/>
                  <a:gd name="T41" fmla="*/ 42 h 44"/>
                  <a:gd name="T42" fmla="*/ 17 w 47"/>
                  <a:gd name="T43" fmla="*/ 43 h 44"/>
                  <a:gd name="T44" fmla="*/ 2 w 47"/>
                  <a:gd name="T45" fmla="*/ 43 h 44"/>
                  <a:gd name="T46" fmla="*/ 2 w 47"/>
                  <a:gd name="T47" fmla="*/ 42 h 44"/>
                  <a:gd name="T48" fmla="*/ 4 w 47"/>
                  <a:gd name="T49" fmla="*/ 42 h 44"/>
                  <a:gd name="T50" fmla="*/ 8 w 47"/>
                  <a:gd name="T51" fmla="*/ 40 h 44"/>
                  <a:gd name="T52" fmla="*/ 8 w 47"/>
                  <a:gd name="T53" fmla="*/ 39 h 44"/>
                  <a:gd name="T54" fmla="*/ 9 w 47"/>
                  <a:gd name="T55" fmla="*/ 36 h 44"/>
                  <a:gd name="T56" fmla="*/ 9 w 47"/>
                  <a:gd name="T57" fmla="*/ 6 h 44"/>
                  <a:gd name="T58" fmla="*/ 6 w 47"/>
                  <a:gd name="T59" fmla="*/ 3 h 44"/>
                  <a:gd name="T60" fmla="*/ 3 w 47"/>
                  <a:gd name="T61" fmla="*/ 1 h 44"/>
                  <a:gd name="T62" fmla="*/ 0 w 47"/>
                  <a:gd name="T63" fmla="*/ 1 h 44"/>
                  <a:gd name="T64" fmla="*/ 0 w 47"/>
                  <a:gd name="T6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44">
                    <a:moveTo>
                      <a:pt x="0" y="0"/>
                    </a:moveTo>
                    <a:cubicBezTo>
                      <a:pt x="12" y="0"/>
                      <a:pt x="12" y="0"/>
                      <a:pt x="12" y="0"/>
                    </a:cubicBezTo>
                    <a:cubicBezTo>
                      <a:pt x="38" y="32"/>
                      <a:pt x="38" y="32"/>
                      <a:pt x="38" y="32"/>
                    </a:cubicBezTo>
                    <a:cubicBezTo>
                      <a:pt x="38" y="7"/>
                      <a:pt x="38" y="7"/>
                      <a:pt x="38" y="7"/>
                    </a:cubicBezTo>
                    <a:cubicBezTo>
                      <a:pt x="38" y="5"/>
                      <a:pt x="38" y="3"/>
                      <a:pt x="37" y="2"/>
                    </a:cubicBezTo>
                    <a:cubicBezTo>
                      <a:pt x="36" y="2"/>
                      <a:pt x="35" y="1"/>
                      <a:pt x="34" y="1"/>
                    </a:cubicBezTo>
                    <a:cubicBezTo>
                      <a:pt x="32" y="1"/>
                      <a:pt x="32" y="1"/>
                      <a:pt x="32" y="1"/>
                    </a:cubicBezTo>
                    <a:cubicBezTo>
                      <a:pt x="32" y="0"/>
                      <a:pt x="32" y="0"/>
                      <a:pt x="32" y="0"/>
                    </a:cubicBezTo>
                    <a:cubicBezTo>
                      <a:pt x="47" y="0"/>
                      <a:pt x="47" y="0"/>
                      <a:pt x="47" y="0"/>
                    </a:cubicBezTo>
                    <a:cubicBezTo>
                      <a:pt x="47" y="1"/>
                      <a:pt x="47" y="1"/>
                      <a:pt x="47" y="1"/>
                    </a:cubicBezTo>
                    <a:cubicBezTo>
                      <a:pt x="46" y="1"/>
                      <a:pt x="46" y="1"/>
                      <a:pt x="46" y="1"/>
                    </a:cubicBezTo>
                    <a:cubicBezTo>
                      <a:pt x="44" y="1"/>
                      <a:pt x="42" y="2"/>
                      <a:pt x="42" y="3"/>
                    </a:cubicBezTo>
                    <a:cubicBezTo>
                      <a:pt x="41" y="3"/>
                      <a:pt x="41" y="4"/>
                      <a:pt x="41" y="4"/>
                    </a:cubicBezTo>
                    <a:cubicBezTo>
                      <a:pt x="41" y="5"/>
                      <a:pt x="41" y="6"/>
                      <a:pt x="41" y="7"/>
                    </a:cubicBezTo>
                    <a:cubicBezTo>
                      <a:pt x="41" y="44"/>
                      <a:pt x="41" y="44"/>
                      <a:pt x="41" y="44"/>
                    </a:cubicBezTo>
                    <a:cubicBezTo>
                      <a:pt x="40" y="44"/>
                      <a:pt x="40" y="44"/>
                      <a:pt x="40" y="44"/>
                    </a:cubicBezTo>
                    <a:cubicBezTo>
                      <a:pt x="11" y="9"/>
                      <a:pt x="11" y="9"/>
                      <a:pt x="11" y="9"/>
                    </a:cubicBezTo>
                    <a:cubicBezTo>
                      <a:pt x="11" y="36"/>
                      <a:pt x="11" y="36"/>
                      <a:pt x="11" y="36"/>
                    </a:cubicBezTo>
                    <a:cubicBezTo>
                      <a:pt x="11" y="38"/>
                      <a:pt x="12" y="40"/>
                      <a:pt x="12" y="41"/>
                    </a:cubicBezTo>
                    <a:cubicBezTo>
                      <a:pt x="13" y="41"/>
                      <a:pt x="14" y="42"/>
                      <a:pt x="16" y="42"/>
                    </a:cubicBezTo>
                    <a:cubicBezTo>
                      <a:pt x="17" y="42"/>
                      <a:pt x="17" y="42"/>
                      <a:pt x="17" y="42"/>
                    </a:cubicBezTo>
                    <a:cubicBezTo>
                      <a:pt x="17" y="43"/>
                      <a:pt x="17" y="43"/>
                      <a:pt x="17" y="43"/>
                    </a:cubicBezTo>
                    <a:cubicBezTo>
                      <a:pt x="2" y="43"/>
                      <a:pt x="2" y="43"/>
                      <a:pt x="2" y="43"/>
                    </a:cubicBezTo>
                    <a:cubicBezTo>
                      <a:pt x="2" y="42"/>
                      <a:pt x="2" y="42"/>
                      <a:pt x="2" y="42"/>
                    </a:cubicBezTo>
                    <a:cubicBezTo>
                      <a:pt x="4" y="42"/>
                      <a:pt x="4" y="42"/>
                      <a:pt x="4" y="42"/>
                    </a:cubicBezTo>
                    <a:cubicBezTo>
                      <a:pt x="6" y="42"/>
                      <a:pt x="7" y="41"/>
                      <a:pt x="8" y="40"/>
                    </a:cubicBezTo>
                    <a:cubicBezTo>
                      <a:pt x="8" y="40"/>
                      <a:pt x="8" y="39"/>
                      <a:pt x="8" y="39"/>
                    </a:cubicBezTo>
                    <a:cubicBezTo>
                      <a:pt x="8" y="38"/>
                      <a:pt x="9" y="37"/>
                      <a:pt x="9" y="36"/>
                    </a:cubicBezTo>
                    <a:cubicBezTo>
                      <a:pt x="9" y="6"/>
                      <a:pt x="9" y="6"/>
                      <a:pt x="9" y="6"/>
                    </a:cubicBezTo>
                    <a:cubicBezTo>
                      <a:pt x="7" y="4"/>
                      <a:pt x="6" y="3"/>
                      <a:pt x="6" y="3"/>
                    </a:cubicBezTo>
                    <a:cubicBezTo>
                      <a:pt x="5" y="2"/>
                      <a:pt x="4" y="2"/>
                      <a:pt x="3" y="1"/>
                    </a:cubicBezTo>
                    <a:cubicBezTo>
                      <a:pt x="2"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52"/>
              <p:cNvSpPr/>
              <p:nvPr/>
            </p:nvSpPr>
            <p:spPr bwMode="auto">
              <a:xfrm>
                <a:off x="2760663" y="993775"/>
                <a:ext cx="146050" cy="149225"/>
              </a:xfrm>
              <a:custGeom>
                <a:avLst/>
                <a:gdLst>
                  <a:gd name="T0" fmla="*/ 38 w 44"/>
                  <a:gd name="T1" fmla="*/ 0 h 45"/>
                  <a:gd name="T2" fmla="*/ 39 w 44"/>
                  <a:gd name="T3" fmla="*/ 14 h 45"/>
                  <a:gd name="T4" fmla="*/ 38 w 44"/>
                  <a:gd name="T5" fmla="*/ 14 h 45"/>
                  <a:gd name="T6" fmla="*/ 34 w 44"/>
                  <a:gd name="T7" fmla="*/ 6 h 45"/>
                  <a:gd name="T8" fmla="*/ 24 w 44"/>
                  <a:gd name="T9" fmla="*/ 2 h 45"/>
                  <a:gd name="T10" fmla="*/ 11 w 44"/>
                  <a:gd name="T11" fmla="*/ 9 h 45"/>
                  <a:gd name="T12" fmla="*/ 8 w 44"/>
                  <a:gd name="T13" fmla="*/ 22 h 45"/>
                  <a:gd name="T14" fmla="*/ 10 w 44"/>
                  <a:gd name="T15" fmla="*/ 33 h 45"/>
                  <a:gd name="T16" fmla="*/ 16 w 44"/>
                  <a:gd name="T17" fmla="*/ 40 h 45"/>
                  <a:gd name="T18" fmla="*/ 24 w 44"/>
                  <a:gd name="T19" fmla="*/ 43 h 45"/>
                  <a:gd name="T20" fmla="*/ 29 w 44"/>
                  <a:gd name="T21" fmla="*/ 42 h 45"/>
                  <a:gd name="T22" fmla="*/ 33 w 44"/>
                  <a:gd name="T23" fmla="*/ 40 h 45"/>
                  <a:gd name="T24" fmla="*/ 33 w 44"/>
                  <a:gd name="T25" fmla="*/ 28 h 45"/>
                  <a:gd name="T26" fmla="*/ 33 w 44"/>
                  <a:gd name="T27" fmla="*/ 24 h 45"/>
                  <a:gd name="T28" fmla="*/ 31 w 44"/>
                  <a:gd name="T29" fmla="*/ 22 h 45"/>
                  <a:gd name="T30" fmla="*/ 27 w 44"/>
                  <a:gd name="T31" fmla="*/ 22 h 45"/>
                  <a:gd name="T32" fmla="*/ 27 w 44"/>
                  <a:gd name="T33" fmla="*/ 21 h 45"/>
                  <a:gd name="T34" fmla="*/ 44 w 44"/>
                  <a:gd name="T35" fmla="*/ 21 h 45"/>
                  <a:gd name="T36" fmla="*/ 44 w 44"/>
                  <a:gd name="T37" fmla="*/ 22 h 45"/>
                  <a:gd name="T38" fmla="*/ 43 w 44"/>
                  <a:gd name="T39" fmla="*/ 22 h 45"/>
                  <a:gd name="T40" fmla="*/ 40 w 44"/>
                  <a:gd name="T41" fmla="*/ 23 h 45"/>
                  <a:gd name="T42" fmla="*/ 39 w 44"/>
                  <a:gd name="T43" fmla="*/ 25 h 45"/>
                  <a:gd name="T44" fmla="*/ 39 w 44"/>
                  <a:gd name="T45" fmla="*/ 28 h 45"/>
                  <a:gd name="T46" fmla="*/ 39 w 44"/>
                  <a:gd name="T47" fmla="*/ 41 h 45"/>
                  <a:gd name="T48" fmla="*/ 32 w 44"/>
                  <a:gd name="T49" fmla="*/ 44 h 45"/>
                  <a:gd name="T50" fmla="*/ 24 w 44"/>
                  <a:gd name="T51" fmla="*/ 45 h 45"/>
                  <a:gd name="T52" fmla="*/ 5 w 44"/>
                  <a:gd name="T53" fmla="*/ 37 h 45"/>
                  <a:gd name="T54" fmla="*/ 0 w 44"/>
                  <a:gd name="T55" fmla="*/ 23 h 45"/>
                  <a:gd name="T56" fmla="*/ 1 w 44"/>
                  <a:gd name="T57" fmla="*/ 18 h 45"/>
                  <a:gd name="T58" fmla="*/ 3 w 44"/>
                  <a:gd name="T59" fmla="*/ 12 h 45"/>
                  <a:gd name="T60" fmla="*/ 12 w 44"/>
                  <a:gd name="T61" fmla="*/ 3 h 45"/>
                  <a:gd name="T62" fmla="*/ 23 w 44"/>
                  <a:gd name="T63" fmla="*/ 0 h 45"/>
                  <a:gd name="T64" fmla="*/ 27 w 44"/>
                  <a:gd name="T65" fmla="*/ 0 h 45"/>
                  <a:gd name="T66" fmla="*/ 33 w 44"/>
                  <a:gd name="T67" fmla="*/ 2 h 45"/>
                  <a:gd name="T68" fmla="*/ 35 w 44"/>
                  <a:gd name="T69" fmla="*/ 3 h 45"/>
                  <a:gd name="T70" fmla="*/ 36 w 44"/>
                  <a:gd name="T71" fmla="*/ 2 h 45"/>
                  <a:gd name="T72" fmla="*/ 37 w 44"/>
                  <a:gd name="T73" fmla="*/ 0 h 45"/>
                  <a:gd name="T74" fmla="*/ 38 w 44"/>
                  <a:gd name="T7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5">
                    <a:moveTo>
                      <a:pt x="38" y="0"/>
                    </a:moveTo>
                    <a:cubicBezTo>
                      <a:pt x="39" y="14"/>
                      <a:pt x="39" y="14"/>
                      <a:pt x="39" y="14"/>
                    </a:cubicBezTo>
                    <a:cubicBezTo>
                      <a:pt x="38" y="14"/>
                      <a:pt x="38" y="14"/>
                      <a:pt x="38" y="14"/>
                    </a:cubicBezTo>
                    <a:cubicBezTo>
                      <a:pt x="37" y="10"/>
                      <a:pt x="35" y="8"/>
                      <a:pt x="34" y="6"/>
                    </a:cubicBezTo>
                    <a:cubicBezTo>
                      <a:pt x="31" y="3"/>
                      <a:pt x="28" y="2"/>
                      <a:pt x="24" y="2"/>
                    </a:cubicBezTo>
                    <a:cubicBezTo>
                      <a:pt x="18" y="2"/>
                      <a:pt x="14" y="4"/>
                      <a:pt x="11" y="9"/>
                    </a:cubicBezTo>
                    <a:cubicBezTo>
                      <a:pt x="9" y="12"/>
                      <a:pt x="8" y="17"/>
                      <a:pt x="8" y="22"/>
                    </a:cubicBezTo>
                    <a:cubicBezTo>
                      <a:pt x="8" y="26"/>
                      <a:pt x="8" y="30"/>
                      <a:pt x="10" y="33"/>
                    </a:cubicBezTo>
                    <a:cubicBezTo>
                      <a:pt x="12" y="36"/>
                      <a:pt x="14" y="39"/>
                      <a:pt x="16" y="40"/>
                    </a:cubicBezTo>
                    <a:cubicBezTo>
                      <a:pt x="19" y="42"/>
                      <a:pt x="21" y="43"/>
                      <a:pt x="24" y="43"/>
                    </a:cubicBezTo>
                    <a:cubicBezTo>
                      <a:pt x="26" y="43"/>
                      <a:pt x="27" y="43"/>
                      <a:pt x="29" y="42"/>
                    </a:cubicBezTo>
                    <a:cubicBezTo>
                      <a:pt x="30" y="42"/>
                      <a:pt x="32" y="41"/>
                      <a:pt x="33" y="40"/>
                    </a:cubicBezTo>
                    <a:cubicBezTo>
                      <a:pt x="33" y="28"/>
                      <a:pt x="33" y="28"/>
                      <a:pt x="33" y="28"/>
                    </a:cubicBezTo>
                    <a:cubicBezTo>
                      <a:pt x="33" y="26"/>
                      <a:pt x="33" y="24"/>
                      <a:pt x="33" y="24"/>
                    </a:cubicBezTo>
                    <a:cubicBezTo>
                      <a:pt x="32" y="23"/>
                      <a:pt x="32" y="23"/>
                      <a:pt x="31" y="22"/>
                    </a:cubicBezTo>
                    <a:cubicBezTo>
                      <a:pt x="30" y="22"/>
                      <a:pt x="29" y="22"/>
                      <a:pt x="27" y="22"/>
                    </a:cubicBezTo>
                    <a:cubicBezTo>
                      <a:pt x="27" y="21"/>
                      <a:pt x="27" y="21"/>
                      <a:pt x="27" y="21"/>
                    </a:cubicBezTo>
                    <a:cubicBezTo>
                      <a:pt x="44" y="21"/>
                      <a:pt x="44" y="21"/>
                      <a:pt x="44" y="21"/>
                    </a:cubicBezTo>
                    <a:cubicBezTo>
                      <a:pt x="44" y="22"/>
                      <a:pt x="44" y="22"/>
                      <a:pt x="44" y="22"/>
                    </a:cubicBezTo>
                    <a:cubicBezTo>
                      <a:pt x="43" y="22"/>
                      <a:pt x="43" y="22"/>
                      <a:pt x="43" y="22"/>
                    </a:cubicBezTo>
                    <a:cubicBezTo>
                      <a:pt x="42" y="22"/>
                      <a:pt x="41" y="22"/>
                      <a:pt x="40" y="23"/>
                    </a:cubicBezTo>
                    <a:cubicBezTo>
                      <a:pt x="40" y="24"/>
                      <a:pt x="40" y="24"/>
                      <a:pt x="39" y="25"/>
                    </a:cubicBezTo>
                    <a:cubicBezTo>
                      <a:pt x="39" y="26"/>
                      <a:pt x="39" y="27"/>
                      <a:pt x="39" y="28"/>
                    </a:cubicBezTo>
                    <a:cubicBezTo>
                      <a:pt x="39" y="41"/>
                      <a:pt x="39" y="41"/>
                      <a:pt x="39" y="41"/>
                    </a:cubicBezTo>
                    <a:cubicBezTo>
                      <a:pt x="37" y="43"/>
                      <a:pt x="34" y="43"/>
                      <a:pt x="32" y="44"/>
                    </a:cubicBezTo>
                    <a:cubicBezTo>
                      <a:pt x="30" y="45"/>
                      <a:pt x="27" y="45"/>
                      <a:pt x="24" y="45"/>
                    </a:cubicBezTo>
                    <a:cubicBezTo>
                      <a:pt x="16" y="45"/>
                      <a:pt x="9" y="42"/>
                      <a:pt x="5" y="37"/>
                    </a:cubicBezTo>
                    <a:cubicBezTo>
                      <a:pt x="2" y="33"/>
                      <a:pt x="0" y="28"/>
                      <a:pt x="0" y="23"/>
                    </a:cubicBezTo>
                    <a:cubicBezTo>
                      <a:pt x="0" y="21"/>
                      <a:pt x="0" y="19"/>
                      <a:pt x="1" y="18"/>
                    </a:cubicBezTo>
                    <a:cubicBezTo>
                      <a:pt x="1" y="16"/>
                      <a:pt x="2" y="14"/>
                      <a:pt x="3" y="12"/>
                    </a:cubicBezTo>
                    <a:cubicBezTo>
                      <a:pt x="5" y="8"/>
                      <a:pt x="8" y="5"/>
                      <a:pt x="12" y="3"/>
                    </a:cubicBezTo>
                    <a:cubicBezTo>
                      <a:pt x="15" y="1"/>
                      <a:pt x="19" y="0"/>
                      <a:pt x="23" y="0"/>
                    </a:cubicBezTo>
                    <a:cubicBezTo>
                      <a:pt x="25" y="0"/>
                      <a:pt x="26" y="0"/>
                      <a:pt x="27" y="0"/>
                    </a:cubicBezTo>
                    <a:cubicBezTo>
                      <a:pt x="29" y="1"/>
                      <a:pt x="31" y="1"/>
                      <a:pt x="33" y="2"/>
                    </a:cubicBezTo>
                    <a:cubicBezTo>
                      <a:pt x="34" y="2"/>
                      <a:pt x="35" y="3"/>
                      <a:pt x="35" y="3"/>
                    </a:cubicBezTo>
                    <a:cubicBezTo>
                      <a:pt x="36" y="3"/>
                      <a:pt x="36" y="3"/>
                      <a:pt x="36" y="2"/>
                    </a:cubicBezTo>
                    <a:cubicBezTo>
                      <a:pt x="37" y="2"/>
                      <a:pt x="37" y="1"/>
                      <a:pt x="37" y="0"/>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53"/>
              <p:cNvSpPr/>
              <p:nvPr/>
            </p:nvSpPr>
            <p:spPr bwMode="auto">
              <a:xfrm>
                <a:off x="2965450" y="996950"/>
                <a:ext cx="152400" cy="146050"/>
              </a:xfrm>
              <a:custGeom>
                <a:avLst/>
                <a:gdLst>
                  <a:gd name="T0" fmla="*/ 31 w 46"/>
                  <a:gd name="T1" fmla="*/ 1 h 44"/>
                  <a:gd name="T2" fmla="*/ 31 w 46"/>
                  <a:gd name="T3" fmla="*/ 0 h 44"/>
                  <a:gd name="T4" fmla="*/ 46 w 46"/>
                  <a:gd name="T5" fmla="*/ 0 h 44"/>
                  <a:gd name="T6" fmla="*/ 46 w 46"/>
                  <a:gd name="T7" fmla="*/ 1 h 44"/>
                  <a:gd name="T8" fmla="*/ 45 w 46"/>
                  <a:gd name="T9" fmla="*/ 1 h 44"/>
                  <a:gd name="T10" fmla="*/ 41 w 46"/>
                  <a:gd name="T11" fmla="*/ 3 h 44"/>
                  <a:gd name="T12" fmla="*/ 40 w 46"/>
                  <a:gd name="T13" fmla="*/ 8 h 44"/>
                  <a:gd name="T14" fmla="*/ 40 w 46"/>
                  <a:gd name="T15" fmla="*/ 25 h 44"/>
                  <a:gd name="T16" fmla="*/ 39 w 46"/>
                  <a:gd name="T17" fmla="*/ 35 h 44"/>
                  <a:gd name="T18" fmla="*/ 34 w 46"/>
                  <a:gd name="T19" fmla="*/ 41 h 44"/>
                  <a:gd name="T20" fmla="*/ 24 w 46"/>
                  <a:gd name="T21" fmla="*/ 44 h 44"/>
                  <a:gd name="T22" fmla="*/ 13 w 46"/>
                  <a:gd name="T23" fmla="*/ 42 h 44"/>
                  <a:gd name="T24" fmla="*/ 8 w 46"/>
                  <a:gd name="T25" fmla="*/ 35 h 44"/>
                  <a:gd name="T26" fmla="*/ 7 w 46"/>
                  <a:gd name="T27" fmla="*/ 24 h 44"/>
                  <a:gd name="T28" fmla="*/ 7 w 46"/>
                  <a:gd name="T29" fmla="*/ 8 h 44"/>
                  <a:gd name="T30" fmla="*/ 6 w 46"/>
                  <a:gd name="T31" fmla="*/ 2 h 44"/>
                  <a:gd name="T32" fmla="*/ 2 w 46"/>
                  <a:gd name="T33" fmla="*/ 1 h 44"/>
                  <a:gd name="T34" fmla="*/ 0 w 46"/>
                  <a:gd name="T35" fmla="*/ 1 h 44"/>
                  <a:gd name="T36" fmla="*/ 0 w 46"/>
                  <a:gd name="T37" fmla="*/ 0 h 44"/>
                  <a:gd name="T38" fmla="*/ 19 w 46"/>
                  <a:gd name="T39" fmla="*/ 0 h 44"/>
                  <a:gd name="T40" fmla="*/ 19 w 46"/>
                  <a:gd name="T41" fmla="*/ 1 h 44"/>
                  <a:gd name="T42" fmla="*/ 17 w 46"/>
                  <a:gd name="T43" fmla="*/ 1 h 44"/>
                  <a:gd name="T44" fmla="*/ 14 w 46"/>
                  <a:gd name="T45" fmla="*/ 3 h 44"/>
                  <a:gd name="T46" fmla="*/ 13 w 46"/>
                  <a:gd name="T47" fmla="*/ 8 h 44"/>
                  <a:gd name="T48" fmla="*/ 13 w 46"/>
                  <a:gd name="T49" fmla="*/ 26 h 44"/>
                  <a:gd name="T50" fmla="*/ 13 w 46"/>
                  <a:gd name="T51" fmla="*/ 29 h 44"/>
                  <a:gd name="T52" fmla="*/ 13 w 46"/>
                  <a:gd name="T53" fmla="*/ 32 h 44"/>
                  <a:gd name="T54" fmla="*/ 15 w 46"/>
                  <a:gd name="T55" fmla="*/ 37 h 44"/>
                  <a:gd name="T56" fmla="*/ 18 w 46"/>
                  <a:gd name="T57" fmla="*/ 40 h 44"/>
                  <a:gd name="T58" fmla="*/ 21 w 46"/>
                  <a:gd name="T59" fmla="*/ 41 h 44"/>
                  <a:gd name="T60" fmla="*/ 24 w 46"/>
                  <a:gd name="T61" fmla="*/ 41 h 44"/>
                  <a:gd name="T62" fmla="*/ 31 w 46"/>
                  <a:gd name="T63" fmla="*/ 40 h 44"/>
                  <a:gd name="T64" fmla="*/ 36 w 46"/>
                  <a:gd name="T65" fmla="*/ 35 h 44"/>
                  <a:gd name="T66" fmla="*/ 37 w 46"/>
                  <a:gd name="T67" fmla="*/ 25 h 44"/>
                  <a:gd name="T68" fmla="*/ 37 w 46"/>
                  <a:gd name="T69" fmla="*/ 8 h 44"/>
                  <a:gd name="T70" fmla="*/ 36 w 46"/>
                  <a:gd name="T71" fmla="*/ 2 h 44"/>
                  <a:gd name="T72" fmla="*/ 33 w 46"/>
                  <a:gd name="T73" fmla="*/ 1 h 44"/>
                  <a:gd name="T74" fmla="*/ 31 w 46"/>
                  <a:gd name="T75"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4">
                    <a:moveTo>
                      <a:pt x="31" y="1"/>
                    </a:moveTo>
                    <a:cubicBezTo>
                      <a:pt x="31" y="0"/>
                      <a:pt x="31" y="0"/>
                      <a:pt x="31" y="0"/>
                    </a:cubicBezTo>
                    <a:cubicBezTo>
                      <a:pt x="46" y="0"/>
                      <a:pt x="46" y="0"/>
                      <a:pt x="46" y="0"/>
                    </a:cubicBezTo>
                    <a:cubicBezTo>
                      <a:pt x="46" y="1"/>
                      <a:pt x="46" y="1"/>
                      <a:pt x="46" y="1"/>
                    </a:cubicBezTo>
                    <a:cubicBezTo>
                      <a:pt x="45" y="1"/>
                      <a:pt x="45" y="1"/>
                      <a:pt x="45" y="1"/>
                    </a:cubicBezTo>
                    <a:cubicBezTo>
                      <a:pt x="43" y="1"/>
                      <a:pt x="42" y="2"/>
                      <a:pt x="41" y="3"/>
                    </a:cubicBezTo>
                    <a:cubicBezTo>
                      <a:pt x="40" y="4"/>
                      <a:pt x="40" y="5"/>
                      <a:pt x="40" y="8"/>
                    </a:cubicBezTo>
                    <a:cubicBezTo>
                      <a:pt x="40" y="25"/>
                      <a:pt x="40" y="25"/>
                      <a:pt x="40" y="25"/>
                    </a:cubicBezTo>
                    <a:cubicBezTo>
                      <a:pt x="40" y="30"/>
                      <a:pt x="40" y="33"/>
                      <a:pt x="39" y="35"/>
                    </a:cubicBezTo>
                    <a:cubicBezTo>
                      <a:pt x="38" y="38"/>
                      <a:pt x="36" y="40"/>
                      <a:pt x="34" y="41"/>
                    </a:cubicBezTo>
                    <a:cubicBezTo>
                      <a:pt x="31" y="43"/>
                      <a:pt x="28" y="44"/>
                      <a:pt x="24" y="44"/>
                    </a:cubicBezTo>
                    <a:cubicBezTo>
                      <a:pt x="19" y="44"/>
                      <a:pt x="15" y="43"/>
                      <a:pt x="13" y="42"/>
                    </a:cubicBezTo>
                    <a:cubicBezTo>
                      <a:pt x="10" y="40"/>
                      <a:pt x="9" y="38"/>
                      <a:pt x="8" y="35"/>
                    </a:cubicBezTo>
                    <a:cubicBezTo>
                      <a:pt x="7" y="33"/>
                      <a:pt x="7" y="30"/>
                      <a:pt x="7" y="24"/>
                    </a:cubicBezTo>
                    <a:cubicBezTo>
                      <a:pt x="7" y="8"/>
                      <a:pt x="7" y="8"/>
                      <a:pt x="7" y="8"/>
                    </a:cubicBezTo>
                    <a:cubicBezTo>
                      <a:pt x="7" y="5"/>
                      <a:pt x="6" y="3"/>
                      <a:pt x="6" y="2"/>
                    </a:cubicBezTo>
                    <a:cubicBezTo>
                      <a:pt x="5" y="1"/>
                      <a:pt x="4" y="1"/>
                      <a:pt x="2" y="1"/>
                    </a:cubicBezTo>
                    <a:cubicBezTo>
                      <a:pt x="0" y="1"/>
                      <a:pt x="0" y="1"/>
                      <a:pt x="0" y="1"/>
                    </a:cubicBezTo>
                    <a:cubicBezTo>
                      <a:pt x="0" y="0"/>
                      <a:pt x="0" y="0"/>
                      <a:pt x="0" y="0"/>
                    </a:cubicBezTo>
                    <a:cubicBezTo>
                      <a:pt x="19" y="0"/>
                      <a:pt x="19" y="0"/>
                      <a:pt x="19" y="0"/>
                    </a:cubicBezTo>
                    <a:cubicBezTo>
                      <a:pt x="19" y="1"/>
                      <a:pt x="19" y="1"/>
                      <a:pt x="19" y="1"/>
                    </a:cubicBezTo>
                    <a:cubicBezTo>
                      <a:pt x="17" y="1"/>
                      <a:pt x="17" y="1"/>
                      <a:pt x="17" y="1"/>
                    </a:cubicBezTo>
                    <a:cubicBezTo>
                      <a:pt x="16" y="1"/>
                      <a:pt x="14" y="2"/>
                      <a:pt x="14" y="3"/>
                    </a:cubicBezTo>
                    <a:cubicBezTo>
                      <a:pt x="13" y="4"/>
                      <a:pt x="13" y="5"/>
                      <a:pt x="13" y="8"/>
                    </a:cubicBezTo>
                    <a:cubicBezTo>
                      <a:pt x="13" y="26"/>
                      <a:pt x="13" y="26"/>
                      <a:pt x="13" y="26"/>
                    </a:cubicBezTo>
                    <a:cubicBezTo>
                      <a:pt x="13" y="27"/>
                      <a:pt x="13" y="28"/>
                      <a:pt x="13" y="29"/>
                    </a:cubicBezTo>
                    <a:cubicBezTo>
                      <a:pt x="13" y="30"/>
                      <a:pt x="13" y="31"/>
                      <a:pt x="13" y="32"/>
                    </a:cubicBezTo>
                    <a:cubicBezTo>
                      <a:pt x="13" y="34"/>
                      <a:pt x="14" y="36"/>
                      <a:pt x="15" y="37"/>
                    </a:cubicBezTo>
                    <a:cubicBezTo>
                      <a:pt x="16" y="38"/>
                      <a:pt x="17" y="39"/>
                      <a:pt x="18" y="40"/>
                    </a:cubicBezTo>
                    <a:cubicBezTo>
                      <a:pt x="19" y="41"/>
                      <a:pt x="20" y="41"/>
                      <a:pt x="21" y="41"/>
                    </a:cubicBezTo>
                    <a:cubicBezTo>
                      <a:pt x="22" y="41"/>
                      <a:pt x="23" y="41"/>
                      <a:pt x="24" y="41"/>
                    </a:cubicBezTo>
                    <a:cubicBezTo>
                      <a:pt x="27" y="41"/>
                      <a:pt x="29" y="41"/>
                      <a:pt x="31" y="40"/>
                    </a:cubicBezTo>
                    <a:cubicBezTo>
                      <a:pt x="34" y="38"/>
                      <a:pt x="35" y="37"/>
                      <a:pt x="36" y="35"/>
                    </a:cubicBezTo>
                    <a:cubicBezTo>
                      <a:pt x="37" y="33"/>
                      <a:pt x="37" y="30"/>
                      <a:pt x="37" y="25"/>
                    </a:cubicBezTo>
                    <a:cubicBezTo>
                      <a:pt x="37" y="8"/>
                      <a:pt x="37" y="8"/>
                      <a:pt x="37" y="8"/>
                    </a:cubicBezTo>
                    <a:cubicBezTo>
                      <a:pt x="37" y="5"/>
                      <a:pt x="37" y="3"/>
                      <a:pt x="36" y="2"/>
                    </a:cubicBezTo>
                    <a:cubicBezTo>
                      <a:pt x="36" y="2"/>
                      <a:pt x="34" y="1"/>
                      <a:pt x="33" y="1"/>
                    </a:cubicBezTo>
                    <a:lnTo>
                      <a:pt x="3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54"/>
              <p:cNvSpPr/>
              <p:nvPr/>
            </p:nvSpPr>
            <p:spPr bwMode="auto">
              <a:xfrm>
                <a:off x="3117850" y="996950"/>
                <a:ext cx="155575" cy="146050"/>
              </a:xfrm>
              <a:custGeom>
                <a:avLst/>
                <a:gdLst>
                  <a:gd name="T0" fmla="*/ 0 w 47"/>
                  <a:gd name="T1" fmla="*/ 0 h 44"/>
                  <a:gd name="T2" fmla="*/ 12 w 47"/>
                  <a:gd name="T3" fmla="*/ 0 h 44"/>
                  <a:gd name="T4" fmla="*/ 38 w 47"/>
                  <a:gd name="T5" fmla="*/ 32 h 44"/>
                  <a:gd name="T6" fmla="*/ 38 w 47"/>
                  <a:gd name="T7" fmla="*/ 7 h 44"/>
                  <a:gd name="T8" fmla="*/ 37 w 47"/>
                  <a:gd name="T9" fmla="*/ 2 h 44"/>
                  <a:gd name="T10" fmla="*/ 34 w 47"/>
                  <a:gd name="T11" fmla="*/ 1 h 44"/>
                  <a:gd name="T12" fmla="*/ 32 w 47"/>
                  <a:gd name="T13" fmla="*/ 1 h 44"/>
                  <a:gd name="T14" fmla="*/ 32 w 47"/>
                  <a:gd name="T15" fmla="*/ 0 h 44"/>
                  <a:gd name="T16" fmla="*/ 47 w 47"/>
                  <a:gd name="T17" fmla="*/ 0 h 44"/>
                  <a:gd name="T18" fmla="*/ 47 w 47"/>
                  <a:gd name="T19" fmla="*/ 1 h 44"/>
                  <a:gd name="T20" fmla="*/ 46 w 47"/>
                  <a:gd name="T21" fmla="*/ 1 h 44"/>
                  <a:gd name="T22" fmla="*/ 42 w 47"/>
                  <a:gd name="T23" fmla="*/ 3 h 44"/>
                  <a:gd name="T24" fmla="*/ 41 w 47"/>
                  <a:gd name="T25" fmla="*/ 4 h 44"/>
                  <a:gd name="T26" fmla="*/ 41 w 47"/>
                  <a:gd name="T27" fmla="*/ 7 h 44"/>
                  <a:gd name="T28" fmla="*/ 41 w 47"/>
                  <a:gd name="T29" fmla="*/ 44 h 44"/>
                  <a:gd name="T30" fmla="*/ 40 w 47"/>
                  <a:gd name="T31" fmla="*/ 44 h 44"/>
                  <a:gd name="T32" fmla="*/ 11 w 47"/>
                  <a:gd name="T33" fmla="*/ 9 h 44"/>
                  <a:gd name="T34" fmla="*/ 11 w 47"/>
                  <a:gd name="T35" fmla="*/ 36 h 44"/>
                  <a:gd name="T36" fmla="*/ 12 w 47"/>
                  <a:gd name="T37" fmla="*/ 41 h 44"/>
                  <a:gd name="T38" fmla="*/ 16 w 47"/>
                  <a:gd name="T39" fmla="*/ 42 h 44"/>
                  <a:gd name="T40" fmla="*/ 18 w 47"/>
                  <a:gd name="T41" fmla="*/ 42 h 44"/>
                  <a:gd name="T42" fmla="*/ 18 w 47"/>
                  <a:gd name="T43" fmla="*/ 43 h 44"/>
                  <a:gd name="T44" fmla="*/ 3 w 47"/>
                  <a:gd name="T45" fmla="*/ 43 h 44"/>
                  <a:gd name="T46" fmla="*/ 3 w 47"/>
                  <a:gd name="T47" fmla="*/ 42 h 44"/>
                  <a:gd name="T48" fmla="*/ 4 w 47"/>
                  <a:gd name="T49" fmla="*/ 42 h 44"/>
                  <a:gd name="T50" fmla="*/ 8 w 47"/>
                  <a:gd name="T51" fmla="*/ 40 h 44"/>
                  <a:gd name="T52" fmla="*/ 8 w 47"/>
                  <a:gd name="T53" fmla="*/ 39 h 44"/>
                  <a:gd name="T54" fmla="*/ 9 w 47"/>
                  <a:gd name="T55" fmla="*/ 36 h 44"/>
                  <a:gd name="T56" fmla="*/ 9 w 47"/>
                  <a:gd name="T57" fmla="*/ 6 h 44"/>
                  <a:gd name="T58" fmla="*/ 6 w 47"/>
                  <a:gd name="T59" fmla="*/ 3 h 44"/>
                  <a:gd name="T60" fmla="*/ 3 w 47"/>
                  <a:gd name="T61" fmla="*/ 1 h 44"/>
                  <a:gd name="T62" fmla="*/ 0 w 47"/>
                  <a:gd name="T63" fmla="*/ 1 h 44"/>
                  <a:gd name="T64" fmla="*/ 0 w 47"/>
                  <a:gd name="T6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44">
                    <a:moveTo>
                      <a:pt x="0" y="0"/>
                    </a:moveTo>
                    <a:cubicBezTo>
                      <a:pt x="12" y="0"/>
                      <a:pt x="12" y="0"/>
                      <a:pt x="12" y="0"/>
                    </a:cubicBezTo>
                    <a:cubicBezTo>
                      <a:pt x="38" y="32"/>
                      <a:pt x="38" y="32"/>
                      <a:pt x="38" y="32"/>
                    </a:cubicBezTo>
                    <a:cubicBezTo>
                      <a:pt x="38" y="7"/>
                      <a:pt x="38" y="7"/>
                      <a:pt x="38" y="7"/>
                    </a:cubicBezTo>
                    <a:cubicBezTo>
                      <a:pt x="38" y="5"/>
                      <a:pt x="38" y="3"/>
                      <a:pt x="37" y="2"/>
                    </a:cubicBezTo>
                    <a:cubicBezTo>
                      <a:pt x="37" y="2"/>
                      <a:pt x="35" y="1"/>
                      <a:pt x="34" y="1"/>
                    </a:cubicBezTo>
                    <a:cubicBezTo>
                      <a:pt x="32" y="1"/>
                      <a:pt x="32" y="1"/>
                      <a:pt x="32" y="1"/>
                    </a:cubicBezTo>
                    <a:cubicBezTo>
                      <a:pt x="32" y="0"/>
                      <a:pt x="32" y="0"/>
                      <a:pt x="32" y="0"/>
                    </a:cubicBezTo>
                    <a:cubicBezTo>
                      <a:pt x="47" y="0"/>
                      <a:pt x="47" y="0"/>
                      <a:pt x="47" y="0"/>
                    </a:cubicBezTo>
                    <a:cubicBezTo>
                      <a:pt x="47" y="1"/>
                      <a:pt x="47" y="1"/>
                      <a:pt x="47" y="1"/>
                    </a:cubicBezTo>
                    <a:cubicBezTo>
                      <a:pt x="46" y="1"/>
                      <a:pt x="46" y="1"/>
                      <a:pt x="46" y="1"/>
                    </a:cubicBezTo>
                    <a:cubicBezTo>
                      <a:pt x="44" y="1"/>
                      <a:pt x="43" y="2"/>
                      <a:pt x="42" y="3"/>
                    </a:cubicBezTo>
                    <a:cubicBezTo>
                      <a:pt x="42" y="3"/>
                      <a:pt x="41" y="4"/>
                      <a:pt x="41" y="4"/>
                    </a:cubicBezTo>
                    <a:cubicBezTo>
                      <a:pt x="41" y="5"/>
                      <a:pt x="41" y="6"/>
                      <a:pt x="41" y="7"/>
                    </a:cubicBezTo>
                    <a:cubicBezTo>
                      <a:pt x="41" y="44"/>
                      <a:pt x="41" y="44"/>
                      <a:pt x="41" y="44"/>
                    </a:cubicBezTo>
                    <a:cubicBezTo>
                      <a:pt x="40" y="44"/>
                      <a:pt x="40" y="44"/>
                      <a:pt x="40" y="44"/>
                    </a:cubicBezTo>
                    <a:cubicBezTo>
                      <a:pt x="11" y="9"/>
                      <a:pt x="11" y="9"/>
                      <a:pt x="11" y="9"/>
                    </a:cubicBezTo>
                    <a:cubicBezTo>
                      <a:pt x="11" y="36"/>
                      <a:pt x="11" y="36"/>
                      <a:pt x="11" y="36"/>
                    </a:cubicBezTo>
                    <a:cubicBezTo>
                      <a:pt x="11" y="38"/>
                      <a:pt x="12" y="40"/>
                      <a:pt x="12" y="41"/>
                    </a:cubicBezTo>
                    <a:cubicBezTo>
                      <a:pt x="13" y="41"/>
                      <a:pt x="14" y="42"/>
                      <a:pt x="16" y="42"/>
                    </a:cubicBezTo>
                    <a:cubicBezTo>
                      <a:pt x="18" y="42"/>
                      <a:pt x="18" y="42"/>
                      <a:pt x="18" y="42"/>
                    </a:cubicBezTo>
                    <a:cubicBezTo>
                      <a:pt x="18" y="43"/>
                      <a:pt x="18" y="43"/>
                      <a:pt x="18" y="43"/>
                    </a:cubicBezTo>
                    <a:cubicBezTo>
                      <a:pt x="3" y="43"/>
                      <a:pt x="3" y="43"/>
                      <a:pt x="3" y="43"/>
                    </a:cubicBezTo>
                    <a:cubicBezTo>
                      <a:pt x="3" y="42"/>
                      <a:pt x="3" y="42"/>
                      <a:pt x="3" y="42"/>
                    </a:cubicBezTo>
                    <a:cubicBezTo>
                      <a:pt x="4" y="42"/>
                      <a:pt x="4" y="42"/>
                      <a:pt x="4" y="42"/>
                    </a:cubicBezTo>
                    <a:cubicBezTo>
                      <a:pt x="6" y="42"/>
                      <a:pt x="7" y="41"/>
                      <a:pt x="8" y="40"/>
                    </a:cubicBezTo>
                    <a:cubicBezTo>
                      <a:pt x="8" y="40"/>
                      <a:pt x="8" y="39"/>
                      <a:pt x="8" y="39"/>
                    </a:cubicBezTo>
                    <a:cubicBezTo>
                      <a:pt x="9" y="38"/>
                      <a:pt x="9" y="37"/>
                      <a:pt x="9" y="36"/>
                    </a:cubicBezTo>
                    <a:cubicBezTo>
                      <a:pt x="9" y="6"/>
                      <a:pt x="9" y="6"/>
                      <a:pt x="9" y="6"/>
                    </a:cubicBezTo>
                    <a:cubicBezTo>
                      <a:pt x="7" y="4"/>
                      <a:pt x="7" y="3"/>
                      <a:pt x="6" y="3"/>
                    </a:cubicBezTo>
                    <a:cubicBezTo>
                      <a:pt x="5" y="2"/>
                      <a:pt x="4" y="2"/>
                      <a:pt x="3" y="1"/>
                    </a:cubicBezTo>
                    <a:cubicBezTo>
                      <a:pt x="2"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55"/>
              <p:cNvSpPr/>
              <p:nvPr/>
            </p:nvSpPr>
            <p:spPr bwMode="auto">
              <a:xfrm>
                <a:off x="3282950" y="996950"/>
                <a:ext cx="58737" cy="142875"/>
              </a:xfrm>
              <a:custGeom>
                <a:avLst/>
                <a:gdLst>
                  <a:gd name="T0" fmla="*/ 18 w 18"/>
                  <a:gd name="T1" fmla="*/ 42 h 43"/>
                  <a:gd name="T2" fmla="*/ 18 w 18"/>
                  <a:gd name="T3" fmla="*/ 43 h 43"/>
                  <a:gd name="T4" fmla="*/ 0 w 18"/>
                  <a:gd name="T5" fmla="*/ 43 h 43"/>
                  <a:gd name="T6" fmla="*/ 0 w 18"/>
                  <a:gd name="T7" fmla="*/ 42 h 43"/>
                  <a:gd name="T8" fmla="*/ 1 w 18"/>
                  <a:gd name="T9" fmla="*/ 42 h 43"/>
                  <a:gd name="T10" fmla="*/ 5 w 18"/>
                  <a:gd name="T11" fmla="*/ 40 h 43"/>
                  <a:gd name="T12" fmla="*/ 6 w 18"/>
                  <a:gd name="T13" fmla="*/ 35 h 43"/>
                  <a:gd name="T14" fmla="*/ 6 w 18"/>
                  <a:gd name="T15" fmla="*/ 8 h 43"/>
                  <a:gd name="T16" fmla="*/ 6 w 18"/>
                  <a:gd name="T17" fmla="*/ 3 h 43"/>
                  <a:gd name="T18" fmla="*/ 4 w 18"/>
                  <a:gd name="T19" fmla="*/ 2 h 43"/>
                  <a:gd name="T20" fmla="*/ 1 w 18"/>
                  <a:gd name="T21" fmla="*/ 1 h 43"/>
                  <a:gd name="T22" fmla="*/ 0 w 18"/>
                  <a:gd name="T23" fmla="*/ 1 h 43"/>
                  <a:gd name="T24" fmla="*/ 0 w 18"/>
                  <a:gd name="T25" fmla="*/ 0 h 43"/>
                  <a:gd name="T26" fmla="*/ 18 w 18"/>
                  <a:gd name="T27" fmla="*/ 0 h 43"/>
                  <a:gd name="T28" fmla="*/ 18 w 18"/>
                  <a:gd name="T29" fmla="*/ 1 h 43"/>
                  <a:gd name="T30" fmla="*/ 17 w 18"/>
                  <a:gd name="T31" fmla="*/ 1 h 43"/>
                  <a:gd name="T32" fmla="*/ 13 w 18"/>
                  <a:gd name="T33" fmla="*/ 3 h 43"/>
                  <a:gd name="T34" fmla="*/ 12 w 18"/>
                  <a:gd name="T35" fmla="*/ 8 h 43"/>
                  <a:gd name="T36" fmla="*/ 12 w 18"/>
                  <a:gd name="T37" fmla="*/ 35 h 43"/>
                  <a:gd name="T38" fmla="*/ 12 w 18"/>
                  <a:gd name="T39" fmla="*/ 40 h 43"/>
                  <a:gd name="T40" fmla="*/ 14 w 18"/>
                  <a:gd name="T41" fmla="*/ 41 h 43"/>
                  <a:gd name="T42" fmla="*/ 17 w 18"/>
                  <a:gd name="T43" fmla="*/ 42 h 43"/>
                  <a:gd name="T44" fmla="*/ 18 w 18"/>
                  <a:gd name="T45"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43">
                    <a:moveTo>
                      <a:pt x="18" y="42"/>
                    </a:moveTo>
                    <a:cubicBezTo>
                      <a:pt x="18" y="43"/>
                      <a:pt x="18" y="43"/>
                      <a:pt x="18" y="43"/>
                    </a:cubicBezTo>
                    <a:cubicBezTo>
                      <a:pt x="0" y="43"/>
                      <a:pt x="0" y="43"/>
                      <a:pt x="0" y="43"/>
                    </a:cubicBezTo>
                    <a:cubicBezTo>
                      <a:pt x="0" y="42"/>
                      <a:pt x="0" y="42"/>
                      <a:pt x="0" y="42"/>
                    </a:cubicBezTo>
                    <a:cubicBezTo>
                      <a:pt x="1" y="42"/>
                      <a:pt x="1" y="42"/>
                      <a:pt x="1" y="42"/>
                    </a:cubicBezTo>
                    <a:cubicBezTo>
                      <a:pt x="3" y="42"/>
                      <a:pt x="4" y="41"/>
                      <a:pt x="5" y="40"/>
                    </a:cubicBezTo>
                    <a:cubicBezTo>
                      <a:pt x="6" y="40"/>
                      <a:pt x="6" y="38"/>
                      <a:pt x="6" y="35"/>
                    </a:cubicBezTo>
                    <a:cubicBezTo>
                      <a:pt x="6" y="8"/>
                      <a:pt x="6" y="8"/>
                      <a:pt x="6" y="8"/>
                    </a:cubicBezTo>
                    <a:cubicBezTo>
                      <a:pt x="6" y="5"/>
                      <a:pt x="6" y="4"/>
                      <a:pt x="6" y="3"/>
                    </a:cubicBezTo>
                    <a:cubicBezTo>
                      <a:pt x="5" y="3"/>
                      <a:pt x="5" y="2"/>
                      <a:pt x="4" y="2"/>
                    </a:cubicBezTo>
                    <a:cubicBezTo>
                      <a:pt x="3" y="1"/>
                      <a:pt x="2" y="1"/>
                      <a:pt x="1" y="1"/>
                    </a:cubicBezTo>
                    <a:cubicBezTo>
                      <a:pt x="0" y="1"/>
                      <a:pt x="0" y="1"/>
                      <a:pt x="0" y="1"/>
                    </a:cubicBezTo>
                    <a:cubicBezTo>
                      <a:pt x="0" y="0"/>
                      <a:pt x="0" y="0"/>
                      <a:pt x="0" y="0"/>
                    </a:cubicBezTo>
                    <a:cubicBezTo>
                      <a:pt x="18" y="0"/>
                      <a:pt x="18" y="0"/>
                      <a:pt x="18" y="0"/>
                    </a:cubicBezTo>
                    <a:cubicBezTo>
                      <a:pt x="18" y="1"/>
                      <a:pt x="18" y="1"/>
                      <a:pt x="18" y="1"/>
                    </a:cubicBezTo>
                    <a:cubicBezTo>
                      <a:pt x="17" y="1"/>
                      <a:pt x="17" y="1"/>
                      <a:pt x="17" y="1"/>
                    </a:cubicBezTo>
                    <a:cubicBezTo>
                      <a:pt x="15" y="1"/>
                      <a:pt x="14" y="2"/>
                      <a:pt x="13" y="3"/>
                    </a:cubicBezTo>
                    <a:cubicBezTo>
                      <a:pt x="12" y="3"/>
                      <a:pt x="12" y="5"/>
                      <a:pt x="12" y="8"/>
                    </a:cubicBezTo>
                    <a:cubicBezTo>
                      <a:pt x="12" y="35"/>
                      <a:pt x="12" y="35"/>
                      <a:pt x="12" y="35"/>
                    </a:cubicBezTo>
                    <a:cubicBezTo>
                      <a:pt x="12" y="38"/>
                      <a:pt x="12" y="39"/>
                      <a:pt x="12" y="40"/>
                    </a:cubicBezTo>
                    <a:cubicBezTo>
                      <a:pt x="13" y="40"/>
                      <a:pt x="13" y="41"/>
                      <a:pt x="14" y="41"/>
                    </a:cubicBezTo>
                    <a:cubicBezTo>
                      <a:pt x="15" y="42"/>
                      <a:pt x="16" y="42"/>
                      <a:pt x="17" y="42"/>
                    </a:cubicBezTo>
                    <a:lnTo>
                      <a:pt x="1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56"/>
              <p:cNvSpPr/>
              <p:nvPr/>
            </p:nvSpPr>
            <p:spPr bwMode="auto">
              <a:xfrm>
                <a:off x="3349625" y="996950"/>
                <a:ext cx="150812" cy="146050"/>
              </a:xfrm>
              <a:custGeom>
                <a:avLst/>
                <a:gdLst>
                  <a:gd name="T0" fmla="*/ 46 w 46"/>
                  <a:gd name="T1" fmla="*/ 0 h 44"/>
                  <a:gd name="T2" fmla="*/ 46 w 46"/>
                  <a:gd name="T3" fmla="*/ 1 h 44"/>
                  <a:gd name="T4" fmla="*/ 43 w 46"/>
                  <a:gd name="T5" fmla="*/ 3 h 44"/>
                  <a:gd name="T6" fmla="*/ 40 w 46"/>
                  <a:gd name="T7" fmla="*/ 7 h 44"/>
                  <a:gd name="T8" fmla="*/ 25 w 46"/>
                  <a:gd name="T9" fmla="*/ 44 h 44"/>
                  <a:gd name="T10" fmla="*/ 23 w 46"/>
                  <a:gd name="T11" fmla="*/ 44 h 44"/>
                  <a:gd name="T12" fmla="*/ 7 w 46"/>
                  <a:gd name="T13" fmla="*/ 7 h 44"/>
                  <a:gd name="T14" fmla="*/ 5 w 46"/>
                  <a:gd name="T15" fmla="*/ 3 h 44"/>
                  <a:gd name="T16" fmla="*/ 5 w 46"/>
                  <a:gd name="T17" fmla="*/ 2 h 44"/>
                  <a:gd name="T18" fmla="*/ 4 w 46"/>
                  <a:gd name="T19" fmla="*/ 2 h 44"/>
                  <a:gd name="T20" fmla="*/ 0 w 46"/>
                  <a:gd name="T21" fmla="*/ 1 h 44"/>
                  <a:gd name="T22" fmla="*/ 0 w 46"/>
                  <a:gd name="T23" fmla="*/ 0 h 44"/>
                  <a:gd name="T24" fmla="*/ 18 w 46"/>
                  <a:gd name="T25" fmla="*/ 0 h 44"/>
                  <a:gd name="T26" fmla="*/ 18 w 46"/>
                  <a:gd name="T27" fmla="*/ 1 h 44"/>
                  <a:gd name="T28" fmla="*/ 14 w 46"/>
                  <a:gd name="T29" fmla="*/ 2 h 44"/>
                  <a:gd name="T30" fmla="*/ 13 w 46"/>
                  <a:gd name="T31" fmla="*/ 4 h 44"/>
                  <a:gd name="T32" fmla="*/ 15 w 46"/>
                  <a:gd name="T33" fmla="*/ 9 h 44"/>
                  <a:gd name="T34" fmla="*/ 26 w 46"/>
                  <a:gd name="T35" fmla="*/ 34 h 44"/>
                  <a:gd name="T36" fmla="*/ 36 w 46"/>
                  <a:gd name="T37" fmla="*/ 9 h 44"/>
                  <a:gd name="T38" fmla="*/ 37 w 46"/>
                  <a:gd name="T39" fmla="*/ 4 h 44"/>
                  <a:gd name="T40" fmla="*/ 36 w 46"/>
                  <a:gd name="T41" fmla="*/ 2 h 44"/>
                  <a:gd name="T42" fmla="*/ 33 w 46"/>
                  <a:gd name="T43" fmla="*/ 1 h 44"/>
                  <a:gd name="T44" fmla="*/ 33 w 46"/>
                  <a:gd name="T45" fmla="*/ 1 h 44"/>
                  <a:gd name="T46" fmla="*/ 33 w 46"/>
                  <a:gd name="T47" fmla="*/ 0 h 44"/>
                  <a:gd name="T48" fmla="*/ 46 w 46"/>
                  <a:gd name="T4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4">
                    <a:moveTo>
                      <a:pt x="46" y="0"/>
                    </a:moveTo>
                    <a:cubicBezTo>
                      <a:pt x="46" y="1"/>
                      <a:pt x="46" y="1"/>
                      <a:pt x="46" y="1"/>
                    </a:cubicBezTo>
                    <a:cubicBezTo>
                      <a:pt x="45" y="1"/>
                      <a:pt x="43" y="2"/>
                      <a:pt x="43" y="3"/>
                    </a:cubicBezTo>
                    <a:cubicBezTo>
                      <a:pt x="42" y="4"/>
                      <a:pt x="41" y="5"/>
                      <a:pt x="40" y="7"/>
                    </a:cubicBezTo>
                    <a:cubicBezTo>
                      <a:pt x="25" y="44"/>
                      <a:pt x="25" y="44"/>
                      <a:pt x="25" y="44"/>
                    </a:cubicBezTo>
                    <a:cubicBezTo>
                      <a:pt x="23" y="44"/>
                      <a:pt x="23" y="44"/>
                      <a:pt x="23" y="44"/>
                    </a:cubicBezTo>
                    <a:cubicBezTo>
                      <a:pt x="7" y="7"/>
                      <a:pt x="7" y="7"/>
                      <a:pt x="7" y="7"/>
                    </a:cubicBezTo>
                    <a:cubicBezTo>
                      <a:pt x="6" y="5"/>
                      <a:pt x="6" y="4"/>
                      <a:pt x="5" y="3"/>
                    </a:cubicBezTo>
                    <a:cubicBezTo>
                      <a:pt x="5" y="3"/>
                      <a:pt x="5" y="3"/>
                      <a:pt x="5" y="2"/>
                    </a:cubicBezTo>
                    <a:cubicBezTo>
                      <a:pt x="4" y="2"/>
                      <a:pt x="4" y="2"/>
                      <a:pt x="4" y="2"/>
                    </a:cubicBezTo>
                    <a:cubicBezTo>
                      <a:pt x="3" y="1"/>
                      <a:pt x="2" y="1"/>
                      <a:pt x="0" y="1"/>
                    </a:cubicBezTo>
                    <a:cubicBezTo>
                      <a:pt x="0" y="0"/>
                      <a:pt x="0" y="0"/>
                      <a:pt x="0" y="0"/>
                    </a:cubicBezTo>
                    <a:cubicBezTo>
                      <a:pt x="18" y="0"/>
                      <a:pt x="18" y="0"/>
                      <a:pt x="18" y="0"/>
                    </a:cubicBezTo>
                    <a:cubicBezTo>
                      <a:pt x="18" y="1"/>
                      <a:pt x="18" y="1"/>
                      <a:pt x="18" y="1"/>
                    </a:cubicBezTo>
                    <a:cubicBezTo>
                      <a:pt x="16" y="1"/>
                      <a:pt x="15" y="2"/>
                      <a:pt x="14" y="2"/>
                    </a:cubicBezTo>
                    <a:cubicBezTo>
                      <a:pt x="14" y="3"/>
                      <a:pt x="13" y="3"/>
                      <a:pt x="13" y="4"/>
                    </a:cubicBezTo>
                    <a:cubicBezTo>
                      <a:pt x="13" y="5"/>
                      <a:pt x="14" y="7"/>
                      <a:pt x="15" y="9"/>
                    </a:cubicBezTo>
                    <a:cubicBezTo>
                      <a:pt x="26" y="34"/>
                      <a:pt x="26" y="34"/>
                      <a:pt x="26" y="34"/>
                    </a:cubicBezTo>
                    <a:cubicBezTo>
                      <a:pt x="36" y="9"/>
                      <a:pt x="36" y="9"/>
                      <a:pt x="36" y="9"/>
                    </a:cubicBezTo>
                    <a:cubicBezTo>
                      <a:pt x="37" y="7"/>
                      <a:pt x="37" y="5"/>
                      <a:pt x="37" y="4"/>
                    </a:cubicBezTo>
                    <a:cubicBezTo>
                      <a:pt x="37" y="4"/>
                      <a:pt x="37" y="3"/>
                      <a:pt x="36" y="2"/>
                    </a:cubicBezTo>
                    <a:cubicBezTo>
                      <a:pt x="36" y="2"/>
                      <a:pt x="35" y="1"/>
                      <a:pt x="33" y="1"/>
                    </a:cubicBezTo>
                    <a:cubicBezTo>
                      <a:pt x="33" y="1"/>
                      <a:pt x="33" y="1"/>
                      <a:pt x="33" y="1"/>
                    </a:cubicBezTo>
                    <a:cubicBezTo>
                      <a:pt x="33" y="0"/>
                      <a:pt x="33" y="0"/>
                      <a:pt x="33" y="0"/>
                    </a:cubicBezTo>
                    <a:lnTo>
                      <a:pt x="4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57"/>
              <p:cNvSpPr/>
              <p:nvPr/>
            </p:nvSpPr>
            <p:spPr bwMode="auto">
              <a:xfrm>
                <a:off x="3508375" y="996950"/>
                <a:ext cx="122237" cy="142875"/>
              </a:xfrm>
              <a:custGeom>
                <a:avLst/>
                <a:gdLst>
                  <a:gd name="T0" fmla="*/ 13 w 37"/>
                  <a:gd name="T1" fmla="*/ 2 h 43"/>
                  <a:gd name="T2" fmla="*/ 13 w 37"/>
                  <a:gd name="T3" fmla="*/ 19 h 43"/>
                  <a:gd name="T4" fmla="*/ 22 w 37"/>
                  <a:gd name="T5" fmla="*/ 19 h 43"/>
                  <a:gd name="T6" fmla="*/ 27 w 37"/>
                  <a:gd name="T7" fmla="*/ 18 h 43"/>
                  <a:gd name="T8" fmla="*/ 28 w 37"/>
                  <a:gd name="T9" fmla="*/ 16 h 43"/>
                  <a:gd name="T10" fmla="*/ 29 w 37"/>
                  <a:gd name="T11" fmla="*/ 13 h 43"/>
                  <a:gd name="T12" fmla="*/ 30 w 37"/>
                  <a:gd name="T13" fmla="*/ 13 h 43"/>
                  <a:gd name="T14" fmla="*/ 30 w 37"/>
                  <a:gd name="T15" fmla="*/ 28 h 43"/>
                  <a:gd name="T16" fmla="*/ 29 w 37"/>
                  <a:gd name="T17" fmla="*/ 28 h 43"/>
                  <a:gd name="T18" fmla="*/ 28 w 37"/>
                  <a:gd name="T19" fmla="*/ 24 h 43"/>
                  <a:gd name="T20" fmla="*/ 26 w 37"/>
                  <a:gd name="T21" fmla="*/ 22 h 43"/>
                  <a:gd name="T22" fmla="*/ 22 w 37"/>
                  <a:gd name="T23" fmla="*/ 22 h 43"/>
                  <a:gd name="T24" fmla="*/ 13 w 37"/>
                  <a:gd name="T25" fmla="*/ 22 h 43"/>
                  <a:gd name="T26" fmla="*/ 13 w 37"/>
                  <a:gd name="T27" fmla="*/ 36 h 43"/>
                  <a:gd name="T28" fmla="*/ 13 w 37"/>
                  <a:gd name="T29" fmla="*/ 39 h 43"/>
                  <a:gd name="T30" fmla="*/ 14 w 37"/>
                  <a:gd name="T31" fmla="*/ 40 h 43"/>
                  <a:gd name="T32" fmla="*/ 16 w 37"/>
                  <a:gd name="T33" fmla="*/ 41 h 43"/>
                  <a:gd name="T34" fmla="*/ 23 w 37"/>
                  <a:gd name="T35" fmla="*/ 41 h 43"/>
                  <a:gd name="T36" fmla="*/ 29 w 37"/>
                  <a:gd name="T37" fmla="*/ 40 h 43"/>
                  <a:gd name="T38" fmla="*/ 32 w 37"/>
                  <a:gd name="T39" fmla="*/ 38 h 43"/>
                  <a:gd name="T40" fmla="*/ 36 w 37"/>
                  <a:gd name="T41" fmla="*/ 32 h 43"/>
                  <a:gd name="T42" fmla="*/ 37 w 37"/>
                  <a:gd name="T43" fmla="*/ 32 h 43"/>
                  <a:gd name="T44" fmla="*/ 33 w 37"/>
                  <a:gd name="T45" fmla="*/ 43 h 43"/>
                  <a:gd name="T46" fmla="*/ 0 w 37"/>
                  <a:gd name="T47" fmla="*/ 43 h 43"/>
                  <a:gd name="T48" fmla="*/ 0 w 37"/>
                  <a:gd name="T49" fmla="*/ 42 h 43"/>
                  <a:gd name="T50" fmla="*/ 2 w 37"/>
                  <a:gd name="T51" fmla="*/ 42 h 43"/>
                  <a:gd name="T52" fmla="*/ 5 w 37"/>
                  <a:gd name="T53" fmla="*/ 41 h 43"/>
                  <a:gd name="T54" fmla="*/ 6 w 37"/>
                  <a:gd name="T55" fmla="*/ 40 h 43"/>
                  <a:gd name="T56" fmla="*/ 6 w 37"/>
                  <a:gd name="T57" fmla="*/ 35 h 43"/>
                  <a:gd name="T58" fmla="*/ 6 w 37"/>
                  <a:gd name="T59" fmla="*/ 7 h 43"/>
                  <a:gd name="T60" fmla="*/ 6 w 37"/>
                  <a:gd name="T61" fmla="*/ 2 h 43"/>
                  <a:gd name="T62" fmla="*/ 2 w 37"/>
                  <a:gd name="T63" fmla="*/ 1 h 43"/>
                  <a:gd name="T64" fmla="*/ 0 w 37"/>
                  <a:gd name="T65" fmla="*/ 1 h 43"/>
                  <a:gd name="T66" fmla="*/ 0 w 37"/>
                  <a:gd name="T67" fmla="*/ 0 h 43"/>
                  <a:gd name="T68" fmla="*/ 33 w 37"/>
                  <a:gd name="T69" fmla="*/ 0 h 43"/>
                  <a:gd name="T70" fmla="*/ 34 w 37"/>
                  <a:gd name="T71" fmla="*/ 9 h 43"/>
                  <a:gd name="T72" fmla="*/ 33 w 37"/>
                  <a:gd name="T73" fmla="*/ 9 h 43"/>
                  <a:gd name="T74" fmla="*/ 31 w 37"/>
                  <a:gd name="T75" fmla="*/ 5 h 43"/>
                  <a:gd name="T76" fmla="*/ 29 w 37"/>
                  <a:gd name="T77" fmla="*/ 3 h 43"/>
                  <a:gd name="T78" fmla="*/ 24 w 37"/>
                  <a:gd name="T79" fmla="*/ 2 h 43"/>
                  <a:gd name="T80" fmla="*/ 13 w 37"/>
                  <a:gd name="T81"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 h="43">
                    <a:moveTo>
                      <a:pt x="13" y="2"/>
                    </a:moveTo>
                    <a:cubicBezTo>
                      <a:pt x="13" y="19"/>
                      <a:pt x="13" y="19"/>
                      <a:pt x="13" y="19"/>
                    </a:cubicBezTo>
                    <a:cubicBezTo>
                      <a:pt x="22" y="19"/>
                      <a:pt x="22" y="19"/>
                      <a:pt x="22" y="19"/>
                    </a:cubicBezTo>
                    <a:cubicBezTo>
                      <a:pt x="24" y="19"/>
                      <a:pt x="26" y="19"/>
                      <a:pt x="27" y="18"/>
                    </a:cubicBezTo>
                    <a:cubicBezTo>
                      <a:pt x="27" y="18"/>
                      <a:pt x="28" y="17"/>
                      <a:pt x="28" y="16"/>
                    </a:cubicBezTo>
                    <a:cubicBezTo>
                      <a:pt x="29" y="15"/>
                      <a:pt x="29" y="14"/>
                      <a:pt x="29" y="13"/>
                    </a:cubicBezTo>
                    <a:cubicBezTo>
                      <a:pt x="30" y="13"/>
                      <a:pt x="30" y="13"/>
                      <a:pt x="30" y="13"/>
                    </a:cubicBezTo>
                    <a:cubicBezTo>
                      <a:pt x="30" y="28"/>
                      <a:pt x="30" y="28"/>
                      <a:pt x="30" y="28"/>
                    </a:cubicBezTo>
                    <a:cubicBezTo>
                      <a:pt x="29" y="28"/>
                      <a:pt x="29" y="28"/>
                      <a:pt x="29" y="28"/>
                    </a:cubicBezTo>
                    <a:cubicBezTo>
                      <a:pt x="28" y="26"/>
                      <a:pt x="28" y="25"/>
                      <a:pt x="28" y="24"/>
                    </a:cubicBezTo>
                    <a:cubicBezTo>
                      <a:pt x="27" y="23"/>
                      <a:pt x="27" y="23"/>
                      <a:pt x="26" y="22"/>
                    </a:cubicBezTo>
                    <a:cubicBezTo>
                      <a:pt x="25" y="22"/>
                      <a:pt x="24" y="22"/>
                      <a:pt x="22" y="22"/>
                    </a:cubicBezTo>
                    <a:cubicBezTo>
                      <a:pt x="13" y="22"/>
                      <a:pt x="13" y="22"/>
                      <a:pt x="13" y="22"/>
                    </a:cubicBezTo>
                    <a:cubicBezTo>
                      <a:pt x="13" y="36"/>
                      <a:pt x="13" y="36"/>
                      <a:pt x="13" y="36"/>
                    </a:cubicBezTo>
                    <a:cubicBezTo>
                      <a:pt x="13" y="38"/>
                      <a:pt x="13" y="39"/>
                      <a:pt x="13" y="39"/>
                    </a:cubicBezTo>
                    <a:cubicBezTo>
                      <a:pt x="13" y="40"/>
                      <a:pt x="13" y="40"/>
                      <a:pt x="14" y="40"/>
                    </a:cubicBezTo>
                    <a:cubicBezTo>
                      <a:pt x="14" y="41"/>
                      <a:pt x="15" y="41"/>
                      <a:pt x="16" y="41"/>
                    </a:cubicBezTo>
                    <a:cubicBezTo>
                      <a:pt x="23" y="41"/>
                      <a:pt x="23" y="41"/>
                      <a:pt x="23" y="41"/>
                    </a:cubicBezTo>
                    <a:cubicBezTo>
                      <a:pt x="26" y="41"/>
                      <a:pt x="28" y="41"/>
                      <a:pt x="29" y="40"/>
                    </a:cubicBezTo>
                    <a:cubicBezTo>
                      <a:pt x="30" y="40"/>
                      <a:pt x="31" y="39"/>
                      <a:pt x="32" y="38"/>
                    </a:cubicBezTo>
                    <a:cubicBezTo>
                      <a:pt x="33" y="37"/>
                      <a:pt x="35" y="35"/>
                      <a:pt x="36" y="32"/>
                    </a:cubicBezTo>
                    <a:cubicBezTo>
                      <a:pt x="37" y="32"/>
                      <a:pt x="37" y="32"/>
                      <a:pt x="37" y="32"/>
                    </a:cubicBezTo>
                    <a:cubicBezTo>
                      <a:pt x="33" y="43"/>
                      <a:pt x="33" y="43"/>
                      <a:pt x="33" y="43"/>
                    </a:cubicBezTo>
                    <a:cubicBezTo>
                      <a:pt x="0" y="43"/>
                      <a:pt x="0" y="43"/>
                      <a:pt x="0" y="43"/>
                    </a:cubicBezTo>
                    <a:cubicBezTo>
                      <a:pt x="0" y="42"/>
                      <a:pt x="0" y="42"/>
                      <a:pt x="0" y="42"/>
                    </a:cubicBezTo>
                    <a:cubicBezTo>
                      <a:pt x="2" y="42"/>
                      <a:pt x="2" y="42"/>
                      <a:pt x="2" y="42"/>
                    </a:cubicBezTo>
                    <a:cubicBezTo>
                      <a:pt x="3" y="42"/>
                      <a:pt x="4" y="42"/>
                      <a:pt x="5" y="41"/>
                    </a:cubicBezTo>
                    <a:cubicBezTo>
                      <a:pt x="5" y="41"/>
                      <a:pt x="6" y="40"/>
                      <a:pt x="6" y="40"/>
                    </a:cubicBezTo>
                    <a:cubicBezTo>
                      <a:pt x="6" y="39"/>
                      <a:pt x="6" y="38"/>
                      <a:pt x="6" y="35"/>
                    </a:cubicBezTo>
                    <a:cubicBezTo>
                      <a:pt x="6" y="7"/>
                      <a:pt x="6" y="7"/>
                      <a:pt x="6" y="7"/>
                    </a:cubicBezTo>
                    <a:cubicBezTo>
                      <a:pt x="6" y="5"/>
                      <a:pt x="6" y="3"/>
                      <a:pt x="6" y="2"/>
                    </a:cubicBezTo>
                    <a:cubicBezTo>
                      <a:pt x="5" y="2"/>
                      <a:pt x="4" y="1"/>
                      <a:pt x="2" y="1"/>
                    </a:cubicBezTo>
                    <a:cubicBezTo>
                      <a:pt x="0" y="1"/>
                      <a:pt x="0" y="1"/>
                      <a:pt x="0" y="1"/>
                    </a:cubicBezTo>
                    <a:cubicBezTo>
                      <a:pt x="0" y="0"/>
                      <a:pt x="0" y="0"/>
                      <a:pt x="0" y="0"/>
                    </a:cubicBezTo>
                    <a:cubicBezTo>
                      <a:pt x="33" y="0"/>
                      <a:pt x="33" y="0"/>
                      <a:pt x="33" y="0"/>
                    </a:cubicBezTo>
                    <a:cubicBezTo>
                      <a:pt x="34" y="9"/>
                      <a:pt x="34" y="9"/>
                      <a:pt x="34" y="9"/>
                    </a:cubicBezTo>
                    <a:cubicBezTo>
                      <a:pt x="33" y="9"/>
                      <a:pt x="33" y="9"/>
                      <a:pt x="33" y="9"/>
                    </a:cubicBezTo>
                    <a:cubicBezTo>
                      <a:pt x="32" y="7"/>
                      <a:pt x="32" y="5"/>
                      <a:pt x="31" y="5"/>
                    </a:cubicBezTo>
                    <a:cubicBezTo>
                      <a:pt x="31" y="4"/>
                      <a:pt x="30" y="3"/>
                      <a:pt x="29" y="3"/>
                    </a:cubicBezTo>
                    <a:cubicBezTo>
                      <a:pt x="28" y="2"/>
                      <a:pt x="27" y="2"/>
                      <a:pt x="24" y="2"/>
                    </a:cubicBezTo>
                    <a:lnTo>
                      <a:pt x="13"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58"/>
              <p:cNvSpPr>
                <a:spLocks noEditPoints="1"/>
              </p:cNvSpPr>
              <p:nvPr/>
            </p:nvSpPr>
            <p:spPr bwMode="auto">
              <a:xfrm>
                <a:off x="3640138" y="996950"/>
                <a:ext cx="141287" cy="142875"/>
              </a:xfrm>
              <a:custGeom>
                <a:avLst/>
                <a:gdLst>
                  <a:gd name="T0" fmla="*/ 43 w 43"/>
                  <a:gd name="T1" fmla="*/ 43 h 43"/>
                  <a:gd name="T2" fmla="*/ 31 w 43"/>
                  <a:gd name="T3" fmla="*/ 43 h 43"/>
                  <a:gd name="T4" fmla="*/ 17 w 43"/>
                  <a:gd name="T5" fmla="*/ 23 h 43"/>
                  <a:gd name="T6" fmla="*/ 14 w 43"/>
                  <a:gd name="T7" fmla="*/ 23 h 43"/>
                  <a:gd name="T8" fmla="*/ 13 w 43"/>
                  <a:gd name="T9" fmla="*/ 23 h 43"/>
                  <a:gd name="T10" fmla="*/ 13 w 43"/>
                  <a:gd name="T11" fmla="*/ 23 h 43"/>
                  <a:gd name="T12" fmla="*/ 12 w 43"/>
                  <a:gd name="T13" fmla="*/ 23 h 43"/>
                  <a:gd name="T14" fmla="*/ 12 w 43"/>
                  <a:gd name="T15" fmla="*/ 35 h 43"/>
                  <a:gd name="T16" fmla="*/ 13 w 43"/>
                  <a:gd name="T17" fmla="*/ 40 h 43"/>
                  <a:gd name="T18" fmla="*/ 17 w 43"/>
                  <a:gd name="T19" fmla="*/ 42 h 43"/>
                  <a:gd name="T20" fmla="*/ 18 w 43"/>
                  <a:gd name="T21" fmla="*/ 42 h 43"/>
                  <a:gd name="T22" fmla="*/ 18 w 43"/>
                  <a:gd name="T23" fmla="*/ 43 h 43"/>
                  <a:gd name="T24" fmla="*/ 0 w 43"/>
                  <a:gd name="T25" fmla="*/ 43 h 43"/>
                  <a:gd name="T26" fmla="*/ 0 w 43"/>
                  <a:gd name="T27" fmla="*/ 42 h 43"/>
                  <a:gd name="T28" fmla="*/ 1 w 43"/>
                  <a:gd name="T29" fmla="*/ 42 h 43"/>
                  <a:gd name="T30" fmla="*/ 5 w 43"/>
                  <a:gd name="T31" fmla="*/ 40 h 43"/>
                  <a:gd name="T32" fmla="*/ 6 w 43"/>
                  <a:gd name="T33" fmla="*/ 35 h 43"/>
                  <a:gd name="T34" fmla="*/ 6 w 43"/>
                  <a:gd name="T35" fmla="*/ 8 h 43"/>
                  <a:gd name="T36" fmla="*/ 5 w 43"/>
                  <a:gd name="T37" fmla="*/ 2 h 43"/>
                  <a:gd name="T38" fmla="*/ 1 w 43"/>
                  <a:gd name="T39" fmla="*/ 1 h 43"/>
                  <a:gd name="T40" fmla="*/ 0 w 43"/>
                  <a:gd name="T41" fmla="*/ 1 h 43"/>
                  <a:gd name="T42" fmla="*/ 0 w 43"/>
                  <a:gd name="T43" fmla="*/ 0 h 43"/>
                  <a:gd name="T44" fmla="*/ 16 w 43"/>
                  <a:gd name="T45" fmla="*/ 0 h 43"/>
                  <a:gd name="T46" fmla="*/ 26 w 43"/>
                  <a:gd name="T47" fmla="*/ 1 h 43"/>
                  <a:gd name="T48" fmla="*/ 31 w 43"/>
                  <a:gd name="T49" fmla="*/ 5 h 43"/>
                  <a:gd name="T50" fmla="*/ 33 w 43"/>
                  <a:gd name="T51" fmla="*/ 11 h 43"/>
                  <a:gd name="T52" fmla="*/ 31 w 43"/>
                  <a:gd name="T53" fmla="*/ 18 h 43"/>
                  <a:gd name="T54" fmla="*/ 23 w 43"/>
                  <a:gd name="T55" fmla="*/ 22 h 43"/>
                  <a:gd name="T56" fmla="*/ 32 w 43"/>
                  <a:gd name="T57" fmla="*/ 34 h 43"/>
                  <a:gd name="T58" fmla="*/ 37 w 43"/>
                  <a:gd name="T59" fmla="*/ 40 h 43"/>
                  <a:gd name="T60" fmla="*/ 43 w 43"/>
                  <a:gd name="T61" fmla="*/ 42 h 43"/>
                  <a:gd name="T62" fmla="*/ 43 w 43"/>
                  <a:gd name="T63" fmla="*/ 43 h 43"/>
                  <a:gd name="T64" fmla="*/ 12 w 43"/>
                  <a:gd name="T65" fmla="*/ 21 h 43"/>
                  <a:gd name="T66" fmla="*/ 13 w 43"/>
                  <a:gd name="T67" fmla="*/ 21 h 43"/>
                  <a:gd name="T68" fmla="*/ 14 w 43"/>
                  <a:gd name="T69" fmla="*/ 21 h 43"/>
                  <a:gd name="T70" fmla="*/ 23 w 43"/>
                  <a:gd name="T71" fmla="*/ 18 h 43"/>
                  <a:gd name="T72" fmla="*/ 26 w 43"/>
                  <a:gd name="T73" fmla="*/ 11 h 43"/>
                  <a:gd name="T74" fmla="*/ 24 w 43"/>
                  <a:gd name="T75" fmla="*/ 5 h 43"/>
                  <a:gd name="T76" fmla="*/ 17 w 43"/>
                  <a:gd name="T77" fmla="*/ 2 h 43"/>
                  <a:gd name="T78" fmla="*/ 12 w 43"/>
                  <a:gd name="T79" fmla="*/ 3 h 43"/>
                  <a:gd name="T80" fmla="*/ 12 w 43"/>
                  <a:gd name="T81"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 h="43">
                    <a:moveTo>
                      <a:pt x="43" y="43"/>
                    </a:moveTo>
                    <a:cubicBezTo>
                      <a:pt x="31" y="43"/>
                      <a:pt x="31" y="43"/>
                      <a:pt x="31" y="43"/>
                    </a:cubicBezTo>
                    <a:cubicBezTo>
                      <a:pt x="17" y="23"/>
                      <a:pt x="17" y="23"/>
                      <a:pt x="17" y="23"/>
                    </a:cubicBezTo>
                    <a:cubicBezTo>
                      <a:pt x="14" y="23"/>
                      <a:pt x="14" y="23"/>
                      <a:pt x="14" y="23"/>
                    </a:cubicBezTo>
                    <a:cubicBezTo>
                      <a:pt x="13" y="23"/>
                      <a:pt x="13" y="23"/>
                      <a:pt x="13" y="23"/>
                    </a:cubicBezTo>
                    <a:cubicBezTo>
                      <a:pt x="13" y="23"/>
                      <a:pt x="13" y="23"/>
                      <a:pt x="13" y="23"/>
                    </a:cubicBezTo>
                    <a:cubicBezTo>
                      <a:pt x="13" y="23"/>
                      <a:pt x="12" y="23"/>
                      <a:pt x="12" y="23"/>
                    </a:cubicBezTo>
                    <a:cubicBezTo>
                      <a:pt x="12" y="35"/>
                      <a:pt x="12" y="35"/>
                      <a:pt x="12" y="35"/>
                    </a:cubicBezTo>
                    <a:cubicBezTo>
                      <a:pt x="12" y="38"/>
                      <a:pt x="12" y="40"/>
                      <a:pt x="13" y="40"/>
                    </a:cubicBezTo>
                    <a:cubicBezTo>
                      <a:pt x="14" y="41"/>
                      <a:pt x="15" y="42"/>
                      <a:pt x="17" y="42"/>
                    </a:cubicBezTo>
                    <a:cubicBezTo>
                      <a:pt x="18" y="42"/>
                      <a:pt x="18" y="42"/>
                      <a:pt x="18" y="42"/>
                    </a:cubicBezTo>
                    <a:cubicBezTo>
                      <a:pt x="18" y="43"/>
                      <a:pt x="18" y="43"/>
                      <a:pt x="18" y="43"/>
                    </a:cubicBezTo>
                    <a:cubicBezTo>
                      <a:pt x="0" y="43"/>
                      <a:pt x="0" y="43"/>
                      <a:pt x="0" y="43"/>
                    </a:cubicBezTo>
                    <a:cubicBezTo>
                      <a:pt x="0" y="42"/>
                      <a:pt x="0" y="42"/>
                      <a:pt x="0" y="42"/>
                    </a:cubicBezTo>
                    <a:cubicBezTo>
                      <a:pt x="1" y="42"/>
                      <a:pt x="1" y="42"/>
                      <a:pt x="1" y="42"/>
                    </a:cubicBezTo>
                    <a:cubicBezTo>
                      <a:pt x="3" y="42"/>
                      <a:pt x="5" y="41"/>
                      <a:pt x="5" y="40"/>
                    </a:cubicBezTo>
                    <a:cubicBezTo>
                      <a:pt x="6" y="39"/>
                      <a:pt x="6" y="38"/>
                      <a:pt x="6" y="35"/>
                    </a:cubicBezTo>
                    <a:cubicBezTo>
                      <a:pt x="6" y="8"/>
                      <a:pt x="6" y="8"/>
                      <a:pt x="6" y="8"/>
                    </a:cubicBezTo>
                    <a:cubicBezTo>
                      <a:pt x="6" y="5"/>
                      <a:pt x="6" y="3"/>
                      <a:pt x="5" y="2"/>
                    </a:cubicBezTo>
                    <a:cubicBezTo>
                      <a:pt x="4" y="2"/>
                      <a:pt x="3" y="1"/>
                      <a:pt x="1" y="1"/>
                    </a:cubicBezTo>
                    <a:cubicBezTo>
                      <a:pt x="0" y="1"/>
                      <a:pt x="0" y="1"/>
                      <a:pt x="0" y="1"/>
                    </a:cubicBezTo>
                    <a:cubicBezTo>
                      <a:pt x="0" y="0"/>
                      <a:pt x="0" y="0"/>
                      <a:pt x="0" y="0"/>
                    </a:cubicBezTo>
                    <a:cubicBezTo>
                      <a:pt x="16" y="0"/>
                      <a:pt x="16" y="0"/>
                      <a:pt x="16" y="0"/>
                    </a:cubicBezTo>
                    <a:cubicBezTo>
                      <a:pt x="20" y="0"/>
                      <a:pt x="24" y="0"/>
                      <a:pt x="26" y="1"/>
                    </a:cubicBezTo>
                    <a:cubicBezTo>
                      <a:pt x="28" y="2"/>
                      <a:pt x="30" y="3"/>
                      <a:pt x="31" y="5"/>
                    </a:cubicBezTo>
                    <a:cubicBezTo>
                      <a:pt x="33" y="6"/>
                      <a:pt x="33" y="9"/>
                      <a:pt x="33" y="11"/>
                    </a:cubicBezTo>
                    <a:cubicBezTo>
                      <a:pt x="33" y="14"/>
                      <a:pt x="33" y="16"/>
                      <a:pt x="31" y="18"/>
                    </a:cubicBezTo>
                    <a:cubicBezTo>
                      <a:pt x="29" y="20"/>
                      <a:pt x="26" y="21"/>
                      <a:pt x="23" y="22"/>
                    </a:cubicBezTo>
                    <a:cubicBezTo>
                      <a:pt x="32" y="34"/>
                      <a:pt x="32" y="34"/>
                      <a:pt x="32" y="34"/>
                    </a:cubicBezTo>
                    <a:cubicBezTo>
                      <a:pt x="34" y="37"/>
                      <a:pt x="36" y="39"/>
                      <a:pt x="37" y="40"/>
                    </a:cubicBezTo>
                    <a:cubicBezTo>
                      <a:pt x="38" y="41"/>
                      <a:pt x="40" y="42"/>
                      <a:pt x="43" y="42"/>
                    </a:cubicBezTo>
                    <a:lnTo>
                      <a:pt x="43" y="43"/>
                    </a:lnTo>
                    <a:close/>
                    <a:moveTo>
                      <a:pt x="12" y="21"/>
                    </a:moveTo>
                    <a:cubicBezTo>
                      <a:pt x="13" y="21"/>
                      <a:pt x="13" y="21"/>
                      <a:pt x="13" y="21"/>
                    </a:cubicBezTo>
                    <a:cubicBezTo>
                      <a:pt x="14" y="21"/>
                      <a:pt x="14" y="21"/>
                      <a:pt x="14" y="21"/>
                    </a:cubicBezTo>
                    <a:cubicBezTo>
                      <a:pt x="18" y="21"/>
                      <a:pt x="21" y="20"/>
                      <a:pt x="23" y="18"/>
                    </a:cubicBezTo>
                    <a:cubicBezTo>
                      <a:pt x="25" y="16"/>
                      <a:pt x="26" y="14"/>
                      <a:pt x="26" y="11"/>
                    </a:cubicBezTo>
                    <a:cubicBezTo>
                      <a:pt x="26" y="9"/>
                      <a:pt x="25" y="7"/>
                      <a:pt x="24" y="5"/>
                    </a:cubicBezTo>
                    <a:cubicBezTo>
                      <a:pt x="22" y="3"/>
                      <a:pt x="20" y="2"/>
                      <a:pt x="17" y="2"/>
                    </a:cubicBezTo>
                    <a:cubicBezTo>
                      <a:pt x="16" y="2"/>
                      <a:pt x="14" y="3"/>
                      <a:pt x="12" y="3"/>
                    </a:cubicBezTo>
                    <a:lnTo>
                      <a:pt x="12"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59"/>
              <p:cNvSpPr/>
              <p:nvPr/>
            </p:nvSpPr>
            <p:spPr bwMode="auto">
              <a:xfrm>
                <a:off x="3792538" y="993775"/>
                <a:ext cx="95250" cy="149225"/>
              </a:xfrm>
              <a:custGeom>
                <a:avLst/>
                <a:gdLst>
                  <a:gd name="T0" fmla="*/ 26 w 29"/>
                  <a:gd name="T1" fmla="*/ 0 h 45"/>
                  <a:gd name="T2" fmla="*/ 26 w 29"/>
                  <a:gd name="T3" fmla="*/ 15 h 45"/>
                  <a:gd name="T4" fmla="*/ 25 w 29"/>
                  <a:gd name="T5" fmla="*/ 15 h 45"/>
                  <a:gd name="T6" fmla="*/ 24 w 29"/>
                  <a:gd name="T7" fmla="*/ 11 h 45"/>
                  <a:gd name="T8" fmla="*/ 23 w 29"/>
                  <a:gd name="T9" fmla="*/ 8 h 45"/>
                  <a:gd name="T10" fmla="*/ 19 w 29"/>
                  <a:gd name="T11" fmla="*/ 4 h 45"/>
                  <a:gd name="T12" fmla="*/ 13 w 29"/>
                  <a:gd name="T13" fmla="*/ 2 h 45"/>
                  <a:gd name="T14" fmla="*/ 7 w 29"/>
                  <a:gd name="T15" fmla="*/ 5 h 45"/>
                  <a:gd name="T16" fmla="*/ 5 w 29"/>
                  <a:gd name="T17" fmla="*/ 9 h 45"/>
                  <a:gd name="T18" fmla="*/ 7 w 29"/>
                  <a:gd name="T19" fmla="*/ 13 h 45"/>
                  <a:gd name="T20" fmla="*/ 16 w 29"/>
                  <a:gd name="T21" fmla="*/ 19 h 45"/>
                  <a:gd name="T22" fmla="*/ 24 w 29"/>
                  <a:gd name="T23" fmla="*/ 24 h 45"/>
                  <a:gd name="T24" fmla="*/ 28 w 29"/>
                  <a:gd name="T25" fmla="*/ 28 h 45"/>
                  <a:gd name="T26" fmla="*/ 29 w 29"/>
                  <a:gd name="T27" fmla="*/ 33 h 45"/>
                  <a:gd name="T28" fmla="*/ 25 w 29"/>
                  <a:gd name="T29" fmla="*/ 41 h 45"/>
                  <a:gd name="T30" fmla="*/ 15 w 29"/>
                  <a:gd name="T31" fmla="*/ 45 h 45"/>
                  <a:gd name="T32" fmla="*/ 12 w 29"/>
                  <a:gd name="T33" fmla="*/ 45 h 45"/>
                  <a:gd name="T34" fmla="*/ 8 w 29"/>
                  <a:gd name="T35" fmla="*/ 44 h 45"/>
                  <a:gd name="T36" fmla="*/ 4 w 29"/>
                  <a:gd name="T37" fmla="*/ 43 h 45"/>
                  <a:gd name="T38" fmla="*/ 2 w 29"/>
                  <a:gd name="T39" fmla="*/ 43 h 45"/>
                  <a:gd name="T40" fmla="*/ 2 w 29"/>
                  <a:gd name="T41" fmla="*/ 45 h 45"/>
                  <a:gd name="T42" fmla="*/ 1 w 29"/>
                  <a:gd name="T43" fmla="*/ 45 h 45"/>
                  <a:gd name="T44" fmla="*/ 1 w 29"/>
                  <a:gd name="T45" fmla="*/ 30 h 45"/>
                  <a:gd name="T46" fmla="*/ 2 w 29"/>
                  <a:gd name="T47" fmla="*/ 30 h 45"/>
                  <a:gd name="T48" fmla="*/ 3 w 29"/>
                  <a:gd name="T49" fmla="*/ 34 h 45"/>
                  <a:gd name="T50" fmla="*/ 4 w 29"/>
                  <a:gd name="T51" fmla="*/ 37 h 45"/>
                  <a:gd name="T52" fmla="*/ 8 w 29"/>
                  <a:gd name="T53" fmla="*/ 41 h 45"/>
                  <a:gd name="T54" fmla="*/ 15 w 29"/>
                  <a:gd name="T55" fmla="*/ 43 h 45"/>
                  <a:gd name="T56" fmla="*/ 21 w 29"/>
                  <a:gd name="T57" fmla="*/ 40 h 45"/>
                  <a:gd name="T58" fmla="*/ 23 w 29"/>
                  <a:gd name="T59" fmla="*/ 35 h 45"/>
                  <a:gd name="T60" fmla="*/ 22 w 29"/>
                  <a:gd name="T61" fmla="*/ 32 h 45"/>
                  <a:gd name="T62" fmla="*/ 20 w 29"/>
                  <a:gd name="T63" fmla="*/ 29 h 45"/>
                  <a:gd name="T64" fmla="*/ 13 w 29"/>
                  <a:gd name="T65" fmla="*/ 25 h 45"/>
                  <a:gd name="T66" fmla="*/ 8 w 29"/>
                  <a:gd name="T67" fmla="*/ 22 h 45"/>
                  <a:gd name="T68" fmla="*/ 5 w 29"/>
                  <a:gd name="T69" fmla="*/ 20 h 45"/>
                  <a:gd name="T70" fmla="*/ 1 w 29"/>
                  <a:gd name="T71" fmla="*/ 16 h 45"/>
                  <a:gd name="T72" fmla="*/ 0 w 29"/>
                  <a:gd name="T73" fmla="*/ 11 h 45"/>
                  <a:gd name="T74" fmla="*/ 4 w 29"/>
                  <a:gd name="T75" fmla="*/ 3 h 45"/>
                  <a:gd name="T76" fmla="*/ 13 w 29"/>
                  <a:gd name="T77" fmla="*/ 0 h 45"/>
                  <a:gd name="T78" fmla="*/ 20 w 29"/>
                  <a:gd name="T79" fmla="*/ 2 h 45"/>
                  <a:gd name="T80" fmla="*/ 22 w 29"/>
                  <a:gd name="T81" fmla="*/ 2 h 45"/>
                  <a:gd name="T82" fmla="*/ 23 w 29"/>
                  <a:gd name="T83" fmla="*/ 2 h 45"/>
                  <a:gd name="T84" fmla="*/ 24 w 29"/>
                  <a:gd name="T85" fmla="*/ 2 h 45"/>
                  <a:gd name="T86" fmla="*/ 25 w 29"/>
                  <a:gd name="T87" fmla="*/ 0 h 45"/>
                  <a:gd name="T88" fmla="*/ 26 w 29"/>
                  <a:gd name="T8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 h="45">
                    <a:moveTo>
                      <a:pt x="26" y="0"/>
                    </a:moveTo>
                    <a:cubicBezTo>
                      <a:pt x="26" y="15"/>
                      <a:pt x="26" y="15"/>
                      <a:pt x="26" y="15"/>
                    </a:cubicBezTo>
                    <a:cubicBezTo>
                      <a:pt x="25" y="15"/>
                      <a:pt x="25" y="15"/>
                      <a:pt x="25" y="15"/>
                    </a:cubicBezTo>
                    <a:cubicBezTo>
                      <a:pt x="25" y="13"/>
                      <a:pt x="24" y="12"/>
                      <a:pt x="24" y="11"/>
                    </a:cubicBezTo>
                    <a:cubicBezTo>
                      <a:pt x="24" y="10"/>
                      <a:pt x="23" y="9"/>
                      <a:pt x="23" y="8"/>
                    </a:cubicBezTo>
                    <a:cubicBezTo>
                      <a:pt x="22" y="6"/>
                      <a:pt x="20" y="5"/>
                      <a:pt x="19" y="4"/>
                    </a:cubicBezTo>
                    <a:cubicBezTo>
                      <a:pt x="17" y="3"/>
                      <a:pt x="15" y="2"/>
                      <a:pt x="13" y="2"/>
                    </a:cubicBezTo>
                    <a:cubicBezTo>
                      <a:pt x="11" y="2"/>
                      <a:pt x="9" y="3"/>
                      <a:pt x="7" y="5"/>
                    </a:cubicBezTo>
                    <a:cubicBezTo>
                      <a:pt x="6" y="6"/>
                      <a:pt x="5" y="7"/>
                      <a:pt x="5" y="9"/>
                    </a:cubicBezTo>
                    <a:cubicBezTo>
                      <a:pt x="5" y="10"/>
                      <a:pt x="6" y="12"/>
                      <a:pt x="7" y="13"/>
                    </a:cubicBezTo>
                    <a:cubicBezTo>
                      <a:pt x="8" y="14"/>
                      <a:pt x="11" y="16"/>
                      <a:pt x="16" y="19"/>
                    </a:cubicBezTo>
                    <a:cubicBezTo>
                      <a:pt x="20" y="21"/>
                      <a:pt x="23" y="23"/>
                      <a:pt x="24" y="24"/>
                    </a:cubicBezTo>
                    <a:cubicBezTo>
                      <a:pt x="26" y="25"/>
                      <a:pt x="27" y="27"/>
                      <a:pt x="28" y="28"/>
                    </a:cubicBezTo>
                    <a:cubicBezTo>
                      <a:pt x="28" y="30"/>
                      <a:pt x="29" y="31"/>
                      <a:pt x="29" y="33"/>
                    </a:cubicBezTo>
                    <a:cubicBezTo>
                      <a:pt x="29" y="36"/>
                      <a:pt x="28" y="39"/>
                      <a:pt x="25" y="41"/>
                    </a:cubicBezTo>
                    <a:cubicBezTo>
                      <a:pt x="23" y="44"/>
                      <a:pt x="19" y="45"/>
                      <a:pt x="15" y="45"/>
                    </a:cubicBezTo>
                    <a:cubicBezTo>
                      <a:pt x="14" y="45"/>
                      <a:pt x="13" y="45"/>
                      <a:pt x="12" y="45"/>
                    </a:cubicBezTo>
                    <a:cubicBezTo>
                      <a:pt x="11" y="45"/>
                      <a:pt x="10" y="44"/>
                      <a:pt x="8" y="44"/>
                    </a:cubicBezTo>
                    <a:cubicBezTo>
                      <a:pt x="6" y="43"/>
                      <a:pt x="4" y="43"/>
                      <a:pt x="4" y="43"/>
                    </a:cubicBezTo>
                    <a:cubicBezTo>
                      <a:pt x="3" y="43"/>
                      <a:pt x="3" y="43"/>
                      <a:pt x="2" y="43"/>
                    </a:cubicBezTo>
                    <a:cubicBezTo>
                      <a:pt x="2" y="43"/>
                      <a:pt x="2" y="44"/>
                      <a:pt x="2" y="45"/>
                    </a:cubicBezTo>
                    <a:cubicBezTo>
                      <a:pt x="1" y="45"/>
                      <a:pt x="1" y="45"/>
                      <a:pt x="1" y="45"/>
                    </a:cubicBezTo>
                    <a:cubicBezTo>
                      <a:pt x="1" y="30"/>
                      <a:pt x="1" y="30"/>
                      <a:pt x="1" y="30"/>
                    </a:cubicBezTo>
                    <a:cubicBezTo>
                      <a:pt x="2" y="30"/>
                      <a:pt x="2" y="30"/>
                      <a:pt x="2" y="30"/>
                    </a:cubicBezTo>
                    <a:cubicBezTo>
                      <a:pt x="2" y="32"/>
                      <a:pt x="2" y="33"/>
                      <a:pt x="3" y="34"/>
                    </a:cubicBezTo>
                    <a:cubicBezTo>
                      <a:pt x="3" y="35"/>
                      <a:pt x="4" y="36"/>
                      <a:pt x="4" y="37"/>
                    </a:cubicBezTo>
                    <a:cubicBezTo>
                      <a:pt x="5" y="39"/>
                      <a:pt x="6" y="40"/>
                      <a:pt x="8" y="41"/>
                    </a:cubicBezTo>
                    <a:cubicBezTo>
                      <a:pt x="10" y="42"/>
                      <a:pt x="12" y="43"/>
                      <a:pt x="15" y="43"/>
                    </a:cubicBezTo>
                    <a:cubicBezTo>
                      <a:pt x="17" y="43"/>
                      <a:pt x="19" y="42"/>
                      <a:pt x="21" y="40"/>
                    </a:cubicBezTo>
                    <a:cubicBezTo>
                      <a:pt x="22" y="39"/>
                      <a:pt x="23" y="37"/>
                      <a:pt x="23" y="35"/>
                    </a:cubicBezTo>
                    <a:cubicBezTo>
                      <a:pt x="23" y="34"/>
                      <a:pt x="23" y="33"/>
                      <a:pt x="22" y="32"/>
                    </a:cubicBezTo>
                    <a:cubicBezTo>
                      <a:pt x="22" y="31"/>
                      <a:pt x="21" y="30"/>
                      <a:pt x="20" y="29"/>
                    </a:cubicBezTo>
                    <a:cubicBezTo>
                      <a:pt x="19" y="29"/>
                      <a:pt x="17" y="27"/>
                      <a:pt x="13" y="25"/>
                    </a:cubicBezTo>
                    <a:cubicBezTo>
                      <a:pt x="11" y="24"/>
                      <a:pt x="10" y="23"/>
                      <a:pt x="8" y="22"/>
                    </a:cubicBezTo>
                    <a:cubicBezTo>
                      <a:pt x="7" y="22"/>
                      <a:pt x="6" y="21"/>
                      <a:pt x="5" y="20"/>
                    </a:cubicBezTo>
                    <a:cubicBezTo>
                      <a:pt x="3" y="19"/>
                      <a:pt x="2" y="18"/>
                      <a:pt x="1" y="16"/>
                    </a:cubicBezTo>
                    <a:cubicBezTo>
                      <a:pt x="1" y="15"/>
                      <a:pt x="0" y="13"/>
                      <a:pt x="0" y="11"/>
                    </a:cubicBezTo>
                    <a:cubicBezTo>
                      <a:pt x="0" y="8"/>
                      <a:pt x="1" y="6"/>
                      <a:pt x="4" y="3"/>
                    </a:cubicBezTo>
                    <a:cubicBezTo>
                      <a:pt x="6" y="1"/>
                      <a:pt x="9" y="0"/>
                      <a:pt x="13" y="0"/>
                    </a:cubicBezTo>
                    <a:cubicBezTo>
                      <a:pt x="15" y="0"/>
                      <a:pt x="18" y="1"/>
                      <a:pt x="20" y="2"/>
                    </a:cubicBezTo>
                    <a:cubicBezTo>
                      <a:pt x="21" y="2"/>
                      <a:pt x="21" y="2"/>
                      <a:pt x="22" y="2"/>
                    </a:cubicBezTo>
                    <a:cubicBezTo>
                      <a:pt x="22" y="2"/>
                      <a:pt x="22" y="2"/>
                      <a:pt x="23" y="2"/>
                    </a:cubicBezTo>
                    <a:cubicBezTo>
                      <a:pt x="23" y="2"/>
                      <a:pt x="24" y="2"/>
                      <a:pt x="24" y="2"/>
                    </a:cubicBezTo>
                    <a:cubicBezTo>
                      <a:pt x="24" y="2"/>
                      <a:pt x="25" y="1"/>
                      <a:pt x="25" y="0"/>
                    </a:cubicBez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60"/>
              <p:cNvSpPr/>
              <p:nvPr/>
            </p:nvSpPr>
            <p:spPr bwMode="auto">
              <a:xfrm>
                <a:off x="3903663" y="996950"/>
                <a:ext cx="63500" cy="142875"/>
              </a:xfrm>
              <a:custGeom>
                <a:avLst/>
                <a:gdLst>
                  <a:gd name="T0" fmla="*/ 19 w 19"/>
                  <a:gd name="T1" fmla="*/ 42 h 43"/>
                  <a:gd name="T2" fmla="*/ 19 w 19"/>
                  <a:gd name="T3" fmla="*/ 43 h 43"/>
                  <a:gd name="T4" fmla="*/ 0 w 19"/>
                  <a:gd name="T5" fmla="*/ 43 h 43"/>
                  <a:gd name="T6" fmla="*/ 0 w 19"/>
                  <a:gd name="T7" fmla="*/ 42 h 43"/>
                  <a:gd name="T8" fmla="*/ 2 w 19"/>
                  <a:gd name="T9" fmla="*/ 42 h 43"/>
                  <a:gd name="T10" fmla="*/ 5 w 19"/>
                  <a:gd name="T11" fmla="*/ 40 h 43"/>
                  <a:gd name="T12" fmla="*/ 6 w 19"/>
                  <a:gd name="T13" fmla="*/ 35 h 43"/>
                  <a:gd name="T14" fmla="*/ 6 w 19"/>
                  <a:gd name="T15" fmla="*/ 8 h 43"/>
                  <a:gd name="T16" fmla="*/ 6 w 19"/>
                  <a:gd name="T17" fmla="*/ 3 h 43"/>
                  <a:gd name="T18" fmla="*/ 4 w 19"/>
                  <a:gd name="T19" fmla="*/ 2 h 43"/>
                  <a:gd name="T20" fmla="*/ 2 w 19"/>
                  <a:gd name="T21" fmla="*/ 1 h 43"/>
                  <a:gd name="T22" fmla="*/ 0 w 19"/>
                  <a:gd name="T23" fmla="*/ 1 h 43"/>
                  <a:gd name="T24" fmla="*/ 0 w 19"/>
                  <a:gd name="T25" fmla="*/ 0 h 43"/>
                  <a:gd name="T26" fmla="*/ 19 w 19"/>
                  <a:gd name="T27" fmla="*/ 0 h 43"/>
                  <a:gd name="T28" fmla="*/ 19 w 19"/>
                  <a:gd name="T29" fmla="*/ 1 h 43"/>
                  <a:gd name="T30" fmla="*/ 17 w 19"/>
                  <a:gd name="T31" fmla="*/ 1 h 43"/>
                  <a:gd name="T32" fmla="*/ 13 w 19"/>
                  <a:gd name="T33" fmla="*/ 3 h 43"/>
                  <a:gd name="T34" fmla="*/ 12 w 19"/>
                  <a:gd name="T35" fmla="*/ 8 h 43"/>
                  <a:gd name="T36" fmla="*/ 12 w 19"/>
                  <a:gd name="T37" fmla="*/ 35 h 43"/>
                  <a:gd name="T38" fmla="*/ 13 w 19"/>
                  <a:gd name="T39" fmla="*/ 40 h 43"/>
                  <a:gd name="T40" fmla="*/ 14 w 19"/>
                  <a:gd name="T41" fmla="*/ 41 h 43"/>
                  <a:gd name="T42" fmla="*/ 17 w 19"/>
                  <a:gd name="T43" fmla="*/ 42 h 43"/>
                  <a:gd name="T44" fmla="*/ 19 w 19"/>
                  <a:gd name="T45"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3">
                    <a:moveTo>
                      <a:pt x="19" y="42"/>
                    </a:moveTo>
                    <a:cubicBezTo>
                      <a:pt x="19" y="43"/>
                      <a:pt x="19" y="43"/>
                      <a:pt x="19" y="43"/>
                    </a:cubicBezTo>
                    <a:cubicBezTo>
                      <a:pt x="0" y="43"/>
                      <a:pt x="0" y="43"/>
                      <a:pt x="0" y="43"/>
                    </a:cubicBezTo>
                    <a:cubicBezTo>
                      <a:pt x="0" y="42"/>
                      <a:pt x="0" y="42"/>
                      <a:pt x="0" y="42"/>
                    </a:cubicBezTo>
                    <a:cubicBezTo>
                      <a:pt x="2" y="42"/>
                      <a:pt x="2" y="42"/>
                      <a:pt x="2" y="42"/>
                    </a:cubicBezTo>
                    <a:cubicBezTo>
                      <a:pt x="3" y="42"/>
                      <a:pt x="5" y="41"/>
                      <a:pt x="5" y="40"/>
                    </a:cubicBezTo>
                    <a:cubicBezTo>
                      <a:pt x="6" y="40"/>
                      <a:pt x="6" y="38"/>
                      <a:pt x="6" y="35"/>
                    </a:cubicBezTo>
                    <a:cubicBezTo>
                      <a:pt x="6" y="8"/>
                      <a:pt x="6" y="8"/>
                      <a:pt x="6" y="8"/>
                    </a:cubicBezTo>
                    <a:cubicBezTo>
                      <a:pt x="6" y="5"/>
                      <a:pt x="6" y="4"/>
                      <a:pt x="6" y="3"/>
                    </a:cubicBezTo>
                    <a:cubicBezTo>
                      <a:pt x="6" y="3"/>
                      <a:pt x="5" y="2"/>
                      <a:pt x="4" y="2"/>
                    </a:cubicBezTo>
                    <a:cubicBezTo>
                      <a:pt x="4" y="1"/>
                      <a:pt x="3" y="1"/>
                      <a:pt x="2" y="1"/>
                    </a:cubicBezTo>
                    <a:cubicBezTo>
                      <a:pt x="0" y="1"/>
                      <a:pt x="0" y="1"/>
                      <a:pt x="0" y="1"/>
                    </a:cubicBezTo>
                    <a:cubicBezTo>
                      <a:pt x="0" y="0"/>
                      <a:pt x="0" y="0"/>
                      <a:pt x="0" y="0"/>
                    </a:cubicBezTo>
                    <a:cubicBezTo>
                      <a:pt x="19" y="0"/>
                      <a:pt x="19" y="0"/>
                      <a:pt x="19" y="0"/>
                    </a:cubicBezTo>
                    <a:cubicBezTo>
                      <a:pt x="19" y="1"/>
                      <a:pt x="19" y="1"/>
                      <a:pt x="19" y="1"/>
                    </a:cubicBezTo>
                    <a:cubicBezTo>
                      <a:pt x="17" y="1"/>
                      <a:pt x="17" y="1"/>
                      <a:pt x="17" y="1"/>
                    </a:cubicBezTo>
                    <a:cubicBezTo>
                      <a:pt x="15" y="1"/>
                      <a:pt x="14" y="2"/>
                      <a:pt x="13" y="3"/>
                    </a:cubicBezTo>
                    <a:cubicBezTo>
                      <a:pt x="13" y="3"/>
                      <a:pt x="12" y="5"/>
                      <a:pt x="12" y="8"/>
                    </a:cubicBezTo>
                    <a:cubicBezTo>
                      <a:pt x="12" y="35"/>
                      <a:pt x="12" y="35"/>
                      <a:pt x="12" y="35"/>
                    </a:cubicBezTo>
                    <a:cubicBezTo>
                      <a:pt x="12" y="38"/>
                      <a:pt x="12" y="39"/>
                      <a:pt x="13" y="40"/>
                    </a:cubicBezTo>
                    <a:cubicBezTo>
                      <a:pt x="13" y="40"/>
                      <a:pt x="13" y="41"/>
                      <a:pt x="14" y="41"/>
                    </a:cubicBezTo>
                    <a:cubicBezTo>
                      <a:pt x="15" y="42"/>
                      <a:pt x="16" y="42"/>
                      <a:pt x="17" y="42"/>
                    </a:cubicBezTo>
                    <a:lnTo>
                      <a:pt x="19"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61"/>
              <p:cNvSpPr/>
              <p:nvPr/>
            </p:nvSpPr>
            <p:spPr bwMode="auto">
              <a:xfrm>
                <a:off x="3976688" y="996950"/>
                <a:ext cx="119062" cy="142875"/>
              </a:xfrm>
              <a:custGeom>
                <a:avLst/>
                <a:gdLst>
                  <a:gd name="T0" fmla="*/ 36 w 36"/>
                  <a:gd name="T1" fmla="*/ 0 h 43"/>
                  <a:gd name="T2" fmla="*/ 36 w 36"/>
                  <a:gd name="T3" fmla="*/ 10 h 43"/>
                  <a:gd name="T4" fmla="*/ 35 w 36"/>
                  <a:gd name="T5" fmla="*/ 10 h 43"/>
                  <a:gd name="T6" fmla="*/ 34 w 36"/>
                  <a:gd name="T7" fmla="*/ 6 h 43"/>
                  <a:gd name="T8" fmla="*/ 31 w 36"/>
                  <a:gd name="T9" fmla="*/ 3 h 43"/>
                  <a:gd name="T10" fmla="*/ 27 w 36"/>
                  <a:gd name="T11" fmla="*/ 3 h 43"/>
                  <a:gd name="T12" fmla="*/ 21 w 36"/>
                  <a:gd name="T13" fmla="*/ 3 h 43"/>
                  <a:gd name="T14" fmla="*/ 21 w 36"/>
                  <a:gd name="T15" fmla="*/ 36 h 43"/>
                  <a:gd name="T16" fmla="*/ 22 w 36"/>
                  <a:gd name="T17" fmla="*/ 41 h 43"/>
                  <a:gd name="T18" fmla="*/ 26 w 36"/>
                  <a:gd name="T19" fmla="*/ 42 h 43"/>
                  <a:gd name="T20" fmla="*/ 27 w 36"/>
                  <a:gd name="T21" fmla="*/ 42 h 43"/>
                  <a:gd name="T22" fmla="*/ 27 w 36"/>
                  <a:gd name="T23" fmla="*/ 43 h 43"/>
                  <a:gd name="T24" fmla="*/ 9 w 36"/>
                  <a:gd name="T25" fmla="*/ 43 h 43"/>
                  <a:gd name="T26" fmla="*/ 9 w 36"/>
                  <a:gd name="T27" fmla="*/ 42 h 43"/>
                  <a:gd name="T28" fmla="*/ 10 w 36"/>
                  <a:gd name="T29" fmla="*/ 42 h 43"/>
                  <a:gd name="T30" fmla="*/ 14 w 36"/>
                  <a:gd name="T31" fmla="*/ 40 h 43"/>
                  <a:gd name="T32" fmla="*/ 15 w 36"/>
                  <a:gd name="T33" fmla="*/ 39 h 43"/>
                  <a:gd name="T34" fmla="*/ 15 w 36"/>
                  <a:gd name="T35" fmla="*/ 36 h 43"/>
                  <a:gd name="T36" fmla="*/ 15 w 36"/>
                  <a:gd name="T37" fmla="*/ 3 h 43"/>
                  <a:gd name="T38" fmla="*/ 10 w 36"/>
                  <a:gd name="T39" fmla="*/ 3 h 43"/>
                  <a:gd name="T40" fmla="*/ 6 w 36"/>
                  <a:gd name="T41" fmla="*/ 3 h 43"/>
                  <a:gd name="T42" fmla="*/ 3 w 36"/>
                  <a:gd name="T43" fmla="*/ 5 h 43"/>
                  <a:gd name="T44" fmla="*/ 1 w 36"/>
                  <a:gd name="T45" fmla="*/ 10 h 43"/>
                  <a:gd name="T46" fmla="*/ 0 w 36"/>
                  <a:gd name="T47" fmla="*/ 10 h 43"/>
                  <a:gd name="T48" fmla="*/ 1 w 36"/>
                  <a:gd name="T49" fmla="*/ 0 h 43"/>
                  <a:gd name="T50" fmla="*/ 36 w 36"/>
                  <a:gd name="T5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43">
                    <a:moveTo>
                      <a:pt x="36" y="0"/>
                    </a:moveTo>
                    <a:cubicBezTo>
                      <a:pt x="36" y="10"/>
                      <a:pt x="36" y="10"/>
                      <a:pt x="36" y="10"/>
                    </a:cubicBezTo>
                    <a:cubicBezTo>
                      <a:pt x="35" y="10"/>
                      <a:pt x="35" y="10"/>
                      <a:pt x="35" y="10"/>
                    </a:cubicBezTo>
                    <a:cubicBezTo>
                      <a:pt x="35" y="8"/>
                      <a:pt x="35" y="7"/>
                      <a:pt x="34" y="6"/>
                    </a:cubicBezTo>
                    <a:cubicBezTo>
                      <a:pt x="33" y="5"/>
                      <a:pt x="33" y="4"/>
                      <a:pt x="31" y="3"/>
                    </a:cubicBezTo>
                    <a:cubicBezTo>
                      <a:pt x="30" y="3"/>
                      <a:pt x="29" y="3"/>
                      <a:pt x="27" y="3"/>
                    </a:cubicBezTo>
                    <a:cubicBezTo>
                      <a:pt x="21" y="3"/>
                      <a:pt x="21" y="3"/>
                      <a:pt x="21" y="3"/>
                    </a:cubicBezTo>
                    <a:cubicBezTo>
                      <a:pt x="21" y="36"/>
                      <a:pt x="21" y="36"/>
                      <a:pt x="21" y="36"/>
                    </a:cubicBezTo>
                    <a:cubicBezTo>
                      <a:pt x="21" y="38"/>
                      <a:pt x="21" y="40"/>
                      <a:pt x="22" y="41"/>
                    </a:cubicBezTo>
                    <a:cubicBezTo>
                      <a:pt x="23" y="41"/>
                      <a:pt x="24" y="42"/>
                      <a:pt x="26" y="42"/>
                    </a:cubicBezTo>
                    <a:cubicBezTo>
                      <a:pt x="27" y="42"/>
                      <a:pt x="27" y="42"/>
                      <a:pt x="27" y="42"/>
                    </a:cubicBezTo>
                    <a:cubicBezTo>
                      <a:pt x="27" y="43"/>
                      <a:pt x="27" y="43"/>
                      <a:pt x="27" y="43"/>
                    </a:cubicBezTo>
                    <a:cubicBezTo>
                      <a:pt x="9" y="43"/>
                      <a:pt x="9" y="43"/>
                      <a:pt x="9" y="43"/>
                    </a:cubicBezTo>
                    <a:cubicBezTo>
                      <a:pt x="9" y="42"/>
                      <a:pt x="9" y="42"/>
                      <a:pt x="9" y="42"/>
                    </a:cubicBezTo>
                    <a:cubicBezTo>
                      <a:pt x="10" y="42"/>
                      <a:pt x="10" y="42"/>
                      <a:pt x="10" y="42"/>
                    </a:cubicBezTo>
                    <a:cubicBezTo>
                      <a:pt x="12" y="42"/>
                      <a:pt x="14" y="41"/>
                      <a:pt x="14" y="40"/>
                    </a:cubicBezTo>
                    <a:cubicBezTo>
                      <a:pt x="15" y="40"/>
                      <a:pt x="15" y="39"/>
                      <a:pt x="15" y="39"/>
                    </a:cubicBezTo>
                    <a:cubicBezTo>
                      <a:pt x="15" y="38"/>
                      <a:pt x="15" y="37"/>
                      <a:pt x="15" y="36"/>
                    </a:cubicBezTo>
                    <a:cubicBezTo>
                      <a:pt x="15" y="3"/>
                      <a:pt x="15" y="3"/>
                      <a:pt x="15" y="3"/>
                    </a:cubicBezTo>
                    <a:cubicBezTo>
                      <a:pt x="10" y="3"/>
                      <a:pt x="10" y="3"/>
                      <a:pt x="10" y="3"/>
                    </a:cubicBezTo>
                    <a:cubicBezTo>
                      <a:pt x="8" y="3"/>
                      <a:pt x="6" y="3"/>
                      <a:pt x="6" y="3"/>
                    </a:cubicBezTo>
                    <a:cubicBezTo>
                      <a:pt x="4" y="3"/>
                      <a:pt x="4" y="4"/>
                      <a:pt x="3" y="5"/>
                    </a:cubicBezTo>
                    <a:cubicBezTo>
                      <a:pt x="2" y="6"/>
                      <a:pt x="1" y="8"/>
                      <a:pt x="1" y="10"/>
                    </a:cubicBezTo>
                    <a:cubicBezTo>
                      <a:pt x="0" y="10"/>
                      <a:pt x="0" y="10"/>
                      <a:pt x="0" y="10"/>
                    </a:cubicBezTo>
                    <a:cubicBezTo>
                      <a:pt x="1" y="0"/>
                      <a:pt x="1" y="0"/>
                      <a:pt x="1" y="0"/>
                    </a:cubicBez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62"/>
              <p:cNvSpPr/>
              <p:nvPr/>
            </p:nvSpPr>
            <p:spPr bwMode="auto">
              <a:xfrm>
                <a:off x="4105275" y="996950"/>
                <a:ext cx="149225" cy="142875"/>
              </a:xfrm>
              <a:custGeom>
                <a:avLst/>
                <a:gdLst>
                  <a:gd name="T0" fmla="*/ 30 w 45"/>
                  <a:gd name="T1" fmla="*/ 0 h 43"/>
                  <a:gd name="T2" fmla="*/ 45 w 45"/>
                  <a:gd name="T3" fmla="*/ 0 h 43"/>
                  <a:gd name="T4" fmla="*/ 45 w 45"/>
                  <a:gd name="T5" fmla="*/ 1 h 43"/>
                  <a:gd name="T6" fmla="*/ 44 w 45"/>
                  <a:gd name="T7" fmla="*/ 1 h 43"/>
                  <a:gd name="T8" fmla="*/ 42 w 45"/>
                  <a:gd name="T9" fmla="*/ 2 h 43"/>
                  <a:gd name="T10" fmla="*/ 39 w 45"/>
                  <a:gd name="T11" fmla="*/ 4 h 43"/>
                  <a:gd name="T12" fmla="*/ 36 w 45"/>
                  <a:gd name="T13" fmla="*/ 8 h 43"/>
                  <a:gd name="T14" fmla="*/ 25 w 45"/>
                  <a:gd name="T15" fmla="*/ 25 h 43"/>
                  <a:gd name="T16" fmla="*/ 25 w 45"/>
                  <a:gd name="T17" fmla="*/ 36 h 43"/>
                  <a:gd name="T18" fmla="*/ 26 w 45"/>
                  <a:gd name="T19" fmla="*/ 41 h 43"/>
                  <a:gd name="T20" fmla="*/ 30 w 45"/>
                  <a:gd name="T21" fmla="*/ 42 h 43"/>
                  <a:gd name="T22" fmla="*/ 31 w 45"/>
                  <a:gd name="T23" fmla="*/ 42 h 43"/>
                  <a:gd name="T24" fmla="*/ 31 w 45"/>
                  <a:gd name="T25" fmla="*/ 43 h 43"/>
                  <a:gd name="T26" fmla="*/ 13 w 45"/>
                  <a:gd name="T27" fmla="*/ 43 h 43"/>
                  <a:gd name="T28" fmla="*/ 13 w 45"/>
                  <a:gd name="T29" fmla="*/ 42 h 43"/>
                  <a:gd name="T30" fmla="*/ 15 w 45"/>
                  <a:gd name="T31" fmla="*/ 42 h 43"/>
                  <a:gd name="T32" fmla="*/ 18 w 45"/>
                  <a:gd name="T33" fmla="*/ 40 h 43"/>
                  <a:gd name="T34" fmla="*/ 19 w 45"/>
                  <a:gd name="T35" fmla="*/ 39 h 43"/>
                  <a:gd name="T36" fmla="*/ 19 w 45"/>
                  <a:gd name="T37" fmla="*/ 36 h 43"/>
                  <a:gd name="T38" fmla="*/ 19 w 45"/>
                  <a:gd name="T39" fmla="*/ 25 h 43"/>
                  <a:gd name="T40" fmla="*/ 7 w 45"/>
                  <a:gd name="T41" fmla="*/ 7 h 43"/>
                  <a:gd name="T42" fmla="*/ 4 w 45"/>
                  <a:gd name="T43" fmla="*/ 3 h 43"/>
                  <a:gd name="T44" fmla="*/ 1 w 45"/>
                  <a:gd name="T45" fmla="*/ 1 h 43"/>
                  <a:gd name="T46" fmla="*/ 0 w 45"/>
                  <a:gd name="T47" fmla="*/ 1 h 43"/>
                  <a:gd name="T48" fmla="*/ 0 w 45"/>
                  <a:gd name="T49" fmla="*/ 0 h 43"/>
                  <a:gd name="T50" fmla="*/ 18 w 45"/>
                  <a:gd name="T51" fmla="*/ 0 h 43"/>
                  <a:gd name="T52" fmla="*/ 18 w 45"/>
                  <a:gd name="T53" fmla="*/ 1 h 43"/>
                  <a:gd name="T54" fmla="*/ 17 w 45"/>
                  <a:gd name="T55" fmla="*/ 1 h 43"/>
                  <a:gd name="T56" fmla="*/ 14 w 45"/>
                  <a:gd name="T57" fmla="*/ 2 h 43"/>
                  <a:gd name="T58" fmla="*/ 13 w 45"/>
                  <a:gd name="T59" fmla="*/ 4 h 43"/>
                  <a:gd name="T60" fmla="*/ 15 w 45"/>
                  <a:gd name="T61" fmla="*/ 8 h 43"/>
                  <a:gd name="T62" fmla="*/ 24 w 45"/>
                  <a:gd name="T63" fmla="*/ 22 h 43"/>
                  <a:gd name="T64" fmla="*/ 32 w 45"/>
                  <a:gd name="T65" fmla="*/ 9 h 43"/>
                  <a:gd name="T66" fmla="*/ 34 w 45"/>
                  <a:gd name="T67" fmla="*/ 4 h 43"/>
                  <a:gd name="T68" fmla="*/ 34 w 45"/>
                  <a:gd name="T69" fmla="*/ 3 h 43"/>
                  <a:gd name="T70" fmla="*/ 33 w 45"/>
                  <a:gd name="T71" fmla="*/ 1 h 43"/>
                  <a:gd name="T72" fmla="*/ 30 w 45"/>
                  <a:gd name="T73" fmla="*/ 1 h 43"/>
                  <a:gd name="T74" fmla="*/ 30 w 45"/>
                  <a:gd name="T7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3">
                    <a:moveTo>
                      <a:pt x="30" y="0"/>
                    </a:moveTo>
                    <a:cubicBezTo>
                      <a:pt x="45" y="0"/>
                      <a:pt x="45" y="0"/>
                      <a:pt x="45" y="0"/>
                    </a:cubicBezTo>
                    <a:cubicBezTo>
                      <a:pt x="45" y="1"/>
                      <a:pt x="45" y="1"/>
                      <a:pt x="45" y="1"/>
                    </a:cubicBezTo>
                    <a:cubicBezTo>
                      <a:pt x="44" y="1"/>
                      <a:pt x="44" y="1"/>
                      <a:pt x="44" y="1"/>
                    </a:cubicBezTo>
                    <a:cubicBezTo>
                      <a:pt x="44" y="1"/>
                      <a:pt x="43" y="1"/>
                      <a:pt x="42" y="2"/>
                    </a:cubicBezTo>
                    <a:cubicBezTo>
                      <a:pt x="41" y="2"/>
                      <a:pt x="40" y="3"/>
                      <a:pt x="39" y="4"/>
                    </a:cubicBezTo>
                    <a:cubicBezTo>
                      <a:pt x="38" y="5"/>
                      <a:pt x="37" y="6"/>
                      <a:pt x="36" y="8"/>
                    </a:cubicBezTo>
                    <a:cubicBezTo>
                      <a:pt x="25" y="25"/>
                      <a:pt x="25" y="25"/>
                      <a:pt x="25" y="25"/>
                    </a:cubicBezTo>
                    <a:cubicBezTo>
                      <a:pt x="25" y="36"/>
                      <a:pt x="25" y="36"/>
                      <a:pt x="25" y="36"/>
                    </a:cubicBezTo>
                    <a:cubicBezTo>
                      <a:pt x="25" y="38"/>
                      <a:pt x="26" y="40"/>
                      <a:pt x="26" y="41"/>
                    </a:cubicBezTo>
                    <a:cubicBezTo>
                      <a:pt x="27" y="41"/>
                      <a:pt x="28" y="42"/>
                      <a:pt x="30" y="42"/>
                    </a:cubicBezTo>
                    <a:cubicBezTo>
                      <a:pt x="31" y="42"/>
                      <a:pt x="31" y="42"/>
                      <a:pt x="31" y="42"/>
                    </a:cubicBezTo>
                    <a:cubicBezTo>
                      <a:pt x="31" y="43"/>
                      <a:pt x="31" y="43"/>
                      <a:pt x="31" y="43"/>
                    </a:cubicBezTo>
                    <a:cubicBezTo>
                      <a:pt x="13" y="43"/>
                      <a:pt x="13" y="43"/>
                      <a:pt x="13" y="43"/>
                    </a:cubicBezTo>
                    <a:cubicBezTo>
                      <a:pt x="13" y="42"/>
                      <a:pt x="13" y="42"/>
                      <a:pt x="13" y="42"/>
                    </a:cubicBezTo>
                    <a:cubicBezTo>
                      <a:pt x="15" y="42"/>
                      <a:pt x="15" y="42"/>
                      <a:pt x="15" y="42"/>
                    </a:cubicBezTo>
                    <a:cubicBezTo>
                      <a:pt x="16" y="42"/>
                      <a:pt x="18" y="41"/>
                      <a:pt x="18" y="40"/>
                    </a:cubicBezTo>
                    <a:cubicBezTo>
                      <a:pt x="19" y="40"/>
                      <a:pt x="19" y="39"/>
                      <a:pt x="19" y="39"/>
                    </a:cubicBezTo>
                    <a:cubicBezTo>
                      <a:pt x="19" y="38"/>
                      <a:pt x="19" y="37"/>
                      <a:pt x="19" y="36"/>
                    </a:cubicBezTo>
                    <a:cubicBezTo>
                      <a:pt x="19" y="25"/>
                      <a:pt x="19" y="25"/>
                      <a:pt x="19" y="25"/>
                    </a:cubicBezTo>
                    <a:cubicBezTo>
                      <a:pt x="7" y="7"/>
                      <a:pt x="7" y="7"/>
                      <a:pt x="7" y="7"/>
                    </a:cubicBezTo>
                    <a:cubicBezTo>
                      <a:pt x="6" y="5"/>
                      <a:pt x="5" y="4"/>
                      <a:pt x="4" y="3"/>
                    </a:cubicBezTo>
                    <a:cubicBezTo>
                      <a:pt x="4" y="3"/>
                      <a:pt x="3" y="2"/>
                      <a:pt x="1" y="1"/>
                    </a:cubicBezTo>
                    <a:cubicBezTo>
                      <a:pt x="1" y="1"/>
                      <a:pt x="0" y="1"/>
                      <a:pt x="0" y="1"/>
                    </a:cubicBezTo>
                    <a:cubicBezTo>
                      <a:pt x="0" y="0"/>
                      <a:pt x="0" y="0"/>
                      <a:pt x="0" y="0"/>
                    </a:cubicBezTo>
                    <a:cubicBezTo>
                      <a:pt x="18" y="0"/>
                      <a:pt x="18" y="0"/>
                      <a:pt x="18" y="0"/>
                    </a:cubicBezTo>
                    <a:cubicBezTo>
                      <a:pt x="18" y="1"/>
                      <a:pt x="18" y="1"/>
                      <a:pt x="18" y="1"/>
                    </a:cubicBezTo>
                    <a:cubicBezTo>
                      <a:pt x="17" y="1"/>
                      <a:pt x="17" y="1"/>
                      <a:pt x="17" y="1"/>
                    </a:cubicBezTo>
                    <a:cubicBezTo>
                      <a:pt x="16" y="1"/>
                      <a:pt x="15" y="1"/>
                      <a:pt x="14" y="2"/>
                    </a:cubicBezTo>
                    <a:cubicBezTo>
                      <a:pt x="13" y="2"/>
                      <a:pt x="13" y="3"/>
                      <a:pt x="13" y="4"/>
                    </a:cubicBezTo>
                    <a:cubicBezTo>
                      <a:pt x="13" y="5"/>
                      <a:pt x="14" y="6"/>
                      <a:pt x="15" y="8"/>
                    </a:cubicBezTo>
                    <a:cubicBezTo>
                      <a:pt x="24" y="22"/>
                      <a:pt x="24" y="22"/>
                      <a:pt x="24" y="22"/>
                    </a:cubicBezTo>
                    <a:cubicBezTo>
                      <a:pt x="32" y="9"/>
                      <a:pt x="32" y="9"/>
                      <a:pt x="32" y="9"/>
                    </a:cubicBezTo>
                    <a:cubicBezTo>
                      <a:pt x="34" y="7"/>
                      <a:pt x="34" y="5"/>
                      <a:pt x="34" y="4"/>
                    </a:cubicBezTo>
                    <a:cubicBezTo>
                      <a:pt x="34" y="4"/>
                      <a:pt x="34" y="3"/>
                      <a:pt x="34" y="3"/>
                    </a:cubicBezTo>
                    <a:cubicBezTo>
                      <a:pt x="34" y="2"/>
                      <a:pt x="33" y="2"/>
                      <a:pt x="33" y="1"/>
                    </a:cubicBezTo>
                    <a:cubicBezTo>
                      <a:pt x="32" y="1"/>
                      <a:pt x="31" y="1"/>
                      <a:pt x="30" y="1"/>
                    </a:cubicBez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A79CC-5A06-404B-8469-5684ED583AD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15B13-CBD6-4598-9191-7B2667D0076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tags" Target="../tags/tag13.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tags" Target="../tags/tag15.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tags" Target="../tags/tag17.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tags" Target="../tags/tag20.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tags" Target="../tags/tag2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24.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tags" Target="../tags/tag27.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tags" Target="../tags/tag29.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4.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31.xml"/><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tags" Target="../tags/tag34.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tags" Target="../tags/tag36.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4.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38.xml"/><Relationship Id="rId1" Type="http://schemas.openxmlformats.org/officeDocument/2006/relationships/tags" Target="../tags/tag37.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4.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tags" Target="../tags/tag40.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4.xml"/><Relationship Id="rId3" Type="http://schemas.openxmlformats.org/officeDocument/2006/relationships/tags" Target="../tags/tag45.xml"/><Relationship Id="rId2" Type="http://schemas.openxmlformats.org/officeDocument/2006/relationships/image" Target="../media/image24.jpeg"/><Relationship Id="rId1" Type="http://schemas.openxmlformats.org/officeDocument/2006/relationships/tags" Target="../tags/tag44.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4.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xml"/><Relationship Id="rId2" Type="http://schemas.openxmlformats.org/officeDocument/2006/relationships/tags" Target="../tags/tag50.xml"/><Relationship Id="rId1" Type="http://schemas.openxmlformats.org/officeDocument/2006/relationships/tags" Target="../tags/tag49.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4.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51.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4.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4.xml"/><Relationship Id="rId2" Type="http://schemas.openxmlformats.org/officeDocument/2006/relationships/tags" Target="../tags/tag56.xml"/><Relationship Id="rId1" Type="http://schemas.openxmlformats.org/officeDocument/2006/relationships/tags" Target="../tags/tag55.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4.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tags" Target="../tags/tag5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4.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tags" Target="../tags/tag63.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4.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tags" Target="../tags/tag64.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4.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4.xml"/><Relationship Id="rId2" Type="http://schemas.openxmlformats.org/officeDocument/2006/relationships/tags" Target="../tags/tag69.xml"/><Relationship Id="rId1" Type="http://schemas.openxmlformats.org/officeDocument/2006/relationships/tags" Target="../tags/tag68.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tags" Target="../tags/tag70.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4.xml"/><Relationship Id="rId2" Type="http://schemas.openxmlformats.org/officeDocument/2006/relationships/tags" Target="../tags/tag75.xml"/><Relationship Id="rId1" Type="http://schemas.openxmlformats.org/officeDocument/2006/relationships/tags" Target="../tags/tag74.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tags" Target="../tags/tag76.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4.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tags" Target="../tags/tag77.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4.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tags" Target="../tags/tag78.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4.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tags" Target="../tags/tag7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4.xml"/><Relationship Id="rId2" Type="http://schemas.openxmlformats.org/officeDocument/2006/relationships/tags" Target="../tags/tag81.xml"/><Relationship Id="rId1" Type="http://schemas.openxmlformats.org/officeDocument/2006/relationships/tags" Target="../tags/tag8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文本框 279"/>
          <p:cNvSpPr txBox="1"/>
          <p:nvPr/>
        </p:nvSpPr>
        <p:spPr>
          <a:xfrm>
            <a:off x="335894" y="2596804"/>
            <a:ext cx="8564880" cy="768350"/>
          </a:xfrm>
          <a:prstGeom prst="rect">
            <a:avLst/>
          </a:prstGeom>
          <a:noFill/>
        </p:spPr>
        <p:txBody>
          <a:bodyPr wrap="none" rtlCol="0">
            <a:spAutoFit/>
          </a:bodyPr>
          <a:lstStyle/>
          <a:p>
            <a:r>
              <a:rPr lang="zh-CN" altLang="en-US" sz="4400" dirty="0">
                <a:solidFill>
                  <a:schemeClr val="accent1"/>
                </a:solidFill>
                <a:latin typeface="方正正大黑简体" panose="02000000000000000000" pitchFamily="2" charset="-122"/>
                <a:ea typeface="方正正大黑简体" panose="02000000000000000000" pitchFamily="2" charset="-122"/>
              </a:rPr>
              <a:t>超市仓库管理系统系统实现及测试</a:t>
            </a:r>
            <a:endParaRPr lang="zh-CN" altLang="en-US" sz="4400" dirty="0">
              <a:solidFill>
                <a:schemeClr val="accent1"/>
              </a:solidFill>
              <a:latin typeface="方正正大黑简体" panose="02000000000000000000" pitchFamily="2" charset="-122"/>
              <a:ea typeface="方正正大黑简体" panose="02000000000000000000" pitchFamily="2" charset="-122"/>
            </a:endParaRPr>
          </a:p>
        </p:txBody>
      </p:sp>
      <p:sp>
        <p:nvSpPr>
          <p:cNvPr id="282" name="矩形: 圆角 281"/>
          <p:cNvSpPr/>
          <p:nvPr/>
        </p:nvSpPr>
        <p:spPr>
          <a:xfrm>
            <a:off x="1986789" y="4027487"/>
            <a:ext cx="4596891" cy="364003"/>
          </a:xfrm>
          <a:prstGeom prst="roundRect">
            <a:avLst>
              <a:gd name="adj"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zh-CN" altLang="en-US" sz="1400" dirty="0">
                <a:solidFill>
                  <a:schemeClr val="bg1"/>
                </a:solidFill>
                <a:latin typeface="+mn-ea"/>
              </a:rPr>
              <a:t>   时间：</a:t>
            </a:r>
            <a:r>
              <a:rPr lang="en-US" altLang="zh-CN" sz="1400" dirty="0">
                <a:solidFill>
                  <a:schemeClr val="bg1"/>
                </a:solidFill>
                <a:latin typeface="+mn-ea"/>
              </a:rPr>
              <a:t>2020</a:t>
            </a:r>
            <a:r>
              <a:rPr lang="zh-CN" altLang="en-US" sz="1400" dirty="0">
                <a:solidFill>
                  <a:schemeClr val="bg1"/>
                </a:solidFill>
                <a:latin typeface="+mn-ea"/>
              </a:rPr>
              <a:t>年</a:t>
            </a:r>
            <a:r>
              <a:rPr lang="en-US" altLang="zh-CN" sz="1400" dirty="0">
                <a:solidFill>
                  <a:schemeClr val="bg1"/>
                </a:solidFill>
                <a:latin typeface="+mn-ea"/>
              </a:rPr>
              <a:t>5</a:t>
            </a:r>
            <a:r>
              <a:rPr lang="zh-CN" altLang="en-US" sz="1400" dirty="0">
                <a:solidFill>
                  <a:schemeClr val="bg1"/>
                </a:solidFill>
                <a:latin typeface="+mn-ea"/>
              </a:rPr>
              <a:t>月</a:t>
            </a:r>
            <a:r>
              <a:rPr lang="en-US" altLang="zh-CN" sz="1400" dirty="0">
                <a:solidFill>
                  <a:schemeClr val="bg1"/>
                </a:solidFill>
                <a:latin typeface="+mn-ea"/>
              </a:rPr>
              <a:t>8</a:t>
            </a:r>
            <a:r>
              <a:rPr lang="zh-CN" altLang="en-US" sz="1400" dirty="0">
                <a:solidFill>
                  <a:schemeClr val="bg1"/>
                </a:solidFill>
                <a:latin typeface="+mn-ea"/>
              </a:rPr>
              <a:t>日</a:t>
            </a:r>
            <a:endParaRPr lang="zh-CN" altLang="en-US" sz="1400" dirty="0">
              <a:solidFill>
                <a:schemeClr val="bg1"/>
              </a:solidFill>
              <a:latin typeface="+mn-ea"/>
            </a:endParaRPr>
          </a:p>
        </p:txBody>
      </p:sp>
      <p:sp>
        <p:nvSpPr>
          <p:cNvPr id="11" name="Freeform 5"/>
          <p:cNvSpPr/>
          <p:nvPr/>
        </p:nvSpPr>
        <p:spPr bwMode="auto">
          <a:xfrm>
            <a:off x="6773862" y="0"/>
            <a:ext cx="5418138" cy="2924175"/>
          </a:xfrm>
          <a:custGeom>
            <a:avLst/>
            <a:gdLst>
              <a:gd name="T0" fmla="*/ 1670 w 3413"/>
              <a:gd name="T1" fmla="*/ 1842 h 1842"/>
              <a:gd name="T2" fmla="*/ 0 w 3413"/>
              <a:gd name="T3" fmla="*/ 0 h 1842"/>
              <a:gd name="T4" fmla="*/ 3413 w 3413"/>
              <a:gd name="T5" fmla="*/ 0 h 1842"/>
              <a:gd name="T6" fmla="*/ 3413 w 3413"/>
              <a:gd name="T7" fmla="*/ 351 h 1842"/>
              <a:gd name="T8" fmla="*/ 1670 w 3413"/>
              <a:gd name="T9" fmla="*/ 1842 h 1842"/>
            </a:gdLst>
            <a:ahLst/>
            <a:cxnLst>
              <a:cxn ang="0">
                <a:pos x="T0" y="T1"/>
              </a:cxn>
              <a:cxn ang="0">
                <a:pos x="T2" y="T3"/>
              </a:cxn>
              <a:cxn ang="0">
                <a:pos x="T4" y="T5"/>
              </a:cxn>
              <a:cxn ang="0">
                <a:pos x="T6" y="T7"/>
              </a:cxn>
              <a:cxn ang="0">
                <a:pos x="T8" y="T9"/>
              </a:cxn>
            </a:cxnLst>
            <a:rect l="0" t="0" r="r" b="b"/>
            <a:pathLst>
              <a:path w="3413" h="1842">
                <a:moveTo>
                  <a:pt x="1670" y="1842"/>
                </a:moveTo>
                <a:lnTo>
                  <a:pt x="0" y="0"/>
                </a:lnTo>
                <a:lnTo>
                  <a:pt x="3413" y="0"/>
                </a:lnTo>
                <a:lnTo>
                  <a:pt x="3413" y="351"/>
                </a:lnTo>
                <a:lnTo>
                  <a:pt x="1670" y="1842"/>
                </a:lnTo>
                <a:close/>
              </a:path>
            </a:pathLst>
          </a:cu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endParaRPr>
          </a:p>
        </p:txBody>
      </p:sp>
      <p:sp>
        <p:nvSpPr>
          <p:cNvPr id="16" name="Freeform 6"/>
          <p:cNvSpPr/>
          <p:nvPr/>
        </p:nvSpPr>
        <p:spPr bwMode="auto">
          <a:xfrm>
            <a:off x="8362951" y="4027487"/>
            <a:ext cx="3416300" cy="2830513"/>
          </a:xfrm>
          <a:custGeom>
            <a:avLst/>
            <a:gdLst>
              <a:gd name="T0" fmla="*/ 112 w 2152"/>
              <a:gd name="T1" fmla="*/ 0 h 1783"/>
              <a:gd name="T2" fmla="*/ 0 w 2152"/>
              <a:gd name="T3" fmla="*/ 97 h 1783"/>
              <a:gd name="T4" fmla="*/ 1938 w 2152"/>
              <a:gd name="T5" fmla="*/ 1783 h 1783"/>
              <a:gd name="T6" fmla="*/ 2152 w 2152"/>
              <a:gd name="T7" fmla="*/ 1783 h 1783"/>
              <a:gd name="T8" fmla="*/ 112 w 2152"/>
              <a:gd name="T9" fmla="*/ 0 h 1783"/>
            </a:gdLst>
            <a:ahLst/>
            <a:cxnLst>
              <a:cxn ang="0">
                <a:pos x="T0" y="T1"/>
              </a:cxn>
              <a:cxn ang="0">
                <a:pos x="T2" y="T3"/>
              </a:cxn>
              <a:cxn ang="0">
                <a:pos x="T4" y="T5"/>
              </a:cxn>
              <a:cxn ang="0">
                <a:pos x="T6" y="T7"/>
              </a:cxn>
              <a:cxn ang="0">
                <a:pos x="T8" y="T9"/>
              </a:cxn>
            </a:cxnLst>
            <a:rect l="0" t="0" r="r" b="b"/>
            <a:pathLst>
              <a:path w="2152" h="1783">
                <a:moveTo>
                  <a:pt x="112" y="0"/>
                </a:moveTo>
                <a:lnTo>
                  <a:pt x="0" y="97"/>
                </a:lnTo>
                <a:lnTo>
                  <a:pt x="1938" y="1783"/>
                </a:lnTo>
                <a:lnTo>
                  <a:pt x="2152" y="1783"/>
                </a:lnTo>
                <a:lnTo>
                  <a:pt x="112" y="0"/>
                </a:lnTo>
                <a:close/>
              </a:path>
            </a:pathLst>
          </a:custGeom>
          <a:solidFill>
            <a:srgbClr val="1D42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7"/>
          <p:cNvSpPr/>
          <p:nvPr/>
        </p:nvSpPr>
        <p:spPr bwMode="auto">
          <a:xfrm>
            <a:off x="5264151" y="4508500"/>
            <a:ext cx="5468938" cy="2349500"/>
          </a:xfrm>
          <a:custGeom>
            <a:avLst/>
            <a:gdLst>
              <a:gd name="T0" fmla="*/ 1721 w 3445"/>
              <a:gd name="T1" fmla="*/ 0 h 1480"/>
              <a:gd name="T2" fmla="*/ 0 w 3445"/>
              <a:gd name="T3" fmla="*/ 1480 h 1480"/>
              <a:gd name="T4" fmla="*/ 3445 w 3445"/>
              <a:gd name="T5" fmla="*/ 1480 h 1480"/>
              <a:gd name="T6" fmla="*/ 1721 w 3445"/>
              <a:gd name="T7" fmla="*/ 0 h 1480"/>
            </a:gdLst>
            <a:ahLst/>
            <a:cxnLst>
              <a:cxn ang="0">
                <a:pos x="T0" y="T1"/>
              </a:cxn>
              <a:cxn ang="0">
                <a:pos x="T2" y="T3"/>
              </a:cxn>
              <a:cxn ang="0">
                <a:pos x="T4" y="T5"/>
              </a:cxn>
              <a:cxn ang="0">
                <a:pos x="T6" y="T7"/>
              </a:cxn>
            </a:cxnLst>
            <a:rect l="0" t="0" r="r" b="b"/>
            <a:pathLst>
              <a:path w="3445" h="1480">
                <a:moveTo>
                  <a:pt x="1721" y="0"/>
                </a:moveTo>
                <a:lnTo>
                  <a:pt x="0" y="1480"/>
                </a:lnTo>
                <a:lnTo>
                  <a:pt x="3445" y="1480"/>
                </a:lnTo>
                <a:lnTo>
                  <a:pt x="1721" y="0"/>
                </a:lnTo>
                <a:close/>
              </a:path>
            </a:pathLst>
          </a:custGeom>
          <a:solidFill>
            <a:srgbClr val="1D42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8"/>
          <p:cNvSpPr/>
          <p:nvPr/>
        </p:nvSpPr>
        <p:spPr bwMode="auto">
          <a:xfrm>
            <a:off x="8731250" y="925512"/>
            <a:ext cx="3460750" cy="5932488"/>
          </a:xfrm>
          <a:custGeom>
            <a:avLst/>
            <a:gdLst>
              <a:gd name="T0" fmla="*/ 2180 w 2180"/>
              <a:gd name="T1" fmla="*/ 0 h 3737"/>
              <a:gd name="T2" fmla="*/ 0 w 2180"/>
              <a:gd name="T3" fmla="*/ 1867 h 3737"/>
              <a:gd name="T4" fmla="*/ 2180 w 2180"/>
              <a:gd name="T5" fmla="*/ 3737 h 3737"/>
              <a:gd name="T6" fmla="*/ 2180 w 2180"/>
              <a:gd name="T7" fmla="*/ 0 h 3737"/>
            </a:gdLst>
            <a:ahLst/>
            <a:cxnLst>
              <a:cxn ang="0">
                <a:pos x="T0" y="T1"/>
              </a:cxn>
              <a:cxn ang="0">
                <a:pos x="T2" y="T3"/>
              </a:cxn>
              <a:cxn ang="0">
                <a:pos x="T4" y="T5"/>
              </a:cxn>
              <a:cxn ang="0">
                <a:pos x="T6" y="T7"/>
              </a:cxn>
            </a:cxnLst>
            <a:rect l="0" t="0" r="r" b="b"/>
            <a:pathLst>
              <a:path w="2180" h="3737">
                <a:moveTo>
                  <a:pt x="2180" y="0"/>
                </a:moveTo>
                <a:lnTo>
                  <a:pt x="0" y="1867"/>
                </a:lnTo>
                <a:lnTo>
                  <a:pt x="2180" y="3737"/>
                </a:lnTo>
                <a:lnTo>
                  <a:pt x="218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商品进货入库</a:t>
            </a:r>
            <a:r>
              <a:rPr lang="zh-CN" altLang="en-US" sz="2800" dirty="0">
                <a:solidFill>
                  <a:schemeClr val="accent1"/>
                </a:solidFill>
                <a:latin typeface="+mj-ea"/>
                <a:ea typeface="+mj-ea"/>
                <a:sym typeface="+mn-ea"/>
              </a:rPr>
              <a:t>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635375" y="1332865"/>
            <a:ext cx="5080000" cy="398780"/>
          </a:xfrm>
          <a:prstGeom prst="rect">
            <a:avLst/>
          </a:prstGeom>
          <a:noFill/>
          <a:ln w="9525">
            <a:noFill/>
          </a:ln>
        </p:spPr>
        <p:txBody>
          <a:bodyPr>
            <a:spAutoFit/>
          </a:bodyPr>
          <a:p>
            <a:pPr indent="0" algn="ctr"/>
            <a:r>
              <a:rPr lang="zh-CN" sz="2000" b="0">
                <a:latin typeface="华文仿宋" panose="02010600040101010101" charset="-122"/>
                <a:ea typeface="华文仿宋" panose="02010600040101010101" charset="-122"/>
              </a:rPr>
              <a:t>商品进货入库模块涉及代码文件列表</a:t>
            </a:r>
            <a:endParaRPr lang="zh-CN" altLang="en-US" sz="2000">
              <a:latin typeface="华文仿宋" panose="02010600040101010101" charset="-122"/>
              <a:ea typeface="华文仿宋" panose="02010600040101010101" charset="-122"/>
            </a:endParaRPr>
          </a:p>
        </p:txBody>
      </p:sp>
      <p:graphicFrame>
        <p:nvGraphicFramePr>
          <p:cNvPr id="6" name="表格 5"/>
          <p:cNvGraphicFramePr/>
          <p:nvPr>
            <p:custDataLst>
              <p:tags r:id="rId2"/>
            </p:custDataLst>
          </p:nvPr>
        </p:nvGraphicFramePr>
        <p:xfrm>
          <a:off x="2207260" y="1878330"/>
          <a:ext cx="8182610" cy="1651635"/>
        </p:xfrm>
        <a:graphic>
          <a:graphicData uri="http://schemas.openxmlformats.org/drawingml/2006/table">
            <a:tbl>
              <a:tblPr firstRow="1" bandRow="1">
                <a:tableStyleId>{5940675A-B579-460E-94D1-54222C63F5DA}</a:tableStyleId>
              </a:tblPr>
              <a:tblGrid>
                <a:gridCol w="1932940"/>
                <a:gridCol w="3111500"/>
                <a:gridCol w="3138170"/>
              </a:tblGrid>
              <a:tr h="347980">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文件名</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595959"/>
                    </a:solidFill>
                  </a:tcPr>
                </a:tc>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文件路径</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文件说明</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DFBBB3"/>
                    </a:solidFill>
                  </a:tcPr>
                </a:tc>
              </a:tr>
              <a:tr h="651510">
                <a:tc>
                  <a:txBody>
                    <a:bodyPr/>
                    <a:p>
                      <a:pPr indent="0" algn="ctr">
                        <a:buNone/>
                      </a:pPr>
                      <a:r>
                        <a:rPr lang="en-US" sz="1800" b="0">
                          <a:latin typeface="华文仿宋" panose="02010600040101010101" charset="-122"/>
                          <a:ea typeface="华文仿宋" panose="02010600040101010101" charset="-122"/>
                          <a:cs typeface="宋体" panose="02010600030101010101" pitchFamily="2" charset="-122"/>
                        </a:rPr>
                        <a:t>Supermarket.h</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D:\</a:t>
                      </a:r>
                      <a:r>
                        <a:rPr lang="en-US" sz="1800" b="0">
                          <a:latin typeface="华文仿宋" panose="02010600040101010101" charset="-122"/>
                          <a:ea typeface="华文仿宋" panose="02010600040101010101" charset="-122"/>
                          <a:cs typeface="宋体" panose="02010600030101010101" pitchFamily="2" charset="-122"/>
                        </a:rPr>
                        <a:t>manage</a:t>
                      </a:r>
                      <a:r>
                        <a:rPr lang="en-US" sz="1800" b="0">
                          <a:latin typeface="华文仿宋" panose="02010600040101010101" charset="-122"/>
                          <a:ea typeface="华文仿宋" panose="02010600040101010101" charset="-122"/>
                          <a:cs typeface="Times New Roman" panose="02020603050405020304" charset="0"/>
                        </a:rPr>
                        <a:t> Supermarket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latin typeface="华文仿宋" panose="02010600040101010101" charset="-122"/>
                          <a:ea typeface="华文仿宋" panose="02010600040101010101" charset="-122"/>
                          <a:cs typeface="华文仿宋" panose="02010600040101010101" charset="-122"/>
                        </a:rPr>
                        <a:t>C++代码文件，实现商品进货入库。</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652145">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Supermarket.cpp</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D:\</a:t>
                      </a:r>
                      <a:r>
                        <a:rPr lang="en-US" sz="1800" b="0">
                          <a:latin typeface="华文仿宋" panose="02010600040101010101" charset="-122"/>
                          <a:ea typeface="华文仿宋" panose="02010600040101010101" charset="-122"/>
                          <a:cs typeface="宋体" panose="02010600030101010101" pitchFamily="2" charset="-122"/>
                        </a:rPr>
                        <a:t>manage</a:t>
                      </a:r>
                      <a:r>
                        <a:rPr lang="en-US" sz="1800" b="0">
                          <a:latin typeface="华文仿宋" panose="02010600040101010101" charset="-122"/>
                          <a:ea typeface="华文仿宋" panose="02010600040101010101" charset="-122"/>
                          <a:cs typeface="Times New Roman" panose="02020603050405020304" charset="0"/>
                        </a:rPr>
                        <a:t> Supermarket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latin typeface="华文仿宋" panose="02010600040101010101" charset="-122"/>
                          <a:ea typeface="华文仿宋" panose="02010600040101010101" charset="-122"/>
                          <a:cs typeface="华文仿宋" panose="02010600040101010101" charset="-122"/>
                        </a:rPr>
                        <a:t>C++代码文件，实现商品进货入库。</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2F2F2"/>
                    </a:solidFill>
                  </a:tcPr>
                </a:tc>
              </a:tr>
            </a:tbl>
          </a:graphicData>
        </a:graphic>
      </p:graphicFrame>
      <p:sp>
        <p:nvSpPr>
          <p:cNvPr id="7" name="文本框 6"/>
          <p:cNvSpPr txBox="1"/>
          <p:nvPr/>
        </p:nvSpPr>
        <p:spPr>
          <a:xfrm>
            <a:off x="4058920" y="3850005"/>
            <a:ext cx="5080000" cy="398780"/>
          </a:xfrm>
          <a:prstGeom prst="rect">
            <a:avLst/>
          </a:prstGeom>
          <a:noFill/>
          <a:ln w="9525">
            <a:noFill/>
          </a:ln>
        </p:spPr>
        <p:txBody>
          <a:bodyPr>
            <a:spAutoFit/>
          </a:bodyPr>
          <a:p>
            <a:pPr indent="0"/>
            <a:r>
              <a:rPr lang="zh-CN" sz="2000" b="0">
                <a:latin typeface="华文仿宋" panose="02010600040101010101" charset="-122"/>
                <a:ea typeface="华文仿宋" panose="02010600040101010101" charset="-122"/>
              </a:rPr>
              <a:t>商品进货入库</a:t>
            </a:r>
            <a:r>
              <a:rPr lang="zh-CN" sz="2000" b="0">
                <a:latin typeface="华文仿宋" panose="02010600040101010101" charset="-122"/>
                <a:ea typeface="华文仿宋" panose="02010600040101010101" charset="-122"/>
              </a:rPr>
              <a:t>模块涉及界面跳转关系图</a:t>
            </a:r>
            <a:endParaRPr lang="zh-CN" altLang="en-US" sz="2000">
              <a:latin typeface="华文仿宋" panose="02010600040101010101" charset="-122"/>
              <a:ea typeface="华文仿宋" panose="02010600040101010101" charset="-122"/>
            </a:endParaRPr>
          </a:p>
        </p:txBody>
      </p:sp>
      <p:pic>
        <p:nvPicPr>
          <p:cNvPr id="5" name="图片 4"/>
          <p:cNvPicPr>
            <a:picLocks noChangeAspect="1"/>
          </p:cNvPicPr>
          <p:nvPr/>
        </p:nvPicPr>
        <p:blipFill>
          <a:blip r:embed="rId3"/>
          <a:stretch>
            <a:fillRect/>
          </a:stretch>
        </p:blipFill>
        <p:spPr>
          <a:xfrm>
            <a:off x="3295015" y="4249420"/>
            <a:ext cx="5548630" cy="24625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商品进货入库</a:t>
            </a:r>
            <a:r>
              <a:rPr lang="zh-CN" altLang="en-US" sz="2800" dirty="0">
                <a:solidFill>
                  <a:schemeClr val="accent1"/>
                </a:solidFill>
                <a:latin typeface="+mj-ea"/>
                <a:ea typeface="+mj-ea"/>
                <a:sym typeface="+mn-ea"/>
              </a:rPr>
              <a:t>模块程序流程</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pic>
        <p:nvPicPr>
          <p:cNvPr id="-2147482618" name="图片 -2147482619"/>
          <p:cNvPicPr>
            <a:picLocks noChangeAspect="1"/>
          </p:cNvPicPr>
          <p:nvPr/>
        </p:nvPicPr>
        <p:blipFill>
          <a:blip r:embed="rId3"/>
          <a:stretch>
            <a:fillRect/>
          </a:stretch>
        </p:blipFill>
        <p:spPr>
          <a:xfrm>
            <a:off x="4295140" y="1332865"/>
            <a:ext cx="3933190" cy="51822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商品进货入库</a:t>
            </a:r>
            <a:r>
              <a:rPr lang="zh-CN" altLang="en-US" sz="2800" dirty="0">
                <a:solidFill>
                  <a:schemeClr val="accent1"/>
                </a:solidFill>
                <a:latin typeface="+mj-ea"/>
                <a:ea typeface="+mj-ea"/>
                <a:sym typeface="+mn-ea"/>
              </a:rPr>
              <a:t>模块实现界面</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1873885" y="5432425"/>
            <a:ext cx="5080000" cy="398780"/>
          </a:xfrm>
          <a:prstGeom prst="rect">
            <a:avLst/>
          </a:prstGeom>
          <a:noFill/>
          <a:ln w="9525">
            <a:noFill/>
          </a:ln>
        </p:spPr>
        <p:txBody>
          <a:bodyPr>
            <a:spAutoFit/>
          </a:bodyPr>
          <a:p>
            <a:pPr indent="0"/>
            <a:r>
              <a:rPr lang="zh-CN" sz="2000" b="0">
                <a:latin typeface="华文仿宋" panose="02010600040101010101" charset="-122"/>
                <a:ea typeface="华文仿宋" panose="02010600040101010101" charset="-122"/>
                <a:cs typeface="华文仿宋" panose="02010600040101010101" charset="-122"/>
              </a:rPr>
              <a:t>商品进货入库</a:t>
            </a:r>
            <a:r>
              <a:rPr lang="zh-CN" sz="2000" b="0">
                <a:latin typeface="华文仿宋" panose="02010600040101010101" charset="-122"/>
                <a:ea typeface="华文仿宋" panose="02010600040101010101" charset="-122"/>
                <a:cs typeface="华文仿宋" panose="02010600040101010101" charset="-122"/>
              </a:rPr>
              <a:t>模块实现界面</a:t>
            </a:r>
            <a:r>
              <a:rPr lang="en-US" sz="2000" b="0">
                <a:latin typeface="华文仿宋" panose="02010600040101010101" charset="-122"/>
                <a:ea typeface="华文仿宋" panose="02010600040101010101" charset="-122"/>
                <a:cs typeface="华文仿宋" panose="02010600040101010101" charset="-122"/>
              </a:rPr>
              <a:t>1</a:t>
            </a:r>
            <a:endParaRPr lang="zh-CN" altLang="en-US" sz="2000">
              <a:latin typeface="华文仿宋" panose="02010600040101010101" charset="-122"/>
              <a:ea typeface="华文仿宋" panose="02010600040101010101" charset="-122"/>
              <a:cs typeface="华文仿宋" panose="02010600040101010101" charset="-122"/>
            </a:endParaRPr>
          </a:p>
        </p:txBody>
      </p:sp>
      <p:sp>
        <p:nvSpPr>
          <p:cNvPr id="4" name="文本框 3"/>
          <p:cNvSpPr txBox="1"/>
          <p:nvPr/>
        </p:nvSpPr>
        <p:spPr>
          <a:xfrm>
            <a:off x="6953885" y="5432425"/>
            <a:ext cx="5080000" cy="398780"/>
          </a:xfrm>
          <a:prstGeom prst="rect">
            <a:avLst/>
          </a:prstGeom>
          <a:noFill/>
          <a:ln w="9525">
            <a:noFill/>
          </a:ln>
        </p:spPr>
        <p:txBody>
          <a:bodyPr>
            <a:spAutoFit/>
          </a:bodyPr>
          <a:p>
            <a:pPr indent="0"/>
            <a:r>
              <a:rPr lang="zh-CN" sz="2000">
                <a:latin typeface="华文仿宋" panose="02010600040101010101" charset="-122"/>
                <a:ea typeface="华文仿宋" panose="02010600040101010101" charset="-122"/>
                <a:cs typeface="华文仿宋" panose="02010600040101010101" charset="-122"/>
                <a:sym typeface="+mn-ea"/>
              </a:rPr>
              <a:t>商品进货入库</a:t>
            </a:r>
            <a:r>
              <a:rPr lang="zh-CN" sz="2000" b="0">
                <a:latin typeface="华文仿宋" panose="02010600040101010101" charset="-122"/>
                <a:ea typeface="华文仿宋" panose="02010600040101010101" charset="-122"/>
                <a:cs typeface="华文仿宋" panose="02010600040101010101" charset="-122"/>
              </a:rPr>
              <a:t>模块实现界面</a:t>
            </a:r>
            <a:r>
              <a:rPr lang="en-US" altLang="zh-CN" sz="2000" b="0">
                <a:latin typeface="华文仿宋" panose="02010600040101010101" charset="-122"/>
                <a:ea typeface="华文仿宋" panose="02010600040101010101" charset="-122"/>
                <a:cs typeface="华文仿宋" panose="02010600040101010101" charset="-122"/>
              </a:rPr>
              <a:t>2</a:t>
            </a:r>
            <a:endParaRPr lang="en-US" altLang="zh-CN" sz="2000" b="0">
              <a:latin typeface="华文仿宋" panose="02010600040101010101" charset="-122"/>
              <a:ea typeface="华文仿宋" panose="02010600040101010101" charset="-122"/>
              <a:cs typeface="华文仿宋" panose="02010600040101010101" charset="-122"/>
            </a:endParaRPr>
          </a:p>
        </p:txBody>
      </p:sp>
      <p:pic>
        <p:nvPicPr>
          <p:cNvPr id="-2147482617" name="图片 13" descr="N@EPN7M(]NBZ0A9DP}]`X11"/>
          <p:cNvPicPr>
            <a:picLocks noChangeAspect="1"/>
          </p:cNvPicPr>
          <p:nvPr/>
        </p:nvPicPr>
        <p:blipFill>
          <a:blip r:embed="rId3"/>
          <a:stretch>
            <a:fillRect/>
          </a:stretch>
        </p:blipFill>
        <p:spPr>
          <a:xfrm>
            <a:off x="1102995" y="1838325"/>
            <a:ext cx="4883150" cy="3481070"/>
          </a:xfrm>
          <a:prstGeom prst="rect">
            <a:avLst/>
          </a:prstGeom>
          <a:noFill/>
          <a:ln w="9525">
            <a:noFill/>
          </a:ln>
        </p:spPr>
      </p:pic>
      <p:pic>
        <p:nvPicPr>
          <p:cNvPr id="-2147482616" name="图片 14" descr="7NAE`Z07B[NIND)BSK6J1X2"/>
          <p:cNvPicPr>
            <a:picLocks noChangeAspect="1"/>
          </p:cNvPicPr>
          <p:nvPr/>
        </p:nvPicPr>
        <p:blipFill>
          <a:blip r:embed="rId4"/>
          <a:stretch>
            <a:fillRect/>
          </a:stretch>
        </p:blipFill>
        <p:spPr>
          <a:xfrm>
            <a:off x="6369685" y="1819275"/>
            <a:ext cx="4932680" cy="35191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商品销售</a:t>
            </a:r>
            <a:r>
              <a:rPr lang="zh-CN" altLang="en-US" sz="2800" dirty="0">
                <a:solidFill>
                  <a:schemeClr val="accent1"/>
                </a:solidFill>
                <a:latin typeface="+mj-ea"/>
                <a:ea typeface="+mj-ea"/>
                <a:sym typeface="+mn-ea"/>
              </a:rPr>
              <a:t>出</a:t>
            </a:r>
            <a:r>
              <a:rPr lang="zh-CN" altLang="en-US" sz="2800" dirty="0">
                <a:solidFill>
                  <a:schemeClr val="accent1"/>
                </a:solidFill>
                <a:latin typeface="+mj-ea"/>
                <a:ea typeface="+mj-ea"/>
                <a:sym typeface="+mn-ea"/>
              </a:rPr>
              <a:t>库</a:t>
            </a:r>
            <a:r>
              <a:rPr lang="zh-CN" altLang="en-US" sz="2800" dirty="0">
                <a:solidFill>
                  <a:schemeClr val="accent1"/>
                </a:solidFill>
                <a:latin typeface="+mj-ea"/>
                <a:ea typeface="+mj-ea"/>
                <a:sym typeface="+mn-ea"/>
              </a:rPr>
              <a:t>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800100" y="1433195"/>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400" dirty="0">
                <a:solidFill>
                  <a:schemeClr val="accent1"/>
                </a:solidFill>
                <a:latin typeface="+mj-ea"/>
                <a:ea typeface="+mj-ea"/>
                <a:sym typeface="+mn-ea"/>
              </a:rPr>
              <a:t>实现简介</a:t>
            </a:r>
            <a:endParaRPr lang="zh-CN" altLang="en-US" sz="2400" dirty="0">
              <a:solidFill>
                <a:schemeClr val="accent1"/>
              </a:solidFill>
              <a:latin typeface="+mj-ea"/>
              <a:ea typeface="+mj-ea"/>
              <a:sym typeface="+mn-ea"/>
            </a:endParaRPr>
          </a:p>
        </p:txBody>
      </p:sp>
      <p:sp>
        <p:nvSpPr>
          <p:cNvPr id="4" name="矩形 3"/>
          <p:cNvSpPr/>
          <p:nvPr/>
        </p:nvSpPr>
        <p:spPr>
          <a:xfrm>
            <a:off x="800100" y="3809366"/>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400" dirty="0">
                <a:solidFill>
                  <a:schemeClr val="accent1"/>
                </a:solidFill>
                <a:latin typeface="+mj-ea"/>
                <a:ea typeface="+mj-ea"/>
                <a:sym typeface="+mn-ea"/>
              </a:rPr>
              <a:t>相关类实现</a:t>
            </a:r>
            <a:endParaRPr lang="zh-CN" altLang="en-US" sz="2400" dirty="0">
              <a:solidFill>
                <a:schemeClr val="accent1"/>
              </a:solidFill>
              <a:latin typeface="+mj-ea"/>
              <a:ea typeface="+mj-ea"/>
              <a:sym typeface="+mn-ea"/>
            </a:endParaRPr>
          </a:p>
        </p:txBody>
      </p:sp>
      <p:sp>
        <p:nvSpPr>
          <p:cNvPr id="100" name="文本框 99"/>
          <p:cNvSpPr txBox="1"/>
          <p:nvPr/>
        </p:nvSpPr>
        <p:spPr>
          <a:xfrm>
            <a:off x="2143125" y="1997075"/>
            <a:ext cx="7627620" cy="1014730"/>
          </a:xfrm>
          <a:prstGeom prst="rect">
            <a:avLst/>
          </a:prstGeom>
          <a:noFill/>
          <a:ln w="9525">
            <a:noFill/>
          </a:ln>
        </p:spPr>
        <p:txBody>
          <a:bodyPr wrap="square">
            <a:spAutoFit/>
          </a:bodyPr>
          <a:p>
            <a:pPr indent="266700"/>
            <a:r>
              <a:rPr lang="zh-CN" sz="2000" b="0">
                <a:latin typeface="华文仿宋" panose="02010600040101010101" charset="-122"/>
                <a:ea typeface="华文仿宋" panose="02010600040101010101" charset="-122"/>
              </a:rPr>
              <a:t>商品销售出库后，对库存商品进行资料管理和统计，对产品的销售单进行录入管理和统计，是整个仓库管理系统的重要部分。出库时输入出库的ID和数量。该模块用到的数出库函数。</a:t>
            </a:r>
            <a:endParaRPr lang="zh-CN" sz="2000" b="0">
              <a:latin typeface="华文仿宋" panose="02010600040101010101" charset="-122"/>
              <a:ea typeface="华文仿宋" panose="02010600040101010101" charset="-122"/>
            </a:endParaRPr>
          </a:p>
        </p:txBody>
      </p:sp>
      <p:sp>
        <p:nvSpPr>
          <p:cNvPr id="5" name="文本框 4"/>
          <p:cNvSpPr txBox="1"/>
          <p:nvPr/>
        </p:nvSpPr>
        <p:spPr>
          <a:xfrm>
            <a:off x="2383790" y="4501515"/>
            <a:ext cx="7145655" cy="398780"/>
          </a:xfrm>
          <a:prstGeom prst="rect">
            <a:avLst/>
          </a:prstGeom>
          <a:noFill/>
          <a:ln w="9525">
            <a:noFill/>
          </a:ln>
        </p:spPr>
        <p:txBody>
          <a:bodyPr wrap="square">
            <a:spAutoFit/>
          </a:bodyPr>
          <a:p>
            <a:pPr indent="266700"/>
            <a:r>
              <a:rPr sz="2000" b="0">
                <a:latin typeface="华文仿宋" panose="02010600040101010101" charset="-122"/>
                <a:ea typeface="华文仿宋" panose="02010600040101010101" charset="-122"/>
                <a:cs typeface="华文仿宋" panose="02010600040101010101" charset="-122"/>
              </a:rPr>
              <a:t>模块应用Supermarket类，bool OutStorage()出库操作。</a:t>
            </a:r>
            <a:endParaRPr sz="2000" b="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商品销售</a:t>
            </a:r>
            <a:r>
              <a:rPr lang="zh-CN" altLang="en-US" sz="2800" dirty="0">
                <a:solidFill>
                  <a:schemeClr val="accent1"/>
                </a:solidFill>
                <a:latin typeface="+mj-ea"/>
                <a:ea typeface="+mj-ea"/>
                <a:sym typeface="+mn-ea"/>
              </a:rPr>
              <a:t>出</a:t>
            </a:r>
            <a:r>
              <a:rPr lang="zh-CN" altLang="en-US" sz="2800" dirty="0">
                <a:solidFill>
                  <a:schemeClr val="accent1"/>
                </a:solidFill>
                <a:latin typeface="+mj-ea"/>
                <a:ea typeface="+mj-ea"/>
                <a:sym typeface="+mn-ea"/>
              </a:rPr>
              <a:t>库</a:t>
            </a:r>
            <a:r>
              <a:rPr lang="zh-CN" altLang="en-US" sz="2800" dirty="0">
                <a:solidFill>
                  <a:schemeClr val="accent1"/>
                </a:solidFill>
                <a:latin typeface="+mj-ea"/>
                <a:ea typeface="+mj-ea"/>
                <a:sym typeface="+mn-ea"/>
              </a:rPr>
              <a:t>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635375" y="1332865"/>
            <a:ext cx="5080000" cy="398780"/>
          </a:xfrm>
          <a:prstGeom prst="rect">
            <a:avLst/>
          </a:prstGeom>
          <a:noFill/>
          <a:ln w="9525">
            <a:noFill/>
          </a:ln>
        </p:spPr>
        <p:txBody>
          <a:bodyPr>
            <a:spAutoFit/>
          </a:bodyPr>
          <a:p>
            <a:pPr indent="0" algn="ctr"/>
            <a:r>
              <a:rPr lang="zh-CN" sz="2000" b="0">
                <a:latin typeface="华文仿宋" panose="02010600040101010101" charset="-122"/>
                <a:ea typeface="华文仿宋" panose="02010600040101010101" charset="-122"/>
              </a:rPr>
              <a:t>商品销售</a:t>
            </a:r>
            <a:r>
              <a:rPr lang="zh-CN" sz="2000" b="0">
                <a:latin typeface="华文仿宋" panose="02010600040101010101" charset="-122"/>
                <a:ea typeface="华文仿宋" panose="02010600040101010101" charset="-122"/>
              </a:rPr>
              <a:t>出库模块涉及代码文件列表</a:t>
            </a:r>
            <a:endParaRPr lang="zh-CN" altLang="en-US" sz="2000">
              <a:latin typeface="华文仿宋" panose="02010600040101010101" charset="-122"/>
              <a:ea typeface="华文仿宋" panose="02010600040101010101" charset="-122"/>
            </a:endParaRPr>
          </a:p>
        </p:txBody>
      </p:sp>
      <p:graphicFrame>
        <p:nvGraphicFramePr>
          <p:cNvPr id="6" name="表格 5"/>
          <p:cNvGraphicFramePr/>
          <p:nvPr>
            <p:custDataLst>
              <p:tags r:id="rId2"/>
            </p:custDataLst>
          </p:nvPr>
        </p:nvGraphicFramePr>
        <p:xfrm>
          <a:off x="2207260" y="1878330"/>
          <a:ext cx="8182610" cy="1651635"/>
        </p:xfrm>
        <a:graphic>
          <a:graphicData uri="http://schemas.openxmlformats.org/drawingml/2006/table">
            <a:tbl>
              <a:tblPr firstRow="1" bandRow="1">
                <a:tableStyleId>{5940675A-B579-460E-94D1-54222C63F5DA}</a:tableStyleId>
              </a:tblPr>
              <a:tblGrid>
                <a:gridCol w="1932940"/>
                <a:gridCol w="3111500"/>
                <a:gridCol w="3138170"/>
              </a:tblGrid>
              <a:tr h="347980">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文件名</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595959"/>
                    </a:solidFill>
                  </a:tcPr>
                </a:tc>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文件路径</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文件说明</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DFBBB3"/>
                    </a:solidFill>
                  </a:tcPr>
                </a:tc>
              </a:tr>
              <a:tr h="651510">
                <a:tc>
                  <a:txBody>
                    <a:bodyPr/>
                    <a:p>
                      <a:pPr indent="0" algn="ctr">
                        <a:buNone/>
                      </a:pPr>
                      <a:r>
                        <a:rPr lang="en-US" sz="1800" b="0">
                          <a:latin typeface="华文仿宋" panose="02010600040101010101" charset="-122"/>
                          <a:ea typeface="华文仿宋" panose="02010600040101010101" charset="-122"/>
                          <a:cs typeface="宋体" panose="02010600030101010101" pitchFamily="2" charset="-122"/>
                        </a:rPr>
                        <a:t>Supermarket.h</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D:\</a:t>
                      </a:r>
                      <a:r>
                        <a:rPr lang="en-US" sz="1800" b="0">
                          <a:latin typeface="华文仿宋" panose="02010600040101010101" charset="-122"/>
                          <a:ea typeface="华文仿宋" panose="02010600040101010101" charset="-122"/>
                          <a:cs typeface="宋体" panose="02010600030101010101" pitchFamily="2" charset="-122"/>
                        </a:rPr>
                        <a:t>manage</a:t>
                      </a:r>
                      <a:r>
                        <a:rPr lang="en-US" sz="1800" b="0">
                          <a:latin typeface="华文仿宋" panose="02010600040101010101" charset="-122"/>
                          <a:ea typeface="华文仿宋" panose="02010600040101010101" charset="-122"/>
                          <a:cs typeface="Times New Roman" panose="02020603050405020304" charset="0"/>
                        </a:rPr>
                        <a:t> Supermarket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latin typeface="华文仿宋" panose="02010600040101010101" charset="-122"/>
                          <a:ea typeface="华文仿宋" panose="02010600040101010101" charset="-122"/>
                          <a:cs typeface="华文仿宋" panose="02010600040101010101" charset="-122"/>
                        </a:rPr>
                        <a:t>C++代码文件，实现商品销售出库。</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652145">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Supermarket.cpp</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D:\</a:t>
                      </a:r>
                      <a:r>
                        <a:rPr lang="en-US" sz="1800" b="0">
                          <a:latin typeface="华文仿宋" panose="02010600040101010101" charset="-122"/>
                          <a:ea typeface="华文仿宋" panose="02010600040101010101" charset="-122"/>
                          <a:cs typeface="宋体" panose="02010600030101010101" pitchFamily="2" charset="-122"/>
                        </a:rPr>
                        <a:t>manage</a:t>
                      </a:r>
                      <a:r>
                        <a:rPr lang="en-US" sz="1800" b="0">
                          <a:latin typeface="华文仿宋" panose="02010600040101010101" charset="-122"/>
                          <a:ea typeface="华文仿宋" panose="02010600040101010101" charset="-122"/>
                          <a:cs typeface="Times New Roman" panose="02020603050405020304" charset="0"/>
                        </a:rPr>
                        <a:t> Supermarket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latin typeface="华文仿宋" panose="02010600040101010101" charset="-122"/>
                          <a:ea typeface="华文仿宋" panose="02010600040101010101" charset="-122"/>
                          <a:cs typeface="华文仿宋" panose="02010600040101010101" charset="-122"/>
                        </a:rPr>
                        <a:t>C++代码文件，实现商品销售出库。</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2F2F2"/>
                    </a:solidFill>
                  </a:tcPr>
                </a:tc>
              </a:tr>
            </a:tbl>
          </a:graphicData>
        </a:graphic>
      </p:graphicFrame>
      <p:sp>
        <p:nvSpPr>
          <p:cNvPr id="7" name="文本框 6"/>
          <p:cNvSpPr txBox="1"/>
          <p:nvPr/>
        </p:nvSpPr>
        <p:spPr>
          <a:xfrm>
            <a:off x="4058920" y="3850005"/>
            <a:ext cx="5080000" cy="398780"/>
          </a:xfrm>
          <a:prstGeom prst="rect">
            <a:avLst/>
          </a:prstGeom>
          <a:noFill/>
          <a:ln w="9525">
            <a:noFill/>
          </a:ln>
        </p:spPr>
        <p:txBody>
          <a:bodyPr>
            <a:spAutoFit/>
          </a:bodyPr>
          <a:p>
            <a:pPr indent="0"/>
            <a:r>
              <a:rPr lang="zh-CN" sz="2000">
                <a:latin typeface="华文仿宋" panose="02010600040101010101" charset="-122"/>
                <a:ea typeface="华文仿宋" panose="02010600040101010101" charset="-122"/>
                <a:sym typeface="+mn-ea"/>
              </a:rPr>
              <a:t>商品销售出库</a:t>
            </a:r>
            <a:r>
              <a:rPr lang="zh-CN" sz="2000" b="0">
                <a:latin typeface="华文仿宋" panose="02010600040101010101" charset="-122"/>
                <a:ea typeface="华文仿宋" panose="02010600040101010101" charset="-122"/>
              </a:rPr>
              <a:t>模块涉及界面</a:t>
            </a:r>
            <a:r>
              <a:rPr lang="zh-CN" sz="2000" b="0">
                <a:latin typeface="华文仿宋" panose="02010600040101010101" charset="-122"/>
                <a:ea typeface="华文仿宋" panose="02010600040101010101" charset="-122"/>
              </a:rPr>
              <a:t>跳转关系图</a:t>
            </a:r>
            <a:endParaRPr lang="zh-CN" altLang="en-US" sz="2000">
              <a:latin typeface="华文仿宋" panose="02010600040101010101" charset="-122"/>
              <a:ea typeface="华文仿宋" panose="02010600040101010101" charset="-122"/>
            </a:endParaRPr>
          </a:p>
        </p:txBody>
      </p:sp>
      <p:pic>
        <p:nvPicPr>
          <p:cNvPr id="-2147482615" name="图片 -2147482616"/>
          <p:cNvPicPr>
            <a:picLocks noChangeAspect="1"/>
          </p:cNvPicPr>
          <p:nvPr/>
        </p:nvPicPr>
        <p:blipFill>
          <a:blip r:embed="rId3"/>
          <a:stretch>
            <a:fillRect/>
          </a:stretch>
        </p:blipFill>
        <p:spPr>
          <a:xfrm>
            <a:off x="3540125" y="4248785"/>
            <a:ext cx="5419725" cy="23882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商品销售</a:t>
            </a:r>
            <a:r>
              <a:rPr lang="zh-CN" altLang="en-US" sz="2800" dirty="0">
                <a:solidFill>
                  <a:schemeClr val="accent1"/>
                </a:solidFill>
                <a:latin typeface="+mj-ea"/>
                <a:ea typeface="+mj-ea"/>
                <a:sym typeface="+mn-ea"/>
              </a:rPr>
              <a:t>出</a:t>
            </a:r>
            <a:r>
              <a:rPr lang="zh-CN" altLang="en-US" sz="2800" dirty="0">
                <a:solidFill>
                  <a:schemeClr val="accent1"/>
                </a:solidFill>
                <a:latin typeface="+mj-ea"/>
                <a:ea typeface="+mj-ea"/>
                <a:sym typeface="+mn-ea"/>
              </a:rPr>
              <a:t>库</a:t>
            </a:r>
            <a:r>
              <a:rPr lang="zh-CN" altLang="en-US" sz="2800" dirty="0">
                <a:solidFill>
                  <a:schemeClr val="accent1"/>
                </a:solidFill>
                <a:latin typeface="+mj-ea"/>
                <a:ea typeface="+mj-ea"/>
                <a:sym typeface="+mn-ea"/>
              </a:rPr>
              <a:t>模块程序流程</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pic>
        <p:nvPicPr>
          <p:cNvPr id="-2147482614" name="图片 -2147482615"/>
          <p:cNvPicPr>
            <a:picLocks noChangeAspect="1"/>
          </p:cNvPicPr>
          <p:nvPr/>
        </p:nvPicPr>
        <p:blipFill>
          <a:blip r:embed="rId3"/>
          <a:stretch>
            <a:fillRect/>
          </a:stretch>
        </p:blipFill>
        <p:spPr>
          <a:xfrm>
            <a:off x="4867275" y="1711960"/>
            <a:ext cx="3500755" cy="44297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商品销售出库</a:t>
            </a:r>
            <a:r>
              <a:rPr lang="zh-CN" altLang="en-US" sz="2800" dirty="0">
                <a:solidFill>
                  <a:schemeClr val="accent1"/>
                </a:solidFill>
                <a:latin typeface="+mj-ea"/>
                <a:ea typeface="+mj-ea"/>
                <a:sym typeface="+mn-ea"/>
              </a:rPr>
              <a:t>模块实现界面</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1873885" y="5432425"/>
            <a:ext cx="5080000" cy="398780"/>
          </a:xfrm>
          <a:prstGeom prst="rect">
            <a:avLst/>
          </a:prstGeom>
          <a:noFill/>
          <a:ln w="9525">
            <a:noFill/>
          </a:ln>
        </p:spPr>
        <p:txBody>
          <a:bodyPr>
            <a:spAutoFit/>
          </a:bodyPr>
          <a:p>
            <a:pPr indent="0"/>
            <a:r>
              <a:rPr lang="zh-CN" sz="2000" b="0">
                <a:latin typeface="华文仿宋" panose="02010600040101010101" charset="-122"/>
                <a:ea typeface="华文仿宋" panose="02010600040101010101" charset="-122"/>
                <a:cs typeface="华文仿宋" panose="02010600040101010101" charset="-122"/>
              </a:rPr>
              <a:t>商品销售出库模块实现界面</a:t>
            </a:r>
            <a:r>
              <a:rPr lang="en-US" sz="2000" b="0">
                <a:latin typeface="华文仿宋" panose="02010600040101010101" charset="-122"/>
                <a:ea typeface="华文仿宋" panose="02010600040101010101" charset="-122"/>
                <a:cs typeface="华文仿宋" panose="02010600040101010101" charset="-122"/>
              </a:rPr>
              <a:t>1</a:t>
            </a:r>
            <a:endParaRPr lang="zh-CN" altLang="en-US" sz="2000">
              <a:latin typeface="华文仿宋" panose="02010600040101010101" charset="-122"/>
              <a:ea typeface="华文仿宋" panose="02010600040101010101" charset="-122"/>
              <a:cs typeface="华文仿宋" panose="02010600040101010101" charset="-122"/>
            </a:endParaRPr>
          </a:p>
        </p:txBody>
      </p:sp>
      <p:sp>
        <p:nvSpPr>
          <p:cNvPr id="4" name="文本框 3"/>
          <p:cNvSpPr txBox="1"/>
          <p:nvPr/>
        </p:nvSpPr>
        <p:spPr>
          <a:xfrm>
            <a:off x="6953885" y="5432425"/>
            <a:ext cx="5080000" cy="398780"/>
          </a:xfrm>
          <a:prstGeom prst="rect">
            <a:avLst/>
          </a:prstGeom>
          <a:noFill/>
          <a:ln w="9525">
            <a:noFill/>
          </a:ln>
        </p:spPr>
        <p:txBody>
          <a:bodyPr>
            <a:spAutoFit/>
          </a:bodyPr>
          <a:p>
            <a:pPr indent="0"/>
            <a:r>
              <a:rPr lang="zh-CN" sz="2000">
                <a:latin typeface="华文仿宋" panose="02010600040101010101" charset="-122"/>
                <a:ea typeface="华文仿宋" panose="02010600040101010101" charset="-122"/>
                <a:cs typeface="华文仿宋" panose="02010600040101010101" charset="-122"/>
                <a:sym typeface="+mn-ea"/>
              </a:rPr>
              <a:t>商品销售出库</a:t>
            </a:r>
            <a:r>
              <a:rPr lang="zh-CN" sz="2000" b="0">
                <a:latin typeface="华文仿宋" panose="02010600040101010101" charset="-122"/>
                <a:ea typeface="华文仿宋" panose="02010600040101010101" charset="-122"/>
                <a:cs typeface="华文仿宋" panose="02010600040101010101" charset="-122"/>
              </a:rPr>
              <a:t>模块实现界面</a:t>
            </a:r>
            <a:r>
              <a:rPr lang="en-US" altLang="zh-CN" sz="2000" b="0">
                <a:latin typeface="华文仿宋" panose="02010600040101010101" charset="-122"/>
                <a:ea typeface="华文仿宋" panose="02010600040101010101" charset="-122"/>
                <a:cs typeface="华文仿宋" panose="02010600040101010101" charset="-122"/>
              </a:rPr>
              <a:t>2</a:t>
            </a:r>
            <a:endParaRPr lang="en-US" altLang="zh-CN" sz="2000" b="0">
              <a:latin typeface="华文仿宋" panose="02010600040101010101" charset="-122"/>
              <a:ea typeface="华文仿宋" panose="02010600040101010101" charset="-122"/>
              <a:cs typeface="华文仿宋" panose="02010600040101010101" charset="-122"/>
            </a:endParaRPr>
          </a:p>
        </p:txBody>
      </p:sp>
      <p:pic>
        <p:nvPicPr>
          <p:cNvPr id="-2147482613" name="图片 -2147482614" descr="SWKIDS@Q]O3GY(Y)DG1I8F3"/>
          <p:cNvPicPr>
            <a:picLocks noChangeAspect="1"/>
          </p:cNvPicPr>
          <p:nvPr/>
        </p:nvPicPr>
        <p:blipFill>
          <a:blip r:embed="rId3"/>
          <a:stretch>
            <a:fillRect/>
          </a:stretch>
        </p:blipFill>
        <p:spPr>
          <a:xfrm>
            <a:off x="1102995" y="1720215"/>
            <a:ext cx="5064760" cy="3618230"/>
          </a:xfrm>
          <a:prstGeom prst="rect">
            <a:avLst/>
          </a:prstGeom>
          <a:noFill/>
          <a:ln w="9525">
            <a:noFill/>
          </a:ln>
        </p:spPr>
      </p:pic>
      <p:pic>
        <p:nvPicPr>
          <p:cNvPr id="-2147482612" name="图片 -2147482613" descr="4OC$1E[F$_8G2WH`M%[)U%6"/>
          <p:cNvPicPr>
            <a:picLocks noChangeAspect="1"/>
          </p:cNvPicPr>
          <p:nvPr/>
        </p:nvPicPr>
        <p:blipFill>
          <a:blip r:embed="rId4"/>
          <a:stretch>
            <a:fillRect/>
          </a:stretch>
        </p:blipFill>
        <p:spPr>
          <a:xfrm>
            <a:off x="6374765" y="1684655"/>
            <a:ext cx="5115560" cy="36537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商品信息修改模块实现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800100" y="1433195"/>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400" dirty="0">
                <a:solidFill>
                  <a:schemeClr val="accent1"/>
                </a:solidFill>
                <a:latin typeface="+mj-ea"/>
                <a:ea typeface="+mj-ea"/>
                <a:sym typeface="+mn-ea"/>
              </a:rPr>
              <a:t>实现简介</a:t>
            </a:r>
            <a:endParaRPr lang="zh-CN" altLang="en-US" sz="2400" dirty="0">
              <a:solidFill>
                <a:schemeClr val="accent1"/>
              </a:solidFill>
              <a:latin typeface="+mj-ea"/>
              <a:ea typeface="+mj-ea"/>
              <a:sym typeface="+mn-ea"/>
            </a:endParaRPr>
          </a:p>
        </p:txBody>
      </p:sp>
      <p:sp>
        <p:nvSpPr>
          <p:cNvPr id="4" name="矩形 3"/>
          <p:cNvSpPr/>
          <p:nvPr/>
        </p:nvSpPr>
        <p:spPr>
          <a:xfrm>
            <a:off x="800100" y="3809366"/>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400" dirty="0">
                <a:solidFill>
                  <a:schemeClr val="accent1"/>
                </a:solidFill>
                <a:latin typeface="+mj-ea"/>
                <a:ea typeface="+mj-ea"/>
                <a:sym typeface="+mn-ea"/>
              </a:rPr>
              <a:t>相关类实现</a:t>
            </a:r>
            <a:endParaRPr lang="zh-CN" altLang="en-US" sz="2400" dirty="0">
              <a:solidFill>
                <a:schemeClr val="accent1"/>
              </a:solidFill>
              <a:latin typeface="+mj-ea"/>
              <a:ea typeface="+mj-ea"/>
              <a:sym typeface="+mn-ea"/>
            </a:endParaRPr>
          </a:p>
        </p:txBody>
      </p:sp>
      <p:sp>
        <p:nvSpPr>
          <p:cNvPr id="100" name="文本框 99"/>
          <p:cNvSpPr txBox="1"/>
          <p:nvPr/>
        </p:nvSpPr>
        <p:spPr>
          <a:xfrm>
            <a:off x="2143125" y="1997075"/>
            <a:ext cx="7627620" cy="1322070"/>
          </a:xfrm>
          <a:prstGeom prst="rect">
            <a:avLst/>
          </a:prstGeom>
          <a:noFill/>
          <a:ln w="9525">
            <a:noFill/>
          </a:ln>
        </p:spPr>
        <p:txBody>
          <a:bodyPr wrap="square">
            <a:spAutoFit/>
          </a:bodyPr>
          <a:p>
            <a:pPr indent="266700"/>
            <a:r>
              <a:rPr lang="zh-CN" sz="2000" b="0">
                <a:latin typeface="华文仿宋" panose="02010600040101010101" charset="-122"/>
                <a:ea typeface="华文仿宋" panose="02010600040101010101" charset="-122"/>
              </a:rPr>
              <a:t>当商品原有库存信息发生变化，以及发现某录入信息错误需修改时进行修改，并对其他相关信息进行修改。修改商品信息是整个管理系统的核心内容，如何使进出库的商品修改更好的衔接，是管理系统成功与否的关键。该模块用到的为修改函数。</a:t>
            </a:r>
            <a:endParaRPr lang="zh-CN" sz="2000" b="0">
              <a:latin typeface="华文仿宋" panose="02010600040101010101" charset="-122"/>
              <a:ea typeface="华文仿宋" panose="02010600040101010101" charset="-122"/>
            </a:endParaRPr>
          </a:p>
        </p:txBody>
      </p:sp>
      <p:sp>
        <p:nvSpPr>
          <p:cNvPr id="5" name="文本框 4"/>
          <p:cNvSpPr txBox="1"/>
          <p:nvPr/>
        </p:nvSpPr>
        <p:spPr>
          <a:xfrm>
            <a:off x="2383790" y="4501515"/>
            <a:ext cx="7145655" cy="398780"/>
          </a:xfrm>
          <a:prstGeom prst="rect">
            <a:avLst/>
          </a:prstGeom>
          <a:noFill/>
          <a:ln w="9525">
            <a:noFill/>
          </a:ln>
        </p:spPr>
        <p:txBody>
          <a:bodyPr wrap="square">
            <a:spAutoFit/>
          </a:bodyPr>
          <a:p>
            <a:pPr indent="266700"/>
            <a:r>
              <a:rPr sz="2000" b="0">
                <a:latin typeface="华文仿宋" panose="02010600040101010101" charset="-122"/>
                <a:ea typeface="华文仿宋" panose="02010600040101010101" charset="-122"/>
                <a:cs typeface="华文仿宋" panose="02010600040101010101" charset="-122"/>
              </a:rPr>
              <a:t>模块应用Supermarket类，bool SetDate()修改数据。</a:t>
            </a:r>
            <a:endParaRPr sz="2000" b="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商品信息修改</a:t>
            </a:r>
            <a:r>
              <a:rPr lang="zh-CN" altLang="en-US" sz="2800" dirty="0">
                <a:solidFill>
                  <a:schemeClr val="accent1"/>
                </a:solidFill>
                <a:latin typeface="+mj-ea"/>
                <a:ea typeface="+mj-ea"/>
                <a:sym typeface="+mn-ea"/>
              </a:rPr>
              <a:t>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635375" y="1332865"/>
            <a:ext cx="5080000" cy="398780"/>
          </a:xfrm>
          <a:prstGeom prst="rect">
            <a:avLst/>
          </a:prstGeom>
          <a:noFill/>
          <a:ln w="9525">
            <a:noFill/>
          </a:ln>
        </p:spPr>
        <p:txBody>
          <a:bodyPr>
            <a:spAutoFit/>
          </a:bodyPr>
          <a:p>
            <a:pPr indent="0" algn="ctr"/>
            <a:r>
              <a:rPr lang="zh-CN" sz="2000" b="0">
                <a:latin typeface="华文仿宋" panose="02010600040101010101" charset="-122"/>
                <a:ea typeface="华文仿宋" panose="02010600040101010101" charset="-122"/>
              </a:rPr>
              <a:t>商品信息修改模块涉及代码文件列表</a:t>
            </a:r>
            <a:endParaRPr lang="zh-CN" altLang="en-US" sz="2000">
              <a:latin typeface="华文仿宋" panose="02010600040101010101" charset="-122"/>
              <a:ea typeface="华文仿宋" panose="02010600040101010101" charset="-122"/>
            </a:endParaRPr>
          </a:p>
        </p:txBody>
      </p:sp>
      <p:graphicFrame>
        <p:nvGraphicFramePr>
          <p:cNvPr id="6" name="表格 5"/>
          <p:cNvGraphicFramePr/>
          <p:nvPr>
            <p:custDataLst>
              <p:tags r:id="rId2"/>
            </p:custDataLst>
          </p:nvPr>
        </p:nvGraphicFramePr>
        <p:xfrm>
          <a:off x="2207260" y="1878330"/>
          <a:ext cx="8182610" cy="1651635"/>
        </p:xfrm>
        <a:graphic>
          <a:graphicData uri="http://schemas.openxmlformats.org/drawingml/2006/table">
            <a:tbl>
              <a:tblPr firstRow="1" bandRow="1">
                <a:tableStyleId>{5940675A-B579-460E-94D1-54222C63F5DA}</a:tableStyleId>
              </a:tblPr>
              <a:tblGrid>
                <a:gridCol w="1932940"/>
                <a:gridCol w="3111500"/>
                <a:gridCol w="3138170"/>
              </a:tblGrid>
              <a:tr h="347980">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文件名</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595959"/>
                    </a:solidFill>
                  </a:tcPr>
                </a:tc>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文件路径</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文件说明</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DFBBB3"/>
                    </a:solidFill>
                  </a:tcPr>
                </a:tc>
              </a:tr>
              <a:tr h="651510">
                <a:tc>
                  <a:txBody>
                    <a:bodyPr/>
                    <a:p>
                      <a:pPr indent="0" algn="ctr">
                        <a:buNone/>
                      </a:pPr>
                      <a:r>
                        <a:rPr lang="en-US" sz="1800" b="0">
                          <a:latin typeface="华文仿宋" panose="02010600040101010101" charset="-122"/>
                          <a:ea typeface="华文仿宋" panose="02010600040101010101" charset="-122"/>
                          <a:cs typeface="宋体" panose="02010600030101010101" pitchFamily="2" charset="-122"/>
                        </a:rPr>
                        <a:t>Supermarket.h</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D:\</a:t>
                      </a:r>
                      <a:r>
                        <a:rPr lang="en-US" sz="1800" b="0">
                          <a:latin typeface="华文仿宋" panose="02010600040101010101" charset="-122"/>
                          <a:ea typeface="华文仿宋" panose="02010600040101010101" charset="-122"/>
                          <a:cs typeface="宋体" panose="02010600030101010101" pitchFamily="2" charset="-122"/>
                        </a:rPr>
                        <a:t>manage</a:t>
                      </a:r>
                      <a:r>
                        <a:rPr lang="en-US" sz="1800" b="0">
                          <a:latin typeface="华文仿宋" panose="02010600040101010101" charset="-122"/>
                          <a:ea typeface="华文仿宋" panose="02010600040101010101" charset="-122"/>
                          <a:cs typeface="Times New Roman" panose="02020603050405020304" charset="0"/>
                        </a:rPr>
                        <a:t> Supermarket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latin typeface="华文仿宋" panose="02010600040101010101" charset="-122"/>
                          <a:ea typeface="华文仿宋" panose="02010600040101010101" charset="-122"/>
                          <a:cs typeface="华文仿宋" panose="02010600040101010101" charset="-122"/>
                        </a:rPr>
                        <a:t>C++代码文件，实现商品信息修改。</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652145">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Supermarket.cpp</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D:\</a:t>
                      </a:r>
                      <a:r>
                        <a:rPr lang="en-US" sz="1800" b="0">
                          <a:latin typeface="华文仿宋" panose="02010600040101010101" charset="-122"/>
                          <a:ea typeface="华文仿宋" panose="02010600040101010101" charset="-122"/>
                          <a:cs typeface="宋体" panose="02010600030101010101" pitchFamily="2" charset="-122"/>
                        </a:rPr>
                        <a:t>manage</a:t>
                      </a:r>
                      <a:r>
                        <a:rPr lang="en-US" sz="1800" b="0">
                          <a:latin typeface="华文仿宋" panose="02010600040101010101" charset="-122"/>
                          <a:ea typeface="华文仿宋" panose="02010600040101010101" charset="-122"/>
                          <a:cs typeface="Times New Roman" panose="02020603050405020304" charset="0"/>
                        </a:rPr>
                        <a:t> Supermarket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latin typeface="华文仿宋" panose="02010600040101010101" charset="-122"/>
                          <a:ea typeface="华文仿宋" panose="02010600040101010101" charset="-122"/>
                          <a:cs typeface="华文仿宋" panose="02010600040101010101" charset="-122"/>
                        </a:rPr>
                        <a:t>C++代码文件，实现商品信息修改。</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2F2F2"/>
                    </a:solidFill>
                  </a:tcPr>
                </a:tc>
              </a:tr>
            </a:tbl>
          </a:graphicData>
        </a:graphic>
      </p:graphicFrame>
      <p:sp>
        <p:nvSpPr>
          <p:cNvPr id="7" name="文本框 6"/>
          <p:cNvSpPr txBox="1"/>
          <p:nvPr/>
        </p:nvSpPr>
        <p:spPr>
          <a:xfrm>
            <a:off x="4058920" y="3850005"/>
            <a:ext cx="5080000" cy="398780"/>
          </a:xfrm>
          <a:prstGeom prst="rect">
            <a:avLst/>
          </a:prstGeom>
          <a:noFill/>
          <a:ln w="9525">
            <a:noFill/>
          </a:ln>
        </p:spPr>
        <p:txBody>
          <a:bodyPr>
            <a:spAutoFit/>
          </a:bodyPr>
          <a:p>
            <a:pPr indent="0"/>
            <a:r>
              <a:rPr lang="zh-CN" sz="2000">
                <a:latin typeface="华文仿宋" panose="02010600040101010101" charset="-122"/>
                <a:ea typeface="华文仿宋" panose="02010600040101010101" charset="-122"/>
                <a:sym typeface="+mn-ea"/>
              </a:rPr>
              <a:t>商品信息修改</a:t>
            </a:r>
            <a:r>
              <a:rPr lang="zh-CN" sz="2000" b="0">
                <a:latin typeface="华文仿宋" panose="02010600040101010101" charset="-122"/>
                <a:ea typeface="华文仿宋" panose="02010600040101010101" charset="-122"/>
              </a:rPr>
              <a:t>模块涉及界面跳转关系图</a:t>
            </a:r>
            <a:endParaRPr lang="zh-CN" altLang="en-US" sz="2000">
              <a:latin typeface="华文仿宋" panose="02010600040101010101" charset="-122"/>
              <a:ea typeface="华文仿宋" panose="02010600040101010101" charset="-122"/>
            </a:endParaRPr>
          </a:p>
        </p:txBody>
      </p:sp>
      <p:pic>
        <p:nvPicPr>
          <p:cNvPr id="-2147482611" name="图片 -2147482612"/>
          <p:cNvPicPr>
            <a:picLocks noChangeAspect="1"/>
          </p:cNvPicPr>
          <p:nvPr/>
        </p:nvPicPr>
        <p:blipFill>
          <a:blip r:embed="rId3"/>
          <a:stretch>
            <a:fillRect/>
          </a:stretch>
        </p:blipFill>
        <p:spPr>
          <a:xfrm>
            <a:off x="3666490" y="4248785"/>
            <a:ext cx="5264150" cy="23139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商品信息修改</a:t>
            </a:r>
            <a:r>
              <a:rPr lang="zh-CN" altLang="en-US" sz="2800" dirty="0">
                <a:solidFill>
                  <a:schemeClr val="accent1"/>
                </a:solidFill>
                <a:latin typeface="+mj-ea"/>
                <a:ea typeface="+mj-ea"/>
                <a:sym typeface="+mn-ea"/>
              </a:rPr>
              <a:t>模块程序流程</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pic>
        <p:nvPicPr>
          <p:cNvPr id="-2147482610" name="图片 -2147482611"/>
          <p:cNvPicPr>
            <a:picLocks noChangeAspect="1"/>
          </p:cNvPicPr>
          <p:nvPr/>
        </p:nvPicPr>
        <p:blipFill>
          <a:blip r:embed="rId3"/>
          <a:stretch>
            <a:fillRect/>
          </a:stretch>
        </p:blipFill>
        <p:spPr>
          <a:xfrm>
            <a:off x="4751070" y="1332865"/>
            <a:ext cx="4184650" cy="48729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离页连接符 3"/>
          <p:cNvSpPr/>
          <p:nvPr/>
        </p:nvSpPr>
        <p:spPr>
          <a:xfrm>
            <a:off x="7028004" y="2056397"/>
            <a:ext cx="664295" cy="584776"/>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ctr" anchorCtr="0" forceAA="0" compatLnSpc="1">
            <a:noAutofit/>
          </a:bodyPr>
          <a:lstStyle/>
          <a:p>
            <a:pPr algn="ctr"/>
            <a:r>
              <a:rPr lang="en-US" altLang="zh-CN" sz="3200" spc="100" dirty="0">
                <a:latin typeface="Agency FB" panose="020B0503020202020204" pitchFamily="34" charset="0"/>
                <a:ea typeface="+mj-ea"/>
              </a:rPr>
              <a:t>01</a:t>
            </a:r>
            <a:endParaRPr lang="zh-CN" altLang="en-US" sz="3200" spc="100" dirty="0">
              <a:latin typeface="Agency FB" panose="020B0503020202020204" pitchFamily="34" charset="0"/>
              <a:ea typeface="+mj-ea"/>
            </a:endParaRPr>
          </a:p>
        </p:txBody>
      </p:sp>
      <p:sp>
        <p:nvSpPr>
          <p:cNvPr id="5" name="文本框 4"/>
          <p:cNvSpPr txBox="1"/>
          <p:nvPr/>
        </p:nvSpPr>
        <p:spPr>
          <a:xfrm>
            <a:off x="8255847" y="2056398"/>
            <a:ext cx="1828800" cy="521970"/>
          </a:xfrm>
          <a:prstGeom prst="rect">
            <a:avLst/>
          </a:prstGeom>
          <a:noFill/>
        </p:spPr>
        <p:txBody>
          <a:bodyPr wrap="square" rtlCol="0">
            <a:spAutoFit/>
          </a:bodyPr>
          <a:lstStyle/>
          <a:p>
            <a:r>
              <a:rPr lang="zh-CN" altLang="en-US" sz="2800" dirty="0">
                <a:solidFill>
                  <a:schemeClr val="accent1"/>
                </a:solidFill>
                <a:latin typeface="+mj-ea"/>
                <a:ea typeface="+mj-ea"/>
              </a:rPr>
              <a:t>系统实现</a:t>
            </a:r>
            <a:endParaRPr lang="zh-CN" altLang="en-US" sz="2800" dirty="0">
              <a:solidFill>
                <a:schemeClr val="accent1"/>
              </a:solidFill>
              <a:latin typeface="+mj-ea"/>
              <a:ea typeface="+mj-ea"/>
            </a:endParaRPr>
          </a:p>
        </p:txBody>
      </p:sp>
      <p:cxnSp>
        <p:nvCxnSpPr>
          <p:cNvPr id="6" name="直接连接符 5"/>
          <p:cNvCxnSpPr/>
          <p:nvPr/>
        </p:nvCxnSpPr>
        <p:spPr>
          <a:xfrm>
            <a:off x="8133758" y="2643713"/>
            <a:ext cx="2072809"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流程图: 离页连接符 6"/>
          <p:cNvSpPr/>
          <p:nvPr/>
        </p:nvSpPr>
        <p:spPr>
          <a:xfrm>
            <a:off x="7027985" y="3089151"/>
            <a:ext cx="664295" cy="584776"/>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ctr" anchorCtr="0" forceAA="0" compatLnSpc="1">
            <a:noAutofit/>
          </a:bodyPr>
          <a:lstStyle/>
          <a:p>
            <a:pPr algn="ctr"/>
            <a:r>
              <a:rPr lang="en-US" altLang="zh-CN" sz="3200" dirty="0">
                <a:latin typeface="Agency FB" panose="020B0503020202020204" pitchFamily="34" charset="0"/>
                <a:ea typeface="+mj-ea"/>
              </a:rPr>
              <a:t>02</a:t>
            </a:r>
            <a:endParaRPr lang="zh-CN" altLang="en-US" sz="3200" dirty="0">
              <a:latin typeface="Agency FB" panose="020B0503020202020204" pitchFamily="34" charset="0"/>
              <a:ea typeface="+mj-ea"/>
            </a:endParaRPr>
          </a:p>
        </p:txBody>
      </p:sp>
      <p:sp>
        <p:nvSpPr>
          <p:cNvPr id="8" name="文本框 7"/>
          <p:cNvSpPr txBox="1"/>
          <p:nvPr/>
        </p:nvSpPr>
        <p:spPr>
          <a:xfrm>
            <a:off x="7160700" y="3090417"/>
            <a:ext cx="2743200" cy="583565"/>
          </a:xfrm>
          <a:prstGeom prst="rect">
            <a:avLst/>
          </a:prstGeom>
          <a:noFill/>
        </p:spPr>
        <p:txBody>
          <a:bodyPr wrap="none" rtlCol="0">
            <a:spAutoFit/>
          </a:bodyPr>
          <a:lstStyle/>
          <a:p>
            <a:r>
              <a:rPr lang="zh-CN" altLang="en-US" sz="3200" dirty="0">
                <a:solidFill>
                  <a:schemeClr val="accent2"/>
                </a:solidFill>
                <a:latin typeface="+mj-ea"/>
                <a:ea typeface="+mj-ea"/>
              </a:rPr>
              <a:t>       </a:t>
            </a:r>
            <a:r>
              <a:rPr lang="zh-CN" altLang="en-US" sz="2800" dirty="0">
                <a:solidFill>
                  <a:schemeClr val="accent2"/>
                </a:solidFill>
                <a:latin typeface="+mj-ea"/>
                <a:ea typeface="+mj-ea"/>
              </a:rPr>
              <a:t>系统测试</a:t>
            </a:r>
            <a:r>
              <a:rPr lang="zh-CN" altLang="en-US" sz="2800" dirty="0">
                <a:solidFill>
                  <a:schemeClr val="accent2"/>
                </a:solidFill>
                <a:latin typeface="+mj-ea"/>
                <a:ea typeface="+mj-ea"/>
              </a:rPr>
              <a:t> </a:t>
            </a:r>
            <a:endParaRPr lang="zh-CN" altLang="en-US" sz="2800" dirty="0">
              <a:solidFill>
                <a:schemeClr val="accent2"/>
              </a:solidFill>
              <a:latin typeface="+mj-ea"/>
              <a:ea typeface="+mj-ea"/>
            </a:endParaRPr>
          </a:p>
        </p:txBody>
      </p:sp>
      <p:cxnSp>
        <p:nvCxnSpPr>
          <p:cNvPr id="9" name="直接连接符 8"/>
          <p:cNvCxnSpPr/>
          <p:nvPr/>
        </p:nvCxnSpPr>
        <p:spPr>
          <a:xfrm flipV="1">
            <a:off x="8133740" y="3662546"/>
            <a:ext cx="2072809" cy="10386"/>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030087" y="549526"/>
            <a:ext cx="2308324" cy="5758948"/>
          </a:xfrm>
          <a:prstGeom prst="rect">
            <a:avLst/>
          </a:prstGeom>
          <a:noFill/>
        </p:spPr>
        <p:txBody>
          <a:bodyPr vert="eaVert" wrap="none" rtlCol="0">
            <a:spAutoFit/>
          </a:bodyPr>
          <a:lstStyle/>
          <a:p>
            <a:pPr algn="ctr"/>
            <a:r>
              <a:rPr lang="en-US" altLang="zh-CN" sz="13800" dirty="0">
                <a:solidFill>
                  <a:schemeClr val="bg2">
                    <a:lumMod val="90000"/>
                  </a:schemeClr>
                </a:solidFill>
                <a:latin typeface="Agency FB" panose="020B0503020202020204" pitchFamily="34" charset="0"/>
              </a:rPr>
              <a:t>CONTENTS</a:t>
            </a:r>
            <a:endParaRPr lang="zh-CN" altLang="en-US" sz="13800" dirty="0">
              <a:solidFill>
                <a:schemeClr val="bg2">
                  <a:lumMod val="90000"/>
                </a:schemeClr>
              </a:solidFill>
              <a:latin typeface="Agency FB" panose="020B0503020202020204" pitchFamily="34" charset="0"/>
            </a:endParaRPr>
          </a:p>
        </p:txBody>
      </p:sp>
      <p:grpSp>
        <p:nvGrpSpPr>
          <p:cNvPr id="51" name="组合 50"/>
          <p:cNvGrpSpPr/>
          <p:nvPr/>
        </p:nvGrpSpPr>
        <p:grpSpPr>
          <a:xfrm>
            <a:off x="2656884" y="2000653"/>
            <a:ext cx="2818487" cy="2743789"/>
            <a:chOff x="1278794" y="3334906"/>
            <a:chExt cx="914014" cy="914014"/>
          </a:xfrm>
        </p:grpSpPr>
        <p:grpSp>
          <p:nvGrpSpPr>
            <p:cNvPr id="52" name="组合 51"/>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4"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椭圆 5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solidFill>
                      <a:schemeClr val="accent1"/>
                    </a:solidFill>
                  </a:rPr>
                  <a:t>目 录</a:t>
                </a:r>
                <a:endParaRPr lang="zh-CN" altLang="en-US" sz="6600" dirty="0">
                  <a:solidFill>
                    <a:schemeClr val="accent1"/>
                  </a:solidFill>
                </a:endParaRPr>
              </a:p>
            </p:txBody>
          </p:sp>
        </p:grpSp>
        <p:sp>
          <p:nvSpPr>
            <p:cNvPr id="53" name="TextBox 61"/>
            <p:cNvSpPr txBox="1"/>
            <p:nvPr/>
          </p:nvSpPr>
          <p:spPr>
            <a:xfrm>
              <a:off x="1443719" y="3591858"/>
              <a:ext cx="59026" cy="127845"/>
            </a:xfrm>
            <a:prstGeom prst="rect">
              <a:avLst/>
            </a:prstGeom>
            <a:noFill/>
          </p:spPr>
          <p:txBody>
            <a:bodyPr wrap="none" rtlCol="0">
              <a:spAutoFit/>
            </a:bodyPr>
            <a:lstStyle/>
            <a:p>
              <a:endParaRPr lang="zh-CN" altLang="en-US" sz="2000" dirty="0">
                <a:latin typeface="Watford DB" pitchFamily="2" charset="0"/>
                <a:ea typeface="造字工房劲黑（非商用）常规体" pitchFamily="50" charset="-122"/>
              </a:endParaRPr>
            </a:p>
          </p:txBody>
        </p:sp>
      </p:grpSp>
      <p:sp>
        <p:nvSpPr>
          <p:cNvPr id="25" name="流程图: 离页连接符 24"/>
          <p:cNvSpPr/>
          <p:nvPr/>
        </p:nvSpPr>
        <p:spPr>
          <a:xfrm>
            <a:off x="7028403" y="4191266"/>
            <a:ext cx="664295" cy="584776"/>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ctr" anchorCtr="0" forceAA="0" compatLnSpc="1">
            <a:noAutofit/>
          </a:bodyPr>
          <a:lstStyle/>
          <a:p>
            <a:pPr algn="ctr"/>
            <a:r>
              <a:rPr lang="en-US" altLang="zh-CN" sz="3200" spc="100" dirty="0">
                <a:latin typeface="Agency FB" panose="020B0503020202020204" pitchFamily="34" charset="0"/>
                <a:ea typeface="+mj-ea"/>
              </a:rPr>
              <a:t>03</a:t>
            </a:r>
            <a:endParaRPr lang="zh-CN" altLang="en-US" sz="3200" spc="100" dirty="0">
              <a:latin typeface="Agency FB" panose="020B0503020202020204" pitchFamily="34" charset="0"/>
              <a:ea typeface="+mj-ea"/>
            </a:endParaRPr>
          </a:p>
        </p:txBody>
      </p:sp>
      <p:sp>
        <p:nvSpPr>
          <p:cNvPr id="26" name="文本框 25"/>
          <p:cNvSpPr txBox="1"/>
          <p:nvPr/>
        </p:nvSpPr>
        <p:spPr>
          <a:xfrm>
            <a:off x="7897641" y="4222913"/>
            <a:ext cx="2450837" cy="521970"/>
          </a:xfrm>
          <a:prstGeom prst="rect">
            <a:avLst/>
          </a:prstGeom>
          <a:noFill/>
        </p:spPr>
        <p:txBody>
          <a:bodyPr wrap="square" rtlCol="0">
            <a:spAutoFit/>
          </a:bodyPr>
          <a:lstStyle/>
          <a:p>
            <a:pPr algn="l"/>
            <a:r>
              <a:rPr lang="en-US" altLang="zh-CN" sz="2800" dirty="0">
                <a:solidFill>
                  <a:schemeClr val="accent1"/>
                </a:solidFill>
                <a:latin typeface="+mj-ea"/>
                <a:ea typeface="+mj-ea"/>
              </a:rPr>
              <a:t>   </a:t>
            </a:r>
            <a:r>
              <a:rPr lang="zh-CN" altLang="en-US" sz="2800" dirty="0">
                <a:solidFill>
                  <a:schemeClr val="accent1"/>
                </a:solidFill>
                <a:latin typeface="+mj-ea"/>
                <a:ea typeface="+mj-ea"/>
              </a:rPr>
              <a:t>心得体会</a:t>
            </a:r>
            <a:endParaRPr lang="zh-CN" altLang="en-US" sz="2800" dirty="0">
              <a:solidFill>
                <a:schemeClr val="accent1"/>
              </a:solidFill>
              <a:latin typeface="+mj-ea"/>
              <a:ea typeface="+mj-ea"/>
            </a:endParaRPr>
          </a:p>
        </p:txBody>
      </p:sp>
      <p:cxnSp>
        <p:nvCxnSpPr>
          <p:cNvPr id="27" name="直接连接符 26"/>
          <p:cNvCxnSpPr/>
          <p:nvPr/>
        </p:nvCxnSpPr>
        <p:spPr>
          <a:xfrm>
            <a:off x="8018587" y="4776042"/>
            <a:ext cx="2066933"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968615" y="2121535"/>
            <a:ext cx="2308860" cy="521970"/>
          </a:xfrm>
          <a:prstGeom prst="rect">
            <a:avLst/>
          </a:prstGeom>
          <a:noFill/>
        </p:spPr>
        <p:txBody>
          <a:bodyPr wrap="square" rtlCol="0">
            <a:spAutoFit/>
          </a:bodyPr>
          <a:lstStyle/>
          <a:p>
            <a:r>
              <a:rPr lang="en-US" altLang="zh-CN" sz="2800" dirty="0">
                <a:solidFill>
                  <a:schemeClr val="accent2"/>
                </a:solidFill>
                <a:latin typeface="+mj-ea"/>
                <a:ea typeface="+mj-ea"/>
              </a:rPr>
              <a:t> </a:t>
            </a:r>
            <a:endParaRPr lang="zh-CN" altLang="en-US" sz="2800" dirty="0">
              <a:solidFill>
                <a:schemeClr val="accent2"/>
              </a:solidFill>
              <a:latin typeface="+mj-ea"/>
              <a:ea typeface="+mj-ea"/>
            </a:endParaRPr>
          </a:p>
        </p:txBody>
      </p:sp>
      <p:sp>
        <p:nvSpPr>
          <p:cNvPr id="68" name="文本框 67"/>
          <p:cNvSpPr txBox="1"/>
          <p:nvPr/>
        </p:nvSpPr>
        <p:spPr>
          <a:xfrm>
            <a:off x="9015202" y="4254158"/>
            <a:ext cx="309880" cy="521970"/>
          </a:xfrm>
          <a:prstGeom prst="rect">
            <a:avLst/>
          </a:prstGeom>
          <a:noFill/>
        </p:spPr>
        <p:txBody>
          <a:bodyPr wrap="none" rtlCol="0">
            <a:spAutoFit/>
          </a:bodyPr>
          <a:lstStyle/>
          <a:p>
            <a:r>
              <a:rPr lang="en-US" altLang="zh-CN" sz="2800" dirty="0">
                <a:solidFill>
                  <a:schemeClr val="accent2"/>
                </a:solidFill>
                <a:latin typeface="+mj-ea"/>
                <a:ea typeface="+mj-ea"/>
              </a:rPr>
              <a:t>  </a:t>
            </a:r>
            <a:r>
              <a:rPr lang="zh-CN" altLang="en-US" sz="2800" dirty="0">
                <a:solidFill>
                  <a:schemeClr val="accent2"/>
                </a:solidFill>
                <a:latin typeface="+mj-ea"/>
                <a:ea typeface="+mj-ea"/>
              </a:rPr>
              <a:t> </a:t>
            </a:r>
            <a:endParaRPr lang="zh-CN" altLang="en-US" sz="2800" dirty="0">
              <a:solidFill>
                <a:schemeClr val="accent2"/>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商品信息修改</a:t>
            </a:r>
            <a:r>
              <a:rPr lang="zh-CN" altLang="en-US" sz="2800" dirty="0">
                <a:solidFill>
                  <a:schemeClr val="accent1"/>
                </a:solidFill>
                <a:latin typeface="+mj-ea"/>
                <a:ea typeface="+mj-ea"/>
                <a:sym typeface="+mn-ea"/>
              </a:rPr>
              <a:t>模块实现界面</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1873885" y="5432425"/>
            <a:ext cx="5080000" cy="398780"/>
          </a:xfrm>
          <a:prstGeom prst="rect">
            <a:avLst/>
          </a:prstGeom>
          <a:noFill/>
          <a:ln w="9525">
            <a:noFill/>
          </a:ln>
        </p:spPr>
        <p:txBody>
          <a:bodyPr>
            <a:spAutoFit/>
          </a:bodyPr>
          <a:p>
            <a:pPr indent="0"/>
            <a:r>
              <a:rPr lang="zh-CN" sz="2000" b="0">
                <a:latin typeface="华文仿宋" panose="02010600040101010101" charset="-122"/>
                <a:ea typeface="华文仿宋" panose="02010600040101010101" charset="-122"/>
                <a:cs typeface="华文仿宋" panose="02010600040101010101" charset="-122"/>
              </a:rPr>
              <a:t>商品信息修改模块实现界面</a:t>
            </a:r>
            <a:r>
              <a:rPr lang="en-US" sz="2000" b="0">
                <a:latin typeface="华文仿宋" panose="02010600040101010101" charset="-122"/>
                <a:ea typeface="华文仿宋" panose="02010600040101010101" charset="-122"/>
                <a:cs typeface="华文仿宋" panose="02010600040101010101" charset="-122"/>
              </a:rPr>
              <a:t>1</a:t>
            </a:r>
            <a:endParaRPr lang="zh-CN" altLang="en-US" sz="2000">
              <a:latin typeface="华文仿宋" panose="02010600040101010101" charset="-122"/>
              <a:ea typeface="华文仿宋" panose="02010600040101010101" charset="-122"/>
              <a:cs typeface="华文仿宋" panose="02010600040101010101" charset="-122"/>
            </a:endParaRPr>
          </a:p>
        </p:txBody>
      </p:sp>
      <p:sp>
        <p:nvSpPr>
          <p:cNvPr id="4" name="文本框 3"/>
          <p:cNvSpPr txBox="1"/>
          <p:nvPr/>
        </p:nvSpPr>
        <p:spPr>
          <a:xfrm>
            <a:off x="6953885" y="5432425"/>
            <a:ext cx="5080000" cy="398780"/>
          </a:xfrm>
          <a:prstGeom prst="rect">
            <a:avLst/>
          </a:prstGeom>
          <a:noFill/>
          <a:ln w="9525">
            <a:noFill/>
          </a:ln>
        </p:spPr>
        <p:txBody>
          <a:bodyPr>
            <a:spAutoFit/>
          </a:bodyPr>
          <a:p>
            <a:pPr indent="0"/>
            <a:r>
              <a:rPr lang="zh-CN" sz="2000">
                <a:latin typeface="华文仿宋" panose="02010600040101010101" charset="-122"/>
                <a:ea typeface="华文仿宋" panose="02010600040101010101" charset="-122"/>
                <a:cs typeface="华文仿宋" panose="02010600040101010101" charset="-122"/>
                <a:sym typeface="+mn-ea"/>
              </a:rPr>
              <a:t>商品</a:t>
            </a:r>
            <a:r>
              <a:rPr lang="zh-CN" sz="2000">
                <a:latin typeface="华文仿宋" panose="02010600040101010101" charset="-122"/>
                <a:ea typeface="华文仿宋" panose="02010600040101010101" charset="-122"/>
                <a:cs typeface="华文仿宋" panose="02010600040101010101" charset="-122"/>
                <a:sym typeface="+mn-ea"/>
              </a:rPr>
              <a:t>信息修改</a:t>
            </a:r>
            <a:r>
              <a:rPr lang="zh-CN" sz="2000" b="0">
                <a:latin typeface="华文仿宋" panose="02010600040101010101" charset="-122"/>
                <a:ea typeface="华文仿宋" panose="02010600040101010101" charset="-122"/>
                <a:cs typeface="华文仿宋" panose="02010600040101010101" charset="-122"/>
              </a:rPr>
              <a:t>模块实现界面</a:t>
            </a:r>
            <a:r>
              <a:rPr lang="en-US" altLang="zh-CN" sz="2000" b="0">
                <a:latin typeface="华文仿宋" panose="02010600040101010101" charset="-122"/>
                <a:ea typeface="华文仿宋" panose="02010600040101010101" charset="-122"/>
                <a:cs typeface="华文仿宋" panose="02010600040101010101" charset="-122"/>
              </a:rPr>
              <a:t>2</a:t>
            </a:r>
            <a:endParaRPr lang="en-US" altLang="zh-CN" sz="2000" b="0">
              <a:latin typeface="华文仿宋" panose="02010600040101010101" charset="-122"/>
              <a:ea typeface="华文仿宋" panose="02010600040101010101" charset="-122"/>
              <a:cs typeface="华文仿宋" panose="02010600040101010101" charset="-122"/>
            </a:endParaRPr>
          </a:p>
        </p:txBody>
      </p:sp>
      <p:pic>
        <p:nvPicPr>
          <p:cNvPr id="-2147482609" name="图片 -2147482610" descr="Y0)ZKO)UEF01(W1AK0%3OYX"/>
          <p:cNvPicPr>
            <a:picLocks noChangeAspect="1"/>
          </p:cNvPicPr>
          <p:nvPr/>
        </p:nvPicPr>
        <p:blipFill>
          <a:blip r:embed="rId3"/>
          <a:stretch>
            <a:fillRect/>
          </a:stretch>
        </p:blipFill>
        <p:spPr>
          <a:xfrm>
            <a:off x="799783" y="1493520"/>
            <a:ext cx="5451475" cy="3893820"/>
          </a:xfrm>
          <a:prstGeom prst="rect">
            <a:avLst/>
          </a:prstGeom>
          <a:noFill/>
          <a:ln w="9525">
            <a:noFill/>
          </a:ln>
        </p:spPr>
      </p:pic>
      <p:pic>
        <p:nvPicPr>
          <p:cNvPr id="-2147482608" name="图片 -2147482609" descr="0`6K(FJC0X1~W%@~K5JC8HK"/>
          <p:cNvPicPr>
            <a:picLocks noChangeAspect="1"/>
          </p:cNvPicPr>
          <p:nvPr/>
        </p:nvPicPr>
        <p:blipFill>
          <a:blip r:embed="rId4"/>
          <a:stretch>
            <a:fillRect/>
          </a:stretch>
        </p:blipFill>
        <p:spPr>
          <a:xfrm>
            <a:off x="6311583" y="1493520"/>
            <a:ext cx="5434965" cy="38823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商品查询、分类及统计模块实现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800100" y="1433195"/>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400" dirty="0">
                <a:solidFill>
                  <a:schemeClr val="accent1"/>
                </a:solidFill>
                <a:latin typeface="+mj-ea"/>
                <a:ea typeface="+mj-ea"/>
                <a:sym typeface="+mn-ea"/>
              </a:rPr>
              <a:t>实现简介</a:t>
            </a:r>
            <a:endParaRPr lang="zh-CN" altLang="en-US" sz="2400" dirty="0">
              <a:solidFill>
                <a:schemeClr val="accent1"/>
              </a:solidFill>
              <a:latin typeface="+mj-ea"/>
              <a:ea typeface="+mj-ea"/>
              <a:sym typeface="+mn-ea"/>
            </a:endParaRPr>
          </a:p>
        </p:txBody>
      </p:sp>
      <p:sp>
        <p:nvSpPr>
          <p:cNvPr id="4" name="矩形 3"/>
          <p:cNvSpPr/>
          <p:nvPr/>
        </p:nvSpPr>
        <p:spPr>
          <a:xfrm>
            <a:off x="800100" y="3809366"/>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400" dirty="0">
                <a:solidFill>
                  <a:schemeClr val="accent1"/>
                </a:solidFill>
                <a:latin typeface="+mj-ea"/>
                <a:ea typeface="+mj-ea"/>
                <a:sym typeface="+mn-ea"/>
              </a:rPr>
              <a:t>相关类实现</a:t>
            </a:r>
            <a:endParaRPr lang="zh-CN" altLang="en-US" sz="2400" dirty="0">
              <a:solidFill>
                <a:schemeClr val="accent1"/>
              </a:solidFill>
              <a:latin typeface="+mj-ea"/>
              <a:ea typeface="+mj-ea"/>
              <a:sym typeface="+mn-ea"/>
            </a:endParaRPr>
          </a:p>
        </p:txBody>
      </p:sp>
      <p:sp>
        <p:nvSpPr>
          <p:cNvPr id="100" name="文本框 99"/>
          <p:cNvSpPr txBox="1"/>
          <p:nvPr/>
        </p:nvSpPr>
        <p:spPr>
          <a:xfrm>
            <a:off x="2143125" y="1997075"/>
            <a:ext cx="7627620" cy="1014730"/>
          </a:xfrm>
          <a:prstGeom prst="rect">
            <a:avLst/>
          </a:prstGeom>
          <a:noFill/>
          <a:ln w="9525">
            <a:noFill/>
          </a:ln>
        </p:spPr>
        <p:txBody>
          <a:bodyPr wrap="square">
            <a:spAutoFit/>
          </a:bodyPr>
          <a:p>
            <a:pPr indent="266700"/>
            <a:r>
              <a:rPr lang="zh-CN" sz="2000" b="0">
                <a:latin typeface="华文仿宋" panose="02010600040101010101" charset="-122"/>
                <a:ea typeface="华文仿宋" panose="02010600040101010101" charset="-122"/>
              </a:rPr>
              <a:t>统计页面中有商品种数，员工总数，总支出和价值的统计。查询时可以选择查询的ID，名称。查询时可以选择查询的ID，名称。该模块用到搜索查询函数与统计函数。</a:t>
            </a:r>
            <a:endParaRPr lang="zh-CN" sz="2000" b="0">
              <a:latin typeface="华文仿宋" panose="02010600040101010101" charset="-122"/>
              <a:ea typeface="华文仿宋" panose="02010600040101010101" charset="-122"/>
            </a:endParaRPr>
          </a:p>
        </p:txBody>
      </p:sp>
      <p:sp>
        <p:nvSpPr>
          <p:cNvPr id="5" name="文本框 4"/>
          <p:cNvSpPr txBox="1"/>
          <p:nvPr/>
        </p:nvSpPr>
        <p:spPr>
          <a:xfrm>
            <a:off x="2383790" y="4501515"/>
            <a:ext cx="7145655" cy="1014730"/>
          </a:xfrm>
          <a:prstGeom prst="rect">
            <a:avLst/>
          </a:prstGeom>
          <a:noFill/>
          <a:ln w="9525">
            <a:noFill/>
          </a:ln>
        </p:spPr>
        <p:txBody>
          <a:bodyPr wrap="square">
            <a:spAutoFit/>
          </a:bodyPr>
          <a:p>
            <a:pPr indent="266700"/>
            <a:r>
              <a:rPr sz="2000" b="0">
                <a:latin typeface="华文仿宋" panose="02010600040101010101" charset="-122"/>
                <a:ea typeface="华文仿宋" panose="02010600040101010101" charset="-122"/>
                <a:cs typeface="华文仿宋" panose="02010600040101010101" charset="-122"/>
              </a:rPr>
              <a:t>模块应用Supermarket类，Good* SearchChild(string pid)搜索查询部件，元搜索，void Search()搜索查询，bool CheckID(string pid)检查当前的商品ID是否合法，void Statistics()统计中心。</a:t>
            </a:r>
            <a:endParaRPr sz="2000" b="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商品查询、分类及统计</a:t>
            </a:r>
            <a:r>
              <a:rPr lang="zh-CN" altLang="en-US" sz="2800" dirty="0">
                <a:solidFill>
                  <a:schemeClr val="accent1"/>
                </a:solidFill>
                <a:latin typeface="+mj-ea"/>
                <a:ea typeface="+mj-ea"/>
                <a:sym typeface="+mn-ea"/>
              </a:rPr>
              <a:t>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635375" y="1332865"/>
            <a:ext cx="5502910" cy="398780"/>
          </a:xfrm>
          <a:prstGeom prst="rect">
            <a:avLst/>
          </a:prstGeom>
          <a:noFill/>
          <a:ln w="9525">
            <a:noFill/>
          </a:ln>
        </p:spPr>
        <p:txBody>
          <a:bodyPr wrap="square">
            <a:spAutoFit/>
          </a:bodyPr>
          <a:p>
            <a:pPr indent="0" algn="ctr"/>
            <a:r>
              <a:rPr lang="zh-CN" altLang="en-US" sz="2000" dirty="0">
                <a:solidFill>
                  <a:schemeClr val="accent1"/>
                </a:solidFill>
                <a:latin typeface="华文仿宋" panose="02010600040101010101" charset="-122"/>
                <a:ea typeface="华文仿宋" panose="02010600040101010101" charset="-122"/>
                <a:sym typeface="+mn-ea"/>
              </a:rPr>
              <a:t>商品查询、分类及统计</a:t>
            </a:r>
            <a:r>
              <a:rPr lang="zh-CN" sz="2000" b="0">
                <a:latin typeface="华文仿宋" panose="02010600040101010101" charset="-122"/>
                <a:ea typeface="华文仿宋" panose="02010600040101010101" charset="-122"/>
              </a:rPr>
              <a:t>模块涉及代码文件列表</a:t>
            </a:r>
            <a:endParaRPr lang="zh-CN" altLang="en-US" sz="2000">
              <a:latin typeface="华文仿宋" panose="02010600040101010101" charset="-122"/>
              <a:ea typeface="华文仿宋" panose="02010600040101010101" charset="-122"/>
            </a:endParaRPr>
          </a:p>
        </p:txBody>
      </p:sp>
      <p:graphicFrame>
        <p:nvGraphicFramePr>
          <p:cNvPr id="6" name="表格 5"/>
          <p:cNvGraphicFramePr/>
          <p:nvPr>
            <p:custDataLst>
              <p:tags r:id="rId2"/>
            </p:custDataLst>
          </p:nvPr>
        </p:nvGraphicFramePr>
        <p:xfrm>
          <a:off x="2207260" y="1878330"/>
          <a:ext cx="8182610" cy="1651635"/>
        </p:xfrm>
        <a:graphic>
          <a:graphicData uri="http://schemas.openxmlformats.org/drawingml/2006/table">
            <a:tbl>
              <a:tblPr firstRow="1" bandRow="1">
                <a:tableStyleId>{5940675A-B579-460E-94D1-54222C63F5DA}</a:tableStyleId>
              </a:tblPr>
              <a:tblGrid>
                <a:gridCol w="1932940"/>
                <a:gridCol w="3111500"/>
                <a:gridCol w="3138170"/>
              </a:tblGrid>
              <a:tr h="347980">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文件名</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595959"/>
                    </a:solidFill>
                  </a:tcPr>
                </a:tc>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文件路径</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lgn="ctr">
                        <a:buNone/>
                      </a:pPr>
                      <a:r>
                        <a:rPr lang="en-US" sz="1800" b="1">
                          <a:latin typeface="华文仿宋" panose="02010600040101010101" charset="-122"/>
                          <a:ea typeface="华文仿宋" panose="02010600040101010101" charset="-122"/>
                          <a:cs typeface="宋体" panose="02010600030101010101" pitchFamily="2" charset="-122"/>
                        </a:rPr>
                        <a:t>文件说明</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DFBBB3"/>
                    </a:solidFill>
                  </a:tcPr>
                </a:tc>
              </a:tr>
              <a:tr h="651510">
                <a:tc>
                  <a:txBody>
                    <a:bodyPr/>
                    <a:p>
                      <a:pPr indent="0" algn="ctr">
                        <a:buNone/>
                      </a:pPr>
                      <a:r>
                        <a:rPr lang="en-US" sz="1800" b="0">
                          <a:latin typeface="华文仿宋" panose="02010600040101010101" charset="-122"/>
                          <a:ea typeface="华文仿宋" panose="02010600040101010101" charset="-122"/>
                          <a:cs typeface="宋体" panose="02010600030101010101" pitchFamily="2" charset="-122"/>
                        </a:rPr>
                        <a:t>Supermarket.h</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D:\</a:t>
                      </a:r>
                      <a:r>
                        <a:rPr lang="en-US" sz="1800" b="0">
                          <a:latin typeface="华文仿宋" panose="02010600040101010101" charset="-122"/>
                          <a:ea typeface="华文仿宋" panose="02010600040101010101" charset="-122"/>
                          <a:cs typeface="宋体" panose="02010600030101010101" pitchFamily="2" charset="-122"/>
                        </a:rPr>
                        <a:t>manage</a:t>
                      </a:r>
                      <a:r>
                        <a:rPr lang="en-US" sz="1800" b="0">
                          <a:latin typeface="华文仿宋" panose="02010600040101010101" charset="-122"/>
                          <a:ea typeface="华文仿宋" panose="02010600040101010101" charset="-122"/>
                          <a:cs typeface="Times New Roman" panose="02020603050405020304" charset="0"/>
                        </a:rPr>
                        <a:t> Supermarket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latin typeface="华文仿宋" panose="02010600040101010101" charset="-122"/>
                          <a:ea typeface="华文仿宋" panose="02010600040101010101" charset="-122"/>
                          <a:cs typeface="华文仿宋" panose="02010600040101010101" charset="-122"/>
                        </a:rPr>
                        <a:t>C++代码文件，实现商品信息查询、分类及统计。</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652145">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Supermarket.cpp</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latin typeface="华文仿宋" panose="02010600040101010101" charset="-122"/>
                          <a:ea typeface="华文仿宋" panose="02010600040101010101" charset="-122"/>
                          <a:cs typeface="Times New Roman" panose="02020603050405020304" charset="0"/>
                        </a:rPr>
                        <a:t>D:\</a:t>
                      </a:r>
                      <a:r>
                        <a:rPr lang="en-US" sz="1800" b="0">
                          <a:latin typeface="华文仿宋" panose="02010600040101010101" charset="-122"/>
                          <a:ea typeface="华文仿宋" panose="02010600040101010101" charset="-122"/>
                          <a:cs typeface="宋体" panose="02010600030101010101" pitchFamily="2" charset="-122"/>
                        </a:rPr>
                        <a:t>manage</a:t>
                      </a:r>
                      <a:r>
                        <a:rPr lang="en-US" sz="1800" b="0">
                          <a:latin typeface="华文仿宋" panose="02010600040101010101" charset="-122"/>
                          <a:ea typeface="华文仿宋" panose="02010600040101010101" charset="-122"/>
                          <a:cs typeface="Times New Roman" panose="02020603050405020304" charset="0"/>
                        </a:rPr>
                        <a:t> Supermarket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latin typeface="华文仿宋" panose="02010600040101010101" charset="-122"/>
                          <a:ea typeface="华文仿宋" panose="02010600040101010101" charset="-122"/>
                          <a:cs typeface="华文仿宋" panose="02010600040101010101" charset="-122"/>
                        </a:rPr>
                        <a:t>C++代码文件，实现商品信息查询、分类及统计。</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2F2F2"/>
                    </a:solidFill>
                  </a:tcPr>
                </a:tc>
              </a:tr>
            </a:tbl>
          </a:graphicData>
        </a:graphic>
      </p:graphicFrame>
      <p:sp>
        <p:nvSpPr>
          <p:cNvPr id="7" name="文本框 6"/>
          <p:cNvSpPr txBox="1"/>
          <p:nvPr/>
        </p:nvSpPr>
        <p:spPr>
          <a:xfrm>
            <a:off x="3635375" y="3850005"/>
            <a:ext cx="5824220" cy="398780"/>
          </a:xfrm>
          <a:prstGeom prst="rect">
            <a:avLst/>
          </a:prstGeom>
          <a:noFill/>
          <a:ln w="9525">
            <a:noFill/>
          </a:ln>
        </p:spPr>
        <p:txBody>
          <a:bodyPr wrap="square">
            <a:spAutoFit/>
          </a:bodyPr>
          <a:p>
            <a:pPr indent="0"/>
            <a:r>
              <a:rPr lang="zh-CN" altLang="en-US" sz="2000" dirty="0">
                <a:solidFill>
                  <a:schemeClr val="accent1"/>
                </a:solidFill>
                <a:latin typeface="华文仿宋" panose="02010600040101010101" charset="-122"/>
                <a:ea typeface="华文仿宋" panose="02010600040101010101" charset="-122"/>
                <a:sym typeface="+mn-ea"/>
              </a:rPr>
              <a:t>商品查询、分类及统计</a:t>
            </a:r>
            <a:r>
              <a:rPr lang="zh-CN" sz="2000" b="0">
                <a:latin typeface="华文仿宋" panose="02010600040101010101" charset="-122"/>
                <a:ea typeface="华文仿宋" panose="02010600040101010101" charset="-122"/>
              </a:rPr>
              <a:t>模块涉及界面跳转关系图</a:t>
            </a:r>
            <a:endParaRPr lang="zh-CN" altLang="en-US" sz="2000">
              <a:latin typeface="华文仿宋" panose="02010600040101010101" charset="-122"/>
              <a:ea typeface="华文仿宋" panose="02010600040101010101" charset="-122"/>
            </a:endParaRPr>
          </a:p>
        </p:txBody>
      </p:sp>
      <p:pic>
        <p:nvPicPr>
          <p:cNvPr id="-2147482607" name="图片 -2147482608"/>
          <p:cNvPicPr>
            <a:picLocks noChangeAspect="1"/>
          </p:cNvPicPr>
          <p:nvPr/>
        </p:nvPicPr>
        <p:blipFill>
          <a:blip r:embed="rId3"/>
          <a:stretch>
            <a:fillRect/>
          </a:stretch>
        </p:blipFill>
        <p:spPr>
          <a:xfrm>
            <a:off x="3126423" y="4248468"/>
            <a:ext cx="6011545" cy="23539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96074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商品查询、分类及统计模块程序流程</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pic>
        <p:nvPicPr>
          <p:cNvPr id="-2147482606" name="图片 -2147482607"/>
          <p:cNvPicPr>
            <a:picLocks noChangeAspect="1"/>
          </p:cNvPicPr>
          <p:nvPr/>
        </p:nvPicPr>
        <p:blipFill>
          <a:blip r:embed="rId3"/>
          <a:stretch>
            <a:fillRect/>
          </a:stretch>
        </p:blipFill>
        <p:spPr>
          <a:xfrm>
            <a:off x="4122420" y="1460500"/>
            <a:ext cx="4835525" cy="4823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6004560"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商品查询、分类及统计模块实现界面</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1873885" y="5432425"/>
            <a:ext cx="5080000" cy="398780"/>
          </a:xfrm>
          <a:prstGeom prst="rect">
            <a:avLst/>
          </a:prstGeom>
          <a:noFill/>
          <a:ln w="9525">
            <a:noFill/>
          </a:ln>
        </p:spPr>
        <p:txBody>
          <a:bodyPr>
            <a:spAutoFit/>
          </a:bodyPr>
          <a:p>
            <a:pPr indent="0"/>
            <a:r>
              <a:rPr lang="zh-CN" sz="2000" b="0">
                <a:latin typeface="华文仿宋" panose="02010600040101010101" charset="-122"/>
                <a:ea typeface="华文仿宋" panose="02010600040101010101" charset="-122"/>
                <a:cs typeface="华文仿宋" panose="02010600040101010101" charset="-122"/>
              </a:rPr>
              <a:t>商品查询、分类及统计模块实现界面</a:t>
            </a:r>
            <a:r>
              <a:rPr lang="en-US" sz="2000" b="0">
                <a:latin typeface="华文仿宋" panose="02010600040101010101" charset="-122"/>
                <a:ea typeface="华文仿宋" panose="02010600040101010101" charset="-122"/>
                <a:cs typeface="华文仿宋" panose="02010600040101010101" charset="-122"/>
              </a:rPr>
              <a:t>1</a:t>
            </a:r>
            <a:endParaRPr lang="zh-CN" altLang="en-US" sz="2000">
              <a:latin typeface="华文仿宋" panose="02010600040101010101" charset="-122"/>
              <a:ea typeface="华文仿宋" panose="02010600040101010101" charset="-122"/>
              <a:cs typeface="华文仿宋" panose="02010600040101010101" charset="-122"/>
            </a:endParaRPr>
          </a:p>
        </p:txBody>
      </p:sp>
      <p:sp>
        <p:nvSpPr>
          <p:cNvPr id="4" name="文本框 3"/>
          <p:cNvSpPr txBox="1"/>
          <p:nvPr/>
        </p:nvSpPr>
        <p:spPr>
          <a:xfrm>
            <a:off x="6953885" y="5432425"/>
            <a:ext cx="5080000" cy="398780"/>
          </a:xfrm>
          <a:prstGeom prst="rect">
            <a:avLst/>
          </a:prstGeom>
          <a:noFill/>
          <a:ln w="9525">
            <a:noFill/>
          </a:ln>
        </p:spPr>
        <p:txBody>
          <a:bodyPr>
            <a:spAutoFit/>
          </a:bodyPr>
          <a:p>
            <a:pPr indent="0"/>
            <a:r>
              <a:rPr lang="zh-CN" sz="2000">
                <a:latin typeface="华文仿宋" panose="02010600040101010101" charset="-122"/>
                <a:ea typeface="华文仿宋" panose="02010600040101010101" charset="-122"/>
                <a:cs typeface="华文仿宋" panose="02010600040101010101" charset="-122"/>
                <a:sym typeface="+mn-ea"/>
              </a:rPr>
              <a:t>商品查询、分类及统计</a:t>
            </a:r>
            <a:r>
              <a:rPr lang="zh-CN" sz="2000" b="0">
                <a:latin typeface="华文仿宋" panose="02010600040101010101" charset="-122"/>
                <a:ea typeface="华文仿宋" panose="02010600040101010101" charset="-122"/>
                <a:cs typeface="华文仿宋" panose="02010600040101010101" charset="-122"/>
              </a:rPr>
              <a:t>模块实现界面</a:t>
            </a:r>
            <a:r>
              <a:rPr lang="en-US" altLang="zh-CN" sz="2000" b="0">
                <a:latin typeface="华文仿宋" panose="02010600040101010101" charset="-122"/>
                <a:ea typeface="华文仿宋" panose="02010600040101010101" charset="-122"/>
                <a:cs typeface="华文仿宋" panose="02010600040101010101" charset="-122"/>
              </a:rPr>
              <a:t>2</a:t>
            </a:r>
            <a:endParaRPr lang="en-US" altLang="zh-CN" sz="2000" b="0">
              <a:latin typeface="华文仿宋" panose="02010600040101010101" charset="-122"/>
              <a:ea typeface="华文仿宋" panose="02010600040101010101" charset="-122"/>
              <a:cs typeface="华文仿宋" panose="02010600040101010101" charset="-122"/>
            </a:endParaRPr>
          </a:p>
        </p:txBody>
      </p:sp>
      <p:pic>
        <p:nvPicPr>
          <p:cNvPr id="-2147482605" name="图片 -2147482606" descr="U)GA(G@UO4JI50`ZT((7NTC"/>
          <p:cNvPicPr>
            <a:picLocks noChangeAspect="1"/>
          </p:cNvPicPr>
          <p:nvPr/>
        </p:nvPicPr>
        <p:blipFill>
          <a:blip r:embed="rId3"/>
          <a:stretch>
            <a:fillRect/>
          </a:stretch>
        </p:blipFill>
        <p:spPr>
          <a:xfrm>
            <a:off x="888683" y="1561783"/>
            <a:ext cx="5434965" cy="3870325"/>
          </a:xfrm>
          <a:prstGeom prst="rect">
            <a:avLst/>
          </a:prstGeom>
          <a:noFill/>
          <a:ln w="9525">
            <a:noFill/>
          </a:ln>
        </p:spPr>
      </p:pic>
      <p:pic>
        <p:nvPicPr>
          <p:cNvPr id="-2147482604" name="图片 1"/>
          <p:cNvPicPr>
            <a:picLocks noChangeAspect="1"/>
          </p:cNvPicPr>
          <p:nvPr/>
        </p:nvPicPr>
        <p:blipFill>
          <a:blip r:embed="rId4"/>
          <a:stretch>
            <a:fillRect/>
          </a:stretch>
        </p:blipFill>
        <p:spPr>
          <a:xfrm>
            <a:off x="6636385" y="1577023"/>
            <a:ext cx="5397500" cy="38550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673036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实现过程中的需求和设计变动情况说明</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pic>
        <p:nvPicPr>
          <p:cNvPr id="-2147482603" name="图片 -2147482604" descr="GJA[0M1XW59G4CX`52]~9~X"/>
          <p:cNvPicPr>
            <a:picLocks noChangeAspect="1"/>
          </p:cNvPicPr>
          <p:nvPr/>
        </p:nvPicPr>
        <p:blipFill>
          <a:blip r:embed="rId3"/>
          <a:stretch>
            <a:fillRect/>
          </a:stretch>
        </p:blipFill>
        <p:spPr>
          <a:xfrm>
            <a:off x="1102995" y="1585278"/>
            <a:ext cx="5064760" cy="3623945"/>
          </a:xfrm>
          <a:prstGeom prst="rect">
            <a:avLst/>
          </a:prstGeom>
          <a:noFill/>
          <a:ln w="9525">
            <a:noFill/>
          </a:ln>
        </p:spPr>
      </p:pic>
      <p:pic>
        <p:nvPicPr>
          <p:cNvPr id="-2147482602" name="图片 -2147482603" descr="97BOL{6_}_SKR8R261(EXPX"/>
          <p:cNvPicPr>
            <a:picLocks noChangeAspect="1"/>
          </p:cNvPicPr>
          <p:nvPr/>
        </p:nvPicPr>
        <p:blipFill>
          <a:blip r:embed="rId4"/>
          <a:stretch>
            <a:fillRect/>
          </a:stretch>
        </p:blipFill>
        <p:spPr>
          <a:xfrm>
            <a:off x="6575743" y="1531303"/>
            <a:ext cx="5227955" cy="3731895"/>
          </a:xfrm>
          <a:prstGeom prst="rect">
            <a:avLst/>
          </a:prstGeom>
          <a:noFill/>
          <a:ln w="9525">
            <a:noFill/>
          </a:ln>
        </p:spPr>
      </p:pic>
      <p:sp>
        <p:nvSpPr>
          <p:cNvPr id="100" name="文本框 99"/>
          <p:cNvSpPr txBox="1"/>
          <p:nvPr/>
        </p:nvSpPr>
        <p:spPr>
          <a:xfrm>
            <a:off x="1087755" y="5357495"/>
            <a:ext cx="5080000" cy="398780"/>
          </a:xfrm>
          <a:prstGeom prst="rect">
            <a:avLst/>
          </a:prstGeom>
          <a:noFill/>
          <a:ln w="9525">
            <a:noFill/>
          </a:ln>
        </p:spPr>
        <p:txBody>
          <a:bodyPr>
            <a:spAutoFit/>
          </a:bodyPr>
          <a:p>
            <a:pPr indent="0" algn="ctr"/>
            <a:r>
              <a:rPr lang="zh-CN" sz="2000" b="0">
                <a:latin typeface="华文仿宋" panose="02010600040101010101" charset="-122"/>
                <a:ea typeface="华文仿宋" panose="02010600040101010101" charset="-122"/>
              </a:rPr>
              <a:t>帮助实现界面</a:t>
            </a:r>
            <a:endParaRPr lang="zh-CN" altLang="en-US" sz="2000">
              <a:latin typeface="华文仿宋" panose="02010600040101010101" charset="-122"/>
              <a:ea typeface="华文仿宋" panose="02010600040101010101" charset="-122"/>
            </a:endParaRPr>
          </a:p>
        </p:txBody>
      </p:sp>
      <p:sp>
        <p:nvSpPr>
          <p:cNvPr id="3" name="文本框 2"/>
          <p:cNvSpPr txBox="1"/>
          <p:nvPr/>
        </p:nvSpPr>
        <p:spPr>
          <a:xfrm>
            <a:off x="7966075" y="5430520"/>
            <a:ext cx="5080000" cy="398780"/>
          </a:xfrm>
          <a:prstGeom prst="rect">
            <a:avLst/>
          </a:prstGeom>
          <a:noFill/>
          <a:ln w="9525">
            <a:noFill/>
          </a:ln>
        </p:spPr>
        <p:txBody>
          <a:bodyPr>
            <a:spAutoFit/>
          </a:bodyPr>
          <a:p>
            <a:pPr indent="0"/>
            <a:r>
              <a:rPr lang="zh-CN" sz="2000" b="0">
                <a:latin typeface="华文仿宋" panose="02010600040101010101" charset="-122"/>
                <a:ea typeface="华文仿宋" panose="02010600040101010101" charset="-122"/>
              </a:rPr>
              <a:t>更改颜色实现界面</a:t>
            </a:r>
            <a:endParaRPr lang="zh-CN" altLang="en-US" sz="2000">
              <a:latin typeface="华文仿宋" panose="02010600040101010101" charset="-122"/>
              <a:ea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0" y="1973943"/>
            <a:ext cx="12193201" cy="3414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dirty="0"/>
          </a:p>
        </p:txBody>
      </p:sp>
      <p:sp>
        <p:nvSpPr>
          <p:cNvPr id="18" name="椭圆 17"/>
          <p:cNvSpPr/>
          <p:nvPr/>
        </p:nvSpPr>
        <p:spPr>
          <a:xfrm>
            <a:off x="5112202" y="828740"/>
            <a:ext cx="1967594" cy="19675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accent1">
                    <a:lumMod val="75000"/>
                  </a:schemeClr>
                </a:solidFill>
                <a:latin typeface="Agency FB" panose="020B0503020202020204" pitchFamily="34" charset="0"/>
              </a:rPr>
              <a:t>02</a:t>
            </a:r>
            <a:endParaRPr lang="zh-CN" altLang="en-US" sz="8800" dirty="0">
              <a:solidFill>
                <a:schemeClr val="accent1">
                  <a:lumMod val="75000"/>
                </a:schemeClr>
              </a:solidFill>
              <a:latin typeface="Agency FB" panose="020B0503020202020204" pitchFamily="34" charset="0"/>
            </a:endParaRPr>
          </a:p>
        </p:txBody>
      </p:sp>
      <p:sp>
        <p:nvSpPr>
          <p:cNvPr id="19" name="文本框 18"/>
          <p:cNvSpPr txBox="1"/>
          <p:nvPr/>
        </p:nvSpPr>
        <p:spPr>
          <a:xfrm>
            <a:off x="4328158" y="3107571"/>
            <a:ext cx="3535680" cy="1106805"/>
          </a:xfrm>
          <a:prstGeom prst="rect">
            <a:avLst/>
          </a:prstGeom>
          <a:noFill/>
        </p:spPr>
        <p:txBody>
          <a:bodyPr wrap="none" rtlCol="0">
            <a:spAutoFit/>
          </a:bodyPr>
          <a:lstStyle/>
          <a:p>
            <a:pPr algn="ctr"/>
            <a:r>
              <a:rPr lang="zh-CN" altLang="en-US" sz="6600" dirty="0">
                <a:solidFill>
                  <a:schemeClr val="bg1"/>
                </a:solidFill>
                <a:latin typeface="+mj-ea"/>
                <a:ea typeface="+mj-ea"/>
              </a:rPr>
              <a:t>系统测试</a:t>
            </a:r>
            <a:endParaRPr lang="zh-CN" altLang="en-US" sz="66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系统通用类测试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1546860" y="1853883"/>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白盒测试用例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sp>
        <p:nvSpPr>
          <p:cNvPr id="2" name="文本框 1"/>
          <p:cNvSpPr txBox="1"/>
          <p:nvPr/>
        </p:nvSpPr>
        <p:spPr>
          <a:xfrm>
            <a:off x="4449445" y="1177290"/>
            <a:ext cx="5080000" cy="460375"/>
          </a:xfrm>
          <a:prstGeom prst="rect">
            <a:avLst/>
          </a:prstGeom>
          <a:noFill/>
          <a:ln w="9525">
            <a:noFill/>
          </a:ln>
        </p:spPr>
        <p:txBody>
          <a:bodyPr>
            <a:spAutoFit/>
          </a:bodyPr>
          <a:p>
            <a:pPr indent="0"/>
            <a:r>
              <a:rPr lang="zh-CN" sz="2400" b="1">
                <a:latin typeface="华文仿宋" panose="02010600040101010101" charset="-122"/>
                <a:ea typeface="华文仿宋" panose="02010600040101010101" charset="-122"/>
              </a:rPr>
              <a:t>数据库通用类测试</a:t>
            </a:r>
            <a:endParaRPr lang="zh-CN" altLang="en-US" sz="2400" b="1">
              <a:latin typeface="华文仿宋" panose="02010600040101010101" charset="-122"/>
              <a:ea typeface="华文仿宋" panose="02010600040101010101" charset="-122"/>
            </a:endParaRPr>
          </a:p>
        </p:txBody>
      </p:sp>
      <p:sp>
        <p:nvSpPr>
          <p:cNvPr id="6" name="矩形 5"/>
          <p:cNvSpPr/>
          <p:nvPr/>
        </p:nvSpPr>
        <p:spPr>
          <a:xfrm>
            <a:off x="1546860" y="4430078"/>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黑</a:t>
            </a:r>
            <a:r>
              <a:rPr lang="zh-CN" altLang="en-US" sz="2000" dirty="0">
                <a:solidFill>
                  <a:schemeClr val="accent1"/>
                </a:solidFill>
                <a:latin typeface="华文仿宋" panose="02010600040101010101" charset="-122"/>
                <a:ea typeface="华文仿宋" panose="02010600040101010101" charset="-122"/>
                <a:sym typeface="+mn-ea"/>
              </a:rPr>
              <a:t>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graphicFrame>
        <p:nvGraphicFramePr>
          <p:cNvPr id="7" name="表格 6"/>
          <p:cNvGraphicFramePr/>
          <p:nvPr>
            <p:custDataLst>
              <p:tags r:id="rId2"/>
            </p:custDataLst>
          </p:nvPr>
        </p:nvGraphicFramePr>
        <p:xfrm>
          <a:off x="3415030" y="1854200"/>
          <a:ext cx="5212080" cy="1371600"/>
        </p:xfrm>
        <a:graphic>
          <a:graphicData uri="http://schemas.openxmlformats.org/drawingml/2006/table">
            <a:tbl>
              <a:tblPr firstRow="1" bandRow="1">
                <a:tableStyleId>{5940675A-B579-460E-94D1-54222C63F5DA}</a:tableStyleId>
              </a:tblPr>
              <a:tblGrid>
                <a:gridCol w="1111250"/>
                <a:gridCol w="4100513"/>
              </a:tblGrid>
              <a:tr h="228600">
                <a:tc>
                  <a:txBody>
                    <a:bodyPr/>
                    <a:p>
                      <a:pPr indent="0">
                        <a:buNone/>
                      </a:pPr>
                      <a:r>
                        <a:rPr lang="en-US" sz="1800" b="1">
                          <a:solidFill>
                            <a:srgbClr val="FFFFFF"/>
                          </a:solidFill>
                          <a:latin typeface="华文仿宋" panose="02010600040101010101" charset="-122"/>
                          <a:ea typeface="华文仿宋" panose="02010600040101010101" charset="-122"/>
                          <a:cs typeface="Times New Roman" panose="02020603050405020304" charset="0"/>
                        </a:rPr>
                        <a:t>用例名称</a:t>
                      </a:r>
                      <a:endParaRPr lang="en-US" altLang="en-US" sz="1800" b="1">
                        <a:solidFill>
                          <a:srgbClr val="FFFFFF"/>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solidFill>
                            <a:srgbClr val="FFFFFF"/>
                          </a:solidFill>
                          <a:latin typeface="华文仿宋" panose="02010600040101010101" charset="-122"/>
                          <a:ea typeface="华文仿宋" panose="02010600040101010101" charset="-122"/>
                          <a:cs typeface="Times New Roman" panose="02020603050405020304" charset="0"/>
                        </a:rPr>
                        <a:t>发布新消息测试用例</a:t>
                      </a:r>
                      <a:endParaRPr lang="en-US" altLang="en-US" sz="1800" b="1">
                        <a:solidFill>
                          <a:srgbClr val="FFFFFF"/>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DFBBB3"/>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华文仿宋" panose="02010600040101010101" charset="-122"/>
                        </a:rPr>
                        <a:t>用例id</a:t>
                      </a:r>
                      <a:endParaRPr lang="en-US" altLang="en-US" sz="1800" b="0">
                        <a:solidFill>
                          <a:srgbClr val="404040"/>
                        </a:solidFill>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C-00</a:t>
                      </a:r>
                      <a:r>
                        <a:rPr lang="en-US" sz="1800" b="0">
                          <a:solidFill>
                            <a:srgbClr val="404040"/>
                          </a:solidFill>
                          <a:latin typeface="华文仿宋" panose="02010600040101010101" charset="-122"/>
                          <a:ea typeface="华文仿宋" panose="02010600040101010101" charset="-122"/>
                          <a:cs typeface="宋体" panose="02010600030101010101" pitchFamily="2" charset="-122"/>
                        </a:rPr>
                        <a:t>1</a:t>
                      </a:r>
                      <a:endParaRPr lang="en-US" altLang="en-US" sz="1800" b="0">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基本描述</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宋体" panose="02010600030101010101" pitchFamily="2" charset="-122"/>
                        </a:rPr>
                        <a:t>管理员登录系统后可打开各个使用界面。</a:t>
                      </a:r>
                      <a:endParaRPr lang="en-US" altLang="en-US" sz="1800" b="0">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测试方案</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测试正确</a:t>
                      </a:r>
                      <a:r>
                        <a:rPr lang="en-US" sz="1800" b="0">
                          <a:solidFill>
                            <a:srgbClr val="404040"/>
                          </a:solidFill>
                          <a:latin typeface="华文仿宋" panose="02010600040101010101" charset="-122"/>
                          <a:ea typeface="华文仿宋" panose="02010600040101010101" charset="-122"/>
                          <a:cs typeface="宋体" panose="02010600030101010101" pitchFamily="2" charset="-122"/>
                        </a:rPr>
                        <a:t>选择不同功能</a:t>
                      </a:r>
                      <a:r>
                        <a:rPr lang="en-US" sz="1800" b="0">
                          <a:solidFill>
                            <a:srgbClr val="404040"/>
                          </a:solidFill>
                          <a:latin typeface="华文仿宋" panose="02010600040101010101" charset="-122"/>
                          <a:ea typeface="华文仿宋" panose="02010600040101010101" charset="-122"/>
                          <a:cs typeface="Times New Roman" panose="02020603050405020304" charset="0"/>
                        </a:rPr>
                        <a:t>等情况。</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输入数据</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输入正确数据。</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预期结果</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测试</a:t>
                      </a:r>
                      <a:r>
                        <a:rPr lang="en-US" sz="1800" b="0">
                          <a:solidFill>
                            <a:srgbClr val="404040"/>
                          </a:solidFill>
                          <a:latin typeface="华文仿宋" panose="02010600040101010101" charset="-122"/>
                          <a:ea typeface="华文仿宋" panose="02010600040101010101" charset="-122"/>
                          <a:cs typeface="宋体" panose="02010600030101010101" pitchFamily="2" charset="-122"/>
                        </a:rPr>
                        <a:t>正确执行，可进入各功能界面</a:t>
                      </a:r>
                      <a:r>
                        <a:rPr lang="en-US" sz="1800" b="0">
                          <a:solidFill>
                            <a:srgbClr val="404040"/>
                          </a:solidFill>
                          <a:latin typeface="华文仿宋" panose="02010600040101010101" charset="-122"/>
                          <a:ea typeface="华文仿宋" panose="02010600040101010101" charset="-122"/>
                          <a:cs typeface="Times New Roman" panose="02020603050405020304" charset="0"/>
                        </a:rPr>
                        <a:t>。</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graphicFrame>
        <p:nvGraphicFramePr>
          <p:cNvPr id="8" name="表格 7"/>
          <p:cNvGraphicFramePr/>
          <p:nvPr>
            <p:custDataLst>
              <p:tags r:id="rId3"/>
            </p:custDataLst>
          </p:nvPr>
        </p:nvGraphicFramePr>
        <p:xfrm>
          <a:off x="3415030" y="4144010"/>
          <a:ext cx="5212080" cy="1371600"/>
        </p:xfrm>
        <a:graphic>
          <a:graphicData uri="http://schemas.openxmlformats.org/drawingml/2006/table">
            <a:tbl>
              <a:tblPr firstRow="1" bandRow="1">
                <a:tableStyleId>{5940675A-B579-460E-94D1-54222C63F5DA}</a:tableStyleId>
              </a:tblPr>
              <a:tblGrid>
                <a:gridCol w="1111250"/>
                <a:gridCol w="4100513"/>
              </a:tblGrid>
              <a:tr h="228600">
                <a:tc>
                  <a:txBody>
                    <a:bodyPr/>
                    <a:p>
                      <a:pPr indent="0">
                        <a:buNone/>
                      </a:pPr>
                      <a:r>
                        <a:rPr lang="en-US" sz="1800" b="1">
                          <a:solidFill>
                            <a:srgbClr val="FFFFFF"/>
                          </a:solidFill>
                          <a:latin typeface="华文仿宋" panose="02010600040101010101" charset="-122"/>
                          <a:ea typeface="华文仿宋" panose="02010600040101010101" charset="-122"/>
                          <a:cs typeface="Times New Roman" panose="02020603050405020304" charset="0"/>
                        </a:rPr>
                        <a:t>用例名称</a:t>
                      </a:r>
                      <a:endParaRPr lang="en-US" altLang="en-US" sz="1800" b="1">
                        <a:solidFill>
                          <a:srgbClr val="FFFFFF"/>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solidFill>
                            <a:srgbClr val="FFFFFF"/>
                          </a:solidFill>
                          <a:latin typeface="华文仿宋" panose="02010600040101010101" charset="-122"/>
                          <a:ea typeface="华文仿宋" panose="02010600040101010101" charset="-122"/>
                          <a:cs typeface="Times New Roman" panose="02020603050405020304" charset="0"/>
                        </a:rPr>
                        <a:t>发布新消息测试用例</a:t>
                      </a:r>
                      <a:endParaRPr lang="en-US" altLang="en-US" sz="1800" b="1">
                        <a:solidFill>
                          <a:srgbClr val="FFFFFF"/>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DFBBB3"/>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华文仿宋" panose="02010600040101010101" charset="-122"/>
                        </a:rPr>
                        <a:t>用例id</a:t>
                      </a:r>
                      <a:endParaRPr lang="en-US" altLang="en-US" sz="1800" b="0">
                        <a:solidFill>
                          <a:srgbClr val="404040"/>
                        </a:solidFill>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C-00</a:t>
                      </a:r>
                      <a:r>
                        <a:rPr lang="en-US" sz="1800" b="0">
                          <a:solidFill>
                            <a:srgbClr val="404040"/>
                          </a:solidFill>
                          <a:latin typeface="华文仿宋" panose="02010600040101010101" charset="-122"/>
                          <a:ea typeface="华文仿宋" panose="02010600040101010101" charset="-122"/>
                          <a:cs typeface="宋体" panose="02010600030101010101" pitchFamily="2" charset="-122"/>
                        </a:rPr>
                        <a:t>2</a:t>
                      </a:r>
                      <a:endParaRPr lang="en-US" altLang="en-US" sz="1800" b="0">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基本描述</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宋体" panose="02010600030101010101" pitchFamily="2" charset="-122"/>
                        </a:rPr>
                        <a:t>管理员登录系统后可打开各个使用界面。</a:t>
                      </a:r>
                      <a:endParaRPr lang="en-US" altLang="en-US" sz="1800" b="0">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测试方案</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测试正确</a:t>
                      </a:r>
                      <a:r>
                        <a:rPr lang="en-US" sz="1800" b="0">
                          <a:solidFill>
                            <a:srgbClr val="404040"/>
                          </a:solidFill>
                          <a:latin typeface="华文仿宋" panose="02010600040101010101" charset="-122"/>
                          <a:ea typeface="华文仿宋" panose="02010600040101010101" charset="-122"/>
                          <a:cs typeface="宋体" panose="02010600030101010101" pitchFamily="2" charset="-122"/>
                        </a:rPr>
                        <a:t>选择不同功能</a:t>
                      </a:r>
                      <a:r>
                        <a:rPr lang="en-US" sz="1800" b="0">
                          <a:solidFill>
                            <a:srgbClr val="404040"/>
                          </a:solidFill>
                          <a:latin typeface="华文仿宋" panose="02010600040101010101" charset="-122"/>
                          <a:ea typeface="华文仿宋" panose="02010600040101010101" charset="-122"/>
                          <a:cs typeface="Times New Roman" panose="02020603050405020304" charset="0"/>
                        </a:rPr>
                        <a:t>等情况。</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输入数据</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宋体" panose="02010600030101010101" pitchFamily="2" charset="-122"/>
                        </a:rPr>
                        <a:t>点击不同按钮进入界面。</a:t>
                      </a:r>
                      <a:endParaRPr lang="en-US" altLang="en-US" sz="1800" b="0">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预期结果</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测试</a:t>
                      </a:r>
                      <a:r>
                        <a:rPr lang="en-US" sz="1800" b="0">
                          <a:solidFill>
                            <a:srgbClr val="404040"/>
                          </a:solidFill>
                          <a:latin typeface="华文仿宋" panose="02010600040101010101" charset="-122"/>
                          <a:ea typeface="华文仿宋" panose="02010600040101010101" charset="-122"/>
                          <a:cs typeface="宋体" panose="02010600030101010101" pitchFamily="2" charset="-122"/>
                        </a:rPr>
                        <a:t>正确执行，可进入各功能界面</a:t>
                      </a:r>
                      <a:r>
                        <a:rPr lang="en-US" sz="1800" b="0">
                          <a:solidFill>
                            <a:srgbClr val="404040"/>
                          </a:solidFill>
                          <a:latin typeface="华文仿宋" panose="02010600040101010101" charset="-122"/>
                          <a:ea typeface="华文仿宋" panose="02010600040101010101" charset="-122"/>
                          <a:cs typeface="Times New Roman" panose="02020603050405020304" charset="0"/>
                        </a:rPr>
                        <a:t>。</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系统通用类测试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4417060" y="1177290"/>
            <a:ext cx="5080000" cy="460375"/>
          </a:xfrm>
          <a:prstGeom prst="rect">
            <a:avLst/>
          </a:prstGeom>
          <a:noFill/>
          <a:ln w="9525">
            <a:noFill/>
          </a:ln>
        </p:spPr>
        <p:txBody>
          <a:bodyPr>
            <a:spAutoFit/>
          </a:bodyPr>
          <a:p>
            <a:pPr indent="0"/>
            <a:r>
              <a:rPr lang="zh-CN" sz="2400" b="1">
                <a:latin typeface="华文仿宋" panose="02010600040101010101" charset="-122"/>
                <a:ea typeface="华文仿宋" panose="02010600040101010101" charset="-122"/>
              </a:rPr>
              <a:t>系统通用类测试报告</a:t>
            </a:r>
            <a:endParaRPr lang="zh-CN" sz="2400" b="1">
              <a:latin typeface="华文仿宋" panose="02010600040101010101" charset="-122"/>
              <a:ea typeface="华文仿宋" panose="02010600040101010101" charset="-122"/>
            </a:endParaRPr>
          </a:p>
        </p:txBody>
      </p:sp>
      <p:pic>
        <p:nvPicPr>
          <p:cNvPr id="5" name="图片 4"/>
          <p:cNvPicPr/>
          <p:nvPr/>
        </p:nvPicPr>
        <p:blipFill>
          <a:blip r:embed="rId2"/>
          <a:stretch>
            <a:fillRect/>
          </a:stretch>
        </p:blipFill>
        <p:spPr>
          <a:xfrm>
            <a:off x="7251700" y="2137410"/>
            <a:ext cx="4594860" cy="3276600"/>
          </a:xfrm>
          <a:prstGeom prst="rect">
            <a:avLst/>
          </a:prstGeom>
          <a:noFill/>
          <a:ln w="9525">
            <a:noFill/>
          </a:ln>
        </p:spPr>
      </p:pic>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graphicFrame>
        <p:nvGraphicFramePr>
          <p:cNvPr id="9" name="表格 8"/>
          <p:cNvGraphicFramePr/>
          <p:nvPr>
            <p:custDataLst>
              <p:tags r:id="rId3"/>
            </p:custDataLst>
          </p:nvPr>
        </p:nvGraphicFramePr>
        <p:xfrm>
          <a:off x="325438" y="2226945"/>
          <a:ext cx="6684010" cy="2755900"/>
        </p:xfrm>
        <a:graphic>
          <a:graphicData uri="http://schemas.openxmlformats.org/drawingml/2006/table">
            <a:tbl>
              <a:tblPr firstRow="1" bandRow="1">
                <a:tableStyleId>{5940675A-B579-460E-94D1-54222C63F5DA}</a:tableStyleId>
              </a:tblPr>
              <a:tblGrid>
                <a:gridCol w="321945"/>
                <a:gridCol w="1209040"/>
                <a:gridCol w="776605"/>
                <a:gridCol w="781050"/>
                <a:gridCol w="777875"/>
                <a:gridCol w="734060"/>
                <a:gridCol w="305435"/>
                <a:gridCol w="628650"/>
                <a:gridCol w="678815"/>
                <a:gridCol w="470535"/>
              </a:tblGrid>
              <a:tr h="551180">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序号</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功能</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tc gridSpan="3">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结果描述</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tc hMerge="1">
                  <a:tcPr>
                    <a:lnT w="28575">
                      <a:solidFill>
                        <a:srgbClr val="848587"/>
                      </a:solidFill>
                      <a:prstDash val="solid"/>
                    </a:lnT>
                    <a:lnB w="9525">
                      <a:solidFill>
                        <a:srgbClr val="848587"/>
                      </a:solidFill>
                      <a:prstDash val="sysDash"/>
                    </a:lnB>
                  </a:tcPr>
                </a:tc>
                <a:tc hMerge="1">
                  <a:tcPr>
                    <a:lnR w="9525">
                      <a:solidFill>
                        <a:srgbClr val="848587"/>
                      </a:solidFill>
                      <a:prstDash val="sysDash"/>
                    </a:lnR>
                    <a:lnT w="28575">
                      <a:solidFill>
                        <a:srgbClr val="848587"/>
                      </a:solidFill>
                      <a:prstDash val="solid"/>
                    </a:lnT>
                    <a:lnB w="9525">
                      <a:solidFill>
                        <a:srgbClr val="848587"/>
                      </a:solidFill>
                      <a:prstDash val="sysDash"/>
                    </a:lnB>
                  </a:tcPr>
                </a:tc>
                <a:tc gridSpan="5">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统计项</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tc hMerge="1">
                  <a:tcPr>
                    <a:lnT w="28575">
                      <a:solidFill>
                        <a:srgbClr val="848587"/>
                      </a:solidFill>
                      <a:prstDash val="solid"/>
                    </a:lnT>
                    <a:lnB w="9525">
                      <a:solidFill>
                        <a:srgbClr val="848587"/>
                      </a:solidFill>
                      <a:prstDash val="sysDash"/>
                    </a:lnB>
                  </a:tcPr>
                </a:tc>
                <a:tc hMerge="1">
                  <a:tcPr>
                    <a:lnT w="28575">
                      <a:solidFill>
                        <a:srgbClr val="848587"/>
                      </a:solidFill>
                      <a:prstDash val="solid"/>
                    </a:lnT>
                    <a:lnB w="9525">
                      <a:solidFill>
                        <a:srgbClr val="848587"/>
                      </a:solidFill>
                      <a:prstDash val="sysDash"/>
                    </a:lnB>
                  </a:tcPr>
                </a:tc>
                <a:tc hMerge="1">
                  <a:tcPr>
                    <a:lnT w="28575">
                      <a:solidFill>
                        <a:srgbClr val="848587"/>
                      </a:solidFill>
                      <a:prstDash val="solid"/>
                    </a:lnT>
                    <a:lnB w="9525">
                      <a:solidFill>
                        <a:srgbClr val="848587"/>
                      </a:solidFill>
                      <a:prstDash val="sysDash"/>
                    </a:lnB>
                  </a:tcPr>
                </a:tc>
                <a:tc hMerge="1">
                  <a:tcPr>
                    <a:lnR w="9525">
                      <a:solidFill>
                        <a:srgbClr val="848587"/>
                      </a:solidFill>
                      <a:prstDash val="sysDash"/>
                    </a:lnR>
                    <a:lnT w="28575">
                      <a:solidFill>
                        <a:srgbClr val="848587"/>
                      </a:solidFill>
                      <a:prstDash val="solid"/>
                    </a:lnT>
                    <a:lnB w="9525">
                      <a:solidFill>
                        <a:srgbClr val="848587"/>
                      </a:solidFill>
                      <a:prstDash val="sysDash"/>
                    </a:lnB>
                  </a:tcPr>
                </a:tc>
              </a:tr>
              <a:tr h="1377950">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 </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 </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应达目标</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实际结果</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出现错误条件（几率）</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错误类型</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测试者</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测试日期</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改正日期</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848587"/>
                          </a:solidFill>
                          <a:latin typeface="华文仿宋" panose="02010600040101010101" charset="-122"/>
                          <a:ea typeface="华文仿宋" panose="02010600040101010101" charset="-122"/>
                          <a:cs typeface="宋体" panose="02010600030101010101" pitchFamily="2" charset="-122"/>
                        </a:rPr>
                        <a:t>状态</a:t>
                      </a:r>
                      <a:endParaRPr lang="en-US" altLang="en-US" sz="1800" b="1">
                        <a:solidFill>
                          <a:srgbClr val="848587"/>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r>
              <a:tr h="826770">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1</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打开各个使用界面</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进入功能界面</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进入功能界面</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未发生错误</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 </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皮志鹏</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2020-4-21</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2020-4-21</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buNone/>
                      </a:pPr>
                      <a:r>
                        <a:rPr lang="en-US" sz="1800" b="1">
                          <a:solidFill>
                            <a:srgbClr val="404040"/>
                          </a:solidFill>
                          <a:latin typeface="华文仿宋" panose="02010600040101010101" charset="-122"/>
                          <a:ea typeface="华文仿宋" panose="02010600040101010101" charset="-122"/>
                          <a:cs typeface="宋体" panose="02010600030101010101" pitchFamily="2" charset="-122"/>
                        </a:rPr>
                        <a:t>完成</a:t>
                      </a:r>
                      <a:endParaRPr lang="en-US" altLang="en-US" sz="1800" b="1">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系统登录模块测试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1546860" y="1853883"/>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白盒测试用例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sp>
        <p:nvSpPr>
          <p:cNvPr id="6" name="矩形 5"/>
          <p:cNvSpPr/>
          <p:nvPr/>
        </p:nvSpPr>
        <p:spPr>
          <a:xfrm>
            <a:off x="1546860" y="4430078"/>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黑</a:t>
            </a:r>
            <a:r>
              <a:rPr lang="zh-CN" altLang="en-US" sz="2000" dirty="0">
                <a:solidFill>
                  <a:schemeClr val="accent1"/>
                </a:solidFill>
                <a:latin typeface="华文仿宋" panose="02010600040101010101" charset="-122"/>
                <a:ea typeface="华文仿宋" panose="02010600040101010101" charset="-122"/>
                <a:sym typeface="+mn-ea"/>
              </a:rPr>
              <a:t>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graphicFrame>
        <p:nvGraphicFramePr>
          <p:cNvPr id="7" name="表格 6"/>
          <p:cNvGraphicFramePr/>
          <p:nvPr>
            <p:custDataLst>
              <p:tags r:id="rId2"/>
            </p:custDataLst>
          </p:nvPr>
        </p:nvGraphicFramePr>
        <p:xfrm>
          <a:off x="3415030" y="1436370"/>
          <a:ext cx="5650865" cy="1645920"/>
        </p:xfrm>
        <a:graphic>
          <a:graphicData uri="http://schemas.openxmlformats.org/drawingml/2006/table">
            <a:tbl>
              <a:tblPr firstRow="1" bandRow="1">
                <a:tableStyleId>{5940675A-B579-460E-94D1-54222C63F5DA}</a:tableStyleId>
              </a:tblPr>
              <a:tblGrid>
                <a:gridCol w="1111250"/>
                <a:gridCol w="4539615"/>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系统登录用例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74320">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C-00</a:t>
                      </a:r>
                      <a:r>
                        <a:rPr lang="en-US" sz="1800" b="0">
                          <a:latin typeface="华文仿宋" panose="02010600040101010101" charset="-122"/>
                          <a:ea typeface="华文仿宋" panose="02010600040101010101" charset="-122"/>
                          <a:cs typeface="宋体" panose="02010600030101010101" pitchFamily="2" charset="-122"/>
                        </a:rPr>
                        <a:t>3</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宋体" panose="02010600030101010101" pitchFamily="2" charset="-122"/>
                        </a:rPr>
                        <a:t>输入账号密码，进行超市仓库管理系统登录。</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测试正确输入</a:t>
                      </a:r>
                      <a:r>
                        <a:rPr lang="en-US" sz="1800" b="0">
                          <a:latin typeface="华文仿宋" panose="02010600040101010101" charset="-122"/>
                          <a:ea typeface="华文仿宋" panose="02010600040101010101" charset="-122"/>
                          <a:cs typeface="宋体" panose="02010600030101010101" pitchFamily="2" charset="-122"/>
                        </a:rPr>
                        <a:t>账号</a:t>
                      </a:r>
                      <a:r>
                        <a:rPr lang="en-US" sz="1800" b="0">
                          <a:latin typeface="华文仿宋" panose="02010600040101010101" charset="-122"/>
                          <a:ea typeface="华文仿宋" panose="02010600040101010101" charset="-122"/>
                          <a:cs typeface="Times New Roman" panose="02020603050405020304" charset="0"/>
                        </a:rPr>
                        <a:t>信息等情况。</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输入正确数据。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a:t>
                      </a:r>
                      <a:r>
                        <a:rPr lang="en-US" sz="1800" b="0">
                          <a:latin typeface="华文仿宋" panose="02010600040101010101" charset="-122"/>
                          <a:ea typeface="华文仿宋" panose="02010600040101010101" charset="-122"/>
                          <a:cs typeface="宋体" panose="02010600030101010101" pitchFamily="2" charset="-122"/>
                        </a:rPr>
                        <a:t>正确执行，超市仓库管理系统登录成功</a:t>
                      </a:r>
                      <a:r>
                        <a:rPr lang="en-US" sz="1800" b="0">
                          <a:latin typeface="华文仿宋" panose="02010600040101010101" charset="-122"/>
                          <a:ea typeface="华文仿宋" panose="02010600040101010101" charset="-122"/>
                          <a:cs typeface="Times New Roman" panose="02020603050405020304" charset="0"/>
                        </a:rPr>
                        <a: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graphicFrame>
        <p:nvGraphicFramePr>
          <p:cNvPr id="8" name="表格 7"/>
          <p:cNvGraphicFramePr/>
          <p:nvPr>
            <p:custDataLst>
              <p:tags r:id="rId3"/>
            </p:custDataLst>
          </p:nvPr>
        </p:nvGraphicFramePr>
        <p:xfrm>
          <a:off x="3415030" y="3840480"/>
          <a:ext cx="5715635" cy="2468880"/>
        </p:xfrm>
        <a:graphic>
          <a:graphicData uri="http://schemas.openxmlformats.org/drawingml/2006/table">
            <a:tbl>
              <a:tblPr firstRow="1" bandRow="1">
                <a:tableStyleId>{5940675A-B579-460E-94D1-54222C63F5DA}</a:tableStyleId>
              </a:tblPr>
              <a:tblGrid>
                <a:gridCol w="1111250"/>
                <a:gridCol w="4604385"/>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系统登录用例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28600">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C-00</a:t>
                      </a:r>
                      <a:r>
                        <a:rPr lang="en-US" sz="1800" b="0">
                          <a:latin typeface="华文仿宋" panose="02010600040101010101" charset="-122"/>
                          <a:ea typeface="华文仿宋" panose="02010600040101010101" charset="-122"/>
                          <a:cs typeface="宋体" panose="02010600030101010101" pitchFamily="2" charset="-122"/>
                        </a:rPr>
                        <a:t>4</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宋体" panose="02010600030101010101" pitchFamily="2" charset="-122"/>
                        </a:rPr>
                        <a:t>输入账号密码，进行超市仓库管理系统登录。</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测试正确输入、输入错误和不输入</a:t>
                      </a:r>
                      <a:r>
                        <a:rPr lang="en-US" sz="1800" b="0">
                          <a:latin typeface="华文仿宋" panose="02010600040101010101" charset="-122"/>
                          <a:ea typeface="华文仿宋" panose="02010600040101010101" charset="-122"/>
                          <a:cs typeface="宋体" panose="02010600030101010101" pitchFamily="2" charset="-122"/>
                        </a:rPr>
                        <a:t>账号</a:t>
                      </a:r>
                      <a:r>
                        <a:rPr lang="en-US" sz="1800" b="0">
                          <a:latin typeface="华文仿宋" panose="02010600040101010101" charset="-122"/>
                          <a:ea typeface="华文仿宋" panose="02010600040101010101" charset="-122"/>
                          <a:cs typeface="Times New Roman" panose="02020603050405020304" charset="0"/>
                        </a:rPr>
                        <a:t>信息等情况。</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输入正确数据。。3.不输入账号信息。</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第一组测试</a:t>
                      </a:r>
                      <a:r>
                        <a:rPr lang="en-US" sz="1800" b="0">
                          <a:latin typeface="华文仿宋" panose="02010600040101010101" charset="-122"/>
                          <a:ea typeface="华文仿宋" panose="02010600040101010101" charset="-122"/>
                          <a:cs typeface="宋体" panose="02010600030101010101" pitchFamily="2" charset="-122"/>
                        </a:rPr>
                        <a:t>正确执行，超市仓库管理系统登录成功</a:t>
                      </a:r>
                      <a:r>
                        <a:rPr lang="en-US" sz="1800" b="0">
                          <a:latin typeface="华文仿宋" panose="02010600040101010101" charset="-122"/>
                          <a:ea typeface="华文仿宋" panose="02010600040101010101" charset="-122"/>
                          <a:cs typeface="Times New Roman" panose="02020603050405020304" charset="0"/>
                        </a:rPr>
                        <a:t>。第二组测试系统提示</a:t>
                      </a:r>
                      <a:r>
                        <a:rPr lang="en-US" sz="1800" b="0">
                          <a:latin typeface="华文仿宋" panose="02010600040101010101" charset="-122"/>
                          <a:ea typeface="华文仿宋" panose="02010600040101010101" charset="-122"/>
                          <a:cs typeface="宋体" panose="02010600030101010101" pitchFamily="2" charset="-122"/>
                        </a:rPr>
                        <a:t>账号或密码错误</a:t>
                      </a:r>
                      <a:r>
                        <a:rPr lang="en-US" sz="1800" b="0">
                          <a:latin typeface="华文仿宋" panose="02010600040101010101" charset="-122"/>
                          <a:ea typeface="华文仿宋" panose="02010600040101010101" charset="-122"/>
                          <a:cs typeface="Times New Roman" panose="02020603050405020304" charset="0"/>
                        </a:rPr>
                        <a:t>。第三组测试系统</a:t>
                      </a:r>
                      <a:r>
                        <a:rPr lang="en-US" sz="1800" b="0">
                          <a:latin typeface="华文仿宋" panose="02010600040101010101" charset="-122"/>
                          <a:ea typeface="华文仿宋" panose="02010600040101010101" charset="-122"/>
                          <a:cs typeface="宋体" panose="02010600030101010101" pitchFamily="2" charset="-122"/>
                        </a:rPr>
                        <a:t>提示账号或密码错误。</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0" y="1973943"/>
            <a:ext cx="12193201" cy="3414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a:p>
        </p:txBody>
      </p:sp>
      <p:sp>
        <p:nvSpPr>
          <p:cNvPr id="18" name="椭圆 17"/>
          <p:cNvSpPr/>
          <p:nvPr/>
        </p:nvSpPr>
        <p:spPr>
          <a:xfrm>
            <a:off x="5112202" y="828740"/>
            <a:ext cx="1967594" cy="19675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accent1">
                    <a:lumMod val="75000"/>
                  </a:schemeClr>
                </a:solidFill>
                <a:latin typeface="Agency FB" panose="020B0503020202020204" pitchFamily="34" charset="0"/>
              </a:rPr>
              <a:t>01</a:t>
            </a:r>
            <a:endParaRPr lang="zh-CN" altLang="en-US" sz="8800" dirty="0">
              <a:solidFill>
                <a:schemeClr val="accent1">
                  <a:lumMod val="75000"/>
                </a:schemeClr>
              </a:solidFill>
              <a:latin typeface="Agency FB" panose="020B0503020202020204" pitchFamily="34" charset="0"/>
            </a:endParaRPr>
          </a:p>
        </p:txBody>
      </p:sp>
      <p:sp>
        <p:nvSpPr>
          <p:cNvPr id="19" name="文本框 18"/>
          <p:cNvSpPr txBox="1"/>
          <p:nvPr/>
        </p:nvSpPr>
        <p:spPr>
          <a:xfrm>
            <a:off x="4328159" y="3107571"/>
            <a:ext cx="3535680" cy="1106805"/>
          </a:xfrm>
          <a:prstGeom prst="rect">
            <a:avLst/>
          </a:prstGeom>
          <a:noFill/>
        </p:spPr>
        <p:txBody>
          <a:bodyPr wrap="none" rtlCol="0">
            <a:spAutoFit/>
          </a:bodyPr>
          <a:lstStyle/>
          <a:p>
            <a:pPr algn="ctr"/>
            <a:r>
              <a:rPr lang="zh-CN" altLang="en-US" sz="6600" dirty="0">
                <a:solidFill>
                  <a:schemeClr val="bg1"/>
                </a:solidFill>
                <a:latin typeface="+mj-ea"/>
                <a:ea typeface="+mj-ea"/>
              </a:rPr>
              <a:t>系统实现</a:t>
            </a:r>
            <a:endParaRPr lang="zh-CN" altLang="en-US" sz="66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系统登录模块测试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4417060" y="1177290"/>
            <a:ext cx="5080000" cy="460375"/>
          </a:xfrm>
          <a:prstGeom prst="rect">
            <a:avLst/>
          </a:prstGeom>
          <a:noFill/>
          <a:ln w="9525">
            <a:noFill/>
          </a:ln>
        </p:spPr>
        <p:txBody>
          <a:bodyPr>
            <a:spAutoFit/>
          </a:bodyPr>
          <a:p>
            <a:pPr indent="0"/>
            <a:r>
              <a:rPr lang="zh-CN" sz="2400" b="1">
                <a:latin typeface="华文仿宋" panose="02010600040101010101" charset="-122"/>
                <a:ea typeface="华文仿宋" panose="02010600040101010101" charset="-122"/>
              </a:rPr>
              <a:t>系统登录模块测试报告</a:t>
            </a:r>
            <a:endParaRPr lang="zh-CN" sz="2400" b="1">
              <a:latin typeface="华文仿宋" panose="02010600040101010101" charset="-122"/>
              <a:ea typeface="华文仿宋" panose="02010600040101010101" charset="-122"/>
            </a:endParaRPr>
          </a:p>
        </p:txBody>
      </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graphicFrame>
        <p:nvGraphicFramePr>
          <p:cNvPr id="4" name="表格 3"/>
          <p:cNvGraphicFramePr/>
          <p:nvPr>
            <p:custDataLst>
              <p:tags r:id="rId2"/>
            </p:custDataLst>
          </p:nvPr>
        </p:nvGraphicFramePr>
        <p:xfrm>
          <a:off x="457200" y="1900775"/>
          <a:ext cx="11277600" cy="4224020"/>
        </p:xfrm>
        <a:graphic>
          <a:graphicData uri="http://schemas.openxmlformats.org/drawingml/2006/table">
            <a:tbl>
              <a:tblPr firstRow="1" bandRow="1">
                <a:tableStyleId>{5940675A-B579-460E-94D1-54222C63F5DA}</a:tableStyleId>
              </a:tblPr>
              <a:tblGrid>
                <a:gridCol w="440055"/>
                <a:gridCol w="462915"/>
                <a:gridCol w="1336040"/>
                <a:gridCol w="1446530"/>
                <a:gridCol w="1581150"/>
                <a:gridCol w="1336040"/>
                <a:gridCol w="1090930"/>
                <a:gridCol w="1369060"/>
                <a:gridCol w="1369060"/>
                <a:gridCol w="845820"/>
              </a:tblGrid>
              <a:tr h="873760">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序号</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功能</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结果描述</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c gridSpan="5">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统计项</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873760">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 </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 </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应达目标</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实际结果</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出现错误条件（几率）</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错误类型</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测试者</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测试日期</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改正日期</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1" spc="130">
                          <a:solidFill>
                            <a:srgbClr val="646464"/>
                          </a:solidFill>
                          <a:latin typeface="微软雅黑" panose="020B0503020204020204" pitchFamily="34" charset="-122"/>
                          <a:ea typeface="微软雅黑" panose="020B0503020204020204" pitchFamily="34" charset="-122"/>
                        </a:rPr>
                        <a:t>状态</a:t>
                      </a:r>
                      <a:endParaRPr lang="en-US" sz="1800" b="1" spc="13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r h="1968500">
                <a:tc>
                  <a:txBody>
                    <a:bodyPr/>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1</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登录系统</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登录系统</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根据输入账号信息登录成功或输入错误账号未进入系统</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未发生错误</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 </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韩佳桐</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2020-5-6</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2020-5-6</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完成</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508000">
                <a:tc>
                  <a:txBody>
                    <a:bodyPr/>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 </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 </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如下图1</a:t>
                      </a: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c gridSpan="5">
                  <a:txBody>
                    <a:bodyPr/>
                    <a:p>
                      <a:pPr indent="0" algn="ctr">
                        <a:lnSpc>
                          <a:spcPct val="120000"/>
                        </a:lnSpc>
                        <a:spcBef>
                          <a:spcPts val="0"/>
                        </a:spcBef>
                        <a:spcAft>
                          <a:spcPts val="0"/>
                        </a:spcAft>
                        <a:buNone/>
                      </a:pP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T w="9525">
                      <a:solidFill>
                        <a:srgbClr val="646464"/>
                      </a:solidFill>
                      <a:prstDash val="sysDash"/>
                    </a:lnT>
                    <a:lnB w="28575">
                      <a:solidFill>
                        <a:srgbClr val="646464"/>
                      </a:solidFill>
                      <a:prstDash val="solid"/>
                    </a:lnB>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系统登录模块测试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pic>
        <p:nvPicPr>
          <p:cNvPr id="-2147482600" name="图片 -2147482601"/>
          <p:cNvPicPr>
            <a:picLocks noChangeAspect="1"/>
          </p:cNvPicPr>
          <p:nvPr/>
        </p:nvPicPr>
        <p:blipFill>
          <a:blip r:embed="rId2"/>
          <a:stretch>
            <a:fillRect/>
          </a:stretch>
        </p:blipFill>
        <p:spPr>
          <a:xfrm>
            <a:off x="233045" y="1870075"/>
            <a:ext cx="3746500" cy="3402330"/>
          </a:xfrm>
          <a:prstGeom prst="rect">
            <a:avLst/>
          </a:prstGeom>
          <a:noFill/>
          <a:ln w="9525">
            <a:noFill/>
          </a:ln>
        </p:spPr>
      </p:pic>
      <p:sp>
        <p:nvSpPr>
          <p:cNvPr id="3" name="文本框 2"/>
          <p:cNvSpPr txBox="1"/>
          <p:nvPr/>
        </p:nvSpPr>
        <p:spPr>
          <a:xfrm>
            <a:off x="-594360" y="5374640"/>
            <a:ext cx="5080000" cy="368300"/>
          </a:xfrm>
          <a:prstGeom prst="rect">
            <a:avLst/>
          </a:prstGeom>
          <a:noFill/>
          <a:ln w="9525">
            <a:noFill/>
          </a:ln>
        </p:spPr>
        <p:txBody>
          <a:bodyPr>
            <a:spAutoFit/>
          </a:bodyPr>
          <a:p>
            <a:pPr indent="0" algn="ctr"/>
            <a:r>
              <a:rPr lang="en-US" b="0">
                <a:latin typeface="华文仿宋" panose="02010600040101010101" charset="-122"/>
                <a:ea typeface="华文仿宋" panose="02010600040101010101" charset="-122"/>
                <a:cs typeface="华文仿宋" panose="02010600040101010101" charset="-122"/>
              </a:rPr>
              <a:t>1 </a:t>
            </a:r>
            <a:r>
              <a:rPr lang="zh-CN" b="0">
                <a:latin typeface="华文仿宋" panose="02010600040101010101" charset="-122"/>
                <a:ea typeface="华文仿宋" panose="02010600040101010101" charset="-122"/>
                <a:cs typeface="华文仿宋" panose="02010600040101010101" charset="-122"/>
              </a:rPr>
              <a:t>输入正确数据</a:t>
            </a:r>
            <a:endParaRPr lang="zh-CN" altLang="en-US">
              <a:latin typeface="华文仿宋" panose="02010600040101010101" charset="-122"/>
              <a:ea typeface="华文仿宋" panose="02010600040101010101" charset="-122"/>
              <a:cs typeface="华文仿宋" panose="02010600040101010101" charset="-122"/>
            </a:endParaRPr>
          </a:p>
        </p:txBody>
      </p:sp>
      <p:pic>
        <p:nvPicPr>
          <p:cNvPr id="-2147482599" name="图片 -2147482600"/>
          <p:cNvPicPr>
            <a:picLocks noChangeAspect="1"/>
          </p:cNvPicPr>
          <p:nvPr/>
        </p:nvPicPr>
        <p:blipFill>
          <a:blip r:embed="rId3"/>
          <a:stretch>
            <a:fillRect/>
          </a:stretch>
        </p:blipFill>
        <p:spPr>
          <a:xfrm>
            <a:off x="4053205" y="1870075"/>
            <a:ext cx="3728720" cy="3408680"/>
          </a:xfrm>
          <a:prstGeom prst="rect">
            <a:avLst/>
          </a:prstGeom>
          <a:noFill/>
          <a:ln w="9525">
            <a:noFill/>
          </a:ln>
        </p:spPr>
      </p:pic>
      <p:pic>
        <p:nvPicPr>
          <p:cNvPr id="-2147482580" name="图片 -2147482581"/>
          <p:cNvPicPr>
            <a:picLocks noChangeAspect="1"/>
          </p:cNvPicPr>
          <p:nvPr/>
        </p:nvPicPr>
        <p:blipFill>
          <a:blip r:embed="rId4"/>
          <a:stretch>
            <a:fillRect/>
          </a:stretch>
        </p:blipFill>
        <p:spPr>
          <a:xfrm>
            <a:off x="7781290" y="1869440"/>
            <a:ext cx="4299585" cy="3408680"/>
          </a:xfrm>
          <a:prstGeom prst="rect">
            <a:avLst/>
          </a:prstGeom>
          <a:noFill/>
          <a:ln w="9525">
            <a:noFill/>
          </a:ln>
        </p:spPr>
      </p:pic>
      <p:sp>
        <p:nvSpPr>
          <p:cNvPr id="5" name="文本框 4"/>
          <p:cNvSpPr txBox="1"/>
          <p:nvPr/>
        </p:nvSpPr>
        <p:spPr>
          <a:xfrm>
            <a:off x="4840605" y="5374640"/>
            <a:ext cx="5080000" cy="368300"/>
          </a:xfrm>
          <a:prstGeom prst="rect">
            <a:avLst/>
          </a:prstGeom>
          <a:noFill/>
          <a:ln w="9525">
            <a:noFill/>
          </a:ln>
        </p:spPr>
        <p:txBody>
          <a:bodyPr>
            <a:spAutoFit/>
          </a:bodyPr>
          <a:p>
            <a:pPr indent="0"/>
            <a:r>
              <a:rPr lang="en-US" b="0">
                <a:latin typeface="华文仿宋" panose="02010600040101010101" charset="-122"/>
                <a:ea typeface="华文仿宋" panose="02010600040101010101" charset="-122"/>
                <a:cs typeface="华文仿宋" panose="02010600040101010101" charset="-122"/>
              </a:rPr>
              <a:t>2 </a:t>
            </a:r>
            <a:r>
              <a:rPr lang="zh-CN" b="0">
                <a:latin typeface="华文仿宋" panose="02010600040101010101" charset="-122"/>
                <a:ea typeface="华文仿宋" panose="02010600040101010101" charset="-122"/>
                <a:cs typeface="华文仿宋" panose="02010600040101010101" charset="-122"/>
              </a:rPr>
              <a:t>输入错误账号信息</a:t>
            </a:r>
            <a:endParaRPr lang="zh-CN" altLang="en-US">
              <a:latin typeface="华文仿宋" panose="02010600040101010101" charset="-122"/>
              <a:ea typeface="华文仿宋" panose="02010600040101010101" charset="-122"/>
              <a:cs typeface="华文仿宋" panose="02010600040101010101" charset="-122"/>
            </a:endParaRPr>
          </a:p>
        </p:txBody>
      </p:sp>
      <p:sp>
        <p:nvSpPr>
          <p:cNvPr id="6" name="文本框 5"/>
          <p:cNvSpPr txBox="1"/>
          <p:nvPr/>
        </p:nvSpPr>
        <p:spPr>
          <a:xfrm>
            <a:off x="9047480" y="5374640"/>
            <a:ext cx="5080000" cy="368300"/>
          </a:xfrm>
          <a:prstGeom prst="rect">
            <a:avLst/>
          </a:prstGeom>
          <a:noFill/>
          <a:ln w="9525">
            <a:noFill/>
          </a:ln>
        </p:spPr>
        <p:txBody>
          <a:bodyPr>
            <a:spAutoFit/>
          </a:bodyPr>
          <a:p>
            <a:pPr indent="0"/>
            <a:r>
              <a:rPr lang="en-US" b="0">
                <a:latin typeface="华文仿宋" panose="02010600040101010101" charset="-122"/>
                <a:ea typeface="华文仿宋" panose="02010600040101010101" charset="-122"/>
                <a:cs typeface="华文仿宋" panose="02010600040101010101" charset="-122"/>
              </a:rPr>
              <a:t>3 </a:t>
            </a:r>
            <a:r>
              <a:rPr lang="zh-CN" b="0">
                <a:latin typeface="华文仿宋" panose="02010600040101010101" charset="-122"/>
                <a:ea typeface="华文仿宋" panose="02010600040101010101" charset="-122"/>
                <a:cs typeface="华文仿宋" panose="02010600040101010101" charset="-122"/>
              </a:rPr>
              <a:t>不输入账号信息</a:t>
            </a:r>
            <a:endParaRPr lang="zh-CN" altLang="en-US">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商品进货入库模块测试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1546860" y="1853883"/>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白盒测试用例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sp>
        <p:nvSpPr>
          <p:cNvPr id="6" name="矩形 5"/>
          <p:cNvSpPr/>
          <p:nvPr/>
        </p:nvSpPr>
        <p:spPr>
          <a:xfrm>
            <a:off x="1546860" y="4430078"/>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黑</a:t>
            </a:r>
            <a:r>
              <a:rPr lang="zh-CN" altLang="en-US" sz="2000" dirty="0">
                <a:solidFill>
                  <a:schemeClr val="accent1"/>
                </a:solidFill>
                <a:latin typeface="华文仿宋" panose="02010600040101010101" charset="-122"/>
                <a:ea typeface="华文仿宋" panose="02010600040101010101" charset="-122"/>
                <a:sym typeface="+mn-ea"/>
              </a:rPr>
              <a:t>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graphicFrame>
        <p:nvGraphicFramePr>
          <p:cNvPr id="7" name="表格 6"/>
          <p:cNvGraphicFramePr/>
          <p:nvPr>
            <p:custDataLst>
              <p:tags r:id="rId2"/>
            </p:custDataLst>
          </p:nvPr>
        </p:nvGraphicFramePr>
        <p:xfrm>
          <a:off x="3415030" y="1436370"/>
          <a:ext cx="5650865" cy="1645920"/>
        </p:xfrm>
        <a:graphic>
          <a:graphicData uri="http://schemas.openxmlformats.org/drawingml/2006/table">
            <a:tbl>
              <a:tblPr firstRow="1" bandRow="1">
                <a:tableStyleId>{5940675A-B579-460E-94D1-54222C63F5DA}</a:tableStyleId>
              </a:tblPr>
              <a:tblGrid>
                <a:gridCol w="1111250"/>
                <a:gridCol w="4539615"/>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商品进货入库用例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74320">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C-00</a:t>
                      </a:r>
                      <a:r>
                        <a:rPr lang="en-US" sz="1800" b="0">
                          <a:latin typeface="华文仿宋" panose="02010600040101010101" charset="-122"/>
                          <a:ea typeface="华文仿宋" panose="02010600040101010101" charset="-122"/>
                          <a:cs typeface="宋体" panose="02010600030101010101" pitchFamily="2" charset="-122"/>
                        </a:rPr>
                        <a:t>5</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宋体" panose="02010600030101010101" pitchFamily="2" charset="-122"/>
                        </a:rPr>
                        <a:t>输入商品信息，确认入库，进行商品入库。</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测试正确输入</a:t>
                      </a:r>
                      <a:r>
                        <a:rPr lang="en-US" sz="1800" b="0">
                          <a:latin typeface="华文仿宋" panose="02010600040101010101" charset="-122"/>
                          <a:ea typeface="华文仿宋" panose="02010600040101010101" charset="-122"/>
                          <a:cs typeface="宋体" panose="02010600030101010101" pitchFamily="2" charset="-122"/>
                        </a:rPr>
                        <a:t>商品</a:t>
                      </a:r>
                      <a:r>
                        <a:rPr lang="en-US" sz="1800" b="0">
                          <a:latin typeface="华文仿宋" panose="02010600040101010101" charset="-122"/>
                          <a:ea typeface="华文仿宋" panose="02010600040101010101" charset="-122"/>
                          <a:cs typeface="Times New Roman" panose="02020603050405020304" charset="0"/>
                        </a:rPr>
                        <a:t>信息</a:t>
                      </a:r>
                      <a:r>
                        <a:rPr lang="en-US" sz="1800" b="0">
                          <a:latin typeface="华文仿宋" panose="02010600040101010101" charset="-122"/>
                          <a:ea typeface="华文仿宋" panose="02010600040101010101" charset="-122"/>
                          <a:cs typeface="宋体" panose="02010600030101010101" pitchFamily="2" charset="-122"/>
                        </a:rPr>
                        <a:t>情况。</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输入正确数据。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a:t>
                      </a:r>
                      <a:r>
                        <a:rPr lang="en-US" sz="1800" b="0">
                          <a:latin typeface="华文仿宋" panose="02010600040101010101" charset="-122"/>
                          <a:ea typeface="华文仿宋" panose="02010600040101010101" charset="-122"/>
                          <a:cs typeface="宋体" panose="02010600030101010101" pitchFamily="2" charset="-122"/>
                        </a:rPr>
                        <a:t>正确执行，商品成功入库</a:t>
                      </a:r>
                      <a:r>
                        <a:rPr lang="en-US" sz="1800" b="0">
                          <a:latin typeface="华文仿宋" panose="02010600040101010101" charset="-122"/>
                          <a:ea typeface="华文仿宋" panose="02010600040101010101" charset="-122"/>
                          <a:cs typeface="Times New Roman" panose="02020603050405020304" charset="0"/>
                        </a:rPr>
                        <a: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graphicFrame>
        <p:nvGraphicFramePr>
          <p:cNvPr id="8" name="表格 7"/>
          <p:cNvGraphicFramePr/>
          <p:nvPr>
            <p:custDataLst>
              <p:tags r:id="rId3"/>
            </p:custDataLst>
          </p:nvPr>
        </p:nvGraphicFramePr>
        <p:xfrm>
          <a:off x="3415030" y="3840480"/>
          <a:ext cx="6957060" cy="2753995"/>
        </p:xfrm>
        <a:graphic>
          <a:graphicData uri="http://schemas.openxmlformats.org/drawingml/2006/table">
            <a:tbl>
              <a:tblPr firstRow="1" bandRow="1">
                <a:tableStyleId>{5940675A-B579-460E-94D1-54222C63F5DA}</a:tableStyleId>
              </a:tblPr>
              <a:tblGrid>
                <a:gridCol w="1111250"/>
                <a:gridCol w="5845810"/>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商品进货入库用例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85115">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C-00</a:t>
                      </a:r>
                      <a:r>
                        <a:rPr lang="en-US" sz="1800" b="0">
                          <a:latin typeface="华文仿宋" panose="02010600040101010101" charset="-122"/>
                          <a:ea typeface="华文仿宋" panose="02010600040101010101" charset="-122"/>
                          <a:cs typeface="宋体" panose="02010600030101010101" pitchFamily="2" charset="-122"/>
                        </a:rPr>
                        <a:t>6</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宋体" panose="02010600030101010101" pitchFamily="2" charset="-122"/>
                        </a:rPr>
                        <a:t>输入商品信息，确认入库，进行商品入库。</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测试正确输入商品信息，输入相同ID及名称商品等情况。</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1.输入正确数据。2.输入与上一条记录相同的商品ID，商品名，但是不同类别商品信息。3.重复商品相同类别添加入库。</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第一组测试</a:t>
                      </a:r>
                      <a:r>
                        <a:rPr lang="en-US" sz="1800" b="0">
                          <a:latin typeface="华文仿宋" panose="02010600040101010101" charset="-122"/>
                          <a:ea typeface="华文仿宋" panose="02010600040101010101" charset="-122"/>
                          <a:cs typeface="宋体" panose="02010600030101010101" pitchFamily="2" charset="-122"/>
                        </a:rPr>
                        <a:t>正确执行，商品成功入库</a:t>
                      </a:r>
                      <a:r>
                        <a:rPr lang="en-US" sz="1800" b="0">
                          <a:latin typeface="华文仿宋" panose="02010600040101010101" charset="-122"/>
                          <a:ea typeface="华文仿宋" panose="02010600040101010101" charset="-122"/>
                          <a:cs typeface="Times New Roman" panose="02020603050405020304" charset="0"/>
                        </a:rPr>
                        <a:t>。第二组测试系统提示</a:t>
                      </a:r>
                      <a:r>
                        <a:rPr lang="en-US" sz="1800" b="0">
                          <a:latin typeface="华文仿宋" panose="02010600040101010101" charset="-122"/>
                          <a:ea typeface="华文仿宋" panose="02010600040101010101" charset="-122"/>
                          <a:cs typeface="宋体" panose="02010600030101010101" pitchFamily="2" charset="-122"/>
                        </a:rPr>
                        <a:t>请选择商品类型进行添加</a:t>
                      </a:r>
                      <a:r>
                        <a:rPr lang="en-US" sz="1800" b="0">
                          <a:latin typeface="华文仿宋" panose="02010600040101010101" charset="-122"/>
                          <a:ea typeface="华文仿宋" panose="02010600040101010101" charset="-122"/>
                          <a:cs typeface="Times New Roman" panose="02020603050405020304" charset="0"/>
                        </a:rPr>
                        <a:t>。第</a:t>
                      </a:r>
                      <a:r>
                        <a:rPr lang="en-US" sz="1800" b="0">
                          <a:latin typeface="华文仿宋" panose="02010600040101010101" charset="-122"/>
                          <a:ea typeface="华文仿宋" panose="02010600040101010101" charset="-122"/>
                          <a:cs typeface="宋体" panose="02010600030101010101" pitchFamily="2" charset="-122"/>
                        </a:rPr>
                        <a:t>三</a:t>
                      </a:r>
                      <a:r>
                        <a:rPr lang="en-US" sz="1800" b="0">
                          <a:latin typeface="华文仿宋" panose="02010600040101010101" charset="-122"/>
                          <a:ea typeface="华文仿宋" panose="02010600040101010101" charset="-122"/>
                          <a:cs typeface="Times New Roman" panose="02020603050405020304" charset="0"/>
                        </a:rPr>
                        <a:t>组测试</a:t>
                      </a:r>
                      <a:r>
                        <a:rPr lang="en-US" sz="1800" b="0">
                          <a:latin typeface="华文仿宋" panose="02010600040101010101" charset="-122"/>
                          <a:ea typeface="华文仿宋" panose="02010600040101010101" charset="-122"/>
                          <a:cs typeface="宋体" panose="02010600030101010101" pitchFamily="2" charset="-122"/>
                        </a:rPr>
                        <a:t>商品成功入库，添加商品入库信息并且库存信息进行更新。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商品进货入库</a:t>
            </a:r>
            <a:r>
              <a:rPr lang="zh-CN" altLang="en-US" sz="2800" dirty="0">
                <a:solidFill>
                  <a:schemeClr val="accent1"/>
                </a:solidFill>
                <a:latin typeface="+mj-ea"/>
                <a:ea typeface="+mj-ea"/>
                <a:sym typeface="+mn-ea"/>
              </a:rPr>
              <a:t>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4417060" y="1177290"/>
            <a:ext cx="5080000" cy="460375"/>
          </a:xfrm>
          <a:prstGeom prst="rect">
            <a:avLst/>
          </a:prstGeom>
          <a:noFill/>
          <a:ln w="9525">
            <a:noFill/>
          </a:ln>
        </p:spPr>
        <p:txBody>
          <a:bodyPr>
            <a:spAutoFit/>
          </a:bodyPr>
          <a:p>
            <a:pPr indent="0"/>
            <a:r>
              <a:rPr lang="zh-CN" altLang="en-US" sz="2400" b="1" dirty="0">
                <a:solidFill>
                  <a:schemeClr val="accent1"/>
                </a:solidFill>
                <a:latin typeface="华文仿宋" panose="02010600040101010101" charset="-122"/>
                <a:ea typeface="华文仿宋" panose="02010600040101010101" charset="-122"/>
                <a:sym typeface="+mn-ea"/>
              </a:rPr>
              <a:t>商品进货入库</a:t>
            </a:r>
            <a:r>
              <a:rPr lang="zh-CN" sz="2400" b="1">
                <a:latin typeface="华文仿宋" panose="02010600040101010101" charset="-122"/>
                <a:ea typeface="华文仿宋" panose="02010600040101010101" charset="-122"/>
              </a:rPr>
              <a:t>模块测试报告</a:t>
            </a:r>
            <a:endParaRPr lang="zh-CN" sz="2400" b="1">
              <a:latin typeface="华文仿宋" panose="02010600040101010101" charset="-122"/>
              <a:ea typeface="华文仿宋" panose="02010600040101010101" charset="-122"/>
            </a:endParaRPr>
          </a:p>
        </p:txBody>
      </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graphicFrame>
        <p:nvGraphicFramePr>
          <p:cNvPr id="3" name="表格 2"/>
          <p:cNvGraphicFramePr/>
          <p:nvPr>
            <p:custDataLst>
              <p:tags r:id="rId2"/>
            </p:custDataLst>
          </p:nvPr>
        </p:nvGraphicFramePr>
        <p:xfrm>
          <a:off x="216217" y="1682603"/>
          <a:ext cx="11759565" cy="4901565"/>
        </p:xfrm>
        <a:graphic>
          <a:graphicData uri="http://schemas.openxmlformats.org/drawingml/2006/table">
            <a:tbl>
              <a:tblPr firstRow="1" bandRow="1">
                <a:tableStyleId>{5940675A-B579-460E-94D1-54222C63F5DA}</a:tableStyleId>
              </a:tblPr>
              <a:tblGrid>
                <a:gridCol w="423545"/>
                <a:gridCol w="1014730"/>
                <a:gridCol w="1951355"/>
                <a:gridCol w="1951355"/>
                <a:gridCol w="1320800"/>
                <a:gridCol w="1127760"/>
                <a:gridCol w="934720"/>
                <a:gridCol w="1146810"/>
                <a:gridCol w="1146810"/>
                <a:gridCol w="741680"/>
              </a:tblGrid>
              <a:tr h="641350">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序号</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功能</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结果描述</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c gridSpan="5">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统计项</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641350">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 </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 </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应达目标</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实际结果</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出现错误条件（几率）</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错误类型</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测试者</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测试日期</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改正日期</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状态</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r h="56578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1</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商品进货入库</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成功添加商品入库信息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成功添加商品入库信息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未发生错误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韩佳桐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2020-5-6</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2020-5-6</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完成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34099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 </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图4</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c gridSpan="5">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r>
              <a:tr h="1014730">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2</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重复商品不同类别添加入库</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不能添加商品入库信息并且提示错误信息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不能添加商品入库信息并且提示错误信息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未发生错误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韩佳桐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2020-5-6</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2020-5-6</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完成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41630">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 </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图5</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c gridSpan="5">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r>
              <a:tr h="101409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3</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重复商品相同类别添加入库</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添加商品入库信息并且库存信息进行更新</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添加商品入库信息并且库存信息进行更新</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未发生错误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韩佳桐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2020-5-6</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2020-5-6</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完成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41630">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 </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图6</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c gridSpan="5">
                  <a:txBody>
                    <a:bodyPr/>
                    <a:p>
                      <a:pPr indent="0" algn="ctr">
                        <a:lnSpc>
                          <a:spcPct val="120000"/>
                        </a:lnSpc>
                        <a:spcBef>
                          <a:spcPts val="0"/>
                        </a:spcBef>
                        <a:spcAft>
                          <a:spcPts val="0"/>
                        </a:spcAft>
                        <a:buNone/>
                      </a:pPr>
                      <a:endParaRPr lang="en-US"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T w="9525">
                      <a:solidFill>
                        <a:srgbClr val="646464"/>
                      </a:solidFill>
                      <a:prstDash val="sysDash"/>
                    </a:lnT>
                    <a:lnB w="28575">
                      <a:solidFill>
                        <a:srgbClr val="646464"/>
                      </a:solidFill>
                      <a:prstDash val="solid"/>
                    </a:lnB>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商品进货入库</a:t>
            </a:r>
            <a:r>
              <a:rPr lang="zh-CN" altLang="en-US" sz="2800" dirty="0">
                <a:solidFill>
                  <a:schemeClr val="accent1"/>
                </a:solidFill>
                <a:latin typeface="+mj-ea"/>
                <a:ea typeface="+mj-ea"/>
                <a:sym typeface="+mn-ea"/>
              </a:rPr>
              <a:t>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sp>
        <p:nvSpPr>
          <p:cNvPr id="3" name="文本框 2"/>
          <p:cNvSpPr txBox="1"/>
          <p:nvPr/>
        </p:nvSpPr>
        <p:spPr>
          <a:xfrm>
            <a:off x="-594360" y="5374640"/>
            <a:ext cx="5080000" cy="368300"/>
          </a:xfrm>
          <a:prstGeom prst="rect">
            <a:avLst/>
          </a:prstGeom>
          <a:noFill/>
          <a:ln w="9525">
            <a:noFill/>
          </a:ln>
        </p:spPr>
        <p:txBody>
          <a:bodyPr>
            <a:spAutoFit/>
          </a:bodyPr>
          <a:p>
            <a:pPr indent="0" algn="ctr"/>
            <a:r>
              <a:rPr b="0">
                <a:latin typeface="华文仿宋" panose="02010600040101010101" charset="-122"/>
                <a:ea typeface="华文仿宋" panose="02010600040101010101" charset="-122"/>
                <a:cs typeface="华文仿宋" panose="02010600040101010101" charset="-122"/>
              </a:rPr>
              <a:t>4 商品入库</a:t>
            </a:r>
            <a:endParaRPr b="0">
              <a:latin typeface="华文仿宋" panose="02010600040101010101" charset="-122"/>
              <a:ea typeface="华文仿宋" panose="02010600040101010101" charset="-122"/>
              <a:cs typeface="华文仿宋" panose="02010600040101010101" charset="-122"/>
            </a:endParaRPr>
          </a:p>
        </p:txBody>
      </p:sp>
      <p:sp>
        <p:nvSpPr>
          <p:cNvPr id="6" name="文本框 5"/>
          <p:cNvSpPr txBox="1"/>
          <p:nvPr/>
        </p:nvSpPr>
        <p:spPr>
          <a:xfrm>
            <a:off x="4337685" y="5374640"/>
            <a:ext cx="5080000" cy="368300"/>
          </a:xfrm>
          <a:prstGeom prst="rect">
            <a:avLst/>
          </a:prstGeom>
          <a:noFill/>
          <a:ln w="9525">
            <a:noFill/>
          </a:ln>
        </p:spPr>
        <p:txBody>
          <a:bodyPr>
            <a:spAutoFit/>
          </a:bodyPr>
          <a:p>
            <a:pPr indent="0"/>
            <a:r>
              <a:rPr b="0">
                <a:latin typeface="华文仿宋" panose="02010600040101010101" charset="-122"/>
                <a:ea typeface="华文仿宋" panose="02010600040101010101" charset="-122"/>
                <a:cs typeface="华文仿宋" panose="02010600040101010101" charset="-122"/>
              </a:rPr>
              <a:t>5 重复商品不同类别添加入库</a:t>
            </a:r>
            <a:endParaRPr b="0">
              <a:latin typeface="华文仿宋" panose="02010600040101010101" charset="-122"/>
              <a:ea typeface="华文仿宋" panose="02010600040101010101" charset="-122"/>
              <a:cs typeface="华文仿宋" panose="02010600040101010101" charset="-122"/>
            </a:endParaRPr>
          </a:p>
        </p:txBody>
      </p:sp>
      <p:sp>
        <p:nvSpPr>
          <p:cNvPr id="7" name="文本框 6"/>
          <p:cNvSpPr txBox="1"/>
          <p:nvPr/>
        </p:nvSpPr>
        <p:spPr>
          <a:xfrm>
            <a:off x="8556625" y="5374640"/>
            <a:ext cx="5080000" cy="368300"/>
          </a:xfrm>
          <a:prstGeom prst="rect">
            <a:avLst/>
          </a:prstGeom>
          <a:noFill/>
          <a:ln w="9525">
            <a:noFill/>
          </a:ln>
        </p:spPr>
        <p:txBody>
          <a:bodyPr>
            <a:spAutoFit/>
          </a:bodyPr>
          <a:p>
            <a:pPr indent="0"/>
            <a:r>
              <a:rPr b="0">
                <a:latin typeface="华文仿宋" panose="02010600040101010101" charset="-122"/>
                <a:ea typeface="华文仿宋" panose="02010600040101010101" charset="-122"/>
                <a:cs typeface="华文仿宋" panose="02010600040101010101" charset="-122"/>
              </a:rPr>
              <a:t>6 重复商品相同类别添加入库</a:t>
            </a:r>
            <a:endParaRPr b="0">
              <a:latin typeface="华文仿宋" panose="02010600040101010101" charset="-122"/>
              <a:ea typeface="华文仿宋" panose="02010600040101010101" charset="-122"/>
              <a:cs typeface="华文仿宋" panose="02010600040101010101" charset="-122"/>
            </a:endParaRPr>
          </a:p>
        </p:txBody>
      </p:sp>
      <p:pic>
        <p:nvPicPr>
          <p:cNvPr id="-2147482597" name="图片 -2147482598"/>
          <p:cNvPicPr>
            <a:picLocks noChangeAspect="1"/>
          </p:cNvPicPr>
          <p:nvPr/>
        </p:nvPicPr>
        <p:blipFill>
          <a:blip r:embed="rId2"/>
          <a:stretch>
            <a:fillRect/>
          </a:stretch>
        </p:blipFill>
        <p:spPr>
          <a:xfrm>
            <a:off x="165735" y="2014855"/>
            <a:ext cx="3765550" cy="3008630"/>
          </a:xfrm>
          <a:prstGeom prst="rect">
            <a:avLst/>
          </a:prstGeom>
          <a:noFill/>
          <a:ln w="9525">
            <a:noFill/>
          </a:ln>
        </p:spPr>
      </p:pic>
      <p:pic>
        <p:nvPicPr>
          <p:cNvPr id="-2147482596" name="图片 -2147482597"/>
          <p:cNvPicPr>
            <a:picLocks noChangeAspect="1"/>
          </p:cNvPicPr>
          <p:nvPr/>
        </p:nvPicPr>
        <p:blipFill>
          <a:blip r:embed="rId3"/>
          <a:stretch>
            <a:fillRect/>
          </a:stretch>
        </p:blipFill>
        <p:spPr>
          <a:xfrm>
            <a:off x="4019550" y="2014855"/>
            <a:ext cx="3672840" cy="3008630"/>
          </a:xfrm>
          <a:prstGeom prst="rect">
            <a:avLst/>
          </a:prstGeom>
          <a:noFill/>
          <a:ln w="9525">
            <a:noFill/>
          </a:ln>
        </p:spPr>
      </p:pic>
      <p:pic>
        <p:nvPicPr>
          <p:cNvPr id="-2147482595" name="图片 -2147482596"/>
          <p:cNvPicPr>
            <a:picLocks noChangeAspect="1"/>
          </p:cNvPicPr>
          <p:nvPr/>
        </p:nvPicPr>
        <p:blipFill>
          <a:blip r:embed="rId4"/>
          <a:stretch>
            <a:fillRect/>
          </a:stretch>
        </p:blipFill>
        <p:spPr>
          <a:xfrm>
            <a:off x="7860665" y="2014220"/>
            <a:ext cx="4211955" cy="30092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商品销售出库模块测试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1546860" y="1853883"/>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白盒测试用例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sp>
        <p:nvSpPr>
          <p:cNvPr id="6" name="矩形 5"/>
          <p:cNvSpPr/>
          <p:nvPr/>
        </p:nvSpPr>
        <p:spPr>
          <a:xfrm>
            <a:off x="1546860" y="4430078"/>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黑</a:t>
            </a:r>
            <a:r>
              <a:rPr lang="zh-CN" altLang="en-US" sz="2000" dirty="0">
                <a:solidFill>
                  <a:schemeClr val="accent1"/>
                </a:solidFill>
                <a:latin typeface="华文仿宋" panose="02010600040101010101" charset="-122"/>
                <a:ea typeface="华文仿宋" panose="02010600040101010101" charset="-122"/>
                <a:sym typeface="+mn-ea"/>
              </a:rPr>
              <a:t>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graphicFrame>
        <p:nvGraphicFramePr>
          <p:cNvPr id="7" name="表格 6"/>
          <p:cNvGraphicFramePr/>
          <p:nvPr>
            <p:custDataLst>
              <p:tags r:id="rId2"/>
            </p:custDataLst>
          </p:nvPr>
        </p:nvGraphicFramePr>
        <p:xfrm>
          <a:off x="3415030" y="1436370"/>
          <a:ext cx="5650865" cy="1645920"/>
        </p:xfrm>
        <a:graphic>
          <a:graphicData uri="http://schemas.openxmlformats.org/drawingml/2006/table">
            <a:tbl>
              <a:tblPr firstRow="1" bandRow="1">
                <a:tableStyleId>{5940675A-B579-460E-94D1-54222C63F5DA}</a:tableStyleId>
              </a:tblPr>
              <a:tblGrid>
                <a:gridCol w="1111250"/>
                <a:gridCol w="4539615"/>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商品销售出库用例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74320">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C-00</a:t>
                      </a:r>
                      <a:r>
                        <a:rPr lang="en-US" sz="1800" b="0">
                          <a:latin typeface="华文仿宋" panose="02010600040101010101" charset="-122"/>
                          <a:ea typeface="华文仿宋" panose="02010600040101010101" charset="-122"/>
                          <a:cs typeface="宋体" panose="02010600030101010101" pitchFamily="2" charset="-122"/>
                        </a:rPr>
                        <a:t>7</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输入出库商品ID和出库数量，确认出库，进行商品出库。</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测试正确输入</a:t>
                      </a:r>
                      <a:r>
                        <a:rPr lang="en-US" sz="1800" b="0">
                          <a:latin typeface="华文仿宋" panose="02010600040101010101" charset="-122"/>
                          <a:ea typeface="华文仿宋" panose="02010600040101010101" charset="-122"/>
                          <a:cs typeface="宋体" panose="02010600030101010101" pitchFamily="2" charset="-122"/>
                        </a:rPr>
                        <a:t>商品</a:t>
                      </a:r>
                      <a:r>
                        <a:rPr lang="en-US" sz="1800" b="0">
                          <a:latin typeface="华文仿宋" panose="02010600040101010101" charset="-122"/>
                          <a:ea typeface="华文仿宋" panose="02010600040101010101" charset="-122"/>
                          <a:cs typeface="Times New Roman" panose="02020603050405020304" charset="0"/>
                        </a:rPr>
                        <a:t>信息等情况。</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输入正确数据。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a:t>
                      </a:r>
                      <a:r>
                        <a:rPr lang="en-US" sz="1800" b="0">
                          <a:latin typeface="华文仿宋" panose="02010600040101010101" charset="-122"/>
                          <a:ea typeface="华文仿宋" panose="02010600040101010101" charset="-122"/>
                          <a:cs typeface="宋体" panose="02010600030101010101" pitchFamily="2" charset="-122"/>
                        </a:rPr>
                        <a:t>正确执行，商品成功入库</a:t>
                      </a:r>
                      <a:r>
                        <a:rPr lang="en-US" sz="1800" b="0">
                          <a:latin typeface="华文仿宋" panose="02010600040101010101" charset="-122"/>
                          <a:ea typeface="华文仿宋" panose="02010600040101010101" charset="-122"/>
                          <a:cs typeface="Times New Roman" panose="02020603050405020304" charset="0"/>
                        </a:rPr>
                        <a: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graphicFrame>
        <p:nvGraphicFramePr>
          <p:cNvPr id="8" name="表格 7"/>
          <p:cNvGraphicFramePr/>
          <p:nvPr>
            <p:custDataLst>
              <p:tags r:id="rId3"/>
            </p:custDataLst>
          </p:nvPr>
        </p:nvGraphicFramePr>
        <p:xfrm>
          <a:off x="3415030" y="3840480"/>
          <a:ext cx="6957060" cy="2753995"/>
        </p:xfrm>
        <a:graphic>
          <a:graphicData uri="http://schemas.openxmlformats.org/drawingml/2006/table">
            <a:tbl>
              <a:tblPr firstRow="1" bandRow="1">
                <a:tableStyleId>{5940675A-B579-460E-94D1-54222C63F5DA}</a:tableStyleId>
              </a:tblPr>
              <a:tblGrid>
                <a:gridCol w="1111250"/>
                <a:gridCol w="5845810"/>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商品销售出库用例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85115">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C-00</a:t>
                      </a:r>
                      <a:r>
                        <a:rPr lang="en-US" sz="1800" b="0">
                          <a:latin typeface="华文仿宋" panose="02010600040101010101" charset="-122"/>
                          <a:ea typeface="华文仿宋" panose="02010600040101010101" charset="-122"/>
                          <a:cs typeface="宋体" panose="02010600030101010101" pitchFamily="2" charset="-122"/>
                        </a:rPr>
                        <a:t>8</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输入出库商品ID和出库数量，确认出库，进行商品出库。</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测试正确输入商品信息，输入相同ID及名称商品等情况。</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1.输入正确数据。2.输入与上一条记录相同的商品ID，商品名，但是不同类别商品信息。3.重复商品相同类别添加入库。</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第一组测试</a:t>
                      </a:r>
                      <a:r>
                        <a:rPr lang="en-US" sz="1800" b="0">
                          <a:latin typeface="华文仿宋" panose="02010600040101010101" charset="-122"/>
                          <a:ea typeface="华文仿宋" panose="02010600040101010101" charset="-122"/>
                          <a:cs typeface="宋体" panose="02010600030101010101" pitchFamily="2" charset="-122"/>
                        </a:rPr>
                        <a:t>正确执行，商品成功入库</a:t>
                      </a:r>
                      <a:r>
                        <a:rPr lang="en-US" sz="1800" b="0">
                          <a:latin typeface="华文仿宋" panose="02010600040101010101" charset="-122"/>
                          <a:ea typeface="华文仿宋" panose="02010600040101010101" charset="-122"/>
                          <a:cs typeface="Times New Roman" panose="02020603050405020304" charset="0"/>
                        </a:rPr>
                        <a:t>。第二组测试系统提示</a:t>
                      </a:r>
                      <a:r>
                        <a:rPr lang="en-US" sz="1800" b="0">
                          <a:latin typeface="华文仿宋" panose="02010600040101010101" charset="-122"/>
                          <a:ea typeface="华文仿宋" panose="02010600040101010101" charset="-122"/>
                          <a:cs typeface="宋体" panose="02010600030101010101" pitchFamily="2" charset="-122"/>
                        </a:rPr>
                        <a:t>请选择商品类型进行添加</a:t>
                      </a:r>
                      <a:r>
                        <a:rPr lang="en-US" sz="1800" b="0">
                          <a:latin typeface="华文仿宋" panose="02010600040101010101" charset="-122"/>
                          <a:ea typeface="华文仿宋" panose="02010600040101010101" charset="-122"/>
                          <a:cs typeface="Times New Roman" panose="02020603050405020304" charset="0"/>
                        </a:rPr>
                        <a:t>。第</a:t>
                      </a:r>
                      <a:r>
                        <a:rPr lang="en-US" sz="1800" b="0">
                          <a:latin typeface="华文仿宋" panose="02010600040101010101" charset="-122"/>
                          <a:ea typeface="华文仿宋" panose="02010600040101010101" charset="-122"/>
                          <a:cs typeface="宋体" panose="02010600030101010101" pitchFamily="2" charset="-122"/>
                        </a:rPr>
                        <a:t>三</a:t>
                      </a:r>
                      <a:r>
                        <a:rPr lang="en-US" sz="1800" b="0">
                          <a:latin typeface="华文仿宋" panose="02010600040101010101" charset="-122"/>
                          <a:ea typeface="华文仿宋" panose="02010600040101010101" charset="-122"/>
                          <a:cs typeface="Times New Roman" panose="02020603050405020304" charset="0"/>
                        </a:rPr>
                        <a:t>组测试</a:t>
                      </a:r>
                      <a:r>
                        <a:rPr lang="en-US" sz="1800" b="0">
                          <a:latin typeface="华文仿宋" panose="02010600040101010101" charset="-122"/>
                          <a:ea typeface="华文仿宋" panose="02010600040101010101" charset="-122"/>
                          <a:cs typeface="宋体" panose="02010600030101010101" pitchFamily="2" charset="-122"/>
                        </a:rPr>
                        <a:t>商品成功入库，添加商品入库信息并且库存信息进行更新。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商品销售出库</a:t>
            </a:r>
            <a:r>
              <a:rPr lang="zh-CN" altLang="en-US" sz="2800" dirty="0">
                <a:solidFill>
                  <a:schemeClr val="accent1"/>
                </a:solidFill>
                <a:latin typeface="+mj-ea"/>
                <a:ea typeface="+mj-ea"/>
                <a:sym typeface="+mn-ea"/>
              </a:rPr>
              <a:t>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4417060" y="1177290"/>
            <a:ext cx="5080000" cy="460375"/>
          </a:xfrm>
          <a:prstGeom prst="rect">
            <a:avLst/>
          </a:prstGeom>
          <a:noFill/>
          <a:ln w="9525">
            <a:noFill/>
          </a:ln>
        </p:spPr>
        <p:txBody>
          <a:bodyPr>
            <a:spAutoFit/>
          </a:bodyPr>
          <a:p>
            <a:pPr indent="0"/>
            <a:r>
              <a:rPr lang="zh-CN" altLang="en-US" sz="2400" b="1" dirty="0">
                <a:solidFill>
                  <a:schemeClr val="accent1"/>
                </a:solidFill>
                <a:latin typeface="华文仿宋" panose="02010600040101010101" charset="-122"/>
                <a:ea typeface="华文仿宋" panose="02010600040101010101" charset="-122"/>
                <a:sym typeface="+mn-ea"/>
              </a:rPr>
              <a:t>商品销售出库</a:t>
            </a:r>
            <a:r>
              <a:rPr lang="zh-CN" sz="2400" b="1">
                <a:latin typeface="华文仿宋" panose="02010600040101010101" charset="-122"/>
                <a:ea typeface="华文仿宋" panose="02010600040101010101" charset="-122"/>
              </a:rPr>
              <a:t>模块测试报告</a:t>
            </a:r>
            <a:endParaRPr lang="zh-CN" sz="2400" b="1">
              <a:latin typeface="华文仿宋" panose="02010600040101010101" charset="-122"/>
              <a:ea typeface="华文仿宋" panose="02010600040101010101" charset="-122"/>
            </a:endParaRPr>
          </a:p>
        </p:txBody>
      </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graphicFrame>
        <p:nvGraphicFramePr>
          <p:cNvPr id="3" name="表格 2"/>
          <p:cNvGraphicFramePr/>
          <p:nvPr>
            <p:custDataLst>
              <p:tags r:id="rId2"/>
            </p:custDataLst>
          </p:nvPr>
        </p:nvGraphicFramePr>
        <p:xfrm>
          <a:off x="215900" y="1776265"/>
          <a:ext cx="11760200" cy="4714240"/>
        </p:xfrm>
        <a:graphic>
          <a:graphicData uri="http://schemas.openxmlformats.org/drawingml/2006/table">
            <a:tbl>
              <a:tblPr firstRow="1" bandRow="1">
                <a:tableStyleId>{5940675A-B579-460E-94D1-54222C63F5DA}</a:tableStyleId>
              </a:tblPr>
              <a:tblGrid>
                <a:gridCol w="423545"/>
                <a:gridCol w="816610"/>
                <a:gridCol w="2050415"/>
                <a:gridCol w="2051050"/>
                <a:gridCol w="1320800"/>
                <a:gridCol w="1127760"/>
                <a:gridCol w="934720"/>
                <a:gridCol w="1146810"/>
                <a:gridCol w="1146810"/>
                <a:gridCol w="741680"/>
              </a:tblGrid>
              <a:tr h="560705">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序号</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功能</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结果描述</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c gridSpan="5">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统计项</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560070">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 </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 </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应达目标</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实际结果</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出现错误条件（几率）</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错误类型</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测试者</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测试日期</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改正日期</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状态</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r h="95059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1</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D或输入错误ID</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不能添加商品出库信息并且提示错误信息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不能添加商品出库信息并且提示错误信息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未发生错误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焦轩琦</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完成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247650">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 </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图7，图8</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c gridSpan="5">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r>
              <a:tr h="481330">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2</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endParaRPr lang="en-US"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成功添加商品出库信息并且更新库存信息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成功添加商品出库信息并且更新库存信息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未发生错误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焦轩琦</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完成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47650">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 </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图9</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c gridSpan="5">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r>
              <a:tr h="1418590">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3</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输入出库数量大于商品库存</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不能添加商品出库信息并且提示错误信息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不能添加商品出库信息并且提示错误信息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未发生错误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焦轩琦</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完成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47650">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 </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图10</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c gridSpan="5">
                  <a:txBody>
                    <a:bodyPr/>
                    <a:p>
                      <a:pPr indent="0" algn="ctr">
                        <a:lnSpc>
                          <a:spcPct val="120000"/>
                        </a:lnSpc>
                        <a:spcBef>
                          <a:spcPts val="0"/>
                        </a:spcBef>
                        <a:spcAft>
                          <a:spcPts val="0"/>
                        </a:spcAft>
                        <a:buNone/>
                      </a:pPr>
                      <a:endParaRPr lang="en-US"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T w="9525">
                      <a:solidFill>
                        <a:srgbClr val="646464"/>
                      </a:solidFill>
                      <a:prstDash val="sysDash"/>
                    </a:lnT>
                    <a:lnB w="28575">
                      <a:solidFill>
                        <a:srgbClr val="646464"/>
                      </a:solidFill>
                      <a:prstDash val="solid"/>
                    </a:lnB>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商品销售出库</a:t>
            </a:r>
            <a:r>
              <a:rPr lang="zh-CN" altLang="en-US" sz="2800" dirty="0">
                <a:solidFill>
                  <a:schemeClr val="accent1"/>
                </a:solidFill>
                <a:latin typeface="+mj-ea"/>
                <a:ea typeface="+mj-ea"/>
                <a:sym typeface="+mn-ea"/>
              </a:rPr>
              <a:t>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sp>
        <p:nvSpPr>
          <p:cNvPr id="3" name="文本框 2"/>
          <p:cNvSpPr txBox="1"/>
          <p:nvPr/>
        </p:nvSpPr>
        <p:spPr>
          <a:xfrm>
            <a:off x="730250" y="5374640"/>
            <a:ext cx="5080000" cy="368300"/>
          </a:xfrm>
          <a:prstGeom prst="rect">
            <a:avLst/>
          </a:prstGeom>
          <a:noFill/>
          <a:ln w="9525">
            <a:noFill/>
          </a:ln>
        </p:spPr>
        <p:txBody>
          <a:bodyPr>
            <a:spAutoFit/>
          </a:bodyPr>
          <a:p>
            <a:pPr indent="0" algn="ctr"/>
            <a:r>
              <a:rPr b="0">
                <a:latin typeface="华文仿宋" panose="02010600040101010101" charset="-122"/>
                <a:ea typeface="华文仿宋" panose="02010600040101010101" charset="-122"/>
                <a:cs typeface="华文仿宋" panose="02010600040101010101" charset="-122"/>
              </a:rPr>
              <a:t>7 未输入商品ID</a:t>
            </a:r>
            <a:endParaRPr b="0">
              <a:latin typeface="华文仿宋" panose="02010600040101010101" charset="-122"/>
              <a:ea typeface="华文仿宋" panose="02010600040101010101" charset="-122"/>
              <a:cs typeface="华文仿宋" panose="02010600040101010101" charset="-122"/>
            </a:endParaRPr>
          </a:p>
        </p:txBody>
      </p:sp>
      <p:sp>
        <p:nvSpPr>
          <p:cNvPr id="7" name="文本框 6"/>
          <p:cNvSpPr txBox="1"/>
          <p:nvPr/>
        </p:nvSpPr>
        <p:spPr>
          <a:xfrm>
            <a:off x="8342630" y="5374640"/>
            <a:ext cx="5080000" cy="368300"/>
          </a:xfrm>
          <a:prstGeom prst="rect">
            <a:avLst/>
          </a:prstGeom>
          <a:noFill/>
          <a:ln w="9525">
            <a:noFill/>
          </a:ln>
        </p:spPr>
        <p:txBody>
          <a:bodyPr>
            <a:spAutoFit/>
          </a:bodyPr>
          <a:p>
            <a:pPr indent="0"/>
            <a:r>
              <a:rPr b="0">
                <a:latin typeface="华文仿宋" panose="02010600040101010101" charset="-122"/>
                <a:ea typeface="华文仿宋" panose="02010600040101010101" charset="-122"/>
                <a:cs typeface="华文仿宋" panose="02010600040101010101" charset="-122"/>
              </a:rPr>
              <a:t>8 输入错误ID</a:t>
            </a:r>
            <a:endParaRPr b="0">
              <a:latin typeface="华文仿宋" panose="02010600040101010101" charset="-122"/>
              <a:ea typeface="华文仿宋" panose="02010600040101010101" charset="-122"/>
              <a:cs typeface="华文仿宋" panose="02010600040101010101" charset="-122"/>
            </a:endParaRPr>
          </a:p>
        </p:txBody>
      </p:sp>
      <p:pic>
        <p:nvPicPr>
          <p:cNvPr id="-2147482579" name="图片 -2147482580"/>
          <p:cNvPicPr>
            <a:picLocks noChangeAspect="1"/>
          </p:cNvPicPr>
          <p:nvPr/>
        </p:nvPicPr>
        <p:blipFill>
          <a:blip r:embed="rId2"/>
          <a:stretch>
            <a:fillRect/>
          </a:stretch>
        </p:blipFill>
        <p:spPr>
          <a:xfrm>
            <a:off x="636905" y="1547178"/>
            <a:ext cx="5266690" cy="3762375"/>
          </a:xfrm>
          <a:prstGeom prst="rect">
            <a:avLst/>
          </a:prstGeom>
          <a:noFill/>
          <a:ln w="9525">
            <a:noFill/>
          </a:ln>
        </p:spPr>
      </p:pic>
      <p:pic>
        <p:nvPicPr>
          <p:cNvPr id="-2147482593" name="图片 -2147482594"/>
          <p:cNvPicPr>
            <a:picLocks noChangeAspect="1"/>
          </p:cNvPicPr>
          <p:nvPr/>
        </p:nvPicPr>
        <p:blipFill>
          <a:blip r:embed="rId3"/>
          <a:stretch>
            <a:fillRect/>
          </a:stretch>
        </p:blipFill>
        <p:spPr>
          <a:xfrm>
            <a:off x="6577330" y="1547813"/>
            <a:ext cx="5266690" cy="3762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商品销售出库</a:t>
            </a:r>
            <a:r>
              <a:rPr lang="zh-CN" altLang="en-US" sz="2800" dirty="0">
                <a:solidFill>
                  <a:schemeClr val="accent1"/>
                </a:solidFill>
                <a:latin typeface="+mj-ea"/>
                <a:ea typeface="+mj-ea"/>
                <a:sym typeface="+mn-ea"/>
              </a:rPr>
              <a:t>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sp>
        <p:nvSpPr>
          <p:cNvPr id="3" name="文本框 2"/>
          <p:cNvSpPr txBox="1"/>
          <p:nvPr/>
        </p:nvSpPr>
        <p:spPr>
          <a:xfrm>
            <a:off x="730250" y="5374640"/>
            <a:ext cx="5080000" cy="368300"/>
          </a:xfrm>
          <a:prstGeom prst="rect">
            <a:avLst/>
          </a:prstGeom>
          <a:noFill/>
          <a:ln w="9525">
            <a:noFill/>
          </a:ln>
        </p:spPr>
        <p:txBody>
          <a:bodyPr>
            <a:spAutoFit/>
          </a:bodyPr>
          <a:p>
            <a:pPr indent="0" algn="ctr"/>
            <a:r>
              <a:rPr>
                <a:latin typeface="华文仿宋" panose="02010600040101010101" charset="-122"/>
                <a:ea typeface="华文仿宋" panose="02010600040101010101" charset="-122"/>
                <a:cs typeface="华文仿宋" panose="02010600040101010101" charset="-122"/>
                <a:sym typeface="+mn-ea"/>
              </a:rPr>
              <a:t>9 商品销售出库</a:t>
            </a:r>
            <a:endParaRPr>
              <a:latin typeface="华文仿宋" panose="02010600040101010101" charset="-122"/>
              <a:ea typeface="华文仿宋" panose="02010600040101010101" charset="-122"/>
              <a:cs typeface="华文仿宋" panose="02010600040101010101" charset="-122"/>
              <a:sym typeface="+mn-ea"/>
            </a:endParaRPr>
          </a:p>
        </p:txBody>
      </p:sp>
      <p:sp>
        <p:nvSpPr>
          <p:cNvPr id="7" name="文本框 6"/>
          <p:cNvSpPr txBox="1"/>
          <p:nvPr/>
        </p:nvSpPr>
        <p:spPr>
          <a:xfrm>
            <a:off x="7614920" y="5374640"/>
            <a:ext cx="5080000" cy="368300"/>
          </a:xfrm>
          <a:prstGeom prst="rect">
            <a:avLst/>
          </a:prstGeom>
          <a:noFill/>
          <a:ln w="9525">
            <a:noFill/>
          </a:ln>
        </p:spPr>
        <p:txBody>
          <a:bodyPr>
            <a:spAutoFit/>
          </a:bodyPr>
          <a:p>
            <a:pPr indent="0"/>
            <a:r>
              <a:rPr b="0">
                <a:latin typeface="华文仿宋" panose="02010600040101010101" charset="-122"/>
                <a:ea typeface="华文仿宋" panose="02010600040101010101" charset="-122"/>
                <a:cs typeface="华文仿宋" panose="02010600040101010101" charset="-122"/>
              </a:rPr>
              <a:t>10 输入出库数量大于商品库存</a:t>
            </a:r>
            <a:endParaRPr b="0">
              <a:latin typeface="华文仿宋" panose="02010600040101010101" charset="-122"/>
              <a:ea typeface="华文仿宋" panose="02010600040101010101" charset="-122"/>
              <a:cs typeface="华文仿宋" panose="02010600040101010101" charset="-122"/>
            </a:endParaRPr>
          </a:p>
        </p:txBody>
      </p:sp>
      <p:pic>
        <p:nvPicPr>
          <p:cNvPr id="-2147482592" name="图片 -2147482593"/>
          <p:cNvPicPr>
            <a:picLocks noChangeAspect="1"/>
          </p:cNvPicPr>
          <p:nvPr/>
        </p:nvPicPr>
        <p:blipFill>
          <a:blip r:embed="rId2"/>
          <a:stretch>
            <a:fillRect/>
          </a:stretch>
        </p:blipFill>
        <p:spPr>
          <a:xfrm>
            <a:off x="915035" y="1547813"/>
            <a:ext cx="5266690" cy="3762375"/>
          </a:xfrm>
          <a:prstGeom prst="rect">
            <a:avLst/>
          </a:prstGeom>
          <a:noFill/>
          <a:ln w="9525">
            <a:noFill/>
          </a:ln>
        </p:spPr>
      </p:pic>
      <p:pic>
        <p:nvPicPr>
          <p:cNvPr id="-2147482591" name="图片 -2147482592"/>
          <p:cNvPicPr>
            <a:picLocks noChangeAspect="1"/>
          </p:cNvPicPr>
          <p:nvPr/>
        </p:nvPicPr>
        <p:blipFill>
          <a:blip r:embed="rId3"/>
          <a:stretch>
            <a:fillRect/>
          </a:stretch>
        </p:blipFill>
        <p:spPr>
          <a:xfrm>
            <a:off x="6480810" y="1547813"/>
            <a:ext cx="5266690" cy="3762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商品信息修改</a:t>
            </a:r>
            <a:r>
              <a:rPr lang="zh-CN" altLang="en-US" sz="2800" dirty="0">
                <a:solidFill>
                  <a:schemeClr val="accent1"/>
                </a:solidFill>
                <a:latin typeface="+mj-ea"/>
                <a:ea typeface="+mj-ea"/>
                <a:sym typeface="+mn-ea"/>
              </a:rPr>
              <a:t>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1546860" y="1853883"/>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白盒测试用例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sp>
        <p:nvSpPr>
          <p:cNvPr id="6" name="矩形 5"/>
          <p:cNvSpPr/>
          <p:nvPr/>
        </p:nvSpPr>
        <p:spPr>
          <a:xfrm>
            <a:off x="1546860" y="4430078"/>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黑</a:t>
            </a:r>
            <a:r>
              <a:rPr lang="zh-CN" altLang="en-US" sz="2000" dirty="0">
                <a:solidFill>
                  <a:schemeClr val="accent1"/>
                </a:solidFill>
                <a:latin typeface="华文仿宋" panose="02010600040101010101" charset="-122"/>
                <a:ea typeface="华文仿宋" panose="02010600040101010101" charset="-122"/>
                <a:sym typeface="+mn-ea"/>
              </a:rPr>
              <a:t>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graphicFrame>
        <p:nvGraphicFramePr>
          <p:cNvPr id="7" name="表格 6"/>
          <p:cNvGraphicFramePr/>
          <p:nvPr>
            <p:custDataLst>
              <p:tags r:id="rId2"/>
            </p:custDataLst>
          </p:nvPr>
        </p:nvGraphicFramePr>
        <p:xfrm>
          <a:off x="3415030" y="1436370"/>
          <a:ext cx="5650865" cy="1645920"/>
        </p:xfrm>
        <a:graphic>
          <a:graphicData uri="http://schemas.openxmlformats.org/drawingml/2006/table">
            <a:tbl>
              <a:tblPr firstRow="1" bandRow="1">
                <a:tableStyleId>{5940675A-B579-460E-94D1-54222C63F5DA}</a:tableStyleId>
              </a:tblPr>
              <a:tblGrid>
                <a:gridCol w="1111250"/>
                <a:gridCol w="4539615"/>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商品信息修改用例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74320">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C-00</a:t>
                      </a:r>
                      <a:r>
                        <a:rPr lang="en-US" sz="1800" b="0">
                          <a:latin typeface="华文仿宋" panose="02010600040101010101" charset="-122"/>
                          <a:ea typeface="华文仿宋" panose="02010600040101010101" charset="-122"/>
                          <a:cs typeface="宋体" panose="02010600030101010101" pitchFamily="2" charset="-122"/>
                        </a:rPr>
                        <a:t>9</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输入商品ID及修改信息，进行商品信息修改。</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测试正确输入</a:t>
                      </a:r>
                      <a:r>
                        <a:rPr lang="en-US" sz="1800" b="0">
                          <a:latin typeface="华文仿宋" panose="02010600040101010101" charset="-122"/>
                          <a:ea typeface="华文仿宋" panose="02010600040101010101" charset="-122"/>
                          <a:cs typeface="宋体" panose="02010600030101010101" pitchFamily="2" charset="-122"/>
                        </a:rPr>
                        <a:t>修改</a:t>
                      </a:r>
                      <a:r>
                        <a:rPr lang="en-US" sz="1800" b="0">
                          <a:latin typeface="华文仿宋" panose="02010600040101010101" charset="-122"/>
                          <a:ea typeface="华文仿宋" panose="02010600040101010101" charset="-122"/>
                          <a:cs typeface="Times New Roman" panose="02020603050405020304" charset="0"/>
                        </a:rPr>
                        <a:t>信息等情况。</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输入正确数据。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a:t>
                      </a:r>
                      <a:r>
                        <a:rPr lang="en-US" sz="1800" b="0">
                          <a:latin typeface="华文仿宋" panose="02010600040101010101" charset="-122"/>
                          <a:ea typeface="华文仿宋" panose="02010600040101010101" charset="-122"/>
                          <a:cs typeface="宋体" panose="02010600030101010101" pitchFamily="2" charset="-122"/>
                        </a:rPr>
                        <a:t>正确执行，商品信息修改成功</a:t>
                      </a:r>
                      <a:r>
                        <a:rPr lang="en-US" sz="1800" b="0">
                          <a:latin typeface="华文仿宋" panose="02010600040101010101" charset="-122"/>
                          <a:ea typeface="华文仿宋" panose="02010600040101010101" charset="-122"/>
                          <a:cs typeface="Times New Roman" panose="02020603050405020304" charset="0"/>
                        </a:rPr>
                        <a: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graphicFrame>
        <p:nvGraphicFramePr>
          <p:cNvPr id="8" name="表格 7"/>
          <p:cNvGraphicFramePr/>
          <p:nvPr>
            <p:custDataLst>
              <p:tags r:id="rId3"/>
            </p:custDataLst>
          </p:nvPr>
        </p:nvGraphicFramePr>
        <p:xfrm>
          <a:off x="3415030" y="3840480"/>
          <a:ext cx="6957060" cy="2753995"/>
        </p:xfrm>
        <a:graphic>
          <a:graphicData uri="http://schemas.openxmlformats.org/drawingml/2006/table">
            <a:tbl>
              <a:tblPr firstRow="1" bandRow="1">
                <a:tableStyleId>{5940675A-B579-460E-94D1-54222C63F5DA}</a:tableStyleId>
              </a:tblPr>
              <a:tblGrid>
                <a:gridCol w="1111250"/>
                <a:gridCol w="5845810"/>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商品信息修改用例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85115">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a:t>
                      </a:r>
                      <a:r>
                        <a:rPr lang="en-US" sz="1800" b="0">
                          <a:latin typeface="华文仿宋" panose="02010600040101010101" charset="-122"/>
                          <a:ea typeface="华文仿宋" panose="02010600040101010101" charset="-122"/>
                          <a:cs typeface="宋体" panose="02010600030101010101" pitchFamily="2" charset="-122"/>
                        </a:rPr>
                        <a:t>10</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输入商品ID及修改信息，进行商品信息修改。</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测试正确输入商品ID及修改信息和不输入商品ID修改信息等情况。</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1不输入商品ID进行商品信息修改。2. .输入正确数据。</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第一组测试不能修改，系统提示商品ID是必输入项。第二组测试正确执行，商品信息修改成功。</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系统通用类实现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1316355" y="1492885"/>
            <a:ext cx="9824720" cy="1014730"/>
          </a:xfrm>
          <a:prstGeom prst="rect">
            <a:avLst/>
          </a:prstGeom>
          <a:noFill/>
          <a:ln w="9525">
            <a:noFill/>
          </a:ln>
        </p:spPr>
        <p:txBody>
          <a:bodyPr wrap="square">
            <a:spAutoFit/>
          </a:bodyPr>
          <a:p>
            <a:pPr indent="0"/>
            <a:r>
              <a:rPr lang="zh-CN" sz="2000" b="0">
                <a:latin typeface="华文仿宋" panose="02010600040101010101" charset="-122"/>
                <a:ea typeface="华文仿宋" panose="02010600040101010101" charset="-122"/>
                <a:cs typeface="华文仿宋" panose="02010600040101010101" charset="-122"/>
              </a:rPr>
              <a:t>本系统将通用类放入</a:t>
            </a:r>
            <a:r>
              <a:rPr lang="en-US" sz="2000" b="0">
                <a:latin typeface="华文仿宋" panose="02010600040101010101" charset="-122"/>
                <a:ea typeface="华文仿宋" panose="02010600040101010101" charset="-122"/>
                <a:cs typeface="华文仿宋" panose="02010600040101010101" charset="-122"/>
              </a:rPr>
              <a:t>supermarket.h</a:t>
            </a:r>
            <a:r>
              <a:rPr lang="zh-CN" sz="2000" b="0">
                <a:latin typeface="华文仿宋" panose="02010600040101010101" charset="-122"/>
                <a:ea typeface="华文仿宋" panose="02010600040101010101" charset="-122"/>
                <a:cs typeface="华文仿宋" panose="02010600040101010101" charset="-122"/>
              </a:rPr>
              <a:t>文件中。对于超市商品库存，分两个文件（</a:t>
            </a:r>
            <a:r>
              <a:rPr lang="en-US" sz="2000" b="0">
                <a:latin typeface="华文仿宋" panose="02010600040101010101" charset="-122"/>
                <a:ea typeface="华文仿宋" panose="02010600040101010101" charset="-122"/>
                <a:cs typeface="华文仿宋" panose="02010600040101010101" charset="-122"/>
              </a:rPr>
              <a:t>Supermarket.h</a:t>
            </a:r>
            <a:r>
              <a:rPr lang="zh-CN" sz="2000" b="0">
                <a:latin typeface="华文仿宋" panose="02010600040101010101" charset="-122"/>
                <a:ea typeface="华文仿宋" panose="02010600040101010101" charset="-122"/>
                <a:cs typeface="华文仿宋" panose="02010600040101010101" charset="-122"/>
              </a:rPr>
              <a:t>和</a:t>
            </a:r>
            <a:r>
              <a:rPr lang="en-US" sz="2000" b="0">
                <a:latin typeface="华文仿宋" panose="02010600040101010101" charset="-122"/>
                <a:ea typeface="华文仿宋" panose="02010600040101010101" charset="-122"/>
                <a:cs typeface="华文仿宋" panose="02010600040101010101" charset="-122"/>
              </a:rPr>
              <a:t>Supermarket.cpp</a:t>
            </a:r>
            <a:r>
              <a:rPr lang="zh-CN" sz="2000" b="0">
                <a:latin typeface="华文仿宋" panose="02010600040101010101" charset="-122"/>
                <a:ea typeface="华文仿宋" panose="02010600040101010101" charset="-122"/>
                <a:cs typeface="华文仿宋" panose="02010600040101010101" charset="-122"/>
              </a:rPr>
              <a:t>）写代码，</a:t>
            </a:r>
            <a:r>
              <a:rPr lang="en-US" sz="2000" b="0">
                <a:latin typeface="华文仿宋" panose="02010600040101010101" charset="-122"/>
                <a:ea typeface="华文仿宋" panose="02010600040101010101" charset="-122"/>
                <a:cs typeface="华文仿宋" panose="02010600040101010101" charset="-122"/>
              </a:rPr>
              <a:t>Supermarket.h</a:t>
            </a:r>
            <a:r>
              <a:rPr lang="zh-CN" sz="2000" b="0">
                <a:latin typeface="华文仿宋" panose="02010600040101010101" charset="-122"/>
                <a:ea typeface="华文仿宋" panose="02010600040101010101" charset="-122"/>
                <a:cs typeface="华文仿宋" panose="02010600040101010101" charset="-122"/>
              </a:rPr>
              <a:t>中定义商品类并给出需要注意的各项规范和函数列表，</a:t>
            </a:r>
            <a:r>
              <a:rPr lang="en-US" sz="2000" b="0">
                <a:latin typeface="华文仿宋" panose="02010600040101010101" charset="-122"/>
                <a:ea typeface="华文仿宋" panose="02010600040101010101" charset="-122"/>
                <a:cs typeface="华文仿宋" panose="02010600040101010101" charset="-122"/>
              </a:rPr>
              <a:t>Supermarket.cpp</a:t>
            </a:r>
            <a:r>
              <a:rPr lang="zh-CN" sz="2000" b="0">
                <a:latin typeface="华文仿宋" panose="02010600040101010101" charset="-122"/>
                <a:ea typeface="华文仿宋" panose="02010600040101010101" charset="-122"/>
                <a:cs typeface="华文仿宋" panose="02010600040101010101" charset="-122"/>
              </a:rPr>
              <a:t>负责将</a:t>
            </a:r>
            <a:r>
              <a:rPr lang="en-US" sz="2000" b="0">
                <a:latin typeface="华文仿宋" panose="02010600040101010101" charset="-122"/>
                <a:ea typeface="华文仿宋" panose="02010600040101010101" charset="-122"/>
                <a:cs typeface="华文仿宋" panose="02010600040101010101" charset="-122"/>
              </a:rPr>
              <a:t>Supermarket.h</a:t>
            </a:r>
            <a:r>
              <a:rPr lang="zh-CN" sz="2000" b="0">
                <a:latin typeface="华文仿宋" panose="02010600040101010101" charset="-122"/>
                <a:ea typeface="华文仿宋" panose="02010600040101010101" charset="-122"/>
                <a:cs typeface="华文仿宋" panose="02010600040101010101" charset="-122"/>
              </a:rPr>
              <a:t>中所涉及函数逐个实现。</a:t>
            </a:r>
            <a:endParaRPr lang="zh-CN" altLang="en-US" sz="2000">
              <a:latin typeface="华文仿宋" panose="02010600040101010101" charset="-122"/>
              <a:ea typeface="华文仿宋" panose="02010600040101010101" charset="-122"/>
              <a:cs typeface="华文仿宋" panose="02010600040101010101" charset="-122"/>
            </a:endParaRPr>
          </a:p>
        </p:txBody>
      </p:sp>
      <p:sp>
        <p:nvSpPr>
          <p:cNvPr id="3" name="矩形 2"/>
          <p:cNvSpPr/>
          <p:nvPr/>
        </p:nvSpPr>
        <p:spPr>
          <a:xfrm>
            <a:off x="1701165" y="2794318"/>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800" dirty="0">
                <a:solidFill>
                  <a:schemeClr val="accent1"/>
                </a:solidFill>
                <a:latin typeface="+mj-ea"/>
                <a:ea typeface="+mj-ea"/>
                <a:sym typeface="+mn-ea"/>
              </a:rPr>
              <a:t>数据库</a:t>
            </a:r>
            <a:r>
              <a:rPr lang="zh-CN" altLang="en-US" sz="2800" dirty="0">
                <a:solidFill>
                  <a:schemeClr val="accent1"/>
                </a:solidFill>
                <a:latin typeface="+mj-ea"/>
                <a:ea typeface="+mj-ea"/>
                <a:sym typeface="+mn-ea"/>
              </a:rPr>
              <a:t>通用类实现</a:t>
            </a:r>
            <a:endParaRPr lang="zh-CN" altLang="en-US" sz="2800" dirty="0">
              <a:solidFill>
                <a:schemeClr val="accent1"/>
              </a:solidFill>
              <a:latin typeface="+mj-ea"/>
              <a:ea typeface="+mj-ea"/>
              <a:sym typeface="+mn-ea"/>
            </a:endParaRPr>
          </a:p>
        </p:txBody>
      </p:sp>
      <p:graphicFrame>
        <p:nvGraphicFramePr>
          <p:cNvPr id="4" name="表格 3"/>
          <p:cNvGraphicFramePr/>
          <p:nvPr>
            <p:custDataLst>
              <p:tags r:id="rId2"/>
            </p:custDataLst>
          </p:nvPr>
        </p:nvGraphicFramePr>
        <p:xfrm>
          <a:off x="1316355" y="3444875"/>
          <a:ext cx="9290050" cy="1770380"/>
        </p:xfrm>
        <a:graphic>
          <a:graphicData uri="http://schemas.openxmlformats.org/drawingml/2006/table">
            <a:tbl>
              <a:tblPr firstRow="1" bandRow="1">
                <a:tableStyleId>{5940675A-B579-460E-94D1-54222C63F5DA}</a:tableStyleId>
              </a:tblPr>
              <a:tblGrid>
                <a:gridCol w="4434840"/>
                <a:gridCol w="4855210"/>
              </a:tblGrid>
              <a:tr h="442595">
                <a:tc>
                  <a:txBody>
                    <a:bodyPr/>
                    <a:p>
                      <a:pPr indent="0" algn="ctr">
                        <a:buNone/>
                      </a:pPr>
                      <a:r>
                        <a:rPr lang="en-US" sz="1800" b="1">
                          <a:solidFill>
                            <a:srgbClr val="FFFFFF"/>
                          </a:solidFill>
                          <a:latin typeface="华文仿宋" panose="02010600040101010101" charset="-122"/>
                          <a:ea typeface="华文仿宋" panose="02010600040101010101" charset="-122"/>
                          <a:cs typeface="宋体" panose="02010600030101010101" pitchFamily="2" charset="-122"/>
                        </a:rPr>
                        <a:t>函数名</a:t>
                      </a:r>
                      <a:endParaRPr lang="en-US" altLang="en-US" sz="1800" b="1">
                        <a:solidFill>
                          <a:srgbClr val="FFFFFF"/>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E29A9A"/>
                    </a:solidFill>
                  </a:tcPr>
                </a:tc>
                <a:tc>
                  <a:txBody>
                    <a:bodyPr/>
                    <a:p>
                      <a:pPr indent="0" algn="ctr">
                        <a:buNone/>
                      </a:pPr>
                      <a:r>
                        <a:rPr lang="en-US" sz="1800" b="1">
                          <a:solidFill>
                            <a:srgbClr val="FFFFFF"/>
                          </a:solidFill>
                          <a:latin typeface="华文仿宋" panose="02010600040101010101" charset="-122"/>
                          <a:ea typeface="华文仿宋" panose="02010600040101010101" charset="-122"/>
                          <a:cs typeface="宋体" panose="02010600030101010101" pitchFamily="2" charset="-122"/>
                        </a:rPr>
                        <a:t>函数</a:t>
                      </a:r>
                      <a:r>
                        <a:rPr lang="en-US" sz="1800" b="1">
                          <a:solidFill>
                            <a:srgbClr val="FFFFFF"/>
                          </a:solidFill>
                          <a:latin typeface="华文仿宋" panose="02010600040101010101" charset="-122"/>
                          <a:ea typeface="华文仿宋" panose="02010600040101010101" charset="-122"/>
                          <a:cs typeface="Times New Roman" panose="02020603050405020304" charset="0"/>
                        </a:rPr>
                        <a:t>需要执行的操作</a:t>
                      </a:r>
                      <a:endParaRPr lang="en-US" altLang="en-US" sz="1800" b="1">
                        <a:solidFill>
                          <a:srgbClr val="FFFFFF"/>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ctr">
                    <a:lnL>
                      <a:noFill/>
                    </a:lnL>
                    <a:lnR>
                      <a:noFill/>
                    </a:lnR>
                    <a:lnT>
                      <a:noFill/>
                    </a:lnT>
                    <a:lnB>
                      <a:noFill/>
                    </a:lnB>
                    <a:lnTlToBr>
                      <a:noFill/>
                    </a:lnTlToBr>
                    <a:lnBlToTr>
                      <a:noFill/>
                    </a:lnBlToTr>
                    <a:solidFill>
                      <a:srgbClr val="DFBBB3"/>
                    </a:solidFill>
                  </a:tcPr>
                </a:tc>
              </a:tr>
              <a:tr h="442595">
                <a:tc>
                  <a:txBody>
                    <a:bodyPr/>
                    <a:p>
                      <a:pPr indent="0" algn="ctr">
                        <a:buNone/>
                      </a:pPr>
                      <a:r>
                        <a:rPr lang="en-US" sz="1800" b="0">
                          <a:solidFill>
                            <a:srgbClr val="404040"/>
                          </a:solidFill>
                          <a:latin typeface="华文仿宋" panose="02010600040101010101" charset="-122"/>
                          <a:ea typeface="华文仿宋" panose="02010600040101010101" charset="-122"/>
                          <a:cs typeface="新宋体" panose="02010609030101010101" charset="-122"/>
                        </a:rPr>
                        <a:t>QStandardItemModel* initForm()</a:t>
                      </a:r>
                      <a:endParaRPr lang="en-US" altLang="en-US" sz="1800" b="0">
                        <a:solidFill>
                          <a:srgbClr val="404040"/>
                        </a:solidFill>
                        <a:latin typeface="华文仿宋" panose="02010600040101010101" charset="-122"/>
                        <a:ea typeface="华文仿宋" panose="02010600040101010101" charset="-122"/>
                        <a:cs typeface="新宋体" panose="02010609030101010101"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solidFill>
                            <a:srgbClr val="404040"/>
                          </a:solidFill>
                          <a:latin typeface="华文仿宋" panose="02010600040101010101" charset="-122"/>
                          <a:ea typeface="华文仿宋" panose="02010600040101010101" charset="-122"/>
                          <a:cs typeface="华文仿宋" panose="02010600040101010101" charset="-122"/>
                        </a:rPr>
                        <a:t>根据当前条件初始化界面UI、数据和时间</a:t>
                      </a:r>
                      <a:endParaRPr lang="en-US" altLang="en-US" sz="1800" b="0">
                        <a:solidFill>
                          <a:srgbClr val="404040"/>
                        </a:solidFill>
                        <a:latin typeface="华文仿宋" panose="02010600040101010101" charset="-122"/>
                        <a:ea typeface="华文仿宋" panose="02010600040101010101" charset="-122"/>
                        <a:cs typeface="华文仿宋" panose="02010600040101010101"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FFFFF"/>
                    </a:solidFill>
                  </a:tcPr>
                </a:tc>
              </a:tr>
              <a:tr h="442595">
                <a:tc>
                  <a:txBody>
                    <a:bodyPr/>
                    <a:p>
                      <a:pPr indent="0" algn="ctr">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explicit Supermarket(QWidget *parent = 0)</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800" b="0">
                          <a:solidFill>
                            <a:srgbClr val="404040"/>
                          </a:solidFill>
                          <a:latin typeface="华文仿宋" panose="02010600040101010101" charset="-122"/>
                          <a:ea typeface="华文仿宋" panose="02010600040101010101" charset="-122"/>
                          <a:cs typeface="宋体" panose="02010600030101010101" pitchFamily="2" charset="-122"/>
                        </a:rPr>
                        <a:t>创建数据库界面</a:t>
                      </a:r>
                      <a:endParaRPr lang="en-US" altLang="en-US" sz="1800" b="0">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2F2F2"/>
                    </a:solidFill>
                  </a:tcPr>
                </a:tc>
              </a:tr>
              <a:tr h="442595">
                <a:tc>
                  <a:txBody>
                    <a:bodyPr/>
                    <a:p>
                      <a:pPr indent="0" algn="ctr">
                        <a:buNone/>
                      </a:pPr>
                      <a:r>
                        <a:rPr lang="en-US" sz="1800" b="0">
                          <a:solidFill>
                            <a:srgbClr val="404040"/>
                          </a:solidFill>
                          <a:latin typeface="华文仿宋" panose="02010600040101010101" charset="-122"/>
                          <a:ea typeface="华文仿宋" panose="02010600040101010101" charset="-122"/>
                          <a:cs typeface="新宋体" panose="02010609030101010101" charset="-122"/>
                        </a:rPr>
                        <a:t>~Supermarket()</a:t>
                      </a:r>
                      <a:endParaRPr lang="en-US" altLang="en-US" sz="1800" b="0">
                        <a:solidFill>
                          <a:srgbClr val="404040"/>
                        </a:solidFill>
                        <a:latin typeface="华文仿宋" panose="02010600040101010101" charset="-122"/>
                        <a:ea typeface="华文仿宋" panose="02010600040101010101" charset="-122"/>
                        <a:cs typeface="新宋体" panose="02010609030101010101" charset="-122"/>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buNone/>
                      </a:pPr>
                      <a:r>
                        <a:rPr lang="en-US" sz="1800" b="0">
                          <a:solidFill>
                            <a:srgbClr val="404040"/>
                          </a:solidFill>
                          <a:latin typeface="华文仿宋" panose="02010600040101010101" charset="-122"/>
                          <a:ea typeface="华文仿宋" panose="02010600040101010101" charset="-122"/>
                          <a:cs typeface="新宋体" panose="02010609030101010101" charset="-122"/>
                        </a:rPr>
                        <a:t>析构函数，清空数据库销毁界面</a:t>
                      </a:r>
                      <a:endParaRPr lang="en-US" altLang="en-US" sz="1800" b="0">
                        <a:solidFill>
                          <a:srgbClr val="404040"/>
                        </a:solidFill>
                        <a:latin typeface="华文仿宋" panose="02010600040101010101" charset="-122"/>
                        <a:ea typeface="华文仿宋" panose="02010600040101010101" charset="-122"/>
                        <a:cs typeface="新宋体" panose="02010609030101010101" charset="-122"/>
                      </a:endParaRPr>
                    </a:p>
                  </a:txBody>
                  <a:tcPr marL="68580" marR="68580" marT="0" marB="0" vert="horz" anchor="ctr">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
        <p:nvSpPr>
          <p:cNvPr id="5" name="文本框 4"/>
          <p:cNvSpPr txBox="1"/>
          <p:nvPr/>
        </p:nvSpPr>
        <p:spPr>
          <a:xfrm>
            <a:off x="4316095" y="5464810"/>
            <a:ext cx="5080000" cy="368300"/>
          </a:xfrm>
          <a:prstGeom prst="rect">
            <a:avLst/>
          </a:prstGeom>
          <a:noFill/>
          <a:ln w="9525">
            <a:noFill/>
          </a:ln>
        </p:spPr>
        <p:txBody>
          <a:bodyPr>
            <a:spAutoFit/>
          </a:bodyPr>
          <a:p>
            <a:pPr indent="0"/>
            <a:r>
              <a:rPr lang="en-US" b="0">
                <a:latin typeface="华文仿宋" panose="02010600040101010101" charset="-122"/>
                <a:ea typeface="华文仿宋" panose="02010600040101010101" charset="-122"/>
                <a:cs typeface="华文仿宋" panose="02010600040101010101" charset="-122"/>
              </a:rPr>
              <a:t>Supermarket</a:t>
            </a:r>
            <a:r>
              <a:rPr lang="zh-CN" b="0">
                <a:latin typeface="华文仿宋" panose="02010600040101010101" charset="-122"/>
                <a:ea typeface="华文仿宋" panose="02010600040101010101" charset="-122"/>
                <a:cs typeface="华文仿宋" panose="02010600040101010101" charset="-122"/>
              </a:rPr>
              <a:t>类中的数据访问方法列表</a:t>
            </a:r>
            <a:endParaRPr lang="zh-CN" altLang="en-US">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商品信息修改</a:t>
            </a:r>
            <a:r>
              <a:rPr lang="zh-CN" altLang="en-US" sz="2800" dirty="0">
                <a:solidFill>
                  <a:schemeClr val="accent1"/>
                </a:solidFill>
                <a:latin typeface="+mj-ea"/>
                <a:ea typeface="+mj-ea"/>
                <a:sym typeface="+mn-ea"/>
              </a:rPr>
              <a:t>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4417060" y="1177290"/>
            <a:ext cx="5080000" cy="460375"/>
          </a:xfrm>
          <a:prstGeom prst="rect">
            <a:avLst/>
          </a:prstGeom>
          <a:noFill/>
          <a:ln w="9525">
            <a:noFill/>
          </a:ln>
        </p:spPr>
        <p:txBody>
          <a:bodyPr>
            <a:spAutoFit/>
          </a:bodyPr>
          <a:p>
            <a:pPr indent="0"/>
            <a:r>
              <a:rPr lang="zh-CN" altLang="en-US" sz="2400" b="1" dirty="0">
                <a:solidFill>
                  <a:schemeClr val="accent1"/>
                </a:solidFill>
                <a:latin typeface="华文仿宋" panose="02010600040101010101" charset="-122"/>
                <a:ea typeface="华文仿宋" panose="02010600040101010101" charset="-122"/>
                <a:sym typeface="+mn-ea"/>
              </a:rPr>
              <a:t>商品信息修改</a:t>
            </a:r>
            <a:r>
              <a:rPr lang="zh-CN" sz="2400" b="1">
                <a:latin typeface="华文仿宋" panose="02010600040101010101" charset="-122"/>
                <a:ea typeface="华文仿宋" panose="02010600040101010101" charset="-122"/>
              </a:rPr>
              <a:t>模块测试报告</a:t>
            </a:r>
            <a:endParaRPr lang="zh-CN" sz="2400" b="1">
              <a:latin typeface="华文仿宋" panose="02010600040101010101" charset="-122"/>
              <a:ea typeface="华文仿宋" panose="02010600040101010101" charset="-122"/>
            </a:endParaRPr>
          </a:p>
        </p:txBody>
      </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graphicFrame>
        <p:nvGraphicFramePr>
          <p:cNvPr id="3" name="表格 2"/>
          <p:cNvGraphicFramePr/>
          <p:nvPr>
            <p:custDataLst>
              <p:tags r:id="rId2"/>
            </p:custDataLst>
          </p:nvPr>
        </p:nvGraphicFramePr>
        <p:xfrm>
          <a:off x="215900" y="2324588"/>
          <a:ext cx="11760200" cy="3617595"/>
        </p:xfrm>
        <a:graphic>
          <a:graphicData uri="http://schemas.openxmlformats.org/drawingml/2006/table">
            <a:tbl>
              <a:tblPr firstRow="1" bandRow="1">
                <a:tableStyleId>{5940675A-B579-460E-94D1-54222C63F5DA}</a:tableStyleId>
              </a:tblPr>
              <a:tblGrid>
                <a:gridCol w="345440"/>
                <a:gridCol w="1195705"/>
                <a:gridCol w="2522220"/>
                <a:gridCol w="2522855"/>
                <a:gridCol w="1854200"/>
                <a:gridCol w="772160"/>
                <a:gridCol w="591820"/>
                <a:gridCol w="772160"/>
                <a:gridCol w="772160"/>
                <a:gridCol w="411480"/>
              </a:tblGrid>
              <a:tr h="795020">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序号</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功能</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结果描述</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c gridSpan="5">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统计项</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408305">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 </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 </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应达目标</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实际结果</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出现错误条件（几率）</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错误类型</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测试者</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测试日期</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改正日期</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1" spc="120">
                          <a:solidFill>
                            <a:srgbClr val="646464"/>
                          </a:solidFill>
                          <a:latin typeface="微软雅黑" panose="020B0503020204020204" pitchFamily="34" charset="-122"/>
                          <a:ea typeface="微软雅黑" panose="020B0503020204020204" pitchFamily="34" charset="-122"/>
                        </a:rPr>
                        <a:t>状态</a:t>
                      </a:r>
                      <a:endParaRPr lang="en-US" sz="1300" b="1" spc="12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r h="675005">
                <a:tc>
                  <a:txBody>
                    <a:bodyPr/>
                    <a:p>
                      <a:pPr indent="0" algn="ctr">
                        <a:lnSpc>
                          <a:spcPct val="120000"/>
                        </a:lnSpc>
                        <a:spcBef>
                          <a:spcPts val="0"/>
                        </a:spcBef>
                        <a:spcAft>
                          <a:spcPts val="0"/>
                        </a:spcAft>
                        <a:buNone/>
                      </a:pPr>
                      <a:r>
                        <a:rPr lang="en-US" sz="1100" b="0" spc="60">
                          <a:solidFill>
                            <a:srgbClr val="646464"/>
                          </a:solidFill>
                          <a:latin typeface="微软雅黑" panose="020B0503020204020204" pitchFamily="34" charset="-122"/>
                          <a:ea typeface="微软雅黑" panose="020B0503020204020204" pitchFamily="34" charset="-122"/>
                        </a:rPr>
                        <a:t>1</a:t>
                      </a:r>
                      <a:endParaRPr lang="en-US" sz="1100" b="0" spc="6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未输入商品ID点击修改</a:t>
                      </a:r>
                      <a:endPar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不能修改商品信息并且提示ID是必输入项</a:t>
                      </a:r>
                      <a:endPar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不能修改商品信息并且提示ID是必输入项</a:t>
                      </a:r>
                      <a:endPar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未发生错误</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 </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皮志鹏</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2020-5-7</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2020-5-7</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完成</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347980">
                <a:tc>
                  <a:txBody>
                    <a:bodyPr/>
                    <a:p>
                      <a:pPr indent="0" algn="ctr">
                        <a:lnSpc>
                          <a:spcPct val="120000"/>
                        </a:lnSpc>
                        <a:spcBef>
                          <a:spcPts val="0"/>
                        </a:spcBef>
                        <a:spcAft>
                          <a:spcPts val="0"/>
                        </a:spcAft>
                        <a:buNone/>
                      </a:pPr>
                      <a:r>
                        <a:rPr lang="en-US" sz="1100" b="0" spc="60">
                          <a:solidFill>
                            <a:srgbClr val="646464"/>
                          </a:solidFill>
                          <a:latin typeface="微软雅黑" panose="020B0503020204020204" pitchFamily="34" charset="-122"/>
                          <a:ea typeface="微软雅黑" panose="020B0503020204020204" pitchFamily="34" charset="-122"/>
                        </a:rPr>
                        <a:t> </a:t>
                      </a:r>
                      <a:endParaRPr lang="en-US" sz="1100" b="0" spc="6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 </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图11</a:t>
                      </a:r>
                      <a:endPar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c gridSpan="5">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 </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r>
              <a:tr h="347345">
                <a:tc>
                  <a:txBody>
                    <a:bodyPr/>
                    <a:p>
                      <a:pPr indent="0" algn="ctr">
                        <a:lnSpc>
                          <a:spcPct val="120000"/>
                        </a:lnSpc>
                        <a:spcBef>
                          <a:spcPts val="0"/>
                        </a:spcBef>
                        <a:spcAft>
                          <a:spcPts val="0"/>
                        </a:spcAft>
                        <a:buNone/>
                      </a:pPr>
                      <a:r>
                        <a:rPr lang="en-US" sz="1100" b="0" spc="60">
                          <a:solidFill>
                            <a:srgbClr val="646464"/>
                          </a:solidFill>
                          <a:latin typeface="微软雅黑" panose="020B0503020204020204" pitchFamily="34" charset="-122"/>
                          <a:ea typeface="微软雅黑" panose="020B0503020204020204" pitchFamily="34" charset="-122"/>
                        </a:rPr>
                        <a:t>2</a:t>
                      </a:r>
                      <a:endParaRPr lang="en-US" sz="1100" b="0" spc="6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商品信息修改</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成功修改商品信息并且更新商品信息</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成功修改商品信息并且更新商品信息</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未发生错误</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 </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皮志鹏</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2020-5-7</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2020-5-7</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完成</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47980">
                <a:tc>
                  <a:txBody>
                    <a:bodyPr/>
                    <a:p>
                      <a:pPr indent="0" algn="ctr">
                        <a:lnSpc>
                          <a:spcPct val="120000"/>
                        </a:lnSpc>
                        <a:spcBef>
                          <a:spcPts val="0"/>
                        </a:spcBef>
                        <a:spcAft>
                          <a:spcPts val="0"/>
                        </a:spcAft>
                        <a:buNone/>
                      </a:pPr>
                      <a:r>
                        <a:rPr lang="en-US" sz="1100" b="0" spc="60">
                          <a:solidFill>
                            <a:srgbClr val="646464"/>
                          </a:solidFill>
                          <a:latin typeface="微软雅黑" panose="020B0503020204020204" pitchFamily="34" charset="-122"/>
                          <a:ea typeface="微软雅黑" panose="020B0503020204020204" pitchFamily="34" charset="-122"/>
                        </a:rPr>
                        <a:t> </a:t>
                      </a:r>
                      <a:endParaRPr lang="en-US" sz="1100" b="0" spc="6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 </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图12</a:t>
                      </a:r>
                      <a:endParaRPr lang="en-US" sz="11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c gridSpan="5">
                  <a:txBody>
                    <a:bodyPr/>
                    <a:p>
                      <a:pPr indent="0" algn="ctr">
                        <a:lnSpc>
                          <a:spcPct val="120000"/>
                        </a:lnSpc>
                        <a:spcBef>
                          <a:spcPts val="0"/>
                        </a:spcBef>
                        <a:spcAft>
                          <a:spcPts val="0"/>
                        </a:spcAft>
                        <a:buNone/>
                      </a:pPr>
                      <a:endParaRPr lang="en-US" alt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r>
              <a:tr h="347980">
                <a:tc>
                  <a:txBody>
                    <a:bodyPr/>
                    <a:p>
                      <a:pPr indent="0" algn="ctr">
                        <a:lnSpc>
                          <a:spcPct val="120000"/>
                        </a:lnSpc>
                        <a:spcBef>
                          <a:spcPts val="0"/>
                        </a:spcBef>
                        <a:spcAft>
                          <a:spcPts val="0"/>
                        </a:spcAft>
                        <a:buNone/>
                      </a:pPr>
                      <a:r>
                        <a:rPr lang="en-US" sz="1100" b="0" spc="60">
                          <a:solidFill>
                            <a:srgbClr val="646464"/>
                          </a:solidFill>
                          <a:latin typeface="微软雅黑" panose="020B0503020204020204" pitchFamily="34" charset="-122"/>
                          <a:ea typeface="微软雅黑" panose="020B0503020204020204" pitchFamily="34" charset="-122"/>
                        </a:rPr>
                        <a:t>序号</a:t>
                      </a:r>
                      <a:endParaRPr lang="en-US" sz="1100" b="0" spc="6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功能</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结果描述</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5">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统计项</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47980">
                <a:tc>
                  <a:txBody>
                    <a:bodyPr/>
                    <a:p>
                      <a:pPr indent="0" algn="ctr">
                        <a:lnSpc>
                          <a:spcPct val="120000"/>
                        </a:lnSpc>
                        <a:spcBef>
                          <a:spcPts val="0"/>
                        </a:spcBef>
                        <a:spcAft>
                          <a:spcPts val="0"/>
                        </a:spcAft>
                        <a:buNone/>
                      </a:pPr>
                      <a:r>
                        <a:rPr lang="en-US" sz="1100" b="0" spc="60">
                          <a:solidFill>
                            <a:srgbClr val="646464"/>
                          </a:solidFill>
                          <a:latin typeface="微软雅黑" panose="020B0503020204020204" pitchFamily="34" charset="-122"/>
                          <a:ea typeface="微软雅黑" panose="020B0503020204020204" pitchFamily="34" charset="-122"/>
                        </a:rPr>
                        <a:t> </a:t>
                      </a:r>
                      <a:endParaRPr lang="en-US" sz="1100" b="0" spc="6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 </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应达目标</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实际结果</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出现错误条件（几率）</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错误类型</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测试者</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测试日期</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改正日期</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sz="1100" b="0" spc="60">
                          <a:solidFill>
                            <a:srgbClr val="404040"/>
                          </a:solidFill>
                          <a:latin typeface="微软雅黑" panose="020B0503020204020204" pitchFamily="34" charset="-122"/>
                          <a:ea typeface="微软雅黑" panose="020B0503020204020204" pitchFamily="34" charset="-122"/>
                        </a:rPr>
                        <a:t>状态</a:t>
                      </a:r>
                      <a:endParaRPr lang="en-US" sz="11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商品信息修改</a:t>
            </a:r>
            <a:r>
              <a:rPr lang="zh-CN" altLang="en-US" sz="2800" dirty="0">
                <a:solidFill>
                  <a:schemeClr val="accent1"/>
                </a:solidFill>
                <a:latin typeface="+mj-ea"/>
                <a:ea typeface="+mj-ea"/>
                <a:sym typeface="+mn-ea"/>
              </a:rPr>
              <a:t>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sp>
        <p:nvSpPr>
          <p:cNvPr id="3" name="文本框 2"/>
          <p:cNvSpPr txBox="1"/>
          <p:nvPr/>
        </p:nvSpPr>
        <p:spPr>
          <a:xfrm>
            <a:off x="730250" y="5374640"/>
            <a:ext cx="5080000" cy="368300"/>
          </a:xfrm>
          <a:prstGeom prst="rect">
            <a:avLst/>
          </a:prstGeom>
          <a:noFill/>
          <a:ln w="9525">
            <a:noFill/>
          </a:ln>
        </p:spPr>
        <p:txBody>
          <a:bodyPr>
            <a:spAutoFit/>
          </a:bodyPr>
          <a:p>
            <a:pPr indent="0" algn="ctr"/>
            <a:r>
              <a:rPr b="0">
                <a:latin typeface="华文仿宋" panose="02010600040101010101" charset="-122"/>
                <a:ea typeface="华文仿宋" panose="02010600040101010101" charset="-122"/>
                <a:cs typeface="华文仿宋" panose="02010600040101010101" charset="-122"/>
              </a:rPr>
              <a:t>11 未输入商品ID点击修改</a:t>
            </a:r>
            <a:endParaRPr b="0">
              <a:latin typeface="华文仿宋" panose="02010600040101010101" charset="-122"/>
              <a:ea typeface="华文仿宋" panose="02010600040101010101" charset="-122"/>
              <a:cs typeface="华文仿宋" panose="02010600040101010101" charset="-122"/>
            </a:endParaRPr>
          </a:p>
        </p:txBody>
      </p:sp>
      <p:sp>
        <p:nvSpPr>
          <p:cNvPr id="7" name="文本框 6"/>
          <p:cNvSpPr txBox="1"/>
          <p:nvPr/>
        </p:nvSpPr>
        <p:spPr>
          <a:xfrm>
            <a:off x="8342630" y="5374640"/>
            <a:ext cx="5080000" cy="368300"/>
          </a:xfrm>
          <a:prstGeom prst="rect">
            <a:avLst/>
          </a:prstGeom>
          <a:noFill/>
          <a:ln w="9525">
            <a:noFill/>
          </a:ln>
        </p:spPr>
        <p:txBody>
          <a:bodyPr>
            <a:spAutoFit/>
          </a:bodyPr>
          <a:p>
            <a:pPr indent="0"/>
            <a:r>
              <a:rPr b="0">
                <a:latin typeface="华文仿宋" panose="02010600040101010101" charset="-122"/>
                <a:ea typeface="华文仿宋" panose="02010600040101010101" charset="-122"/>
                <a:cs typeface="华文仿宋" panose="02010600040101010101" charset="-122"/>
              </a:rPr>
              <a:t>12 商品信息修改</a:t>
            </a:r>
            <a:endParaRPr b="0">
              <a:latin typeface="华文仿宋" panose="02010600040101010101" charset="-122"/>
              <a:ea typeface="华文仿宋" panose="02010600040101010101" charset="-122"/>
              <a:cs typeface="华文仿宋" panose="02010600040101010101" charset="-122"/>
            </a:endParaRPr>
          </a:p>
        </p:txBody>
      </p:sp>
      <p:pic>
        <p:nvPicPr>
          <p:cNvPr id="-2147482590" name="图片 -2147482591"/>
          <p:cNvPicPr>
            <a:picLocks noChangeAspect="1"/>
          </p:cNvPicPr>
          <p:nvPr/>
        </p:nvPicPr>
        <p:blipFill>
          <a:blip r:embed="rId2"/>
          <a:stretch>
            <a:fillRect/>
          </a:stretch>
        </p:blipFill>
        <p:spPr>
          <a:xfrm>
            <a:off x="871855" y="1547813"/>
            <a:ext cx="5266690" cy="3762375"/>
          </a:xfrm>
          <a:prstGeom prst="rect">
            <a:avLst/>
          </a:prstGeom>
          <a:noFill/>
          <a:ln w="9525">
            <a:noFill/>
          </a:ln>
        </p:spPr>
      </p:pic>
      <p:pic>
        <p:nvPicPr>
          <p:cNvPr id="-2147482589" name="图片 -2147482590"/>
          <p:cNvPicPr>
            <a:picLocks noChangeAspect="1"/>
          </p:cNvPicPr>
          <p:nvPr/>
        </p:nvPicPr>
        <p:blipFill>
          <a:blip r:embed="rId3"/>
          <a:stretch>
            <a:fillRect/>
          </a:stretch>
        </p:blipFill>
        <p:spPr>
          <a:xfrm>
            <a:off x="6352540" y="1547813"/>
            <a:ext cx="5266690" cy="3762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商品查询、分类及统计模块测试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1546860" y="1853883"/>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白盒测试用例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sp>
        <p:nvSpPr>
          <p:cNvPr id="6" name="矩形 5"/>
          <p:cNvSpPr/>
          <p:nvPr/>
        </p:nvSpPr>
        <p:spPr>
          <a:xfrm>
            <a:off x="1546860" y="4430078"/>
            <a:ext cx="5426075" cy="39878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000" dirty="0">
                <a:solidFill>
                  <a:schemeClr val="accent1"/>
                </a:solidFill>
                <a:latin typeface="华文仿宋" panose="02010600040101010101" charset="-122"/>
                <a:ea typeface="华文仿宋" panose="02010600040101010101" charset="-122"/>
                <a:sym typeface="+mn-ea"/>
              </a:rPr>
              <a:t>黑</a:t>
            </a:r>
            <a:r>
              <a:rPr lang="zh-CN" altLang="en-US" sz="2000" dirty="0">
                <a:solidFill>
                  <a:schemeClr val="accent1"/>
                </a:solidFill>
                <a:latin typeface="华文仿宋" panose="02010600040101010101" charset="-122"/>
                <a:ea typeface="华文仿宋" panose="02010600040101010101" charset="-122"/>
                <a:sym typeface="+mn-ea"/>
              </a:rPr>
              <a:t>盒测试用例</a:t>
            </a:r>
            <a:endParaRPr lang="zh-CN" altLang="en-US" sz="2000" dirty="0">
              <a:solidFill>
                <a:schemeClr val="accent1"/>
              </a:solidFill>
              <a:latin typeface="华文仿宋" panose="02010600040101010101" charset="-122"/>
              <a:ea typeface="华文仿宋" panose="02010600040101010101" charset="-122"/>
              <a:sym typeface="+mn-ea"/>
            </a:endParaRPr>
          </a:p>
        </p:txBody>
      </p:sp>
      <p:graphicFrame>
        <p:nvGraphicFramePr>
          <p:cNvPr id="7" name="表格 6"/>
          <p:cNvGraphicFramePr/>
          <p:nvPr>
            <p:custDataLst>
              <p:tags r:id="rId2"/>
            </p:custDataLst>
          </p:nvPr>
        </p:nvGraphicFramePr>
        <p:xfrm>
          <a:off x="3415030" y="1436370"/>
          <a:ext cx="5650865" cy="1645920"/>
        </p:xfrm>
        <a:graphic>
          <a:graphicData uri="http://schemas.openxmlformats.org/drawingml/2006/table">
            <a:tbl>
              <a:tblPr firstRow="1" bandRow="1">
                <a:tableStyleId>{5940675A-B579-460E-94D1-54222C63F5DA}</a:tableStyleId>
              </a:tblPr>
              <a:tblGrid>
                <a:gridCol w="1111250"/>
                <a:gridCol w="4539615"/>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商品查询、分类及统计用例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74320">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C-00</a:t>
                      </a:r>
                      <a:r>
                        <a:rPr lang="en-US" sz="1800" b="0">
                          <a:latin typeface="华文仿宋" panose="02010600040101010101" charset="-122"/>
                          <a:ea typeface="华文仿宋" panose="02010600040101010101" charset="-122"/>
                          <a:cs typeface="宋体" panose="02010600030101010101" pitchFamily="2" charset="-122"/>
                        </a:rPr>
                        <a:t>3</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宋体" panose="02010600030101010101" pitchFamily="2" charset="-122"/>
                        </a:rPr>
                        <a:t>输入查询信息，进行商品查询，点击统计进行超市信息统计管理。</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测试正确输入</a:t>
                      </a:r>
                      <a:r>
                        <a:rPr lang="en-US" sz="1800" b="0">
                          <a:latin typeface="华文仿宋" panose="02010600040101010101" charset="-122"/>
                          <a:ea typeface="华文仿宋" panose="02010600040101010101" charset="-122"/>
                          <a:cs typeface="宋体" panose="02010600030101010101" pitchFamily="2" charset="-122"/>
                        </a:rPr>
                        <a:t>查询</a:t>
                      </a:r>
                      <a:r>
                        <a:rPr lang="en-US" sz="1800" b="0">
                          <a:latin typeface="华文仿宋" panose="02010600040101010101" charset="-122"/>
                          <a:ea typeface="华文仿宋" panose="02010600040101010101" charset="-122"/>
                          <a:cs typeface="Times New Roman" panose="02020603050405020304" charset="0"/>
                        </a:rPr>
                        <a:t>信息</a:t>
                      </a:r>
                      <a:r>
                        <a:rPr lang="en-US" sz="1800" b="0">
                          <a:latin typeface="华文仿宋" panose="02010600040101010101" charset="-122"/>
                          <a:ea typeface="华文仿宋" panose="02010600040101010101" charset="-122"/>
                          <a:cs typeface="宋体" panose="02010600030101010101" pitchFamily="2" charset="-122"/>
                        </a:rPr>
                        <a:t>，统计</a:t>
                      </a:r>
                      <a:r>
                        <a:rPr lang="en-US" sz="1800" b="0">
                          <a:latin typeface="华文仿宋" panose="02010600040101010101" charset="-122"/>
                          <a:ea typeface="华文仿宋" panose="02010600040101010101" charset="-122"/>
                          <a:cs typeface="Times New Roman" panose="02020603050405020304" charset="0"/>
                        </a:rPr>
                        <a:t>等情况。</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输入正确数据。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a:t>
                      </a:r>
                      <a:r>
                        <a:rPr lang="en-US" sz="1800" b="0">
                          <a:latin typeface="华文仿宋" panose="02010600040101010101" charset="-122"/>
                          <a:ea typeface="华文仿宋" panose="02010600040101010101" charset="-122"/>
                          <a:cs typeface="宋体" panose="02010600030101010101" pitchFamily="2" charset="-122"/>
                        </a:rPr>
                        <a:t>正确执行，商品信息查询成功，信息统计成功</a:t>
                      </a:r>
                      <a:r>
                        <a:rPr lang="en-US" sz="1800" b="0">
                          <a:latin typeface="华文仿宋" panose="02010600040101010101" charset="-122"/>
                          <a:ea typeface="华文仿宋" panose="02010600040101010101" charset="-122"/>
                          <a:cs typeface="Times New Roman" panose="02020603050405020304" charset="0"/>
                        </a:rPr>
                        <a:t>。</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graphicFrame>
        <p:nvGraphicFramePr>
          <p:cNvPr id="8" name="表格 7"/>
          <p:cNvGraphicFramePr/>
          <p:nvPr>
            <p:custDataLst>
              <p:tags r:id="rId3"/>
            </p:custDataLst>
          </p:nvPr>
        </p:nvGraphicFramePr>
        <p:xfrm>
          <a:off x="3415030" y="3840480"/>
          <a:ext cx="7781290" cy="2479675"/>
        </p:xfrm>
        <a:graphic>
          <a:graphicData uri="http://schemas.openxmlformats.org/drawingml/2006/table">
            <a:tbl>
              <a:tblPr firstRow="1" bandRow="1">
                <a:tableStyleId>{5940675A-B579-460E-94D1-54222C63F5DA}</a:tableStyleId>
              </a:tblPr>
              <a:tblGrid>
                <a:gridCol w="1111250"/>
                <a:gridCol w="6670040"/>
              </a:tblGrid>
              <a:tr h="228600">
                <a:tc>
                  <a:txBody>
                    <a:bodyPr/>
                    <a:p>
                      <a:pPr indent="0">
                        <a:buNone/>
                      </a:pPr>
                      <a:r>
                        <a:rPr lang="en-US" sz="1800" b="1">
                          <a:latin typeface="华文仿宋" panose="02010600040101010101" charset="-122"/>
                          <a:ea typeface="华文仿宋" panose="02010600040101010101" charset="-122"/>
                          <a:cs typeface="Times New Roman" panose="02020603050405020304" charset="0"/>
                        </a:rPr>
                        <a:t>用例名称</a:t>
                      </a:r>
                      <a:endParaRPr lang="en-US" altLang="en-US" sz="1800" b="1">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buNone/>
                      </a:pPr>
                      <a:r>
                        <a:rPr lang="en-US" sz="1800" b="1">
                          <a:latin typeface="华文仿宋" panose="02010600040101010101" charset="-122"/>
                          <a:ea typeface="华文仿宋" panose="02010600040101010101" charset="-122"/>
                          <a:cs typeface="宋体" panose="02010600030101010101" pitchFamily="2" charset="-122"/>
                        </a:rPr>
                        <a:t>商品查询、分类及统计用例</a:t>
                      </a:r>
                      <a:r>
                        <a:rPr lang="en-US" sz="1800" b="1">
                          <a:latin typeface="华文仿宋" panose="02010600040101010101" charset="-122"/>
                          <a:ea typeface="华文仿宋" panose="02010600040101010101" charset="-122"/>
                          <a:cs typeface="Times New Roman" panose="02020603050405020304" charset="0"/>
                        </a:rPr>
                        <a:t>测试用例</a:t>
                      </a:r>
                      <a:endParaRPr lang="en-US" altLang="en-US" sz="1800" b="1">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DFBBB3"/>
                    </a:solidFill>
                  </a:tcPr>
                </a:tc>
              </a:tr>
              <a:tr h="285115">
                <a:tc>
                  <a:txBody>
                    <a:bodyPr/>
                    <a:p>
                      <a:pPr indent="0">
                        <a:buNone/>
                      </a:pPr>
                      <a:r>
                        <a:rPr lang="en-US" sz="1800" b="0">
                          <a:latin typeface="华文仿宋" panose="02010600040101010101" charset="-122"/>
                          <a:ea typeface="华文仿宋" panose="02010600040101010101" charset="-122"/>
                          <a:cs typeface="华文仿宋" panose="02010600040101010101" charset="-122"/>
                        </a:rPr>
                        <a:t>用例id</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C-00</a:t>
                      </a:r>
                      <a:r>
                        <a:rPr lang="en-US" sz="1800" b="0">
                          <a:latin typeface="华文仿宋" panose="02010600040101010101" charset="-122"/>
                          <a:ea typeface="华文仿宋" panose="02010600040101010101" charset="-122"/>
                          <a:cs typeface="宋体" panose="02010600030101010101" pitchFamily="2" charset="-122"/>
                        </a:rPr>
                        <a:t>4</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基本描述</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宋体" panose="02010600030101010101" pitchFamily="2" charset="-122"/>
                        </a:rPr>
                        <a:t>输入查询信息，进行商品查询，点击统计进行超市信息统计管理。</a:t>
                      </a:r>
                      <a:endParaRPr lang="en-US" altLang="en-US" sz="1800" b="0">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测试方案</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测试输入商品ID、输入商品名称和不输入信息等情况与统计情况。</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输入数据</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buNone/>
                      </a:pPr>
                      <a:r>
                        <a:rPr lang="en-US" sz="1800" b="0">
                          <a:latin typeface="华文仿宋" panose="02010600040101010101" charset="-122"/>
                          <a:ea typeface="华文仿宋" panose="02010600040101010101" charset="-122"/>
                          <a:cs typeface="华文仿宋" panose="02010600040101010101" charset="-122"/>
                        </a:rPr>
                        <a:t>1.输入正确数据，按商品ID查询，按商品名称查询。2. 不输入任何信息进行查询。3. 统计信息查询。</a:t>
                      </a:r>
                      <a:endParaRPr lang="en-US" altLang="en-US" sz="1800" b="0">
                        <a:latin typeface="华文仿宋" panose="02010600040101010101" charset="-122"/>
                        <a:ea typeface="华文仿宋" panose="02010600040101010101" charset="-122"/>
                        <a:cs typeface="华文仿宋" panose="02010600040101010101" charset="-122"/>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28600">
                <a:tc>
                  <a:txBody>
                    <a:bodyPr/>
                    <a:p>
                      <a:pPr indent="0">
                        <a:buNone/>
                      </a:pPr>
                      <a:r>
                        <a:rPr lang="en-US" sz="1800" b="0">
                          <a:latin typeface="华文仿宋" panose="02010600040101010101" charset="-122"/>
                          <a:ea typeface="华文仿宋" panose="02010600040101010101" charset="-122"/>
                          <a:cs typeface="Times New Roman" panose="02020603050405020304" charset="0"/>
                        </a:rPr>
                        <a:t>预期结果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buNone/>
                      </a:pPr>
                      <a:r>
                        <a:rPr lang="en-US" sz="1800" b="0">
                          <a:latin typeface="华文仿宋" panose="02010600040101010101" charset="-122"/>
                          <a:ea typeface="华文仿宋" panose="02010600040101010101" charset="-122"/>
                          <a:cs typeface="Times New Roman" panose="02020603050405020304" charset="0"/>
                        </a:rPr>
                        <a:t>第一组测试</a:t>
                      </a:r>
                      <a:r>
                        <a:rPr lang="en-US" sz="1800" b="0">
                          <a:latin typeface="华文仿宋" panose="02010600040101010101" charset="-122"/>
                          <a:ea typeface="华文仿宋" panose="02010600040101010101" charset="-122"/>
                          <a:cs typeface="宋体" panose="02010600030101010101" pitchFamily="2" charset="-122"/>
                        </a:rPr>
                        <a:t>正确执行，商品信息查询成功</a:t>
                      </a:r>
                      <a:r>
                        <a:rPr lang="en-US" sz="1800" b="0">
                          <a:latin typeface="华文仿宋" panose="02010600040101010101" charset="-122"/>
                          <a:ea typeface="华文仿宋" panose="02010600040101010101" charset="-122"/>
                          <a:cs typeface="Times New Roman" panose="02020603050405020304" charset="0"/>
                        </a:rPr>
                        <a:t>。第二组测试</a:t>
                      </a:r>
                      <a:r>
                        <a:rPr lang="en-US" sz="1800" b="0">
                          <a:latin typeface="华文仿宋" panose="02010600040101010101" charset="-122"/>
                          <a:ea typeface="华文仿宋" panose="02010600040101010101" charset="-122"/>
                          <a:cs typeface="宋体" panose="02010600030101010101" pitchFamily="2" charset="-122"/>
                        </a:rPr>
                        <a:t>正确执行，商品信息查询成功，显示全部商品信息</a:t>
                      </a:r>
                      <a:r>
                        <a:rPr lang="en-US" sz="1800" b="0">
                          <a:latin typeface="华文仿宋" panose="02010600040101010101" charset="-122"/>
                          <a:ea typeface="华文仿宋" panose="02010600040101010101" charset="-122"/>
                          <a:cs typeface="Times New Roman" panose="02020603050405020304" charset="0"/>
                        </a:rPr>
                        <a:t>。第三组测试</a:t>
                      </a:r>
                      <a:r>
                        <a:rPr lang="en-US" sz="1800" b="0">
                          <a:latin typeface="华文仿宋" panose="02010600040101010101" charset="-122"/>
                          <a:ea typeface="华文仿宋" panose="02010600040101010101" charset="-122"/>
                          <a:cs typeface="宋体" panose="02010600030101010101" pitchFamily="2" charset="-122"/>
                        </a:rPr>
                        <a:t>正确执行，信息统计成功，</a:t>
                      </a:r>
                      <a:r>
                        <a:rPr lang="en-US" sz="1800" b="0">
                          <a:latin typeface="华文仿宋" panose="02010600040101010101" charset="-122"/>
                          <a:ea typeface="华文仿宋" panose="02010600040101010101" charset="-122"/>
                          <a:cs typeface="Times New Roman" panose="02020603050405020304" charset="0"/>
                        </a:rPr>
                        <a:t>系统</a:t>
                      </a:r>
                      <a:r>
                        <a:rPr lang="en-US" sz="1800" b="0">
                          <a:latin typeface="华文仿宋" panose="02010600040101010101" charset="-122"/>
                          <a:ea typeface="华文仿宋" panose="02010600040101010101" charset="-122"/>
                          <a:cs typeface="宋体" panose="02010600030101010101" pitchFamily="2" charset="-122"/>
                        </a:rPr>
                        <a:t>显示统计查询结果。</a:t>
                      </a:r>
                      <a:endParaRPr lang="en-US" altLang="en-US" sz="1800" b="0">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商品查询、分类及统计模块测试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796030" y="1177290"/>
            <a:ext cx="5080000" cy="460375"/>
          </a:xfrm>
          <a:prstGeom prst="rect">
            <a:avLst/>
          </a:prstGeom>
          <a:noFill/>
          <a:ln w="9525">
            <a:noFill/>
          </a:ln>
        </p:spPr>
        <p:txBody>
          <a:bodyPr>
            <a:spAutoFit/>
          </a:bodyPr>
          <a:p>
            <a:pPr indent="0"/>
            <a:r>
              <a:rPr lang="zh-CN" sz="2400" b="1">
                <a:latin typeface="华文仿宋" panose="02010600040101010101" charset="-122"/>
                <a:ea typeface="华文仿宋" panose="02010600040101010101" charset="-122"/>
              </a:rPr>
              <a:t>商品查询、分类及统计模块测试报告</a:t>
            </a:r>
            <a:endParaRPr lang="zh-CN" sz="2400" b="1">
              <a:latin typeface="华文仿宋" panose="02010600040101010101" charset="-122"/>
              <a:ea typeface="华文仿宋" panose="02010600040101010101" charset="-122"/>
            </a:endParaRPr>
          </a:p>
        </p:txBody>
      </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graphicFrame>
        <p:nvGraphicFramePr>
          <p:cNvPr id="3" name="表格 2"/>
          <p:cNvGraphicFramePr/>
          <p:nvPr>
            <p:custDataLst>
              <p:tags r:id="rId2"/>
            </p:custDataLst>
          </p:nvPr>
        </p:nvGraphicFramePr>
        <p:xfrm>
          <a:off x="215900" y="1630850"/>
          <a:ext cx="11760200" cy="5005070"/>
        </p:xfrm>
        <a:graphic>
          <a:graphicData uri="http://schemas.openxmlformats.org/drawingml/2006/table">
            <a:tbl>
              <a:tblPr firstRow="1" bandRow="1">
                <a:tableStyleId>{5940675A-B579-460E-94D1-54222C63F5DA}</a:tableStyleId>
              </a:tblPr>
              <a:tblGrid>
                <a:gridCol w="423545"/>
                <a:gridCol w="967105"/>
                <a:gridCol w="1975485"/>
                <a:gridCol w="1975485"/>
                <a:gridCol w="1320800"/>
                <a:gridCol w="1127760"/>
                <a:gridCol w="934720"/>
                <a:gridCol w="1146810"/>
                <a:gridCol w="1146810"/>
                <a:gridCol w="741680"/>
              </a:tblGrid>
              <a:tr h="626110">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序号</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功能</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结果描述</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c gridSpan="5">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统计项</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626110">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 </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 </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应达目标</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实际结果</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出现错误条件（几率）</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错误类型</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测试者</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测试日期</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改正日期</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pitchFamily="34" charset="-122"/>
                          <a:ea typeface="微软雅黑" panose="020B0503020204020204" pitchFamily="34" charset="-122"/>
                        </a:rPr>
                        <a:t>状态</a:t>
                      </a:r>
                      <a:endParaRPr lang="en-US" sz="14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r h="120967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1</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按商品ID查询，按商品名称查询</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显示查询结果</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显示查询结果</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未发生错误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李亭沂</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完成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33337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 </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图13，图14</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c gridSpan="5">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r>
              <a:tr h="77152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2</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不输入信息查询</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显示全部商品信息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显示全部商品信息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未发生错误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李亭沂</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完成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3337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 </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图15</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c gridSpan="5">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T w="9525">
                      <a:solidFill>
                        <a:srgbClr val="646464"/>
                      </a:solidFill>
                      <a:prstDash val="sysDash"/>
                    </a:lnT>
                    <a:lnB w="9525">
                      <a:solidFill>
                        <a:srgbClr val="646464"/>
                      </a:solidFill>
                      <a:prstDash val="sysDash"/>
                    </a:lnB>
                  </a:tcPr>
                </a:tc>
                <a:tc hMerge="1">
                  <a:tcPr>
                    <a:lnR w="9525">
                      <a:solidFill>
                        <a:srgbClr val="646464"/>
                      </a:solidFill>
                      <a:prstDash val="sysDash"/>
                    </a:lnR>
                    <a:lnT w="9525">
                      <a:solidFill>
                        <a:srgbClr val="646464"/>
                      </a:solidFill>
                      <a:prstDash val="sysDash"/>
                    </a:lnT>
                    <a:lnB w="9525">
                      <a:solidFill>
                        <a:srgbClr val="646464"/>
                      </a:solidFill>
                      <a:prstDash val="sysDash"/>
                    </a:lnB>
                  </a:tcPr>
                </a:tc>
              </a:tr>
              <a:tr h="77152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2</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endParaRPr lang="en-US"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显示统计商品种数、员工总数、总支出、总价值信息结果</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显示统计商品种数、员工总数、总支出、总价值信息结果</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未发生错误</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李亭沂</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2020-5-7</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完成</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33375">
                <a:tc>
                  <a:txBody>
                    <a:bodyPr/>
                    <a:p>
                      <a:pPr indent="0" algn="ctr">
                        <a:lnSpc>
                          <a:spcPct val="120000"/>
                        </a:lnSpc>
                        <a:spcBef>
                          <a:spcPts val="0"/>
                        </a:spcBef>
                        <a:spcAft>
                          <a:spcPts val="0"/>
                        </a:spcAft>
                        <a:buNone/>
                      </a:pPr>
                      <a:r>
                        <a:rPr lang="en-US" sz="1200" b="0" spc="120">
                          <a:solidFill>
                            <a:srgbClr val="646464"/>
                          </a:solidFill>
                          <a:latin typeface="微软雅黑" panose="020B0503020204020204" pitchFamily="34" charset="-122"/>
                          <a:ea typeface="微软雅黑" panose="020B0503020204020204" pitchFamily="34" charset="-122"/>
                        </a:rPr>
                        <a:t> </a:t>
                      </a:r>
                      <a:endParaRPr lang="en-US" sz="12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rPr>
                        <a:t> </a:t>
                      </a:r>
                      <a:endParaRPr 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图16</a:t>
                      </a:r>
                      <a:endParaRPr 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hMerge="1">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gridSpan="5">
                  <a:txBody>
                    <a:bodyPr/>
                    <a:p>
                      <a:pPr indent="0" algn="ctr">
                        <a:lnSpc>
                          <a:spcPct val="120000"/>
                        </a:lnSpc>
                        <a:spcBef>
                          <a:spcPts val="0"/>
                        </a:spcBef>
                        <a:spcAft>
                          <a:spcPts val="0"/>
                        </a:spcAft>
                        <a:buNone/>
                      </a:pPr>
                      <a:endParaRPr lang="en-US" altLang="en-US" sz="12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hMerge="1">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hMerge="1">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hMerge="1">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商品查询、分类及统计模块测试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sp>
        <p:nvSpPr>
          <p:cNvPr id="3" name="文本框 2"/>
          <p:cNvSpPr txBox="1"/>
          <p:nvPr/>
        </p:nvSpPr>
        <p:spPr>
          <a:xfrm>
            <a:off x="730250" y="5374640"/>
            <a:ext cx="5080000" cy="368300"/>
          </a:xfrm>
          <a:prstGeom prst="rect">
            <a:avLst/>
          </a:prstGeom>
          <a:noFill/>
          <a:ln w="9525">
            <a:noFill/>
          </a:ln>
        </p:spPr>
        <p:txBody>
          <a:bodyPr>
            <a:spAutoFit/>
          </a:bodyPr>
          <a:p>
            <a:pPr indent="0" algn="ctr"/>
            <a:r>
              <a:rPr b="0">
                <a:latin typeface="华文仿宋" panose="02010600040101010101" charset="-122"/>
                <a:ea typeface="华文仿宋" panose="02010600040101010101" charset="-122"/>
                <a:cs typeface="华文仿宋" panose="02010600040101010101" charset="-122"/>
              </a:rPr>
              <a:t>13 按商品ID查询</a:t>
            </a:r>
            <a:endParaRPr b="0">
              <a:latin typeface="华文仿宋" panose="02010600040101010101" charset="-122"/>
              <a:ea typeface="华文仿宋" panose="02010600040101010101" charset="-122"/>
              <a:cs typeface="华文仿宋" panose="02010600040101010101" charset="-122"/>
            </a:endParaRPr>
          </a:p>
        </p:txBody>
      </p:sp>
      <p:sp>
        <p:nvSpPr>
          <p:cNvPr id="7" name="文本框 6"/>
          <p:cNvSpPr txBox="1"/>
          <p:nvPr/>
        </p:nvSpPr>
        <p:spPr>
          <a:xfrm>
            <a:off x="8342630" y="5374640"/>
            <a:ext cx="5080000" cy="368300"/>
          </a:xfrm>
          <a:prstGeom prst="rect">
            <a:avLst/>
          </a:prstGeom>
          <a:noFill/>
          <a:ln w="9525">
            <a:noFill/>
          </a:ln>
        </p:spPr>
        <p:txBody>
          <a:bodyPr>
            <a:spAutoFit/>
          </a:bodyPr>
          <a:p>
            <a:pPr indent="0"/>
            <a:r>
              <a:rPr b="0">
                <a:latin typeface="华文仿宋" panose="02010600040101010101" charset="-122"/>
                <a:ea typeface="华文仿宋" panose="02010600040101010101" charset="-122"/>
                <a:cs typeface="华文仿宋" panose="02010600040101010101" charset="-122"/>
              </a:rPr>
              <a:t>14 按商品名称查询</a:t>
            </a:r>
            <a:endParaRPr b="0">
              <a:latin typeface="华文仿宋" panose="02010600040101010101" charset="-122"/>
              <a:ea typeface="华文仿宋" panose="02010600040101010101" charset="-122"/>
              <a:cs typeface="华文仿宋" panose="02010600040101010101" charset="-122"/>
            </a:endParaRPr>
          </a:p>
        </p:txBody>
      </p:sp>
      <p:pic>
        <p:nvPicPr>
          <p:cNvPr id="-2147482588" name="图片 -2147482589"/>
          <p:cNvPicPr>
            <a:picLocks noChangeAspect="1"/>
          </p:cNvPicPr>
          <p:nvPr/>
        </p:nvPicPr>
        <p:blipFill>
          <a:blip r:embed="rId2"/>
          <a:stretch>
            <a:fillRect/>
          </a:stretch>
        </p:blipFill>
        <p:spPr>
          <a:xfrm>
            <a:off x="730250" y="1547178"/>
            <a:ext cx="5266690" cy="3762375"/>
          </a:xfrm>
          <a:prstGeom prst="rect">
            <a:avLst/>
          </a:prstGeom>
          <a:noFill/>
          <a:ln w="9525">
            <a:noFill/>
          </a:ln>
        </p:spPr>
      </p:pic>
      <p:pic>
        <p:nvPicPr>
          <p:cNvPr id="-2147482587" name="图片 -2147482588"/>
          <p:cNvPicPr>
            <a:picLocks noChangeAspect="1"/>
          </p:cNvPicPr>
          <p:nvPr/>
        </p:nvPicPr>
        <p:blipFill>
          <a:blip r:embed="rId2"/>
          <a:stretch>
            <a:fillRect/>
          </a:stretch>
        </p:blipFill>
        <p:spPr>
          <a:xfrm>
            <a:off x="6363335" y="1547178"/>
            <a:ext cx="5266690" cy="3762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商品信息修改</a:t>
            </a:r>
            <a:r>
              <a:rPr lang="zh-CN" altLang="en-US" sz="2800" dirty="0">
                <a:solidFill>
                  <a:schemeClr val="accent1"/>
                </a:solidFill>
                <a:latin typeface="+mj-ea"/>
                <a:ea typeface="+mj-ea"/>
                <a:sym typeface="+mn-ea"/>
              </a:rPr>
              <a:t>模块测试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sp>
        <p:nvSpPr>
          <p:cNvPr id="3" name="文本框 2"/>
          <p:cNvSpPr txBox="1"/>
          <p:nvPr/>
        </p:nvSpPr>
        <p:spPr>
          <a:xfrm>
            <a:off x="730250" y="5374640"/>
            <a:ext cx="5080000" cy="368300"/>
          </a:xfrm>
          <a:prstGeom prst="rect">
            <a:avLst/>
          </a:prstGeom>
          <a:noFill/>
          <a:ln w="9525">
            <a:noFill/>
          </a:ln>
        </p:spPr>
        <p:txBody>
          <a:bodyPr>
            <a:spAutoFit/>
          </a:bodyPr>
          <a:p>
            <a:pPr indent="0" algn="ctr"/>
            <a:r>
              <a:rPr b="0">
                <a:latin typeface="华文仿宋" panose="02010600040101010101" charset="-122"/>
                <a:ea typeface="华文仿宋" panose="02010600040101010101" charset="-122"/>
                <a:cs typeface="华文仿宋" panose="02010600040101010101" charset="-122"/>
              </a:rPr>
              <a:t>15 不输入信息查询</a:t>
            </a:r>
            <a:endParaRPr b="0">
              <a:latin typeface="华文仿宋" panose="02010600040101010101" charset="-122"/>
              <a:ea typeface="华文仿宋" panose="02010600040101010101" charset="-122"/>
              <a:cs typeface="华文仿宋" panose="02010600040101010101" charset="-122"/>
            </a:endParaRPr>
          </a:p>
        </p:txBody>
      </p:sp>
      <p:sp>
        <p:nvSpPr>
          <p:cNvPr id="7" name="文本框 6"/>
          <p:cNvSpPr txBox="1"/>
          <p:nvPr/>
        </p:nvSpPr>
        <p:spPr>
          <a:xfrm>
            <a:off x="8342630" y="5374640"/>
            <a:ext cx="5080000" cy="368300"/>
          </a:xfrm>
          <a:prstGeom prst="rect">
            <a:avLst/>
          </a:prstGeom>
          <a:noFill/>
          <a:ln w="9525">
            <a:noFill/>
          </a:ln>
        </p:spPr>
        <p:txBody>
          <a:bodyPr>
            <a:spAutoFit/>
          </a:bodyPr>
          <a:p>
            <a:pPr indent="0"/>
            <a:r>
              <a:rPr b="0">
                <a:latin typeface="华文仿宋" panose="02010600040101010101" charset="-122"/>
                <a:ea typeface="华文仿宋" panose="02010600040101010101" charset="-122"/>
                <a:cs typeface="华文仿宋" panose="02010600040101010101" charset="-122"/>
              </a:rPr>
              <a:t>16 统计信息查询</a:t>
            </a:r>
            <a:endParaRPr b="0">
              <a:latin typeface="华文仿宋" panose="02010600040101010101" charset="-122"/>
              <a:ea typeface="华文仿宋" panose="02010600040101010101" charset="-122"/>
              <a:cs typeface="华文仿宋" panose="02010600040101010101" charset="-122"/>
            </a:endParaRPr>
          </a:p>
        </p:txBody>
      </p:sp>
      <p:pic>
        <p:nvPicPr>
          <p:cNvPr id="-2147482586" name="图片 -2147482587"/>
          <p:cNvPicPr>
            <a:picLocks noChangeAspect="1"/>
          </p:cNvPicPr>
          <p:nvPr/>
        </p:nvPicPr>
        <p:blipFill>
          <a:blip r:embed="rId2"/>
          <a:stretch>
            <a:fillRect/>
          </a:stretch>
        </p:blipFill>
        <p:spPr>
          <a:xfrm>
            <a:off x="936625" y="1611948"/>
            <a:ext cx="5266690" cy="3762375"/>
          </a:xfrm>
          <a:prstGeom prst="rect">
            <a:avLst/>
          </a:prstGeom>
          <a:noFill/>
          <a:ln w="9525">
            <a:noFill/>
          </a:ln>
        </p:spPr>
      </p:pic>
      <p:pic>
        <p:nvPicPr>
          <p:cNvPr id="-2147482585" name="图片 -2147482586"/>
          <p:cNvPicPr>
            <a:picLocks noChangeAspect="1"/>
          </p:cNvPicPr>
          <p:nvPr/>
        </p:nvPicPr>
        <p:blipFill>
          <a:blip r:embed="rId3"/>
          <a:stretch>
            <a:fillRect/>
          </a:stretch>
        </p:blipFill>
        <p:spPr>
          <a:xfrm>
            <a:off x="6406515" y="1611948"/>
            <a:ext cx="5266690" cy="3762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系统集成测试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sp>
        <p:nvSpPr>
          <p:cNvPr id="3" name="文本框 2"/>
          <p:cNvSpPr txBox="1"/>
          <p:nvPr/>
        </p:nvSpPr>
        <p:spPr>
          <a:xfrm>
            <a:off x="730250" y="5374640"/>
            <a:ext cx="5080000" cy="368300"/>
          </a:xfrm>
          <a:prstGeom prst="rect">
            <a:avLst/>
          </a:prstGeom>
          <a:noFill/>
          <a:ln w="9525">
            <a:noFill/>
          </a:ln>
        </p:spPr>
        <p:txBody>
          <a:bodyPr>
            <a:spAutoFit/>
          </a:bodyPr>
          <a:p>
            <a:pPr indent="0" algn="ctr"/>
            <a:r>
              <a:rPr b="0">
                <a:latin typeface="华文仿宋" panose="02010600040101010101" charset="-122"/>
                <a:ea typeface="华文仿宋" panose="02010600040101010101" charset="-122"/>
                <a:cs typeface="华文仿宋" panose="02010600040101010101" charset="-122"/>
              </a:rPr>
              <a:t>批量导入</a:t>
            </a:r>
            <a:endParaRPr b="0">
              <a:latin typeface="华文仿宋" panose="02010600040101010101" charset="-122"/>
              <a:ea typeface="华文仿宋" panose="02010600040101010101" charset="-122"/>
              <a:cs typeface="华文仿宋" panose="02010600040101010101" charset="-122"/>
            </a:endParaRPr>
          </a:p>
        </p:txBody>
      </p:sp>
      <p:sp>
        <p:nvSpPr>
          <p:cNvPr id="7" name="文本框 6"/>
          <p:cNvSpPr txBox="1"/>
          <p:nvPr/>
        </p:nvSpPr>
        <p:spPr>
          <a:xfrm>
            <a:off x="8342630" y="5374640"/>
            <a:ext cx="5080000" cy="368300"/>
          </a:xfrm>
          <a:prstGeom prst="rect">
            <a:avLst/>
          </a:prstGeom>
          <a:noFill/>
          <a:ln w="9525">
            <a:noFill/>
          </a:ln>
        </p:spPr>
        <p:txBody>
          <a:bodyPr>
            <a:spAutoFit/>
          </a:bodyPr>
          <a:p>
            <a:pPr indent="0"/>
            <a:r>
              <a:rPr b="0">
                <a:latin typeface="华文仿宋" panose="02010600040101010101" charset="-122"/>
                <a:ea typeface="华文仿宋" panose="02010600040101010101" charset="-122"/>
                <a:cs typeface="华文仿宋" panose="02010600040101010101" charset="-122"/>
              </a:rPr>
              <a:t>批量导入文件内容</a:t>
            </a:r>
            <a:endParaRPr b="0">
              <a:latin typeface="华文仿宋" panose="02010600040101010101" charset="-122"/>
              <a:ea typeface="华文仿宋" panose="02010600040101010101" charset="-122"/>
              <a:cs typeface="华文仿宋" panose="02010600040101010101" charset="-122"/>
            </a:endParaRPr>
          </a:p>
        </p:txBody>
      </p:sp>
      <p:pic>
        <p:nvPicPr>
          <p:cNvPr id="-2147482584" name="图片 -2147482585" descr="TJ[`CB0CSG(4~TCQ@%G6QH5"/>
          <p:cNvPicPr>
            <a:picLocks noChangeAspect="1"/>
          </p:cNvPicPr>
          <p:nvPr/>
        </p:nvPicPr>
        <p:blipFill>
          <a:blip r:embed="rId2"/>
          <a:stretch>
            <a:fillRect/>
          </a:stretch>
        </p:blipFill>
        <p:spPr>
          <a:xfrm>
            <a:off x="784860" y="1612265"/>
            <a:ext cx="5266690" cy="3762375"/>
          </a:xfrm>
          <a:prstGeom prst="rect">
            <a:avLst/>
          </a:prstGeom>
          <a:noFill/>
          <a:ln w="9525">
            <a:noFill/>
          </a:ln>
        </p:spPr>
      </p:pic>
      <p:pic>
        <p:nvPicPr>
          <p:cNvPr id="-2147482583" name="图片 -2147482584" descr="U3@P}6_@FBBGM_@S4_{5MCE"/>
          <p:cNvPicPr>
            <a:picLocks noChangeAspect="1"/>
          </p:cNvPicPr>
          <p:nvPr/>
        </p:nvPicPr>
        <p:blipFill>
          <a:blip r:embed="rId3"/>
          <a:stretch>
            <a:fillRect/>
          </a:stretch>
        </p:blipFill>
        <p:spPr>
          <a:xfrm>
            <a:off x="6537643" y="2953385"/>
            <a:ext cx="5324475" cy="8229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系统集成测试</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flipV="1">
            <a:off x="3476625" y="2855595"/>
            <a:ext cx="5080000" cy="275590"/>
          </a:xfrm>
          <a:prstGeom prst="rect">
            <a:avLst/>
          </a:prstGeom>
          <a:noFill/>
          <a:ln w="9525">
            <a:noFill/>
          </a:ln>
        </p:spPr>
        <p:txBody>
          <a:bodyPr wrap="square">
            <a:spAutoFit/>
          </a:bodyPr>
          <a:p>
            <a:pPr indent="0" algn="ctr"/>
            <a:r>
              <a:rPr lang="en-US" sz="1200" b="1">
                <a:solidFill>
                  <a:srgbClr val="FF0000"/>
                </a:solidFill>
                <a:latin typeface="宋体" panose="02010600030101010101" pitchFamily="2" charset="-122"/>
              </a:rPr>
              <a:t> </a:t>
            </a:r>
            <a:endParaRPr lang="zh-CN" altLang="en-US"/>
          </a:p>
        </p:txBody>
      </p:sp>
      <p:sp>
        <p:nvSpPr>
          <p:cNvPr id="3" name="文本框 2"/>
          <p:cNvSpPr txBox="1"/>
          <p:nvPr/>
        </p:nvSpPr>
        <p:spPr>
          <a:xfrm>
            <a:off x="730250" y="5374640"/>
            <a:ext cx="5080000" cy="368300"/>
          </a:xfrm>
          <a:prstGeom prst="rect">
            <a:avLst/>
          </a:prstGeom>
          <a:noFill/>
          <a:ln w="9525">
            <a:noFill/>
          </a:ln>
        </p:spPr>
        <p:txBody>
          <a:bodyPr>
            <a:spAutoFit/>
          </a:bodyPr>
          <a:p>
            <a:pPr indent="0" algn="ctr"/>
            <a:r>
              <a:rPr b="0">
                <a:latin typeface="华文仿宋" panose="02010600040101010101" charset="-122"/>
                <a:ea typeface="华文仿宋" panose="02010600040101010101" charset="-122"/>
                <a:cs typeface="华文仿宋" panose="02010600040101010101" charset="-122"/>
              </a:rPr>
              <a:t>批量导入结果查询</a:t>
            </a:r>
            <a:endParaRPr b="0">
              <a:latin typeface="华文仿宋" panose="02010600040101010101" charset="-122"/>
              <a:ea typeface="华文仿宋" panose="02010600040101010101" charset="-122"/>
              <a:cs typeface="华文仿宋" panose="02010600040101010101" charset="-122"/>
            </a:endParaRPr>
          </a:p>
        </p:txBody>
      </p:sp>
      <p:sp>
        <p:nvSpPr>
          <p:cNvPr id="7" name="文本框 6"/>
          <p:cNvSpPr txBox="1"/>
          <p:nvPr/>
        </p:nvSpPr>
        <p:spPr>
          <a:xfrm>
            <a:off x="8342630" y="5374640"/>
            <a:ext cx="5080000" cy="368300"/>
          </a:xfrm>
          <a:prstGeom prst="rect">
            <a:avLst/>
          </a:prstGeom>
          <a:noFill/>
          <a:ln w="9525">
            <a:noFill/>
          </a:ln>
        </p:spPr>
        <p:txBody>
          <a:bodyPr>
            <a:spAutoFit/>
          </a:bodyPr>
          <a:p>
            <a:pPr indent="0"/>
            <a:r>
              <a:rPr b="0">
                <a:latin typeface="华文仿宋" panose="02010600040101010101" charset="-122"/>
                <a:ea typeface="华文仿宋" panose="02010600040101010101" charset="-122"/>
                <a:cs typeface="华文仿宋" panose="02010600040101010101" charset="-122"/>
              </a:rPr>
              <a:t>批量导出结果</a:t>
            </a:r>
            <a:endParaRPr b="0">
              <a:latin typeface="华文仿宋" panose="02010600040101010101" charset="-122"/>
              <a:ea typeface="华文仿宋" panose="02010600040101010101" charset="-122"/>
              <a:cs typeface="华文仿宋" panose="02010600040101010101" charset="-122"/>
            </a:endParaRPr>
          </a:p>
        </p:txBody>
      </p:sp>
      <p:pic>
        <p:nvPicPr>
          <p:cNvPr id="-2147482582" name="图片 -2147482583" descr="CQY3VFQ{7[M4RWRTQ[_CY7F"/>
          <p:cNvPicPr>
            <a:picLocks noChangeAspect="1"/>
          </p:cNvPicPr>
          <p:nvPr/>
        </p:nvPicPr>
        <p:blipFill>
          <a:blip r:embed="rId2"/>
          <a:stretch>
            <a:fillRect/>
          </a:stretch>
        </p:blipFill>
        <p:spPr>
          <a:xfrm>
            <a:off x="1102995" y="1561783"/>
            <a:ext cx="5048250" cy="3606165"/>
          </a:xfrm>
          <a:prstGeom prst="rect">
            <a:avLst/>
          </a:prstGeom>
          <a:noFill/>
          <a:ln w="9525">
            <a:noFill/>
          </a:ln>
        </p:spPr>
      </p:pic>
      <p:pic>
        <p:nvPicPr>
          <p:cNvPr id="-2147482581" name="图片 -2147482582" descr="L}X9~AOPBHV1Q}X$G@SMLT2"/>
          <p:cNvPicPr>
            <a:picLocks noChangeAspect="1"/>
          </p:cNvPicPr>
          <p:nvPr/>
        </p:nvPicPr>
        <p:blipFill>
          <a:blip r:embed="rId3"/>
          <a:stretch>
            <a:fillRect/>
          </a:stretch>
        </p:blipFill>
        <p:spPr>
          <a:xfrm>
            <a:off x="6711315" y="2948623"/>
            <a:ext cx="5043170" cy="9594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0" y="1973943"/>
            <a:ext cx="12193201" cy="3414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85"/>
          </a:p>
        </p:txBody>
      </p:sp>
      <p:sp>
        <p:nvSpPr>
          <p:cNvPr id="18" name="椭圆 17"/>
          <p:cNvSpPr/>
          <p:nvPr/>
        </p:nvSpPr>
        <p:spPr>
          <a:xfrm>
            <a:off x="5112202" y="828740"/>
            <a:ext cx="1967594" cy="19675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accent1">
                    <a:lumMod val="75000"/>
                  </a:schemeClr>
                </a:solidFill>
                <a:latin typeface="Agency FB" panose="020B0503020202020204" pitchFamily="34" charset="0"/>
              </a:rPr>
              <a:t>03</a:t>
            </a:r>
            <a:endParaRPr lang="zh-CN" altLang="en-US" sz="8800" dirty="0">
              <a:solidFill>
                <a:schemeClr val="accent1">
                  <a:lumMod val="75000"/>
                </a:schemeClr>
              </a:solidFill>
              <a:latin typeface="Agency FB" panose="020B0503020202020204" pitchFamily="34" charset="0"/>
            </a:endParaRPr>
          </a:p>
        </p:txBody>
      </p:sp>
      <p:sp>
        <p:nvSpPr>
          <p:cNvPr id="19" name="文本框 18"/>
          <p:cNvSpPr txBox="1"/>
          <p:nvPr/>
        </p:nvSpPr>
        <p:spPr>
          <a:xfrm>
            <a:off x="4328159" y="3107571"/>
            <a:ext cx="3535680" cy="1106805"/>
          </a:xfrm>
          <a:prstGeom prst="rect">
            <a:avLst/>
          </a:prstGeom>
          <a:noFill/>
        </p:spPr>
        <p:txBody>
          <a:bodyPr wrap="none" rtlCol="0">
            <a:spAutoFit/>
          </a:bodyPr>
          <a:lstStyle/>
          <a:p>
            <a:pPr algn="ctr"/>
            <a:r>
              <a:rPr lang="zh-CN" altLang="en-US" sz="6600" dirty="0">
                <a:solidFill>
                  <a:schemeClr val="bg1"/>
                </a:solidFill>
                <a:latin typeface="+mj-ea"/>
                <a:ea typeface="+mj-ea"/>
              </a:rPr>
              <a:t>心得体会</a:t>
            </a:r>
            <a:endParaRPr lang="zh-CN" altLang="en-US" sz="66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96074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心得体会</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00" name="文本框 99"/>
          <p:cNvSpPr txBox="1"/>
          <p:nvPr/>
        </p:nvSpPr>
        <p:spPr>
          <a:xfrm>
            <a:off x="2308860" y="1778000"/>
            <a:ext cx="7573645" cy="3169285"/>
          </a:xfrm>
          <a:prstGeom prst="rect">
            <a:avLst/>
          </a:prstGeom>
          <a:noFill/>
          <a:ln w="9525">
            <a:noFill/>
          </a:ln>
        </p:spPr>
        <p:txBody>
          <a:bodyPr wrap="square">
            <a:spAutoFit/>
          </a:bodyPr>
          <a:p>
            <a:pPr indent="0"/>
            <a:r>
              <a:rPr lang="en-US" altLang="zh-CN" sz="2000" b="0">
                <a:latin typeface="华文仿宋" panose="02010600040101010101" charset="-122"/>
                <a:ea typeface="华文仿宋" panose="02010600040101010101" charset="-122"/>
                <a:cs typeface="华文仿宋" panose="02010600040101010101" charset="-122"/>
              </a:rPr>
              <a:t>        </a:t>
            </a:r>
            <a:r>
              <a:rPr lang="zh-CN" sz="2000" b="0">
                <a:latin typeface="华文仿宋" panose="02010600040101010101" charset="-122"/>
                <a:ea typeface="华文仿宋" panose="02010600040101010101" charset="-122"/>
                <a:cs typeface="华文仿宋" panose="02010600040101010101" charset="-122"/>
              </a:rPr>
              <a:t>本次软工团队作业超市仓库管理系统使我们接触并学习了大量的课外知识，比如打破了“小黑框”界面，通过QSS重写界面引擎，更具有人机交互的友好界面和更加高效的操作方式。</a:t>
            </a:r>
            <a:endParaRPr lang="zh-CN" sz="2000" b="0">
              <a:latin typeface="华文仿宋" panose="02010600040101010101" charset="-122"/>
              <a:ea typeface="华文仿宋" panose="02010600040101010101" charset="-122"/>
              <a:cs typeface="华文仿宋" panose="02010600040101010101" charset="-122"/>
            </a:endParaRPr>
          </a:p>
          <a:p>
            <a:pPr indent="0"/>
            <a:endParaRPr lang="zh-CN" sz="2000" b="0">
              <a:latin typeface="华文仿宋" panose="02010600040101010101" charset="-122"/>
              <a:ea typeface="华文仿宋" panose="02010600040101010101" charset="-122"/>
              <a:cs typeface="华文仿宋" panose="02010600040101010101" charset="-122"/>
            </a:endParaRPr>
          </a:p>
          <a:p>
            <a:pPr indent="0"/>
            <a:r>
              <a:rPr lang="zh-CN" sz="2000" b="0">
                <a:latin typeface="华文仿宋" panose="02010600040101010101" charset="-122"/>
                <a:ea typeface="华文仿宋" panose="02010600040101010101" charset="-122"/>
                <a:cs typeface="华文仿宋" panose="02010600040101010101" charset="-122"/>
              </a:rPr>
              <a:t>        并且我们对已有的知识的掌握更加熟练了，由于各位成员之间通过有效高效的流程，遵循软件开发流程和代码规范之后，进展较为顺利，越往后体现出来的便捷性就越大，尤其是在DEBUG阶段出现各种逻辑错误的时候，我们可以很快的找到问题所在位置并及时迅速的进行修改、移植和合并工作，虽然程序还存在很多不足，但我们依然收获良多。</a:t>
            </a:r>
            <a:endParaRPr lang="zh-CN" altLang="en-US" sz="200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a:t>
            </a:r>
            <a:r>
              <a:rPr lang="zh-CN" altLang="en-US" sz="2800" dirty="0">
                <a:solidFill>
                  <a:schemeClr val="accent1"/>
                </a:solidFill>
                <a:latin typeface="+mj-ea"/>
                <a:ea typeface="+mj-ea"/>
                <a:sym typeface="+mn-ea"/>
              </a:rPr>
              <a:t>登录模块实现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800100" y="1433195"/>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400" dirty="0">
                <a:solidFill>
                  <a:schemeClr val="accent1"/>
                </a:solidFill>
                <a:latin typeface="+mj-ea"/>
                <a:ea typeface="+mj-ea"/>
                <a:sym typeface="+mn-ea"/>
              </a:rPr>
              <a:t>实现简介</a:t>
            </a:r>
            <a:endParaRPr lang="zh-CN" altLang="en-US" sz="2400" dirty="0">
              <a:solidFill>
                <a:schemeClr val="accent1"/>
              </a:solidFill>
              <a:latin typeface="+mj-ea"/>
              <a:ea typeface="+mj-ea"/>
              <a:sym typeface="+mn-ea"/>
            </a:endParaRPr>
          </a:p>
        </p:txBody>
      </p:sp>
      <p:sp>
        <p:nvSpPr>
          <p:cNvPr id="4" name="矩形 3"/>
          <p:cNvSpPr/>
          <p:nvPr/>
        </p:nvSpPr>
        <p:spPr>
          <a:xfrm>
            <a:off x="800100" y="3809366"/>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400" dirty="0">
                <a:solidFill>
                  <a:schemeClr val="accent1"/>
                </a:solidFill>
                <a:latin typeface="+mj-ea"/>
                <a:ea typeface="+mj-ea"/>
                <a:sym typeface="+mn-ea"/>
              </a:rPr>
              <a:t>相关类</a:t>
            </a:r>
            <a:r>
              <a:rPr lang="zh-CN" altLang="en-US" sz="2400" dirty="0">
                <a:solidFill>
                  <a:schemeClr val="accent1"/>
                </a:solidFill>
                <a:latin typeface="+mj-ea"/>
                <a:ea typeface="+mj-ea"/>
                <a:sym typeface="+mn-ea"/>
              </a:rPr>
              <a:t>实现</a:t>
            </a:r>
            <a:endParaRPr lang="zh-CN" altLang="en-US" sz="2400" dirty="0">
              <a:solidFill>
                <a:schemeClr val="accent1"/>
              </a:solidFill>
              <a:latin typeface="+mj-ea"/>
              <a:ea typeface="+mj-ea"/>
              <a:sym typeface="+mn-ea"/>
            </a:endParaRPr>
          </a:p>
        </p:txBody>
      </p:sp>
      <p:sp>
        <p:nvSpPr>
          <p:cNvPr id="100" name="文本框 99"/>
          <p:cNvSpPr txBox="1"/>
          <p:nvPr/>
        </p:nvSpPr>
        <p:spPr>
          <a:xfrm>
            <a:off x="2143125" y="1997075"/>
            <a:ext cx="7627620" cy="1630045"/>
          </a:xfrm>
          <a:prstGeom prst="rect">
            <a:avLst/>
          </a:prstGeom>
          <a:noFill/>
          <a:ln w="9525">
            <a:noFill/>
          </a:ln>
        </p:spPr>
        <p:txBody>
          <a:bodyPr wrap="square">
            <a:spAutoFit/>
          </a:bodyPr>
          <a:p>
            <a:pPr indent="266700"/>
            <a:r>
              <a:rPr lang="zh-CN" sz="2000" b="0">
                <a:latin typeface="华文仿宋" panose="02010600040101010101" charset="-122"/>
                <a:ea typeface="华文仿宋" panose="02010600040101010101" charset="-122"/>
              </a:rPr>
              <a:t>系统登录模块为用户提供账号管理工具，以便用户对账号进行管理，密码正确则进入系统，否则不能登录，只有拥有管理员权限的用户可以登录系统。默认打开界面是游客界面，浏览游客界面信息，不能进行操作，可选择登录系统进入普通管理员或超级管理员身份。该模块用到账号登录账号权限检查等函数。</a:t>
            </a:r>
            <a:endParaRPr lang="zh-CN" altLang="en-US" sz="2000">
              <a:latin typeface="华文仿宋" panose="02010600040101010101" charset="-122"/>
              <a:ea typeface="华文仿宋" panose="02010600040101010101" charset="-122"/>
            </a:endParaRPr>
          </a:p>
        </p:txBody>
      </p:sp>
      <p:sp>
        <p:nvSpPr>
          <p:cNvPr id="5" name="文本框 4"/>
          <p:cNvSpPr txBox="1"/>
          <p:nvPr/>
        </p:nvSpPr>
        <p:spPr>
          <a:xfrm>
            <a:off x="2383790" y="4501515"/>
            <a:ext cx="7145655" cy="1322070"/>
          </a:xfrm>
          <a:prstGeom prst="rect">
            <a:avLst/>
          </a:prstGeom>
          <a:noFill/>
          <a:ln w="9525">
            <a:noFill/>
          </a:ln>
        </p:spPr>
        <p:txBody>
          <a:bodyPr wrap="square">
            <a:spAutoFit/>
          </a:bodyPr>
          <a:p>
            <a:pPr indent="266700"/>
            <a:r>
              <a:rPr lang="zh-CN" sz="2000" b="0">
                <a:latin typeface="华文仿宋" panose="02010600040101010101" charset="-122"/>
                <a:ea typeface="华文仿宋" panose="02010600040101010101" charset="-122"/>
                <a:cs typeface="华文仿宋" panose="02010600040101010101" charset="-122"/>
              </a:rPr>
              <a:t>模块应用</a:t>
            </a:r>
            <a:r>
              <a:rPr lang="en-US" sz="2000" b="0">
                <a:latin typeface="华文仿宋" panose="02010600040101010101" charset="-122"/>
                <a:ea typeface="华文仿宋" panose="02010600040101010101" charset="-122"/>
                <a:cs typeface="华文仿宋" panose="02010600040101010101" charset="-122"/>
              </a:rPr>
              <a:t>Supermarket</a:t>
            </a:r>
            <a:r>
              <a:rPr lang="zh-CN" sz="2000" b="0">
                <a:latin typeface="华文仿宋" panose="02010600040101010101" charset="-122"/>
                <a:ea typeface="华文仿宋" panose="02010600040101010101" charset="-122"/>
                <a:cs typeface="华文仿宋" panose="02010600040101010101" charset="-122"/>
              </a:rPr>
              <a:t>类，</a:t>
            </a:r>
            <a:r>
              <a:rPr lang="en-US" sz="2000" b="0">
                <a:latin typeface="华文仿宋" panose="02010600040101010101" charset="-122"/>
                <a:ea typeface="华文仿宋" panose="02010600040101010101" charset="-122"/>
                <a:cs typeface="华文仿宋" panose="02010600040101010101" charset="-122"/>
              </a:rPr>
              <a:t>QStandardItemModel* initForm()</a:t>
            </a:r>
            <a:r>
              <a:rPr lang="zh-CN" sz="2000" b="0">
                <a:latin typeface="华文仿宋" panose="02010600040101010101" charset="-122"/>
                <a:ea typeface="华文仿宋" panose="02010600040101010101" charset="-122"/>
                <a:cs typeface="华文仿宋" panose="02010600040101010101" charset="-122"/>
              </a:rPr>
              <a:t>，根据当前条件初始化界面</a:t>
            </a:r>
            <a:r>
              <a:rPr lang="en-US" sz="2000" b="0">
                <a:latin typeface="华文仿宋" panose="02010600040101010101" charset="-122"/>
                <a:ea typeface="华文仿宋" panose="02010600040101010101" charset="-122"/>
                <a:cs typeface="华文仿宋" panose="02010600040101010101" charset="-122"/>
              </a:rPr>
              <a:t>UI</a:t>
            </a:r>
            <a:r>
              <a:rPr lang="zh-CN" sz="2000" b="0">
                <a:latin typeface="华文仿宋" panose="02010600040101010101" charset="-122"/>
                <a:ea typeface="华文仿宋" panose="02010600040101010101" charset="-122"/>
                <a:cs typeface="华文仿宋" panose="02010600040101010101" charset="-122"/>
              </a:rPr>
              <a:t>、数据和时间，</a:t>
            </a:r>
            <a:r>
              <a:rPr lang="en-US" sz="2000" b="0">
                <a:latin typeface="华文仿宋" panose="02010600040101010101" charset="-122"/>
                <a:ea typeface="华文仿宋" panose="02010600040101010101" charset="-122"/>
                <a:cs typeface="华文仿宋" panose="02010600040101010101" charset="-122"/>
              </a:rPr>
              <a:t>void initAccount()</a:t>
            </a:r>
            <a:r>
              <a:rPr lang="zh-CN" sz="2000" b="0">
                <a:latin typeface="华文仿宋" panose="02010600040101010101" charset="-122"/>
                <a:ea typeface="华文仿宋" panose="02010600040101010101" charset="-122"/>
                <a:cs typeface="华文仿宋" panose="02010600040101010101" charset="-122"/>
              </a:rPr>
              <a:t>用来实现初始化账户设置，</a:t>
            </a:r>
            <a:r>
              <a:rPr lang="en-US" sz="2000" b="0">
                <a:latin typeface="华文仿宋" panose="02010600040101010101" charset="-122"/>
                <a:ea typeface="华文仿宋" panose="02010600040101010101" charset="-122"/>
                <a:cs typeface="华文仿宋" panose="02010600040101010101" charset="-122"/>
              </a:rPr>
              <a:t>void initUnAccount()</a:t>
            </a:r>
            <a:r>
              <a:rPr lang="zh-CN" sz="2000" b="0">
                <a:latin typeface="华文仿宋" panose="02010600040101010101" charset="-122"/>
                <a:ea typeface="华文仿宋" panose="02010600040101010101" charset="-122"/>
                <a:cs typeface="华文仿宋" panose="02010600040101010101" charset="-122"/>
              </a:rPr>
              <a:t>用来实现反初始化账户，</a:t>
            </a:r>
            <a:r>
              <a:rPr lang="en-US" sz="2000" b="0">
                <a:latin typeface="华文仿宋" panose="02010600040101010101" charset="-122"/>
                <a:ea typeface="华文仿宋" panose="02010600040101010101" charset="-122"/>
                <a:cs typeface="华文仿宋" panose="02010600040101010101" charset="-122"/>
              </a:rPr>
              <a:t>void on_pushButton_clicked()</a:t>
            </a:r>
            <a:r>
              <a:rPr lang="zh-CN" sz="2000" b="0">
                <a:latin typeface="华文仿宋" panose="02010600040101010101" charset="-122"/>
                <a:ea typeface="华文仿宋" panose="02010600040101010101" charset="-122"/>
                <a:cs typeface="华文仿宋" panose="02010600040101010101" charset="-122"/>
              </a:rPr>
              <a:t>用来</a:t>
            </a:r>
            <a:r>
              <a:rPr lang="en-US" sz="2000" b="0">
                <a:latin typeface="华文仿宋" panose="02010600040101010101" charset="-122"/>
                <a:ea typeface="华文仿宋" panose="02010600040101010101" charset="-122"/>
                <a:cs typeface="华文仿宋" panose="02010600040101010101" charset="-122"/>
              </a:rPr>
              <a:t>/</a:t>
            </a:r>
            <a:r>
              <a:rPr lang="zh-CN" sz="2000" b="0">
                <a:latin typeface="华文仿宋" panose="02010600040101010101" charset="-122"/>
                <a:ea typeface="华文仿宋" panose="02010600040101010101" charset="-122"/>
                <a:cs typeface="华文仿宋" panose="02010600040101010101" charset="-122"/>
              </a:rPr>
              <a:t>实现账户登录。</a:t>
            </a:r>
            <a:endParaRPr lang="zh-CN" altLang="en-US" sz="200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文本框 279"/>
          <p:cNvSpPr txBox="1"/>
          <p:nvPr/>
        </p:nvSpPr>
        <p:spPr>
          <a:xfrm>
            <a:off x="923904" y="2576484"/>
            <a:ext cx="6955750" cy="1446550"/>
          </a:xfrm>
          <a:prstGeom prst="rect">
            <a:avLst/>
          </a:prstGeom>
          <a:noFill/>
        </p:spPr>
        <p:txBody>
          <a:bodyPr wrap="none" rtlCol="0">
            <a:spAutoFit/>
          </a:bodyPr>
          <a:lstStyle/>
          <a:p>
            <a:r>
              <a:rPr lang="zh-CN" altLang="en-US" sz="8800" dirty="0">
                <a:solidFill>
                  <a:schemeClr val="accent1"/>
                </a:solidFill>
                <a:latin typeface="+mj-ea"/>
                <a:ea typeface="+mj-ea"/>
              </a:rPr>
              <a:t>感谢您的聆听</a:t>
            </a:r>
            <a:endParaRPr lang="zh-CN" altLang="en-US" sz="8800" dirty="0">
              <a:solidFill>
                <a:schemeClr val="accent1"/>
              </a:solidFill>
              <a:latin typeface="+mj-ea"/>
              <a:ea typeface="+mj-ea"/>
            </a:endParaRPr>
          </a:p>
        </p:txBody>
      </p:sp>
      <p:sp>
        <p:nvSpPr>
          <p:cNvPr id="11" name="Freeform 5"/>
          <p:cNvSpPr/>
          <p:nvPr/>
        </p:nvSpPr>
        <p:spPr bwMode="auto">
          <a:xfrm>
            <a:off x="6773862" y="0"/>
            <a:ext cx="5418138" cy="2924175"/>
          </a:xfrm>
          <a:custGeom>
            <a:avLst/>
            <a:gdLst>
              <a:gd name="T0" fmla="*/ 1670 w 3413"/>
              <a:gd name="T1" fmla="*/ 1842 h 1842"/>
              <a:gd name="T2" fmla="*/ 0 w 3413"/>
              <a:gd name="T3" fmla="*/ 0 h 1842"/>
              <a:gd name="T4" fmla="*/ 3413 w 3413"/>
              <a:gd name="T5" fmla="*/ 0 h 1842"/>
              <a:gd name="T6" fmla="*/ 3413 w 3413"/>
              <a:gd name="T7" fmla="*/ 351 h 1842"/>
              <a:gd name="T8" fmla="*/ 1670 w 3413"/>
              <a:gd name="T9" fmla="*/ 1842 h 1842"/>
            </a:gdLst>
            <a:ahLst/>
            <a:cxnLst>
              <a:cxn ang="0">
                <a:pos x="T0" y="T1"/>
              </a:cxn>
              <a:cxn ang="0">
                <a:pos x="T2" y="T3"/>
              </a:cxn>
              <a:cxn ang="0">
                <a:pos x="T4" y="T5"/>
              </a:cxn>
              <a:cxn ang="0">
                <a:pos x="T6" y="T7"/>
              </a:cxn>
              <a:cxn ang="0">
                <a:pos x="T8" y="T9"/>
              </a:cxn>
            </a:cxnLst>
            <a:rect l="0" t="0" r="r" b="b"/>
            <a:pathLst>
              <a:path w="3413" h="1842">
                <a:moveTo>
                  <a:pt x="1670" y="1842"/>
                </a:moveTo>
                <a:lnTo>
                  <a:pt x="0" y="0"/>
                </a:lnTo>
                <a:lnTo>
                  <a:pt x="3413" y="0"/>
                </a:lnTo>
                <a:lnTo>
                  <a:pt x="3413" y="351"/>
                </a:lnTo>
                <a:lnTo>
                  <a:pt x="1670" y="1842"/>
                </a:lnTo>
                <a:close/>
              </a:path>
            </a:pathLst>
          </a:cu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 name="Freeform 6"/>
          <p:cNvSpPr/>
          <p:nvPr/>
        </p:nvSpPr>
        <p:spPr bwMode="auto">
          <a:xfrm>
            <a:off x="8362951" y="4027487"/>
            <a:ext cx="3416300" cy="2830513"/>
          </a:xfrm>
          <a:custGeom>
            <a:avLst/>
            <a:gdLst>
              <a:gd name="T0" fmla="*/ 112 w 2152"/>
              <a:gd name="T1" fmla="*/ 0 h 1783"/>
              <a:gd name="T2" fmla="*/ 0 w 2152"/>
              <a:gd name="T3" fmla="*/ 97 h 1783"/>
              <a:gd name="T4" fmla="*/ 1938 w 2152"/>
              <a:gd name="T5" fmla="*/ 1783 h 1783"/>
              <a:gd name="T6" fmla="*/ 2152 w 2152"/>
              <a:gd name="T7" fmla="*/ 1783 h 1783"/>
              <a:gd name="T8" fmla="*/ 112 w 2152"/>
              <a:gd name="T9" fmla="*/ 0 h 1783"/>
            </a:gdLst>
            <a:ahLst/>
            <a:cxnLst>
              <a:cxn ang="0">
                <a:pos x="T0" y="T1"/>
              </a:cxn>
              <a:cxn ang="0">
                <a:pos x="T2" y="T3"/>
              </a:cxn>
              <a:cxn ang="0">
                <a:pos x="T4" y="T5"/>
              </a:cxn>
              <a:cxn ang="0">
                <a:pos x="T6" y="T7"/>
              </a:cxn>
              <a:cxn ang="0">
                <a:pos x="T8" y="T9"/>
              </a:cxn>
            </a:cxnLst>
            <a:rect l="0" t="0" r="r" b="b"/>
            <a:pathLst>
              <a:path w="2152" h="1783">
                <a:moveTo>
                  <a:pt x="112" y="0"/>
                </a:moveTo>
                <a:lnTo>
                  <a:pt x="0" y="97"/>
                </a:lnTo>
                <a:lnTo>
                  <a:pt x="1938" y="1783"/>
                </a:lnTo>
                <a:lnTo>
                  <a:pt x="2152" y="1783"/>
                </a:lnTo>
                <a:lnTo>
                  <a:pt x="112" y="0"/>
                </a:lnTo>
                <a:close/>
              </a:path>
            </a:pathLst>
          </a:custGeom>
          <a:solidFill>
            <a:srgbClr val="1D42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7"/>
          <p:cNvSpPr/>
          <p:nvPr/>
        </p:nvSpPr>
        <p:spPr bwMode="auto">
          <a:xfrm>
            <a:off x="5264151" y="4508500"/>
            <a:ext cx="5468938" cy="2349500"/>
          </a:xfrm>
          <a:custGeom>
            <a:avLst/>
            <a:gdLst>
              <a:gd name="T0" fmla="*/ 1721 w 3445"/>
              <a:gd name="T1" fmla="*/ 0 h 1480"/>
              <a:gd name="T2" fmla="*/ 0 w 3445"/>
              <a:gd name="T3" fmla="*/ 1480 h 1480"/>
              <a:gd name="T4" fmla="*/ 3445 w 3445"/>
              <a:gd name="T5" fmla="*/ 1480 h 1480"/>
              <a:gd name="T6" fmla="*/ 1721 w 3445"/>
              <a:gd name="T7" fmla="*/ 0 h 1480"/>
            </a:gdLst>
            <a:ahLst/>
            <a:cxnLst>
              <a:cxn ang="0">
                <a:pos x="T0" y="T1"/>
              </a:cxn>
              <a:cxn ang="0">
                <a:pos x="T2" y="T3"/>
              </a:cxn>
              <a:cxn ang="0">
                <a:pos x="T4" y="T5"/>
              </a:cxn>
              <a:cxn ang="0">
                <a:pos x="T6" y="T7"/>
              </a:cxn>
            </a:cxnLst>
            <a:rect l="0" t="0" r="r" b="b"/>
            <a:pathLst>
              <a:path w="3445" h="1480">
                <a:moveTo>
                  <a:pt x="1721" y="0"/>
                </a:moveTo>
                <a:lnTo>
                  <a:pt x="0" y="1480"/>
                </a:lnTo>
                <a:lnTo>
                  <a:pt x="3445" y="1480"/>
                </a:lnTo>
                <a:lnTo>
                  <a:pt x="1721" y="0"/>
                </a:lnTo>
                <a:close/>
              </a:path>
            </a:pathLst>
          </a:custGeom>
          <a:solidFill>
            <a:srgbClr val="1D42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8"/>
          <p:cNvSpPr/>
          <p:nvPr/>
        </p:nvSpPr>
        <p:spPr bwMode="auto">
          <a:xfrm>
            <a:off x="8731250" y="887412"/>
            <a:ext cx="3460750" cy="5932488"/>
          </a:xfrm>
          <a:custGeom>
            <a:avLst/>
            <a:gdLst>
              <a:gd name="T0" fmla="*/ 2180 w 2180"/>
              <a:gd name="T1" fmla="*/ 0 h 3737"/>
              <a:gd name="T2" fmla="*/ 0 w 2180"/>
              <a:gd name="T3" fmla="*/ 1867 h 3737"/>
              <a:gd name="T4" fmla="*/ 2180 w 2180"/>
              <a:gd name="T5" fmla="*/ 3737 h 3737"/>
              <a:gd name="T6" fmla="*/ 2180 w 2180"/>
              <a:gd name="T7" fmla="*/ 0 h 3737"/>
            </a:gdLst>
            <a:ahLst/>
            <a:cxnLst>
              <a:cxn ang="0">
                <a:pos x="T0" y="T1"/>
              </a:cxn>
              <a:cxn ang="0">
                <a:pos x="T2" y="T3"/>
              </a:cxn>
              <a:cxn ang="0">
                <a:pos x="T4" y="T5"/>
              </a:cxn>
              <a:cxn ang="0">
                <a:pos x="T6" y="T7"/>
              </a:cxn>
            </a:cxnLst>
            <a:rect l="0" t="0" r="r" b="b"/>
            <a:pathLst>
              <a:path w="2180" h="3737">
                <a:moveTo>
                  <a:pt x="2180" y="0"/>
                </a:moveTo>
                <a:lnTo>
                  <a:pt x="0" y="1867"/>
                </a:lnTo>
                <a:lnTo>
                  <a:pt x="2180" y="3737"/>
                </a:lnTo>
                <a:lnTo>
                  <a:pt x="218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a:t>
            </a:r>
            <a:r>
              <a:rPr lang="zh-CN" altLang="en-US" sz="2800" dirty="0">
                <a:solidFill>
                  <a:schemeClr val="accent1"/>
                </a:solidFill>
                <a:latin typeface="+mj-ea"/>
                <a:ea typeface="+mj-ea"/>
                <a:sym typeface="+mn-ea"/>
              </a:rPr>
              <a:t>登录模块实现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635375" y="1332865"/>
            <a:ext cx="5080000" cy="398780"/>
          </a:xfrm>
          <a:prstGeom prst="rect">
            <a:avLst/>
          </a:prstGeom>
          <a:noFill/>
          <a:ln w="9525">
            <a:noFill/>
          </a:ln>
        </p:spPr>
        <p:txBody>
          <a:bodyPr>
            <a:spAutoFit/>
          </a:bodyPr>
          <a:p>
            <a:pPr indent="0" algn="ctr"/>
            <a:r>
              <a:rPr lang="zh-CN" sz="2000" b="0">
                <a:latin typeface="华文仿宋" panose="02010600040101010101" charset="-122"/>
                <a:ea typeface="华文仿宋" panose="02010600040101010101" charset="-122"/>
              </a:rPr>
              <a:t>系统登录模块涉及代码文件列表</a:t>
            </a:r>
            <a:endParaRPr lang="zh-CN" altLang="en-US" sz="2000">
              <a:latin typeface="华文仿宋" panose="02010600040101010101" charset="-122"/>
              <a:ea typeface="华文仿宋" panose="02010600040101010101" charset="-122"/>
            </a:endParaRPr>
          </a:p>
        </p:txBody>
      </p:sp>
      <p:graphicFrame>
        <p:nvGraphicFramePr>
          <p:cNvPr id="6" name="表格 5"/>
          <p:cNvGraphicFramePr/>
          <p:nvPr>
            <p:custDataLst>
              <p:tags r:id="rId2"/>
            </p:custDataLst>
          </p:nvPr>
        </p:nvGraphicFramePr>
        <p:xfrm>
          <a:off x="2207260" y="1878330"/>
          <a:ext cx="8182610" cy="1651635"/>
        </p:xfrm>
        <a:graphic>
          <a:graphicData uri="http://schemas.openxmlformats.org/drawingml/2006/table">
            <a:tbl>
              <a:tblPr firstRow="1" bandRow="1">
                <a:tableStyleId>{5940675A-B579-460E-94D1-54222C63F5DA}</a:tableStyleId>
              </a:tblPr>
              <a:tblGrid>
                <a:gridCol w="1932940"/>
                <a:gridCol w="3111500"/>
                <a:gridCol w="3138170"/>
              </a:tblGrid>
              <a:tr h="347980">
                <a:tc>
                  <a:txBody>
                    <a:bodyPr/>
                    <a:p>
                      <a:pPr indent="0" algn="ctr">
                        <a:buNone/>
                      </a:pPr>
                      <a:r>
                        <a:rPr lang="en-US" sz="1800" b="1">
                          <a:solidFill>
                            <a:srgbClr val="FFFFFF"/>
                          </a:solidFill>
                          <a:latin typeface="华文仿宋" panose="02010600040101010101" charset="-122"/>
                          <a:ea typeface="华文仿宋" panose="02010600040101010101" charset="-122"/>
                          <a:cs typeface="宋体" panose="02010600030101010101" pitchFamily="2" charset="-122"/>
                        </a:rPr>
                        <a:t>文件名</a:t>
                      </a:r>
                      <a:endParaRPr lang="en-US" altLang="en-US" sz="1800" b="1">
                        <a:solidFill>
                          <a:srgbClr val="FFFFFF"/>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595959"/>
                    </a:solidFill>
                  </a:tcPr>
                </a:tc>
                <a:tc>
                  <a:txBody>
                    <a:bodyPr/>
                    <a:p>
                      <a:pPr indent="0" algn="ctr">
                        <a:buNone/>
                      </a:pPr>
                      <a:r>
                        <a:rPr lang="en-US" sz="1800" b="1">
                          <a:solidFill>
                            <a:srgbClr val="FFFFFF"/>
                          </a:solidFill>
                          <a:latin typeface="华文仿宋" panose="02010600040101010101" charset="-122"/>
                          <a:ea typeface="华文仿宋" panose="02010600040101010101" charset="-122"/>
                          <a:cs typeface="宋体" panose="02010600030101010101" pitchFamily="2" charset="-122"/>
                        </a:rPr>
                        <a:t>文件路径</a:t>
                      </a:r>
                      <a:endParaRPr lang="en-US" altLang="en-US" sz="1800" b="1">
                        <a:solidFill>
                          <a:srgbClr val="FFFFFF"/>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29A9A"/>
                    </a:solidFill>
                  </a:tcPr>
                </a:tc>
                <a:tc>
                  <a:txBody>
                    <a:bodyPr/>
                    <a:p>
                      <a:pPr indent="0" algn="ctr">
                        <a:buNone/>
                      </a:pPr>
                      <a:r>
                        <a:rPr lang="en-US" sz="1800" b="1">
                          <a:solidFill>
                            <a:srgbClr val="FFFFFF"/>
                          </a:solidFill>
                          <a:latin typeface="华文仿宋" panose="02010600040101010101" charset="-122"/>
                          <a:ea typeface="华文仿宋" panose="02010600040101010101" charset="-122"/>
                          <a:cs typeface="宋体" panose="02010600030101010101" pitchFamily="2" charset="-122"/>
                        </a:rPr>
                        <a:t>文件说明</a:t>
                      </a:r>
                      <a:endParaRPr lang="en-US" altLang="en-US" sz="1800" b="1">
                        <a:solidFill>
                          <a:srgbClr val="FFFFFF"/>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DFBBB3"/>
                    </a:solidFill>
                  </a:tcPr>
                </a:tc>
              </a:tr>
              <a:tr h="651510">
                <a:tc>
                  <a:txBody>
                    <a:bodyPr/>
                    <a:p>
                      <a:pPr indent="0" algn="ctr">
                        <a:buNone/>
                      </a:pPr>
                      <a:r>
                        <a:rPr lang="en-US" sz="1800" b="0">
                          <a:solidFill>
                            <a:srgbClr val="404040"/>
                          </a:solidFill>
                          <a:latin typeface="华文仿宋" panose="02010600040101010101" charset="-122"/>
                          <a:ea typeface="华文仿宋" panose="02010600040101010101" charset="-122"/>
                          <a:cs typeface="宋体" panose="02010600030101010101" pitchFamily="2" charset="-122"/>
                        </a:rPr>
                        <a:t>Supermarket.h</a:t>
                      </a:r>
                      <a:endParaRPr lang="en-US" altLang="en-US" sz="1800" b="0">
                        <a:solidFill>
                          <a:srgbClr val="404040"/>
                        </a:solidFill>
                        <a:latin typeface="华文仿宋" panose="02010600040101010101" charset="-122"/>
                        <a:ea typeface="华文仿宋" panose="02010600040101010101" charset="-122"/>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D:\</a:t>
                      </a:r>
                      <a:r>
                        <a:rPr lang="en-US" sz="1800" b="0">
                          <a:solidFill>
                            <a:srgbClr val="404040"/>
                          </a:solidFill>
                          <a:latin typeface="华文仿宋" panose="02010600040101010101" charset="-122"/>
                          <a:ea typeface="华文仿宋" panose="02010600040101010101" charset="-122"/>
                          <a:cs typeface="宋体" panose="02010600030101010101" pitchFamily="2" charset="-122"/>
                        </a:rPr>
                        <a:t>manage</a:t>
                      </a:r>
                      <a:r>
                        <a:rPr lang="en-US" sz="1800" b="0">
                          <a:solidFill>
                            <a:srgbClr val="404040"/>
                          </a:solidFill>
                          <a:latin typeface="华文仿宋" panose="02010600040101010101" charset="-122"/>
                          <a:ea typeface="华文仿宋" panose="02010600040101010101" charset="-122"/>
                          <a:cs typeface="Times New Roman" panose="02020603050405020304" charset="0"/>
                        </a:rPr>
                        <a:t> Supermarket</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800" b="0">
                          <a:solidFill>
                            <a:srgbClr val="404040"/>
                          </a:solidFill>
                          <a:latin typeface="华文仿宋" panose="02010600040101010101" charset="-122"/>
                          <a:ea typeface="华文仿宋" panose="02010600040101010101" charset="-122"/>
                          <a:cs typeface="华文仿宋" panose="02010600040101010101" charset="-122"/>
                        </a:rPr>
                        <a:t>C++代码文件，实现始化账户设置及账户登录。</a:t>
                      </a:r>
                      <a:endParaRPr lang="en-US" altLang="en-US" sz="1800" b="0">
                        <a:solidFill>
                          <a:srgbClr val="404040"/>
                        </a:solidFill>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652145">
                <a:tc>
                  <a:txBody>
                    <a:bodyPr/>
                    <a:p>
                      <a:pPr indent="0" algn="ctr">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Supermarket.cpp</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solidFill>
                            <a:srgbClr val="404040"/>
                          </a:solidFill>
                          <a:latin typeface="华文仿宋" panose="02010600040101010101" charset="-122"/>
                          <a:ea typeface="华文仿宋" panose="02010600040101010101" charset="-122"/>
                          <a:cs typeface="Times New Roman" panose="02020603050405020304" charset="0"/>
                        </a:rPr>
                        <a:t>D:\</a:t>
                      </a:r>
                      <a:r>
                        <a:rPr lang="en-US" sz="1800" b="0">
                          <a:solidFill>
                            <a:srgbClr val="404040"/>
                          </a:solidFill>
                          <a:latin typeface="华文仿宋" panose="02010600040101010101" charset="-122"/>
                          <a:ea typeface="华文仿宋" panose="02010600040101010101" charset="-122"/>
                          <a:cs typeface="宋体" panose="02010600030101010101" pitchFamily="2" charset="-122"/>
                        </a:rPr>
                        <a:t>manage</a:t>
                      </a:r>
                      <a:r>
                        <a:rPr lang="en-US" sz="1800" b="0">
                          <a:solidFill>
                            <a:srgbClr val="404040"/>
                          </a:solidFill>
                          <a:latin typeface="华文仿宋" panose="02010600040101010101" charset="-122"/>
                          <a:ea typeface="华文仿宋" panose="02010600040101010101" charset="-122"/>
                          <a:cs typeface="Times New Roman" panose="02020603050405020304" charset="0"/>
                        </a:rPr>
                        <a:t> Supermarket</a:t>
                      </a:r>
                      <a:endParaRPr lang="en-US" altLang="en-US" sz="1800" b="0">
                        <a:solidFill>
                          <a:srgbClr val="404040"/>
                        </a:solidFill>
                        <a:latin typeface="华文仿宋" panose="02010600040101010101" charset="-122"/>
                        <a:ea typeface="华文仿宋" panose="02010600040101010101" charset="-122"/>
                        <a:cs typeface="Times New Roman" panose="02020603050405020304" charset="0"/>
                      </a:endParaRPr>
                    </a:p>
                  </a:txBody>
                  <a:tcPr marL="68580" marR="68580" marT="0" marB="0" vert="horz" anchor="t">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buNone/>
                      </a:pPr>
                      <a:r>
                        <a:rPr lang="en-US" sz="1800" b="0">
                          <a:solidFill>
                            <a:srgbClr val="404040"/>
                          </a:solidFill>
                          <a:latin typeface="华文仿宋" panose="02010600040101010101" charset="-122"/>
                          <a:ea typeface="华文仿宋" panose="02010600040101010101" charset="-122"/>
                          <a:cs typeface="华文仿宋" panose="02010600040101010101" charset="-122"/>
                        </a:rPr>
                        <a:t>C++代码文件，实现始化账户设置及账户登录。</a:t>
                      </a:r>
                      <a:endParaRPr lang="en-US" altLang="en-US" sz="1800" b="0">
                        <a:solidFill>
                          <a:srgbClr val="404040"/>
                        </a:solidFill>
                        <a:latin typeface="华文仿宋" panose="02010600040101010101" charset="-122"/>
                        <a:ea typeface="华文仿宋" panose="02010600040101010101" charset="-122"/>
                        <a:cs typeface="华文仿宋" panose="02010600040101010101" charset="-122"/>
                      </a:endParaRPr>
                    </a:p>
                  </a:txBody>
                  <a:tcPr marL="68580" marR="68580" marT="0" marB="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2F2F2"/>
                    </a:solidFill>
                  </a:tcPr>
                </a:tc>
              </a:tr>
            </a:tbl>
          </a:graphicData>
        </a:graphic>
      </p:graphicFrame>
      <p:pic>
        <p:nvPicPr>
          <p:cNvPr id="-2147482623" name="图片 -2147482624"/>
          <p:cNvPicPr>
            <a:picLocks noChangeAspect="1"/>
          </p:cNvPicPr>
          <p:nvPr/>
        </p:nvPicPr>
        <p:blipFill>
          <a:blip r:embed="rId3"/>
          <a:stretch>
            <a:fillRect/>
          </a:stretch>
        </p:blipFill>
        <p:spPr>
          <a:xfrm>
            <a:off x="3942080" y="4505960"/>
            <a:ext cx="4238625" cy="2181860"/>
          </a:xfrm>
          <a:prstGeom prst="rect">
            <a:avLst/>
          </a:prstGeom>
          <a:noFill/>
          <a:ln w="9525">
            <a:noFill/>
          </a:ln>
        </p:spPr>
      </p:pic>
      <p:sp>
        <p:nvSpPr>
          <p:cNvPr id="7" name="文本框 6"/>
          <p:cNvSpPr txBox="1"/>
          <p:nvPr/>
        </p:nvSpPr>
        <p:spPr>
          <a:xfrm>
            <a:off x="4048125" y="3978275"/>
            <a:ext cx="5080000" cy="398780"/>
          </a:xfrm>
          <a:prstGeom prst="rect">
            <a:avLst/>
          </a:prstGeom>
          <a:noFill/>
          <a:ln w="9525">
            <a:noFill/>
          </a:ln>
        </p:spPr>
        <p:txBody>
          <a:bodyPr>
            <a:spAutoFit/>
          </a:bodyPr>
          <a:p>
            <a:pPr indent="0"/>
            <a:r>
              <a:rPr lang="zh-CN" sz="2000" b="0">
                <a:latin typeface="华文仿宋" panose="02010600040101010101" charset="-122"/>
                <a:ea typeface="华文仿宋" panose="02010600040101010101" charset="-122"/>
              </a:rPr>
              <a:t>系统登录模块涉及界面跳转关系图</a:t>
            </a:r>
            <a:endParaRPr lang="zh-CN" altLang="en-US" sz="2000">
              <a:latin typeface="华文仿宋" panose="02010600040101010101" charset="-122"/>
              <a:ea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系统登录模块程序流程</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pic>
        <p:nvPicPr>
          <p:cNvPr id="-2147482622" name="图片 -2147482623"/>
          <p:cNvPicPr>
            <a:picLocks noChangeAspect="1"/>
          </p:cNvPicPr>
          <p:nvPr>
            <p:custDataLst>
              <p:tags r:id="rId3"/>
            </p:custDataLst>
          </p:nvPr>
        </p:nvPicPr>
        <p:blipFill>
          <a:blip r:embed="rId4"/>
          <a:stretch>
            <a:fillRect/>
          </a:stretch>
        </p:blipFill>
        <p:spPr>
          <a:xfrm>
            <a:off x="4637405" y="1177290"/>
            <a:ext cx="4222750" cy="55245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系统登录模块实现界面</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custDataLst>
                <p:tags r:id="rId2"/>
              </p:custDataLst>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pic>
        <p:nvPicPr>
          <p:cNvPr id="-2147482621" name="图片 12" descr="~XWJHMWHYRFNO1{_~}(KZD0"/>
          <p:cNvPicPr>
            <a:picLocks noChangeAspect="1"/>
          </p:cNvPicPr>
          <p:nvPr/>
        </p:nvPicPr>
        <p:blipFill>
          <a:blip r:embed="rId3"/>
          <a:stretch>
            <a:fillRect/>
          </a:stretch>
        </p:blipFill>
        <p:spPr>
          <a:xfrm>
            <a:off x="931863" y="1717040"/>
            <a:ext cx="4998085" cy="3573780"/>
          </a:xfrm>
          <a:prstGeom prst="rect">
            <a:avLst/>
          </a:prstGeom>
          <a:noFill/>
          <a:ln w="9525">
            <a:noFill/>
          </a:ln>
        </p:spPr>
      </p:pic>
      <p:pic>
        <p:nvPicPr>
          <p:cNvPr id="-2147482620" name="图片 13" descr="N@EPN7M(]NBZ0A9DP}]`X11"/>
          <p:cNvPicPr>
            <a:picLocks noChangeAspect="1"/>
          </p:cNvPicPr>
          <p:nvPr/>
        </p:nvPicPr>
        <p:blipFill>
          <a:blip r:embed="rId4"/>
          <a:stretch>
            <a:fillRect/>
          </a:stretch>
        </p:blipFill>
        <p:spPr>
          <a:xfrm>
            <a:off x="6276658" y="1688465"/>
            <a:ext cx="5076825" cy="3630930"/>
          </a:xfrm>
          <a:prstGeom prst="rect">
            <a:avLst/>
          </a:prstGeom>
          <a:noFill/>
          <a:ln w="9525">
            <a:noFill/>
          </a:ln>
        </p:spPr>
      </p:pic>
      <p:sp>
        <p:nvSpPr>
          <p:cNvPr id="100" name="文本框 99"/>
          <p:cNvSpPr txBox="1"/>
          <p:nvPr/>
        </p:nvSpPr>
        <p:spPr>
          <a:xfrm>
            <a:off x="1873885" y="5432425"/>
            <a:ext cx="5080000" cy="398780"/>
          </a:xfrm>
          <a:prstGeom prst="rect">
            <a:avLst/>
          </a:prstGeom>
          <a:noFill/>
          <a:ln w="9525">
            <a:noFill/>
          </a:ln>
        </p:spPr>
        <p:txBody>
          <a:bodyPr>
            <a:spAutoFit/>
          </a:bodyPr>
          <a:p>
            <a:pPr indent="0"/>
            <a:r>
              <a:rPr lang="zh-CN" sz="2000" b="0">
                <a:latin typeface="华文仿宋" panose="02010600040101010101" charset="-122"/>
                <a:ea typeface="华文仿宋" panose="02010600040101010101" charset="-122"/>
                <a:cs typeface="华文仿宋" panose="02010600040101010101" charset="-122"/>
              </a:rPr>
              <a:t>系统登录模块实现界面</a:t>
            </a:r>
            <a:r>
              <a:rPr lang="en-US" sz="2000" b="0">
                <a:latin typeface="华文仿宋" panose="02010600040101010101" charset="-122"/>
                <a:ea typeface="华文仿宋" panose="02010600040101010101" charset="-122"/>
                <a:cs typeface="华文仿宋" panose="02010600040101010101" charset="-122"/>
              </a:rPr>
              <a:t>1</a:t>
            </a:r>
            <a:endParaRPr lang="zh-CN" altLang="en-US" sz="2000">
              <a:latin typeface="华文仿宋" panose="02010600040101010101" charset="-122"/>
              <a:ea typeface="华文仿宋" panose="02010600040101010101" charset="-122"/>
              <a:cs typeface="华文仿宋" panose="02010600040101010101" charset="-122"/>
            </a:endParaRPr>
          </a:p>
        </p:txBody>
      </p:sp>
      <p:sp>
        <p:nvSpPr>
          <p:cNvPr id="3" name="文本框 2"/>
          <p:cNvSpPr txBox="1"/>
          <p:nvPr/>
        </p:nvSpPr>
        <p:spPr>
          <a:xfrm>
            <a:off x="7347585" y="5432425"/>
            <a:ext cx="5080000" cy="398780"/>
          </a:xfrm>
          <a:prstGeom prst="rect">
            <a:avLst/>
          </a:prstGeom>
          <a:noFill/>
          <a:ln w="9525">
            <a:noFill/>
          </a:ln>
        </p:spPr>
        <p:txBody>
          <a:bodyPr>
            <a:spAutoFit/>
          </a:bodyPr>
          <a:p>
            <a:pPr indent="0"/>
            <a:r>
              <a:rPr lang="zh-CN" sz="2000" b="0">
                <a:latin typeface="华文仿宋" panose="02010600040101010101" charset="-122"/>
                <a:ea typeface="华文仿宋" panose="02010600040101010101" charset="-122"/>
                <a:cs typeface="华文仿宋" panose="02010600040101010101" charset="-122"/>
              </a:rPr>
              <a:t>系统登录模块实现界面</a:t>
            </a:r>
            <a:r>
              <a:rPr lang="en-US" altLang="zh-CN" sz="2000" b="0">
                <a:latin typeface="华文仿宋" panose="02010600040101010101" charset="-122"/>
                <a:ea typeface="华文仿宋" panose="02010600040101010101" charset="-122"/>
                <a:cs typeface="华文仿宋" panose="02010600040101010101" charset="-122"/>
              </a:rPr>
              <a:t>2</a:t>
            </a:r>
            <a:endParaRPr lang="en-US" altLang="zh-CN" sz="2000" b="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701165" y="547053"/>
            <a:ext cx="5426075" cy="52197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800" dirty="0">
                <a:solidFill>
                  <a:schemeClr val="accent1"/>
                </a:solidFill>
                <a:latin typeface="+mj-ea"/>
                <a:ea typeface="+mj-ea"/>
                <a:sym typeface="+mn-ea"/>
              </a:rPr>
              <a:t>商品进货入库</a:t>
            </a:r>
            <a:r>
              <a:rPr lang="zh-CN" altLang="en-US" sz="2800" dirty="0">
                <a:solidFill>
                  <a:schemeClr val="accent1"/>
                </a:solidFill>
                <a:latin typeface="+mj-ea"/>
                <a:ea typeface="+mj-ea"/>
                <a:sym typeface="+mn-ea"/>
              </a:rPr>
              <a:t>模块实现</a:t>
            </a:r>
            <a:endParaRPr lang="zh-CN" altLang="en-US" sz="2800" dirty="0">
              <a:solidFill>
                <a:schemeClr val="accent1"/>
              </a:solidFill>
              <a:latin typeface="+mj-ea"/>
              <a:ea typeface="+mj-ea"/>
              <a:sym typeface="+mn-ea"/>
            </a:endParaRPr>
          </a:p>
        </p:txBody>
      </p:sp>
      <p:grpSp>
        <p:nvGrpSpPr>
          <p:cNvPr id="25" name="组合 24"/>
          <p:cNvGrpSpPr/>
          <p:nvPr/>
        </p:nvGrpSpPr>
        <p:grpSpPr>
          <a:xfrm>
            <a:off x="800394" y="546454"/>
            <a:ext cx="746303" cy="786235"/>
            <a:chOff x="1965186" y="1419622"/>
            <a:chExt cx="302558" cy="314067"/>
          </a:xfrm>
        </p:grpSpPr>
        <p:sp>
          <p:nvSpPr>
            <p:cNvPr id="26" name="矩形 25"/>
            <p:cNvSpPr/>
            <p:nvPr>
              <p:custDataLst>
                <p:tags r:id="rId1"/>
              </p:custDataLst>
            </p:nvPr>
          </p:nvSpPr>
          <p:spPr>
            <a:xfrm>
              <a:off x="1965186" y="1419622"/>
              <a:ext cx="252000" cy="252000"/>
            </a:xfrm>
            <a:prstGeom prst="rect">
              <a:avLst/>
            </a:prstGeom>
            <a:solidFill>
              <a:schemeClr val="accent3"/>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2087744" y="1553689"/>
              <a:ext cx="180000" cy="180000"/>
            </a:xfrm>
            <a:prstGeom prst="rect">
              <a:avLst/>
            </a:prstGeom>
            <a:solidFill>
              <a:srgbClr val="FCBD3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矩形 2"/>
          <p:cNvSpPr/>
          <p:nvPr/>
        </p:nvSpPr>
        <p:spPr>
          <a:xfrm>
            <a:off x="800100" y="1433195"/>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r>
              <a:rPr lang="zh-CN" altLang="en-US" sz="2400" dirty="0">
                <a:solidFill>
                  <a:schemeClr val="accent1"/>
                </a:solidFill>
                <a:latin typeface="+mj-ea"/>
                <a:ea typeface="+mj-ea"/>
                <a:sym typeface="+mn-ea"/>
              </a:rPr>
              <a:t>实现简介</a:t>
            </a:r>
            <a:endParaRPr lang="zh-CN" altLang="en-US" sz="2400" dirty="0">
              <a:solidFill>
                <a:schemeClr val="accent1"/>
              </a:solidFill>
              <a:latin typeface="+mj-ea"/>
              <a:ea typeface="+mj-ea"/>
              <a:sym typeface="+mn-ea"/>
            </a:endParaRPr>
          </a:p>
        </p:txBody>
      </p:sp>
      <p:sp>
        <p:nvSpPr>
          <p:cNvPr id="4" name="矩形 3"/>
          <p:cNvSpPr/>
          <p:nvPr/>
        </p:nvSpPr>
        <p:spPr>
          <a:xfrm>
            <a:off x="800100" y="3809366"/>
            <a:ext cx="5426075" cy="46037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400" dirty="0">
                <a:solidFill>
                  <a:schemeClr val="accent1"/>
                </a:solidFill>
                <a:latin typeface="+mj-ea"/>
                <a:ea typeface="+mj-ea"/>
                <a:sym typeface="+mn-ea"/>
              </a:rPr>
              <a:t>相关类实现</a:t>
            </a:r>
            <a:endParaRPr lang="zh-CN" altLang="en-US" sz="2400" dirty="0">
              <a:solidFill>
                <a:schemeClr val="accent1"/>
              </a:solidFill>
              <a:latin typeface="+mj-ea"/>
              <a:ea typeface="+mj-ea"/>
              <a:sym typeface="+mn-ea"/>
            </a:endParaRPr>
          </a:p>
        </p:txBody>
      </p:sp>
      <p:sp>
        <p:nvSpPr>
          <p:cNvPr id="100" name="文本框 99"/>
          <p:cNvSpPr txBox="1"/>
          <p:nvPr/>
        </p:nvSpPr>
        <p:spPr>
          <a:xfrm>
            <a:off x="2143125" y="1997075"/>
            <a:ext cx="7627620" cy="1630045"/>
          </a:xfrm>
          <a:prstGeom prst="rect">
            <a:avLst/>
          </a:prstGeom>
          <a:noFill/>
          <a:ln w="9525">
            <a:noFill/>
          </a:ln>
        </p:spPr>
        <p:txBody>
          <a:bodyPr wrap="square">
            <a:spAutoFit/>
          </a:bodyPr>
          <a:p>
            <a:pPr indent="266700"/>
            <a:r>
              <a:rPr lang="zh-CN" sz="2000" b="0">
                <a:latin typeface="华文仿宋" panose="02010600040101010101" charset="-122"/>
                <a:ea typeface="华文仿宋" panose="02010600040101010101" charset="-122"/>
              </a:rPr>
              <a:t>操作工具栏，由主窗体提供的操作工具栏来进行数据信息的浏览和更新操作。点击“入库”按钮，将在操作工具栏下方显示入库窗口，用户可以在对应文本框中输入商品ID、名称等信息，还可以点击“置空输入”来清空文本框中的文字、点击“确认入库”来将商品信息增加到库存中。该模块用到入库操作函数。</a:t>
            </a:r>
            <a:endParaRPr lang="zh-CN" sz="2000" b="0">
              <a:latin typeface="华文仿宋" panose="02010600040101010101" charset="-122"/>
              <a:ea typeface="华文仿宋" panose="02010600040101010101" charset="-122"/>
            </a:endParaRPr>
          </a:p>
        </p:txBody>
      </p:sp>
      <p:sp>
        <p:nvSpPr>
          <p:cNvPr id="5" name="文本框 4"/>
          <p:cNvSpPr txBox="1"/>
          <p:nvPr/>
        </p:nvSpPr>
        <p:spPr>
          <a:xfrm>
            <a:off x="2383790" y="4501515"/>
            <a:ext cx="7145655" cy="1014730"/>
          </a:xfrm>
          <a:prstGeom prst="rect">
            <a:avLst/>
          </a:prstGeom>
          <a:noFill/>
          <a:ln w="9525">
            <a:noFill/>
          </a:ln>
        </p:spPr>
        <p:txBody>
          <a:bodyPr wrap="square">
            <a:spAutoFit/>
          </a:bodyPr>
          <a:p>
            <a:pPr indent="266700"/>
            <a:r>
              <a:rPr sz="2000" b="0">
                <a:latin typeface="华文仿宋" panose="02010600040101010101" charset="-122"/>
                <a:ea typeface="华文仿宋" panose="02010600040101010101" charset="-122"/>
                <a:cs typeface="华文仿宋" panose="02010600040101010101" charset="-122"/>
              </a:rPr>
              <a:t>模块应用Supermarket类，bool ManInput()用来实现人工输入并创建、入库商品,成功返回1,否则0，bool BatchInput()用来批量导入。</a:t>
            </a:r>
            <a:endParaRPr sz="2000" b="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blinds/>
      </p:transition>
    </mc:Choice>
    <mc:Fallback>
      <p:transition spd="slow" advTm="3000">
        <p:blinds/>
      </p:transition>
    </mc:Fallback>
  </mc:AlternateContent>
</p:sld>
</file>

<file path=ppt/tags/tag1.xml><?xml version="1.0" encoding="utf-8"?>
<p:tagLst xmlns:p="http://schemas.openxmlformats.org/presentationml/2006/main">
  <p:tag name="REFSHAPE" val="259764100"/>
</p:tagLst>
</file>

<file path=ppt/tags/tag10.xml><?xml version="1.0" encoding="utf-8"?>
<p:tagLst xmlns:p="http://schemas.openxmlformats.org/presentationml/2006/main">
  <p:tag name="REFSHAPE" val="889785396"/>
</p:tagLst>
</file>

<file path=ppt/tags/tag11.xml><?xml version="1.0" encoding="utf-8"?>
<p:tagLst xmlns:p="http://schemas.openxmlformats.org/presentationml/2006/main">
  <p:tag name="REFSHAPE" val="259764100"/>
</p:tagLst>
</file>

<file path=ppt/tags/tag12.xml><?xml version="1.0" encoding="utf-8"?>
<p:tagLst xmlns:p="http://schemas.openxmlformats.org/presentationml/2006/main">
  <p:tag name="REFSHAPE" val="259764100"/>
</p:tagLst>
</file>

<file path=ppt/tags/tag13.xml><?xml version="1.0" encoding="utf-8"?>
<p:tagLst xmlns:p="http://schemas.openxmlformats.org/presentationml/2006/main">
  <p:tag name="KSO_WM_UNIT_TABLE_BEAUTIFY" val="smartTable{5fdcbe86-abb9-4dc0-86ba-4371512e6897}"/>
  <p:tag name="TABLE_EMPHASIZE_COLOR" val="14850714"/>
  <p:tag name="TABLE_SKINIDX" val="3"/>
  <p:tag name="TABLE_COLORIDX" val="h"/>
</p:tagLst>
</file>

<file path=ppt/tags/tag14.xml><?xml version="1.0" encoding="utf-8"?>
<p:tagLst xmlns:p="http://schemas.openxmlformats.org/presentationml/2006/main">
  <p:tag name="REFSHAPE" val="259764100"/>
</p:tagLst>
</file>

<file path=ppt/tags/tag15.xml><?xml version="1.0" encoding="utf-8"?>
<p:tagLst xmlns:p="http://schemas.openxmlformats.org/presentationml/2006/main">
  <p:tag name="REFSHAPE" val="889785396"/>
</p:tagLst>
</file>

<file path=ppt/tags/tag16.xml><?xml version="1.0" encoding="utf-8"?>
<p:tagLst xmlns:p="http://schemas.openxmlformats.org/presentationml/2006/main">
  <p:tag name="REFSHAPE" val="259764100"/>
</p:tagLst>
</file>

<file path=ppt/tags/tag17.xml><?xml version="1.0" encoding="utf-8"?>
<p:tagLst xmlns:p="http://schemas.openxmlformats.org/presentationml/2006/main">
  <p:tag name="REFSHAPE" val="889785396"/>
</p:tagLst>
</file>

<file path=ppt/tags/tag18.xml><?xml version="1.0" encoding="utf-8"?>
<p:tagLst xmlns:p="http://schemas.openxmlformats.org/presentationml/2006/main">
  <p:tag name="REFSHAPE" val="259764100"/>
</p:tagLst>
</file>

<file path=ppt/tags/tag19.xml><?xml version="1.0" encoding="utf-8"?>
<p:tagLst xmlns:p="http://schemas.openxmlformats.org/presentationml/2006/main">
  <p:tag name="REFSHAPE" val="259764100"/>
</p:tagLst>
</file>

<file path=ppt/tags/tag2.xml><?xml version="1.0" encoding="utf-8"?>
<p:tagLst xmlns:p="http://schemas.openxmlformats.org/presentationml/2006/main">
  <p:tag name="KSO_WM_UNIT_TABLE_BEAUTIFY" val="smartTable{c45df139-49fc-4263-a3eb-3e3833610495}"/>
  <p:tag name="REFSHAPE" val="293282636"/>
  <p:tag name="TABLE_EMPHASIZE_COLOR" val="14850714"/>
  <p:tag name="TABLE_SKINIDX" val="3"/>
  <p:tag name="TABLE_COLORIDX" val="h"/>
</p:tagLst>
</file>

<file path=ppt/tags/tag20.xml><?xml version="1.0" encoding="utf-8"?>
<p:tagLst xmlns:p="http://schemas.openxmlformats.org/presentationml/2006/main">
  <p:tag name="KSO_WM_UNIT_TABLE_BEAUTIFY" val="smartTable{5fdcbe86-abb9-4dc0-86ba-4371512e6897}"/>
  <p:tag name="TABLE_EMPHASIZE_COLOR" val="14850714"/>
  <p:tag name="TABLE_SKINIDX" val="3"/>
  <p:tag name="TABLE_COLORIDX" val="h"/>
</p:tagLst>
</file>

<file path=ppt/tags/tag21.xml><?xml version="1.0" encoding="utf-8"?>
<p:tagLst xmlns:p="http://schemas.openxmlformats.org/presentationml/2006/main">
  <p:tag name="REFSHAPE" val="259764100"/>
</p:tagLst>
</file>

<file path=ppt/tags/tag22.xml><?xml version="1.0" encoding="utf-8"?>
<p:tagLst xmlns:p="http://schemas.openxmlformats.org/presentationml/2006/main">
  <p:tag name="REFSHAPE" val="889785396"/>
</p:tagLst>
</file>

<file path=ppt/tags/tag23.xml><?xml version="1.0" encoding="utf-8"?>
<p:tagLst xmlns:p="http://schemas.openxmlformats.org/presentationml/2006/main">
  <p:tag name="REFSHAPE" val="259764100"/>
</p:tagLst>
</file>

<file path=ppt/tags/tag24.xml><?xml version="1.0" encoding="utf-8"?>
<p:tagLst xmlns:p="http://schemas.openxmlformats.org/presentationml/2006/main">
  <p:tag name="REFSHAPE" val="889785396"/>
</p:tagLst>
</file>

<file path=ppt/tags/tag25.xml><?xml version="1.0" encoding="utf-8"?>
<p:tagLst xmlns:p="http://schemas.openxmlformats.org/presentationml/2006/main">
  <p:tag name="REFSHAPE" val="259764100"/>
</p:tagLst>
</file>

<file path=ppt/tags/tag26.xml><?xml version="1.0" encoding="utf-8"?>
<p:tagLst xmlns:p="http://schemas.openxmlformats.org/presentationml/2006/main">
  <p:tag name="REFSHAPE" val="259764100"/>
</p:tagLst>
</file>

<file path=ppt/tags/tag27.xml><?xml version="1.0" encoding="utf-8"?>
<p:tagLst xmlns:p="http://schemas.openxmlformats.org/presentationml/2006/main">
  <p:tag name="KSO_WM_UNIT_TABLE_BEAUTIFY" val="smartTable{5fdcbe86-abb9-4dc0-86ba-4371512e6897}"/>
  <p:tag name="TABLE_EMPHASIZE_COLOR" val="14850714"/>
  <p:tag name="TABLE_SKINIDX" val="3"/>
  <p:tag name="TABLE_COLORIDX" val="h"/>
</p:tagLst>
</file>

<file path=ppt/tags/tag28.xml><?xml version="1.0" encoding="utf-8"?>
<p:tagLst xmlns:p="http://schemas.openxmlformats.org/presentationml/2006/main">
  <p:tag name="REFSHAPE" val="259764100"/>
</p:tagLst>
</file>

<file path=ppt/tags/tag29.xml><?xml version="1.0" encoding="utf-8"?>
<p:tagLst xmlns:p="http://schemas.openxmlformats.org/presentationml/2006/main">
  <p:tag name="REFSHAPE" val="889785396"/>
</p:tagLst>
</file>

<file path=ppt/tags/tag3.xml><?xml version="1.0" encoding="utf-8"?>
<p:tagLst xmlns:p="http://schemas.openxmlformats.org/presentationml/2006/main">
  <p:tag name="REFSHAPE" val="259764100"/>
</p:tagLst>
</file>

<file path=ppt/tags/tag30.xml><?xml version="1.0" encoding="utf-8"?>
<p:tagLst xmlns:p="http://schemas.openxmlformats.org/presentationml/2006/main">
  <p:tag name="REFSHAPE" val="259764100"/>
</p:tagLst>
</file>

<file path=ppt/tags/tag31.xml><?xml version="1.0" encoding="utf-8"?>
<p:tagLst xmlns:p="http://schemas.openxmlformats.org/presentationml/2006/main">
  <p:tag name="REFSHAPE" val="889785396"/>
</p:tagLst>
</file>

<file path=ppt/tags/tag32.xml><?xml version="1.0" encoding="utf-8"?>
<p:tagLst xmlns:p="http://schemas.openxmlformats.org/presentationml/2006/main">
  <p:tag name="REFSHAPE" val="259764100"/>
</p:tagLst>
</file>

<file path=ppt/tags/tag33.xml><?xml version="1.0" encoding="utf-8"?>
<p:tagLst xmlns:p="http://schemas.openxmlformats.org/presentationml/2006/main">
  <p:tag name="REFSHAPE" val="259764100"/>
</p:tagLst>
</file>

<file path=ppt/tags/tag34.xml><?xml version="1.0" encoding="utf-8"?>
<p:tagLst xmlns:p="http://schemas.openxmlformats.org/presentationml/2006/main">
  <p:tag name="KSO_WM_UNIT_TABLE_BEAUTIFY" val="smartTable{5fdcbe86-abb9-4dc0-86ba-4371512e6897}"/>
  <p:tag name="TABLE_EMPHASIZE_COLOR" val="14850714"/>
  <p:tag name="TABLE_SKINIDX" val="3"/>
  <p:tag name="TABLE_COLORIDX" val="h"/>
</p:tagLst>
</file>

<file path=ppt/tags/tag35.xml><?xml version="1.0" encoding="utf-8"?>
<p:tagLst xmlns:p="http://schemas.openxmlformats.org/presentationml/2006/main">
  <p:tag name="REFSHAPE" val="259764100"/>
</p:tagLst>
</file>

<file path=ppt/tags/tag36.xml><?xml version="1.0" encoding="utf-8"?>
<p:tagLst xmlns:p="http://schemas.openxmlformats.org/presentationml/2006/main">
  <p:tag name="REFSHAPE" val="889785396"/>
</p:tagLst>
</file>

<file path=ppt/tags/tag37.xml><?xml version="1.0" encoding="utf-8"?>
<p:tagLst xmlns:p="http://schemas.openxmlformats.org/presentationml/2006/main">
  <p:tag name="REFSHAPE" val="259764100"/>
</p:tagLst>
</file>

<file path=ppt/tags/tag38.xml><?xml version="1.0" encoding="utf-8"?>
<p:tagLst xmlns:p="http://schemas.openxmlformats.org/presentationml/2006/main">
  <p:tag name="REFSHAPE" val="889785396"/>
</p:tagLst>
</file>

<file path=ppt/tags/tag39.xml><?xml version="1.0" encoding="utf-8"?>
<p:tagLst xmlns:p="http://schemas.openxmlformats.org/presentationml/2006/main">
  <p:tag name="REFSHAPE" val="259764100"/>
</p:tagLst>
</file>

<file path=ppt/tags/tag4.xml><?xml version="1.0" encoding="utf-8"?>
<p:tagLst xmlns:p="http://schemas.openxmlformats.org/presentationml/2006/main">
  <p:tag name="REFSHAPE" val="259764100"/>
</p:tagLst>
</file>

<file path=ppt/tags/tag40.xml><?xml version="1.0" encoding="utf-8"?>
<p:tagLst xmlns:p="http://schemas.openxmlformats.org/presentationml/2006/main">
  <p:tag name="REFSHAPE" val="889785396"/>
</p:tagLst>
</file>

<file path=ppt/tags/tag41.xml><?xml version="1.0" encoding="utf-8"?>
<p:tagLst xmlns:p="http://schemas.openxmlformats.org/presentationml/2006/main">
  <p:tag name="REFSHAPE" val="259764100"/>
</p:tagLst>
</file>

<file path=ppt/tags/tag42.xml><?xml version="1.0" encoding="utf-8"?>
<p:tagLst xmlns:p="http://schemas.openxmlformats.org/presentationml/2006/main">
  <p:tag name="KSO_WM_UNIT_TABLE_BEAUTIFY" val="smartTable{e97b45c2-bea1-4e68-a40d-eaba0e8b4e4e}"/>
  <p:tag name="TABLE_EMPHASIZE_COLOR" val="14850714"/>
  <p:tag name="TABLE_SKINIDX" val="3"/>
  <p:tag name="TABLE_COLORIDX" val="h"/>
</p:tagLst>
</file>

<file path=ppt/tags/tag43.xml><?xml version="1.0" encoding="utf-8"?>
<p:tagLst xmlns:p="http://schemas.openxmlformats.org/presentationml/2006/main">
  <p:tag name="KSO_WM_UNIT_TABLE_BEAUTIFY" val="smartTable{115c8481-ac5d-4e4c-9b2c-1728c58a8e05}"/>
  <p:tag name="TABLE_EMPHASIZE_COLOR" val="14850714"/>
  <p:tag name="TABLE_SKINIDX" val="3"/>
  <p:tag name="TABLE_COLORIDX" val="h"/>
</p:tagLst>
</file>

<file path=ppt/tags/tag44.xml><?xml version="1.0" encoding="utf-8"?>
<p:tagLst xmlns:p="http://schemas.openxmlformats.org/presentationml/2006/main">
  <p:tag name="REFSHAPE" val="259764100"/>
</p:tagLst>
</file>

<file path=ppt/tags/tag45.xml><?xml version="1.0" encoding="utf-8"?>
<p:tagLst xmlns:p="http://schemas.openxmlformats.org/presentationml/2006/main">
  <p:tag name="KSO_WM_UNIT_TABLE_BEAUTIFY" val="smartTable{580893ed-b72a-4bd2-a127-6e4b549743cd}"/>
  <p:tag name="TABLE_EMPHASIZE_COLOR" val="8684935"/>
  <p:tag name="TABLE_SKINIDX" val="-1"/>
  <p:tag name="TABLE_COLORIDX" val="l"/>
</p:tagLst>
</file>

<file path=ppt/tags/tag46.xml><?xml version="1.0" encoding="utf-8"?>
<p:tagLst xmlns:p="http://schemas.openxmlformats.org/presentationml/2006/main">
  <p:tag name="REFSHAPE" val="259764100"/>
</p:tagLst>
</file>

<file path=ppt/tags/tag47.xml><?xml version="1.0" encoding="utf-8"?>
<p:tagLst xmlns:p="http://schemas.openxmlformats.org/presentationml/2006/main">
  <p:tag name="KSO_WM_UNIT_TABLE_BEAUTIFY" val="smartTable{e97b45c2-bea1-4e68-a40d-eaba0e8b4e4e}"/>
  <p:tag name="TABLE_EMPHASIZE_COLOR" val="14850714"/>
  <p:tag name="TABLE_SKINIDX" val="3"/>
  <p:tag name="TABLE_COLORIDX" val="h"/>
</p:tagLst>
</file>

<file path=ppt/tags/tag48.xml><?xml version="1.0" encoding="utf-8"?>
<p:tagLst xmlns:p="http://schemas.openxmlformats.org/presentationml/2006/main">
  <p:tag name="KSO_WM_UNIT_TABLE_BEAUTIFY" val="smartTable{115c8481-ac5d-4e4c-9b2c-1728c58a8e05}"/>
  <p:tag name="TABLE_EMPHASIZE_COLOR" val="14850714"/>
  <p:tag name="TABLE_SKINIDX" val="3"/>
  <p:tag name="TABLE_COLORIDX" val="h"/>
</p:tagLst>
</file>

<file path=ppt/tags/tag49.xml><?xml version="1.0" encoding="utf-8"?>
<p:tagLst xmlns:p="http://schemas.openxmlformats.org/presentationml/2006/main">
  <p:tag name="REFSHAPE" val="259764100"/>
</p:tagLst>
</file>

<file path=ppt/tags/tag5.xml><?xml version="1.0" encoding="utf-8"?>
<p:tagLst xmlns:p="http://schemas.openxmlformats.org/presentationml/2006/main">
  <p:tag name="KSO_WM_UNIT_TABLE_BEAUTIFY" val="smartTable{5fdcbe86-abb9-4dc0-86ba-4371512e6897}"/>
  <p:tag name="TABLE_EMPHASIZE_COLOR" val="14850714"/>
  <p:tag name="TABLE_SKINIDX" val="3"/>
  <p:tag name="TABLE_COLORIDX" val="h"/>
</p:tagLst>
</file>

<file path=ppt/tags/tag50.xml><?xml version="1.0" encoding="utf-8"?>
<p:tagLst xmlns:p="http://schemas.openxmlformats.org/presentationml/2006/main">
  <p:tag name="KSO_WM_UNIT_TABLE_BEAUTIFY" val="smartTable{4c86e499-3500-44a8-9788-09460e4414f2}"/>
  <p:tag name="TABLE_RECT" val="36*149.667*888*332.6"/>
  <p:tag name="TABLE_EMPHASIZE_COLOR" val="6579300"/>
  <p:tag name="TABLE_ONEKEY_SKIN_IDX" val="0"/>
  <p:tag name="TABLE_SKINIDX" val="-1"/>
  <p:tag name="TABLE_COLORIDX" val="l"/>
</p:tagLst>
</file>

<file path=ppt/tags/tag51.xml><?xml version="1.0" encoding="utf-8"?>
<p:tagLst xmlns:p="http://schemas.openxmlformats.org/presentationml/2006/main">
  <p:tag name="REFSHAPE" val="259764100"/>
</p:tagLst>
</file>

<file path=ppt/tags/tag52.xml><?xml version="1.0" encoding="utf-8"?>
<p:tagLst xmlns:p="http://schemas.openxmlformats.org/presentationml/2006/main">
  <p:tag name="REFSHAPE" val="259764100"/>
</p:tagLst>
</file>

<file path=ppt/tags/tag53.xml><?xml version="1.0" encoding="utf-8"?>
<p:tagLst xmlns:p="http://schemas.openxmlformats.org/presentationml/2006/main">
  <p:tag name="KSO_WM_UNIT_TABLE_BEAUTIFY" val="smartTable{e97b45c2-bea1-4e68-a40d-eaba0e8b4e4e}"/>
  <p:tag name="TABLE_EMPHASIZE_COLOR" val="14850714"/>
  <p:tag name="TABLE_SKINIDX" val="3"/>
  <p:tag name="TABLE_COLORIDX" val="h"/>
</p:tagLst>
</file>

<file path=ppt/tags/tag54.xml><?xml version="1.0" encoding="utf-8"?>
<p:tagLst xmlns:p="http://schemas.openxmlformats.org/presentationml/2006/main">
  <p:tag name="KSO_WM_UNIT_TABLE_BEAUTIFY" val="smartTable{115c8481-ac5d-4e4c-9b2c-1728c58a8e05}"/>
  <p:tag name="TABLE_EMPHASIZE_COLOR" val="14850714"/>
  <p:tag name="TABLE_SKINIDX" val="3"/>
  <p:tag name="TABLE_COLORIDX" val="h"/>
</p:tagLst>
</file>

<file path=ppt/tags/tag55.xml><?xml version="1.0" encoding="utf-8"?>
<p:tagLst xmlns:p="http://schemas.openxmlformats.org/presentationml/2006/main">
  <p:tag name="REFSHAPE" val="259764100"/>
</p:tagLst>
</file>

<file path=ppt/tags/tag56.xml><?xml version="1.0" encoding="utf-8"?>
<p:tagLst xmlns:p="http://schemas.openxmlformats.org/presentationml/2006/main">
  <p:tag name="KSO_WM_UNIT_TABLE_BEAUTIFY" val="smartTable{c4fa17ec-d9b3-4e58-8a70-89f10c514716}"/>
  <p:tag name="TABLE_RECT" val="17.025*132.488*925.95*385.95"/>
  <p:tag name="TABLE_EMPHASIZE_COLOR" val="6579300"/>
  <p:tag name="TABLE_ONEKEY_SKIN_IDX" val="0"/>
  <p:tag name="TABLE_SKINIDX" val="-1"/>
  <p:tag name="TABLE_COLORIDX" val="l"/>
</p:tagLst>
</file>

<file path=ppt/tags/tag57.xml><?xml version="1.0" encoding="utf-8"?>
<p:tagLst xmlns:p="http://schemas.openxmlformats.org/presentationml/2006/main">
  <p:tag name="REFSHAPE" val="259764100"/>
</p:tagLst>
</file>

<file path=ppt/tags/tag58.xml><?xml version="1.0" encoding="utf-8"?>
<p:tagLst xmlns:p="http://schemas.openxmlformats.org/presentationml/2006/main">
  <p:tag name="REFSHAPE" val="259764100"/>
</p:tagLst>
</file>

<file path=ppt/tags/tag59.xml><?xml version="1.0" encoding="utf-8"?>
<p:tagLst xmlns:p="http://schemas.openxmlformats.org/presentationml/2006/main">
  <p:tag name="KSO_WM_UNIT_TABLE_BEAUTIFY" val="smartTable{e97b45c2-bea1-4e68-a40d-eaba0e8b4e4e}"/>
  <p:tag name="TABLE_EMPHASIZE_COLOR" val="14850714"/>
  <p:tag name="TABLE_SKINIDX" val="3"/>
  <p:tag name="TABLE_COLORIDX" val="h"/>
</p:tagLst>
</file>

<file path=ppt/tags/tag6.xml><?xml version="1.0" encoding="utf-8"?>
<p:tagLst xmlns:p="http://schemas.openxmlformats.org/presentationml/2006/main">
  <p:tag name="REFSHAPE" val="259764100"/>
</p:tagLst>
</file>

<file path=ppt/tags/tag60.xml><?xml version="1.0" encoding="utf-8"?>
<p:tagLst xmlns:p="http://schemas.openxmlformats.org/presentationml/2006/main">
  <p:tag name="KSO_WM_UNIT_TABLE_BEAUTIFY" val="smartTable{115c8481-ac5d-4e4c-9b2c-1728c58a8e05}"/>
  <p:tag name="TABLE_EMPHASIZE_COLOR" val="14850714"/>
  <p:tag name="TABLE_SKINIDX" val="3"/>
  <p:tag name="TABLE_COLORIDX" val="h"/>
</p:tagLst>
</file>

<file path=ppt/tags/tag61.xml><?xml version="1.0" encoding="utf-8"?>
<p:tagLst xmlns:p="http://schemas.openxmlformats.org/presentationml/2006/main">
  <p:tag name="REFSHAPE" val="259764100"/>
</p:tagLst>
</file>

<file path=ppt/tags/tag62.xml><?xml version="1.0" encoding="utf-8"?>
<p:tagLst xmlns:p="http://schemas.openxmlformats.org/presentationml/2006/main">
  <p:tag name="KSO_WM_UNIT_TABLE_BEAUTIFY" val="smartTable{c4fa17ec-d9b3-4e58-8a70-89f10c514716}"/>
  <p:tag name="TABLE_RECT" val="17*139.863*926*371.2"/>
  <p:tag name="TABLE_EMPHASIZE_COLOR" val="6579300"/>
  <p:tag name="TABLE_ONEKEY_SKIN_IDX" val="0"/>
  <p:tag name="TABLE_SKINIDX" val="-1"/>
  <p:tag name="TABLE_COLORIDX" val="l"/>
</p:tagLst>
</file>

<file path=ppt/tags/tag63.xml><?xml version="1.0" encoding="utf-8"?>
<p:tagLst xmlns:p="http://schemas.openxmlformats.org/presentationml/2006/main">
  <p:tag name="REFSHAPE" val="259764100"/>
</p:tagLst>
</file>

<file path=ppt/tags/tag64.xml><?xml version="1.0" encoding="utf-8"?>
<p:tagLst xmlns:p="http://schemas.openxmlformats.org/presentationml/2006/main">
  <p:tag name="REFSHAPE" val="259764100"/>
</p:tagLst>
</file>

<file path=ppt/tags/tag65.xml><?xml version="1.0" encoding="utf-8"?>
<p:tagLst xmlns:p="http://schemas.openxmlformats.org/presentationml/2006/main">
  <p:tag name="REFSHAPE" val="259764100"/>
</p:tagLst>
</file>

<file path=ppt/tags/tag66.xml><?xml version="1.0" encoding="utf-8"?>
<p:tagLst xmlns:p="http://schemas.openxmlformats.org/presentationml/2006/main">
  <p:tag name="KSO_WM_UNIT_TABLE_BEAUTIFY" val="smartTable{e97b45c2-bea1-4e68-a40d-eaba0e8b4e4e}"/>
  <p:tag name="TABLE_EMPHASIZE_COLOR" val="14850714"/>
  <p:tag name="TABLE_SKINIDX" val="3"/>
  <p:tag name="TABLE_COLORIDX" val="h"/>
</p:tagLst>
</file>

<file path=ppt/tags/tag67.xml><?xml version="1.0" encoding="utf-8"?>
<p:tagLst xmlns:p="http://schemas.openxmlformats.org/presentationml/2006/main">
  <p:tag name="KSO_WM_UNIT_TABLE_BEAUTIFY" val="smartTable{115c8481-ac5d-4e4c-9b2c-1728c58a8e05}"/>
  <p:tag name="TABLE_EMPHASIZE_COLOR" val="14850714"/>
  <p:tag name="TABLE_SKINIDX" val="3"/>
  <p:tag name="TABLE_COLORIDX" val="h"/>
</p:tagLst>
</file>

<file path=ppt/tags/tag68.xml><?xml version="1.0" encoding="utf-8"?>
<p:tagLst xmlns:p="http://schemas.openxmlformats.org/presentationml/2006/main">
  <p:tag name="REFSHAPE" val="259764100"/>
</p:tagLst>
</file>

<file path=ppt/tags/tag69.xml><?xml version="1.0" encoding="utf-8"?>
<p:tagLst xmlns:p="http://schemas.openxmlformats.org/presentationml/2006/main">
  <p:tag name="KSO_WM_UNIT_TABLE_BEAUTIFY" val="smartTable{c4fa17ec-d9b3-4e58-8a70-89f10c514716}"/>
  <p:tag name="TABLE_RECT" val="17*183.038*926*284.85"/>
  <p:tag name="TABLE_EMPHASIZE_COLOR" val="6579300"/>
  <p:tag name="TABLE_ONEKEY_SKIN_IDX" val="0"/>
  <p:tag name="TABLE_SKINIDX" val="-1"/>
  <p:tag name="TABLE_COLORIDX" val="l"/>
</p:tagLst>
</file>

<file path=ppt/tags/tag7.xml><?xml version="1.0" encoding="utf-8"?>
<p:tagLst xmlns:p="http://schemas.openxmlformats.org/presentationml/2006/main">
  <p:tag name="REFSHAPE" val="889785396"/>
</p:tagLst>
</file>

<file path=ppt/tags/tag70.xml><?xml version="1.0" encoding="utf-8"?>
<p:tagLst xmlns:p="http://schemas.openxmlformats.org/presentationml/2006/main">
  <p:tag name="REFSHAPE" val="259764100"/>
</p:tagLst>
</file>

<file path=ppt/tags/tag71.xml><?xml version="1.0" encoding="utf-8"?>
<p:tagLst xmlns:p="http://schemas.openxmlformats.org/presentationml/2006/main">
  <p:tag name="REFSHAPE" val="259764100"/>
</p:tagLst>
</file>

<file path=ppt/tags/tag72.xml><?xml version="1.0" encoding="utf-8"?>
<p:tagLst xmlns:p="http://schemas.openxmlformats.org/presentationml/2006/main">
  <p:tag name="KSO_WM_UNIT_TABLE_BEAUTIFY" val="smartTable{e97b45c2-bea1-4e68-a40d-eaba0e8b4e4e}"/>
  <p:tag name="TABLE_EMPHASIZE_COLOR" val="14850714"/>
  <p:tag name="TABLE_SKINIDX" val="3"/>
  <p:tag name="TABLE_COLORIDX" val="h"/>
</p:tagLst>
</file>

<file path=ppt/tags/tag73.xml><?xml version="1.0" encoding="utf-8"?>
<p:tagLst xmlns:p="http://schemas.openxmlformats.org/presentationml/2006/main">
  <p:tag name="KSO_WM_UNIT_TABLE_BEAUTIFY" val="smartTable{115c8481-ac5d-4e4c-9b2c-1728c58a8e05}"/>
  <p:tag name="TABLE_EMPHASIZE_COLOR" val="14850714"/>
  <p:tag name="TABLE_SKINIDX" val="3"/>
  <p:tag name="TABLE_COLORIDX" val="h"/>
</p:tagLst>
</file>

<file path=ppt/tags/tag74.xml><?xml version="1.0" encoding="utf-8"?>
<p:tagLst xmlns:p="http://schemas.openxmlformats.org/presentationml/2006/main">
  <p:tag name="REFSHAPE" val="259764100"/>
</p:tagLst>
</file>

<file path=ppt/tags/tag75.xml><?xml version="1.0" encoding="utf-8"?>
<p:tagLst xmlns:p="http://schemas.openxmlformats.org/presentationml/2006/main">
  <p:tag name="KSO_WM_UNIT_TABLE_BEAUTIFY" val="smartTable{c4fa17ec-d9b3-4e58-8a70-89f10c514716}"/>
  <p:tag name="TABLE_RECT" val="17*128.413*926*394.1"/>
  <p:tag name="TABLE_EMPHASIZE_COLOR" val="6579300"/>
  <p:tag name="TABLE_ONEKEY_SKIN_IDX" val="0"/>
  <p:tag name="TABLE_SKINIDX" val="-1"/>
  <p:tag name="TABLE_COLORIDX" val="l"/>
</p:tagLst>
</file>

<file path=ppt/tags/tag76.xml><?xml version="1.0" encoding="utf-8"?>
<p:tagLst xmlns:p="http://schemas.openxmlformats.org/presentationml/2006/main">
  <p:tag name="REFSHAPE" val="259764100"/>
</p:tagLst>
</file>

<file path=ppt/tags/tag77.xml><?xml version="1.0" encoding="utf-8"?>
<p:tagLst xmlns:p="http://schemas.openxmlformats.org/presentationml/2006/main">
  <p:tag name="REFSHAPE" val="259764100"/>
</p:tagLst>
</file>

<file path=ppt/tags/tag78.xml><?xml version="1.0" encoding="utf-8"?>
<p:tagLst xmlns:p="http://schemas.openxmlformats.org/presentationml/2006/main">
  <p:tag name="REFSHAPE" val="259764100"/>
</p:tagLst>
</file>

<file path=ppt/tags/tag79.xml><?xml version="1.0" encoding="utf-8"?>
<p:tagLst xmlns:p="http://schemas.openxmlformats.org/presentationml/2006/main">
  <p:tag name="REFSHAPE" val="259764100"/>
</p:tagLst>
</file>

<file path=ppt/tags/tag8.xml><?xml version="1.0" encoding="utf-8"?>
<p:tagLst xmlns:p="http://schemas.openxmlformats.org/presentationml/2006/main">
  <p:tag name="KSO_WM_UNIT_PLACING_PICTURE_USER_VIEWPORT" val="{&quot;height&quot;:5296,&quot;width&quot;:3381}"/>
  <p:tag name="REFSHAPE" val="783845428"/>
</p:tagLst>
</file>

<file path=ppt/tags/tag80.xml><?xml version="1.0" encoding="utf-8"?>
<p:tagLst xmlns:p="http://schemas.openxmlformats.org/presentationml/2006/main">
  <p:tag name="REFSHAPE" val="259764100"/>
</p:tagLst>
</file>

<file path=ppt/tags/tag81.xml><?xml version="1.0" encoding="utf-8"?>
<p:tagLst xmlns:p="http://schemas.openxmlformats.org/presentationml/2006/main">
  <p:tag name="REFSHAPE" val="889785396"/>
</p:tagLst>
</file>

<file path=ppt/tags/tag82.xml><?xml version="1.0" encoding="utf-8"?>
<p:tagLst xmlns:p="http://schemas.openxmlformats.org/presentationml/2006/main">
  <p:tag name="ISPRING_ULTRA_SCORM_COURSE_ID" val="FDE475C9-DE52-455E-B0FA-6DA6FCA7F377"/>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完整框架稳重大气毕业论文学术答辩开题报告ppt模板"/>
</p:tagLst>
</file>

<file path=ppt/tags/tag9.xml><?xml version="1.0" encoding="utf-8"?>
<p:tagLst xmlns:p="http://schemas.openxmlformats.org/presentationml/2006/main">
  <p:tag name="REFSHAPE" val="259764100"/>
</p:tagLst>
</file>

<file path=ppt/theme/theme1.xml><?xml version="1.0" encoding="utf-8"?>
<a:theme xmlns:a="http://schemas.openxmlformats.org/drawingml/2006/main" name="第一PPT，www.1ppt.com">
  <a:themeElements>
    <a:clrScheme name="自定义 175">
      <a:dk1>
        <a:srgbClr val="000000"/>
      </a:dk1>
      <a:lt1>
        <a:srgbClr val="FFFFFF"/>
      </a:lt1>
      <a:dk2>
        <a:srgbClr val="3F3F3F"/>
      </a:dk2>
      <a:lt2>
        <a:srgbClr val="E7E6E6"/>
      </a:lt2>
      <a:accent1>
        <a:srgbClr val="1D4251"/>
      </a:accent1>
      <a:accent2>
        <a:srgbClr val="FCBD30"/>
      </a:accent2>
      <a:accent3>
        <a:srgbClr val="1D4251"/>
      </a:accent3>
      <a:accent4>
        <a:srgbClr val="FCBD30"/>
      </a:accent4>
      <a:accent5>
        <a:srgbClr val="1D4251"/>
      </a:accent5>
      <a:accent6>
        <a:srgbClr val="FCBD30"/>
      </a:accent6>
      <a:hlink>
        <a:srgbClr val="1D4251"/>
      </a:hlink>
      <a:folHlink>
        <a:srgbClr val="FCBD30"/>
      </a:folHlink>
    </a:clrScheme>
    <a:fontScheme name="2017">
      <a:majorFont>
        <a:latin typeface="Campton Medium"/>
        <a:ea typeface="方正尚酷简体"/>
        <a:cs typeface=""/>
      </a:majorFont>
      <a:minorFont>
        <a:latin typeface="Campton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75">
    <a:dk1>
      <a:srgbClr val="000000"/>
    </a:dk1>
    <a:lt1>
      <a:srgbClr val="FFFFFF"/>
    </a:lt1>
    <a:dk2>
      <a:srgbClr val="3F3F3F"/>
    </a:dk2>
    <a:lt2>
      <a:srgbClr val="E7E6E6"/>
    </a:lt2>
    <a:accent1>
      <a:srgbClr val="1D4251"/>
    </a:accent1>
    <a:accent2>
      <a:srgbClr val="FCBD30"/>
    </a:accent2>
    <a:accent3>
      <a:srgbClr val="1D4251"/>
    </a:accent3>
    <a:accent4>
      <a:srgbClr val="FCBD30"/>
    </a:accent4>
    <a:accent5>
      <a:srgbClr val="1D4251"/>
    </a:accent5>
    <a:accent6>
      <a:srgbClr val="FCBD30"/>
    </a:accent6>
    <a:hlink>
      <a:srgbClr val="1D4251"/>
    </a:hlink>
    <a:folHlink>
      <a:srgbClr val="FCBD30"/>
    </a:folHlink>
  </a:clrScheme>
</a:themeOverride>
</file>

<file path=ppt/theme/themeOverride2.xml><?xml version="1.0" encoding="utf-8"?>
<a:themeOverride xmlns:a="http://schemas.openxmlformats.org/drawingml/2006/main">
  <a:clrScheme name="自定义 175">
    <a:dk1>
      <a:srgbClr val="000000"/>
    </a:dk1>
    <a:lt1>
      <a:srgbClr val="FFFFFF"/>
    </a:lt1>
    <a:dk2>
      <a:srgbClr val="3F3F3F"/>
    </a:dk2>
    <a:lt2>
      <a:srgbClr val="E7E6E6"/>
    </a:lt2>
    <a:accent1>
      <a:srgbClr val="1D4251"/>
    </a:accent1>
    <a:accent2>
      <a:srgbClr val="FCBD30"/>
    </a:accent2>
    <a:accent3>
      <a:srgbClr val="1D4251"/>
    </a:accent3>
    <a:accent4>
      <a:srgbClr val="FCBD30"/>
    </a:accent4>
    <a:accent5>
      <a:srgbClr val="1D4251"/>
    </a:accent5>
    <a:accent6>
      <a:srgbClr val="FCBD30"/>
    </a:accent6>
    <a:hlink>
      <a:srgbClr val="1D4251"/>
    </a:hlink>
    <a:folHlink>
      <a:srgbClr val="FCBD30"/>
    </a:folHlink>
  </a:clrScheme>
</a:themeOverride>
</file>

<file path=ppt/theme/themeOverride3.xml><?xml version="1.0" encoding="utf-8"?>
<a:themeOverride xmlns:a="http://schemas.openxmlformats.org/drawingml/2006/main">
  <a:clrScheme name="自定义 175">
    <a:dk1>
      <a:srgbClr val="000000"/>
    </a:dk1>
    <a:lt1>
      <a:srgbClr val="FFFFFF"/>
    </a:lt1>
    <a:dk2>
      <a:srgbClr val="3F3F3F"/>
    </a:dk2>
    <a:lt2>
      <a:srgbClr val="E7E6E6"/>
    </a:lt2>
    <a:accent1>
      <a:srgbClr val="1D4251"/>
    </a:accent1>
    <a:accent2>
      <a:srgbClr val="FCBD30"/>
    </a:accent2>
    <a:accent3>
      <a:srgbClr val="1D4251"/>
    </a:accent3>
    <a:accent4>
      <a:srgbClr val="FCBD30"/>
    </a:accent4>
    <a:accent5>
      <a:srgbClr val="1D4251"/>
    </a:accent5>
    <a:accent6>
      <a:srgbClr val="FCBD30"/>
    </a:accent6>
    <a:hlink>
      <a:srgbClr val="1D4251"/>
    </a:hlink>
    <a:folHlink>
      <a:srgbClr val="FCBD30"/>
    </a:folHlink>
  </a:clrScheme>
</a:themeOverride>
</file>

<file path=docProps/app.xml><?xml version="1.0" encoding="utf-8"?>
<Properties xmlns="http://schemas.openxmlformats.org/officeDocument/2006/extended-properties" xmlns:vt="http://schemas.openxmlformats.org/officeDocument/2006/docPropsVTypes">
  <TotalTime>0</TotalTime>
  <Words>6646</Words>
  <Application>WPS 演示</Application>
  <PresentationFormat>宽屏</PresentationFormat>
  <Paragraphs>1448</Paragraphs>
  <Slides>50</Slides>
  <Notes>25</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50</vt:i4>
      </vt:variant>
    </vt:vector>
  </HeadingPairs>
  <TitlesOfParts>
    <vt:vector size="87" baseType="lpstr">
      <vt:lpstr>Arial</vt:lpstr>
      <vt:lpstr>宋体</vt:lpstr>
      <vt:lpstr>Wingdings</vt:lpstr>
      <vt:lpstr>Calibri</vt:lpstr>
      <vt:lpstr>FontAwesome</vt:lpstr>
      <vt:lpstr>方正正大黑简体</vt:lpstr>
      <vt:lpstr>黑体</vt:lpstr>
      <vt:lpstr>Agency FB</vt:lpstr>
      <vt:lpstr>NumberOnly</vt:lpstr>
      <vt:lpstr>Watford DB</vt:lpstr>
      <vt:lpstr>造字工房劲黑（非商用）常规体</vt:lpstr>
      <vt:lpstr>微软雅黑</vt:lpstr>
      <vt:lpstr>方正兰亭细黑_GBK</vt:lpstr>
      <vt:lpstr>Campton Light</vt:lpstr>
      <vt:lpstr>Segoe Print</vt:lpstr>
      <vt:lpstr>Arial Unicode MS</vt:lpstr>
      <vt:lpstr>方正尚酷简体</vt:lpstr>
      <vt:lpstr>Campton Medium</vt:lpstr>
      <vt:lpstr>等线</vt:lpstr>
      <vt:lpstr>Calibri</vt:lpstr>
      <vt:lpstr>DINCond-Medium</vt:lpstr>
      <vt:lpstr>Clear Sans Light</vt:lpstr>
      <vt:lpstr>Yu Gothic UI Light</vt:lpstr>
      <vt:lpstr>Times New Roman</vt:lpstr>
      <vt:lpstr>华文彩云</vt:lpstr>
      <vt:lpstr>华文楷体</vt:lpstr>
      <vt:lpstr>华文行楷</vt:lpstr>
      <vt:lpstr>幼圆</vt:lpstr>
      <vt:lpstr>微软雅黑 Light</vt:lpstr>
      <vt:lpstr>方正粗黑宋简体</vt:lpstr>
      <vt:lpstr>新宋体</vt:lpstr>
      <vt:lpstr>方正兰亭超细黑简体</vt:lpstr>
      <vt:lpstr>方正姚体</vt:lpstr>
      <vt:lpstr>方正舒体</vt:lpstr>
      <vt:lpstr>仿宋</vt:lpstr>
      <vt:lpstr>华文仿宋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第一PPT</dc:creator>
  <cp:keywords>www.1ppt.com</cp:keywords>
  <dc:description>www.1ppt.com</dc:description>
  <cp:lastModifiedBy>李三岁半</cp:lastModifiedBy>
  <cp:revision>98</cp:revision>
  <dcterms:created xsi:type="dcterms:W3CDTF">2017-03-20T02:00:00Z</dcterms:created>
  <dcterms:modified xsi:type="dcterms:W3CDTF">2020-05-08T04:46:20Z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