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91" r:id="rId6"/>
    <p:sldId id="265" r:id="rId7"/>
    <p:sldId id="282" r:id="rId8"/>
    <p:sldId id="292" r:id="rId9"/>
    <p:sldId id="283" r:id="rId10"/>
    <p:sldId id="293" r:id="rId11"/>
    <p:sldId id="273" r:id="rId12"/>
    <p:sldId id="299" r:id="rId13"/>
    <p:sldId id="300" r:id="rId14"/>
    <p:sldId id="301" r:id="rId15"/>
    <p:sldId id="302" r:id="rId16"/>
    <p:sldId id="303" r:id="rId17"/>
    <p:sldId id="295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CB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4C3-7022-449B-8ED5-542B4EE95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80414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1120020" y="851515"/>
            <a:ext cx="346266" cy="346264"/>
            <a:chOff x="7097274" y="1171187"/>
            <a:chExt cx="346266" cy="346264"/>
          </a:xfrm>
          <a:solidFill>
            <a:schemeClr val="accent1"/>
          </a:solidFill>
        </p:grpSpPr>
        <p:sp>
          <p:nvSpPr>
            <p:cNvPr id="4" name="任意多边形: 形状 3"/>
            <p:cNvSpPr/>
            <p:nvPr/>
          </p:nvSpPr>
          <p:spPr>
            <a:xfrm>
              <a:off x="7302063" y="1171187"/>
              <a:ext cx="141477" cy="141477"/>
            </a:xfrm>
            <a:custGeom>
              <a:avLst/>
              <a:gdLst/>
              <a:ahLst/>
              <a:cxnLst/>
              <a:rect l="l" t="t" r="r" b="b"/>
              <a:pathLst>
                <a:path w="141477" h="141477">
                  <a:moveTo>
                    <a:pt x="58510" y="0"/>
                  </a:moveTo>
                  <a:cubicBezTo>
                    <a:pt x="66586" y="0"/>
                    <a:pt x="73519" y="2895"/>
                    <a:pt x="79309" y="8685"/>
                  </a:cubicBezTo>
                  <a:lnTo>
                    <a:pt x="133020" y="62168"/>
                  </a:lnTo>
                  <a:cubicBezTo>
                    <a:pt x="138658" y="68110"/>
                    <a:pt x="141477" y="75043"/>
                    <a:pt x="141477" y="82966"/>
                  </a:cubicBezTo>
                  <a:cubicBezTo>
                    <a:pt x="141477" y="91042"/>
                    <a:pt x="138658" y="97899"/>
                    <a:pt x="133020" y="103536"/>
                  </a:cubicBezTo>
                  <a:lnTo>
                    <a:pt x="95080" y="141477"/>
                  </a:lnTo>
                  <a:lnTo>
                    <a:pt x="0" y="46397"/>
                  </a:lnTo>
                  <a:lnTo>
                    <a:pt x="37940" y="8685"/>
                  </a:lnTo>
                  <a:cubicBezTo>
                    <a:pt x="43426" y="2895"/>
                    <a:pt x="50282" y="0"/>
                    <a:pt x="585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7097274" y="1232212"/>
              <a:ext cx="285240" cy="285239"/>
            </a:xfrm>
            <a:custGeom>
              <a:avLst/>
              <a:gdLst/>
              <a:ahLst/>
              <a:cxnLst/>
              <a:rect l="l" t="t" r="r" b="b"/>
              <a:pathLst>
                <a:path w="285240" h="285239">
                  <a:moveTo>
                    <a:pt x="190160" y="0"/>
                  </a:moveTo>
                  <a:lnTo>
                    <a:pt x="285240" y="95080"/>
                  </a:lnTo>
                  <a:lnTo>
                    <a:pt x="95080" y="285239"/>
                  </a:lnTo>
                  <a:lnTo>
                    <a:pt x="0" y="285239"/>
                  </a:lnTo>
                  <a:lnTo>
                    <a:pt x="0" y="190160"/>
                  </a:lnTo>
                  <a:lnTo>
                    <a:pt x="190160" y="0"/>
                  </a:lnTo>
                  <a:close/>
                  <a:moveTo>
                    <a:pt x="197474" y="38854"/>
                  </a:moveTo>
                  <a:cubicBezTo>
                    <a:pt x="195950" y="38854"/>
                    <a:pt x="194655" y="39388"/>
                    <a:pt x="193588" y="40454"/>
                  </a:cubicBezTo>
                  <a:lnTo>
                    <a:pt x="69710" y="164333"/>
                  </a:lnTo>
                  <a:cubicBezTo>
                    <a:pt x="68644" y="165399"/>
                    <a:pt x="68110" y="166694"/>
                    <a:pt x="68110" y="168218"/>
                  </a:cubicBezTo>
                  <a:cubicBezTo>
                    <a:pt x="68110" y="171570"/>
                    <a:pt x="69786" y="173246"/>
                    <a:pt x="73139" y="173246"/>
                  </a:cubicBezTo>
                  <a:cubicBezTo>
                    <a:pt x="74662" y="173246"/>
                    <a:pt x="75958" y="172713"/>
                    <a:pt x="77024" y="171646"/>
                  </a:cubicBezTo>
                  <a:lnTo>
                    <a:pt x="200902" y="47768"/>
                  </a:lnTo>
                  <a:cubicBezTo>
                    <a:pt x="201969" y="46702"/>
                    <a:pt x="202502" y="45406"/>
                    <a:pt x="202502" y="43883"/>
                  </a:cubicBezTo>
                  <a:cubicBezTo>
                    <a:pt x="202502" y="40531"/>
                    <a:pt x="200826" y="38854"/>
                    <a:pt x="197474" y="38854"/>
                  </a:cubicBezTo>
                  <a:close/>
                  <a:moveTo>
                    <a:pt x="50054" y="181474"/>
                  </a:moveTo>
                  <a:lnTo>
                    <a:pt x="29256" y="202273"/>
                  </a:lnTo>
                  <a:lnTo>
                    <a:pt x="29256" y="226729"/>
                  </a:lnTo>
                  <a:lnTo>
                    <a:pt x="58511" y="226729"/>
                  </a:lnTo>
                  <a:lnTo>
                    <a:pt x="58511" y="255984"/>
                  </a:lnTo>
                  <a:lnTo>
                    <a:pt x="82967" y="255984"/>
                  </a:lnTo>
                  <a:lnTo>
                    <a:pt x="103765" y="235185"/>
                  </a:lnTo>
                  <a:lnTo>
                    <a:pt x="50054" y="18147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580571" y="1197779"/>
            <a:ext cx="1053944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337625"/>
            <a:ext cx="1899031" cy="1148930"/>
          </a:xfrm>
          <a:prstGeom prst="rect">
            <a:avLst/>
          </a:prstGeom>
        </p:spPr>
      </p:pic>
      <p:grpSp>
        <p:nvGrpSpPr>
          <p:cNvPr id="172" name="组合 171"/>
          <p:cNvGrpSpPr/>
          <p:nvPr userDrawn="1"/>
        </p:nvGrpSpPr>
        <p:grpSpPr>
          <a:xfrm>
            <a:off x="9282429" y="468467"/>
            <a:ext cx="1681301" cy="527928"/>
            <a:chOff x="814388" y="303213"/>
            <a:chExt cx="3119389" cy="979487"/>
          </a:xfrm>
        </p:grpSpPr>
        <p:grpSp>
          <p:nvGrpSpPr>
            <p:cNvPr id="173" name="组合 172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03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8"/>
              <p:cNvSpPr/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9"/>
              <p:cNvSpPr/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20"/>
              <p:cNvSpPr/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21"/>
              <p:cNvSpPr/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22"/>
              <p:cNvSpPr/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24"/>
              <p:cNvSpPr/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25"/>
              <p:cNvSpPr/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26"/>
              <p:cNvSpPr/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27"/>
              <p:cNvSpPr/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29"/>
              <p:cNvSpPr/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75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6"/>
              <p:cNvSpPr/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7"/>
              <p:cNvSpPr/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8"/>
              <p:cNvSpPr/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9"/>
              <p:cNvSpPr/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0"/>
              <p:cNvSpPr/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41"/>
              <p:cNvSpPr/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42"/>
              <p:cNvSpPr/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43"/>
              <p:cNvSpPr/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45"/>
              <p:cNvSpPr/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48"/>
              <p:cNvSpPr/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49"/>
              <p:cNvSpPr/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50"/>
              <p:cNvSpPr/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51"/>
              <p:cNvSpPr/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52"/>
              <p:cNvSpPr/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53"/>
              <p:cNvSpPr/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54"/>
              <p:cNvSpPr/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55"/>
              <p:cNvSpPr/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56"/>
              <p:cNvSpPr/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57"/>
              <p:cNvSpPr/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59"/>
              <p:cNvSpPr/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60"/>
              <p:cNvSpPr/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1"/>
              <p:cNvSpPr/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2"/>
              <p:cNvSpPr/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9CC-5A06-404B-8469-5684ED58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5B13-CBD6-4598-9191-7B2667D007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2.xml"/><Relationship Id="rId10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4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5198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   超市仓库管理系统</a:t>
            </a:r>
            <a:endParaRPr lang="zh-CN" altLang="en-US" sz="4400" dirty="0">
              <a:solidFill>
                <a:schemeClr val="accent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82" name="矩形: 圆角 281"/>
          <p:cNvSpPr/>
          <p:nvPr/>
        </p:nvSpPr>
        <p:spPr>
          <a:xfrm>
            <a:off x="1499109" y="4065280"/>
            <a:ext cx="4596891" cy="3640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   时间：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161" y="3107571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人员分工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701328" y="547079"/>
            <a:ext cx="3214889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小组成员分工明细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58" name="矩形 57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00417" y="1464075"/>
          <a:ext cx="10631170" cy="4443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725"/>
                <a:gridCol w="9275445"/>
              </a:tblGrid>
              <a:tr h="6845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</a:t>
                      </a:r>
                      <a:endParaRPr lang="en-US" sz="1800" b="1" spc="13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韩佳桐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整体业务建模，负责前端界面设计，参与代码结构分析模块的设计、编码、调试，对各个模块的集成，整体业务逻辑的设计及编码，对整个系统架构的健壮性优化和运行性能调优。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李亭沂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负责创建商品、商品入库、商品出库的设计，参与对各个模块的集成整体和业务逻辑的设计、编码、调试，对算法模块的健壮性优化和运行性能调优。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焦轩琦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负责商品查询、商品修改的设计，以及账户权限、账户操作，参与前端界面设计，用户交互逻辑具体设计及编码。健壮性优化、性能调优。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皮志鹏</a:t>
                      </a:r>
                      <a:endParaRPr lang="en-US" sz="1600" b="0" spc="12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参与用户交互逻辑具体设计及编码，参与整体模块集成，用户交互逻辑以及界面布局的更新及优化，整体黑盒测试。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05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161" y="3107571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进度计划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4644390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Scrum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三次迭代整体计划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15900" y="1423035"/>
          <a:ext cx="11760200" cy="5091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760"/>
                <a:gridCol w="1789430"/>
                <a:gridCol w="1789430"/>
                <a:gridCol w="4057015"/>
                <a:gridCol w="2742565"/>
              </a:tblGrid>
              <a:tr h="6845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起始日期</a:t>
                      </a:r>
                      <a:endParaRPr 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终止日期</a:t>
                      </a:r>
                      <a:endParaRPr 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Sprint内完成的功能</a:t>
                      </a:r>
                      <a:endParaRPr 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</a:t>
                      </a:r>
                      <a:endParaRPr 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AC74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2020/03/15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2020/03/18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获得较为完善的需求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31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2020/03/22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2020/03/27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用户登录、商品进货入库、商品销售出库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具有用户交互界面的基本软件，能进行基本的入库出库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Sprint2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2020/03/28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2020/04/03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商品信息查询、商品信息修改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增加商品信息查询、修改功能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398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Sprint3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2020/04/04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2020/04/10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商品分类、数据导入、数据导出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完善功能、加强程序健壮性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477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软件交付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2020/04/13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2020/04/13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用户体验良好</a:t>
                      </a:r>
                      <a:endParaRPr 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316173" y="290015"/>
            <a:ext cx="11559654" cy="62779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任意多边形: 形状 3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04921" y="477089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32" name="任意多边形: 形状 3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17621" y="6232536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33" name="任意多边形: 形状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541159" y="483439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541159" y="6226186"/>
            <a:ext cx="135675" cy="135675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906145" y="476885"/>
            <a:ext cx="10379710" cy="55372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微软雅黑" panose="020B0503020204020204" pitchFamily="34" charset="-122"/>
              </a:rPr>
              <a:t>计划甘特图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49" name="图文框 48"/>
          <p:cNvSpPr/>
          <p:nvPr>
            <p:custDataLst>
              <p:tags r:id="rId7"/>
            </p:custDataLst>
          </p:nvPr>
        </p:nvSpPr>
        <p:spPr>
          <a:xfrm rot="10800000" flipV="1">
            <a:off x="0" y="0"/>
            <a:ext cx="12192000" cy="6858000"/>
          </a:xfrm>
          <a:prstGeom prst="frame">
            <a:avLst>
              <a:gd name="adj1" fmla="val 2295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任意多边形: 形状 27"/>
          <p:cNvSpPr/>
          <p:nvPr>
            <p:custDataLst>
              <p:tags r:id="rId8"/>
            </p:custDataLst>
          </p:nvPr>
        </p:nvSpPr>
        <p:spPr>
          <a:xfrm rot="10800000" flipV="1">
            <a:off x="0" y="0"/>
            <a:ext cx="7041243" cy="6858000"/>
          </a:xfrm>
          <a:custGeom>
            <a:avLst/>
            <a:gdLst>
              <a:gd name="connsiteX0" fmla="*/ 7041243 w 7041243"/>
              <a:gd name="connsiteY0" fmla="*/ 0 h 6858000"/>
              <a:gd name="connsiteX1" fmla="*/ 0 w 7041243"/>
              <a:gd name="connsiteY1" fmla="*/ 0 h 6858000"/>
              <a:gd name="connsiteX2" fmla="*/ 39029 w 7041243"/>
              <a:gd name="connsiteY2" fmla="*/ 156117 h 6858000"/>
              <a:gd name="connsiteX3" fmla="*/ 6885683 w 7041243"/>
              <a:gd name="connsiteY3" fmla="*/ 156117 h 6858000"/>
              <a:gd name="connsiteX4" fmla="*/ 6885683 w 7041243"/>
              <a:gd name="connsiteY4" fmla="*/ 6701883 h 6858000"/>
              <a:gd name="connsiteX5" fmla="*/ 1675471 w 7041243"/>
              <a:gd name="connsiteY5" fmla="*/ 6701883 h 6858000"/>
              <a:gd name="connsiteX6" fmla="*/ 1714500 w 7041243"/>
              <a:gd name="connsiteY6" fmla="*/ 6858000 h 6858000"/>
              <a:gd name="connsiteX7" fmla="*/ 7041243 w 70412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1243" h="6858000">
                <a:moveTo>
                  <a:pt x="7041243" y="0"/>
                </a:moveTo>
                <a:lnTo>
                  <a:pt x="0" y="0"/>
                </a:lnTo>
                <a:lnTo>
                  <a:pt x="39029" y="156117"/>
                </a:lnTo>
                <a:lnTo>
                  <a:pt x="6885683" y="156117"/>
                </a:lnTo>
                <a:lnTo>
                  <a:pt x="6885683" y="6701883"/>
                </a:lnTo>
                <a:lnTo>
                  <a:pt x="1675471" y="6701883"/>
                </a:lnTo>
                <a:lnTo>
                  <a:pt x="1714500" y="6858000"/>
                </a:lnTo>
                <a:lnTo>
                  <a:pt x="7041243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 descr="1323780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r="20828"/>
          <a:stretch>
            <a:fillRect/>
          </a:stretch>
        </p:blipFill>
        <p:spPr>
          <a:xfrm>
            <a:off x="697332" y="1158240"/>
            <a:ext cx="10797336" cy="48869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+mj-ea"/>
                <a:ea typeface="+mj-ea"/>
              </a:rPr>
              <a:t>感谢您的聆听</a:t>
            </a:r>
            <a:endParaRPr lang="zh-CN" altLang="en-US" sz="8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/>
          <p:cNvSpPr/>
          <p:nvPr/>
        </p:nvSpPr>
        <p:spPr>
          <a:xfrm>
            <a:off x="5762171" y="728024"/>
            <a:ext cx="778668" cy="7257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1832" y="728024"/>
            <a:ext cx="2557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      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功能分析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693239" y="1360535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5762171" y="1945645"/>
            <a:ext cx="778668" cy="725714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91832" y="1945645"/>
            <a:ext cx="2557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      技术相关</a:t>
            </a:r>
            <a:endParaRPr lang="zh-CN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693239" y="2534941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离页连接符 9"/>
          <p:cNvSpPr/>
          <p:nvPr/>
        </p:nvSpPr>
        <p:spPr>
          <a:xfrm>
            <a:off x="5762171" y="3162249"/>
            <a:ext cx="778668" cy="725714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03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91832" y="3195987"/>
            <a:ext cx="2557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+mj-ea"/>
                <a:ea typeface="+mj-ea"/>
              </a:rPr>
              <a:t>      过程模型</a:t>
            </a:r>
            <a:endParaRPr lang="zh-CN" altLang="en-US" sz="32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10857" y="3852250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离页连接符 12"/>
          <p:cNvSpPr/>
          <p:nvPr/>
        </p:nvSpPr>
        <p:spPr>
          <a:xfrm>
            <a:off x="5762171" y="4382591"/>
            <a:ext cx="778668" cy="725714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1832" y="4384745"/>
            <a:ext cx="2557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  <a:latin typeface="+mj-ea"/>
                <a:ea typeface="+mj-ea"/>
              </a:rPr>
              <a:t>      人员分工</a:t>
            </a:r>
            <a:endParaRPr lang="zh-CN" altLang="en-US" sz="32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710857" y="5031915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030087" y="549526"/>
            <a:ext cx="2308324" cy="57589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138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6741411" y="6223002"/>
            <a:ext cx="37684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891832" y="5604695"/>
            <a:ext cx="2557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dirty="0">
                <a:solidFill>
                  <a:srgbClr val="1D4251"/>
                </a:solidFill>
                <a:latin typeface="方正尚酷简体"/>
                <a:ea typeface="+mj-ea"/>
              </a:rPr>
              <a:t>      进度计划</a:t>
            </a:r>
            <a:endParaRPr lang="zh-CN" altLang="en-US" sz="3200" dirty="0">
              <a:solidFill>
                <a:srgbClr val="1D4251"/>
              </a:solidFill>
              <a:latin typeface="方正尚酷简体"/>
              <a:ea typeface="+mj-ea"/>
            </a:endParaRPr>
          </a:p>
        </p:txBody>
      </p:sp>
      <p:sp>
        <p:nvSpPr>
          <p:cNvPr id="45" name="流程图: 离页连接符 44"/>
          <p:cNvSpPr/>
          <p:nvPr/>
        </p:nvSpPr>
        <p:spPr>
          <a:xfrm>
            <a:off x="5762171" y="5602933"/>
            <a:ext cx="778668" cy="725714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05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76830" y="1583791"/>
            <a:ext cx="3645945" cy="3690418"/>
            <a:chOff x="1278794" y="3334906"/>
            <a:chExt cx="914014" cy="914014"/>
          </a:xfrm>
        </p:grpSpPr>
        <p:grpSp>
          <p:nvGrpSpPr>
            <p:cNvPr id="52" name="组合 51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4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600" dirty="0">
                    <a:solidFill>
                      <a:schemeClr val="accent1"/>
                    </a:solidFill>
                  </a:rPr>
                  <a:t>目 录</a:t>
                </a:r>
                <a:endParaRPr lang="zh-CN" altLang="en-US" sz="6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3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7" y="310757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功能分析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760601" y="2271022"/>
            <a:ext cx="3933365" cy="1528761"/>
            <a:chOff x="1760601" y="2271022"/>
            <a:chExt cx="3933365" cy="1528761"/>
          </a:xfrm>
        </p:grpSpPr>
        <p:sp>
          <p:nvSpPr>
            <p:cNvPr id="27" name="矩形: 圆角 26"/>
            <p:cNvSpPr/>
            <p:nvPr/>
          </p:nvSpPr>
          <p:spPr>
            <a:xfrm>
              <a:off x="1760601" y="2271022"/>
              <a:ext cx="3933365" cy="1528761"/>
            </a:xfrm>
            <a:prstGeom prst="roundRec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0"/>
            <p:cNvSpPr txBox="1"/>
            <p:nvPr/>
          </p:nvSpPr>
          <p:spPr>
            <a:xfrm>
              <a:off x="3192915" y="3043246"/>
              <a:ext cx="1068736" cy="276999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>
              <a:defPPr>
                <a:defRPr lang="zh-CN"/>
              </a:defPPr>
              <a:lvl1pPr algn="r">
                <a:defRPr>
                  <a:solidFill>
                    <a:schemeClr val="accent1">
                      <a:lumMod val="10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dirty="0"/>
                <a:t>大型超市管理系统功能过于强大而</a:t>
              </a:r>
              <a:endParaRPr lang="en-US" altLang="zh-CN" dirty="0"/>
            </a:p>
            <a:p>
              <a:pPr algn="ctr"/>
              <a:r>
                <a:rPr lang="zh-CN" altLang="en-US" dirty="0"/>
                <a:t>造成操作繁琐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21778" y="4246627"/>
            <a:ext cx="3933365" cy="1528761"/>
            <a:chOff x="1760601" y="4108735"/>
            <a:chExt cx="3933365" cy="1528761"/>
          </a:xfrm>
        </p:grpSpPr>
        <p:sp>
          <p:nvSpPr>
            <p:cNvPr id="31" name="矩形: 圆角 30"/>
            <p:cNvSpPr/>
            <p:nvPr/>
          </p:nvSpPr>
          <p:spPr>
            <a:xfrm>
              <a:off x="1760601" y="4108735"/>
              <a:ext cx="3933365" cy="1528761"/>
            </a:xfrm>
            <a:prstGeom prst="roundRec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TextBox 60"/>
            <p:cNvSpPr txBox="1"/>
            <p:nvPr/>
          </p:nvSpPr>
          <p:spPr>
            <a:xfrm>
              <a:off x="3113922" y="4737874"/>
              <a:ext cx="1068736" cy="276999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>
              <a:defPPr>
                <a:defRPr lang="zh-CN"/>
              </a:defPPr>
              <a:lvl1pPr algn="r">
                <a:defRPr>
                  <a:solidFill>
                    <a:schemeClr val="accent1">
                      <a:lumMod val="10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accent4"/>
                  </a:solidFill>
                </a:rPr>
                <a:t>查找、更新和维护不方便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97701" y="2271022"/>
            <a:ext cx="3933365" cy="1528761"/>
            <a:chOff x="6497701" y="2271022"/>
            <a:chExt cx="3933365" cy="1528761"/>
          </a:xfrm>
        </p:grpSpPr>
        <p:sp>
          <p:nvSpPr>
            <p:cNvPr id="35" name="矩形: 圆角 34"/>
            <p:cNvSpPr/>
            <p:nvPr/>
          </p:nvSpPr>
          <p:spPr>
            <a:xfrm>
              <a:off x="6497701" y="2271022"/>
              <a:ext cx="3933365" cy="1528761"/>
            </a:xfrm>
            <a:prstGeom prst="roundRec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TextBox 60"/>
            <p:cNvSpPr txBox="1"/>
            <p:nvPr/>
          </p:nvSpPr>
          <p:spPr>
            <a:xfrm>
              <a:off x="7983522" y="2896902"/>
              <a:ext cx="1068736" cy="276999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>
              <a:defPPr>
                <a:defRPr lang="zh-CN"/>
              </a:defPPr>
              <a:lvl1pPr algn="r">
                <a:defRPr>
                  <a:solidFill>
                    <a:schemeClr val="accent1">
                      <a:lumMod val="10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人工统计会增加负担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71115" y="5140892"/>
            <a:ext cx="978972" cy="983356"/>
            <a:chOff x="1271115" y="5140892"/>
            <a:chExt cx="978972" cy="983356"/>
          </a:xfrm>
        </p:grpSpPr>
        <p:sp>
          <p:nvSpPr>
            <p:cNvPr id="43" name="Oval 27"/>
            <p:cNvSpPr/>
            <p:nvPr/>
          </p:nvSpPr>
          <p:spPr bwMode="auto">
            <a:xfrm>
              <a:off x="1271115" y="5140892"/>
              <a:ext cx="978972" cy="9833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Freeform: Shape 28"/>
            <p:cNvSpPr/>
            <p:nvPr/>
          </p:nvSpPr>
          <p:spPr bwMode="auto">
            <a:xfrm>
              <a:off x="1511170" y="5402452"/>
              <a:ext cx="498861" cy="494647"/>
            </a:xfrm>
            <a:custGeom>
              <a:avLst/>
              <a:gdLst>
                <a:gd name="connsiteX0" fmla="*/ 192254 w 338138"/>
                <a:gd name="connsiteY0" fmla="*/ 135421 h 335282"/>
                <a:gd name="connsiteX1" fmla="*/ 152810 w 338138"/>
                <a:gd name="connsiteY1" fmla="*/ 151158 h 335282"/>
                <a:gd name="connsiteX2" fmla="*/ 152810 w 338138"/>
                <a:gd name="connsiteY2" fmla="*/ 229842 h 335282"/>
                <a:gd name="connsiteX3" fmla="*/ 232697 w 338138"/>
                <a:gd name="connsiteY3" fmla="*/ 229842 h 335282"/>
                <a:gd name="connsiteX4" fmla="*/ 232697 w 338138"/>
                <a:gd name="connsiteY4" fmla="*/ 151158 h 335282"/>
                <a:gd name="connsiteX5" fmla="*/ 192254 w 338138"/>
                <a:gd name="connsiteY5" fmla="*/ 135421 h 335282"/>
                <a:gd name="connsiteX6" fmla="*/ 238125 w 338138"/>
                <a:gd name="connsiteY6" fmla="*/ 69850 h 335282"/>
                <a:gd name="connsiteX7" fmla="*/ 225425 w 338138"/>
                <a:gd name="connsiteY7" fmla="*/ 80963 h 335282"/>
                <a:gd name="connsiteX8" fmla="*/ 238125 w 338138"/>
                <a:gd name="connsiteY8" fmla="*/ 92076 h 335282"/>
                <a:gd name="connsiteX9" fmla="*/ 250825 w 338138"/>
                <a:gd name="connsiteY9" fmla="*/ 80963 h 335282"/>
                <a:gd name="connsiteX10" fmla="*/ 238125 w 338138"/>
                <a:gd name="connsiteY10" fmla="*/ 69850 h 335282"/>
                <a:gd name="connsiteX11" fmla="*/ 214313 w 338138"/>
                <a:gd name="connsiteY11" fmla="*/ 57150 h 335282"/>
                <a:gd name="connsiteX12" fmla="*/ 263526 w 338138"/>
                <a:gd name="connsiteY12" fmla="*/ 57150 h 335282"/>
                <a:gd name="connsiteX13" fmla="*/ 263526 w 338138"/>
                <a:gd name="connsiteY13" fmla="*/ 106363 h 335282"/>
                <a:gd name="connsiteX14" fmla="*/ 214313 w 338138"/>
                <a:gd name="connsiteY14" fmla="*/ 106363 h 335282"/>
                <a:gd name="connsiteX15" fmla="*/ 49213 w 338138"/>
                <a:gd name="connsiteY15" fmla="*/ 57150 h 335282"/>
                <a:gd name="connsiteX16" fmla="*/ 195263 w 338138"/>
                <a:gd name="connsiteY16" fmla="*/ 57150 h 335282"/>
                <a:gd name="connsiteX17" fmla="*/ 195263 w 338138"/>
                <a:gd name="connsiteY17" fmla="*/ 106363 h 335282"/>
                <a:gd name="connsiteX18" fmla="*/ 49213 w 338138"/>
                <a:gd name="connsiteY18" fmla="*/ 106363 h 335282"/>
                <a:gd name="connsiteX19" fmla="*/ 22225 w 338138"/>
                <a:gd name="connsiteY19" fmla="*/ 28575 h 335282"/>
                <a:gd name="connsiteX20" fmla="*/ 22225 w 338138"/>
                <a:gd name="connsiteY20" fmla="*/ 269875 h 335282"/>
                <a:gd name="connsiteX21" fmla="*/ 241853 w 338138"/>
                <a:gd name="connsiteY21" fmla="*/ 269875 h 335282"/>
                <a:gd name="connsiteX22" fmla="*/ 247114 w 338138"/>
                <a:gd name="connsiteY22" fmla="*/ 259384 h 335282"/>
                <a:gd name="connsiteX23" fmla="*/ 233962 w 338138"/>
                <a:gd name="connsiteY23" fmla="*/ 248892 h 335282"/>
                <a:gd name="connsiteX24" fmla="*/ 155054 w 338138"/>
                <a:gd name="connsiteY24" fmla="*/ 251515 h 335282"/>
                <a:gd name="connsiteX25" fmla="*/ 49843 w 338138"/>
                <a:gd name="connsiteY25" fmla="*/ 251515 h 335282"/>
                <a:gd name="connsiteX26" fmla="*/ 49843 w 338138"/>
                <a:gd name="connsiteY26" fmla="*/ 231844 h 335282"/>
                <a:gd name="connsiteX27" fmla="*/ 135327 w 338138"/>
                <a:gd name="connsiteY27" fmla="*/ 231844 h 335282"/>
                <a:gd name="connsiteX28" fmla="*/ 122175 w 338138"/>
                <a:gd name="connsiteY28" fmla="*/ 201682 h 335282"/>
                <a:gd name="connsiteX29" fmla="*/ 49843 w 338138"/>
                <a:gd name="connsiteY29" fmla="*/ 201682 h 335282"/>
                <a:gd name="connsiteX30" fmla="*/ 49843 w 338138"/>
                <a:gd name="connsiteY30" fmla="*/ 183322 h 335282"/>
                <a:gd name="connsiteX31" fmla="*/ 120860 w 338138"/>
                <a:gd name="connsiteY31" fmla="*/ 183322 h 335282"/>
                <a:gd name="connsiteX32" fmla="*/ 131381 w 338138"/>
                <a:gd name="connsiteY32" fmla="*/ 153159 h 335282"/>
                <a:gd name="connsiteX33" fmla="*/ 49843 w 338138"/>
                <a:gd name="connsiteY33" fmla="*/ 153159 h 335282"/>
                <a:gd name="connsiteX34" fmla="*/ 49843 w 338138"/>
                <a:gd name="connsiteY34" fmla="*/ 134800 h 335282"/>
                <a:gd name="connsiteX35" fmla="*/ 147163 w 338138"/>
                <a:gd name="connsiteY35" fmla="*/ 134800 h 335282"/>
                <a:gd name="connsiteX36" fmla="*/ 243168 w 338138"/>
                <a:gd name="connsiteY36" fmla="*/ 138734 h 335282"/>
                <a:gd name="connsiteX37" fmla="*/ 251059 w 338138"/>
                <a:gd name="connsiteY37" fmla="*/ 231844 h 335282"/>
                <a:gd name="connsiteX38" fmla="*/ 264210 w 338138"/>
                <a:gd name="connsiteY38" fmla="*/ 243647 h 335282"/>
                <a:gd name="connsiteX39" fmla="*/ 272101 w 338138"/>
                <a:gd name="connsiteY39" fmla="*/ 238401 h 335282"/>
                <a:gd name="connsiteX40" fmla="*/ 290513 w 338138"/>
                <a:gd name="connsiteY40" fmla="*/ 256761 h 335282"/>
                <a:gd name="connsiteX41" fmla="*/ 290513 w 338138"/>
                <a:gd name="connsiteY41" fmla="*/ 28575 h 335282"/>
                <a:gd name="connsiteX42" fmla="*/ 22225 w 338138"/>
                <a:gd name="connsiteY42" fmla="*/ 28575 h 335282"/>
                <a:gd name="connsiteX43" fmla="*/ 0 w 338138"/>
                <a:gd name="connsiteY43" fmla="*/ 0 h 335282"/>
                <a:gd name="connsiteX44" fmla="*/ 311721 w 338138"/>
                <a:gd name="connsiteY44" fmla="*/ 0 h 335282"/>
                <a:gd name="connsiteX45" fmla="*/ 311721 w 338138"/>
                <a:gd name="connsiteY45" fmla="*/ 278479 h 335282"/>
                <a:gd name="connsiteX46" fmla="*/ 338138 w 338138"/>
                <a:gd name="connsiteY46" fmla="*/ 304875 h 335282"/>
                <a:gd name="connsiteX47" fmla="*/ 330213 w 338138"/>
                <a:gd name="connsiteY47" fmla="*/ 325992 h 335282"/>
                <a:gd name="connsiteX48" fmla="*/ 307759 w 338138"/>
                <a:gd name="connsiteY48" fmla="*/ 335230 h 335282"/>
                <a:gd name="connsiteX49" fmla="*/ 262850 w 338138"/>
                <a:gd name="connsiteY49" fmla="*/ 291677 h 335282"/>
                <a:gd name="connsiteX50" fmla="*/ 0 w 338138"/>
                <a:gd name="connsiteY50" fmla="*/ 291677 h 335282"/>
                <a:gd name="connsiteX51" fmla="*/ 0 w 338138"/>
                <a:gd name="connsiteY51" fmla="*/ 0 h 33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5282">
                  <a:moveTo>
                    <a:pt x="192254" y="135421"/>
                  </a:moveTo>
                  <a:cubicBezTo>
                    <a:pt x="177774" y="135421"/>
                    <a:pt x="163461" y="140666"/>
                    <a:pt x="152810" y="151158"/>
                  </a:cubicBezTo>
                  <a:cubicBezTo>
                    <a:pt x="130175" y="173452"/>
                    <a:pt x="130175" y="207548"/>
                    <a:pt x="152810" y="229842"/>
                  </a:cubicBezTo>
                  <a:cubicBezTo>
                    <a:pt x="174113" y="250825"/>
                    <a:pt x="210062" y="250825"/>
                    <a:pt x="232697" y="229842"/>
                  </a:cubicBezTo>
                  <a:cubicBezTo>
                    <a:pt x="254000" y="207548"/>
                    <a:pt x="254000" y="173452"/>
                    <a:pt x="232697" y="151158"/>
                  </a:cubicBezTo>
                  <a:cubicBezTo>
                    <a:pt x="221379" y="140666"/>
                    <a:pt x="206733" y="135421"/>
                    <a:pt x="192254" y="135421"/>
                  </a:cubicBezTo>
                  <a:close/>
                  <a:moveTo>
                    <a:pt x="238125" y="69850"/>
                  </a:moveTo>
                  <a:cubicBezTo>
                    <a:pt x="231111" y="69850"/>
                    <a:pt x="225425" y="74825"/>
                    <a:pt x="225425" y="80963"/>
                  </a:cubicBezTo>
                  <a:cubicBezTo>
                    <a:pt x="225425" y="87101"/>
                    <a:pt x="231111" y="92076"/>
                    <a:pt x="238125" y="92076"/>
                  </a:cubicBezTo>
                  <a:cubicBezTo>
                    <a:pt x="245139" y="92076"/>
                    <a:pt x="250825" y="87101"/>
                    <a:pt x="250825" y="80963"/>
                  </a:cubicBezTo>
                  <a:cubicBezTo>
                    <a:pt x="250825" y="74825"/>
                    <a:pt x="245139" y="69850"/>
                    <a:pt x="238125" y="69850"/>
                  </a:cubicBezTo>
                  <a:close/>
                  <a:moveTo>
                    <a:pt x="214313" y="57150"/>
                  </a:moveTo>
                  <a:lnTo>
                    <a:pt x="263526" y="57150"/>
                  </a:lnTo>
                  <a:lnTo>
                    <a:pt x="263526" y="106363"/>
                  </a:lnTo>
                  <a:lnTo>
                    <a:pt x="214313" y="106363"/>
                  </a:lnTo>
                  <a:close/>
                  <a:moveTo>
                    <a:pt x="49213" y="57150"/>
                  </a:moveTo>
                  <a:lnTo>
                    <a:pt x="195263" y="57150"/>
                  </a:lnTo>
                  <a:lnTo>
                    <a:pt x="195263" y="106363"/>
                  </a:lnTo>
                  <a:lnTo>
                    <a:pt x="49213" y="106363"/>
                  </a:lnTo>
                  <a:close/>
                  <a:moveTo>
                    <a:pt x="22225" y="28575"/>
                  </a:moveTo>
                  <a:cubicBezTo>
                    <a:pt x="22225" y="28575"/>
                    <a:pt x="22225" y="28575"/>
                    <a:pt x="22225" y="269875"/>
                  </a:cubicBezTo>
                  <a:lnTo>
                    <a:pt x="241853" y="269875"/>
                  </a:lnTo>
                  <a:cubicBezTo>
                    <a:pt x="241853" y="269875"/>
                    <a:pt x="241853" y="269875"/>
                    <a:pt x="247114" y="259384"/>
                  </a:cubicBezTo>
                  <a:cubicBezTo>
                    <a:pt x="247114" y="259384"/>
                    <a:pt x="247114" y="259384"/>
                    <a:pt x="233962" y="248892"/>
                  </a:cubicBezTo>
                  <a:cubicBezTo>
                    <a:pt x="210289" y="264629"/>
                    <a:pt x="178726" y="265941"/>
                    <a:pt x="155054" y="251515"/>
                  </a:cubicBezTo>
                  <a:cubicBezTo>
                    <a:pt x="155054" y="251515"/>
                    <a:pt x="155054" y="251515"/>
                    <a:pt x="49843" y="251515"/>
                  </a:cubicBezTo>
                  <a:cubicBezTo>
                    <a:pt x="49843" y="251515"/>
                    <a:pt x="49843" y="251515"/>
                    <a:pt x="49843" y="231844"/>
                  </a:cubicBezTo>
                  <a:cubicBezTo>
                    <a:pt x="49843" y="231844"/>
                    <a:pt x="49843" y="231844"/>
                    <a:pt x="135327" y="231844"/>
                  </a:cubicBezTo>
                  <a:cubicBezTo>
                    <a:pt x="128751" y="222664"/>
                    <a:pt x="123490" y="213484"/>
                    <a:pt x="122175" y="201682"/>
                  </a:cubicBezTo>
                  <a:cubicBezTo>
                    <a:pt x="122175" y="201682"/>
                    <a:pt x="122175" y="201682"/>
                    <a:pt x="49843" y="201682"/>
                  </a:cubicBezTo>
                  <a:cubicBezTo>
                    <a:pt x="49843" y="201682"/>
                    <a:pt x="49843" y="201682"/>
                    <a:pt x="49843" y="183322"/>
                  </a:cubicBezTo>
                  <a:cubicBezTo>
                    <a:pt x="49843" y="183322"/>
                    <a:pt x="49843" y="183322"/>
                    <a:pt x="120860" y="183322"/>
                  </a:cubicBezTo>
                  <a:cubicBezTo>
                    <a:pt x="122175" y="172831"/>
                    <a:pt x="124806" y="162339"/>
                    <a:pt x="131381" y="153159"/>
                  </a:cubicBezTo>
                  <a:cubicBezTo>
                    <a:pt x="131381" y="153159"/>
                    <a:pt x="131381" y="153159"/>
                    <a:pt x="49843" y="153159"/>
                  </a:cubicBezTo>
                  <a:cubicBezTo>
                    <a:pt x="49843" y="153159"/>
                    <a:pt x="49843" y="153159"/>
                    <a:pt x="49843" y="134800"/>
                  </a:cubicBezTo>
                  <a:cubicBezTo>
                    <a:pt x="49843" y="134800"/>
                    <a:pt x="49843" y="134800"/>
                    <a:pt x="147163" y="134800"/>
                  </a:cubicBezTo>
                  <a:cubicBezTo>
                    <a:pt x="174781" y="111194"/>
                    <a:pt x="216865" y="112506"/>
                    <a:pt x="243168" y="138734"/>
                  </a:cubicBezTo>
                  <a:cubicBezTo>
                    <a:pt x="269471" y="164962"/>
                    <a:pt x="270786" y="202993"/>
                    <a:pt x="251059" y="231844"/>
                  </a:cubicBezTo>
                  <a:cubicBezTo>
                    <a:pt x="251059" y="231844"/>
                    <a:pt x="251059" y="231844"/>
                    <a:pt x="264210" y="243647"/>
                  </a:cubicBezTo>
                  <a:cubicBezTo>
                    <a:pt x="264210" y="243647"/>
                    <a:pt x="264210" y="243647"/>
                    <a:pt x="272101" y="238401"/>
                  </a:cubicBezTo>
                  <a:cubicBezTo>
                    <a:pt x="272101" y="238401"/>
                    <a:pt x="272101" y="238401"/>
                    <a:pt x="290513" y="256761"/>
                  </a:cubicBezTo>
                  <a:cubicBezTo>
                    <a:pt x="290513" y="256761"/>
                    <a:pt x="290513" y="256761"/>
                    <a:pt x="290513" y="28575"/>
                  </a:cubicBezTo>
                  <a:cubicBezTo>
                    <a:pt x="290513" y="28575"/>
                    <a:pt x="290513" y="28575"/>
                    <a:pt x="22225" y="28575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311721" y="0"/>
                  </a:cubicBezTo>
                  <a:cubicBezTo>
                    <a:pt x="311721" y="0"/>
                    <a:pt x="311721" y="0"/>
                    <a:pt x="311721" y="278479"/>
                  </a:cubicBezTo>
                  <a:cubicBezTo>
                    <a:pt x="311721" y="278479"/>
                    <a:pt x="311721" y="278479"/>
                    <a:pt x="338138" y="304875"/>
                  </a:cubicBezTo>
                  <a:cubicBezTo>
                    <a:pt x="338138" y="304875"/>
                    <a:pt x="338138" y="316753"/>
                    <a:pt x="330213" y="325992"/>
                  </a:cubicBezTo>
                  <a:cubicBezTo>
                    <a:pt x="320967" y="336550"/>
                    <a:pt x="307759" y="335230"/>
                    <a:pt x="307759" y="335230"/>
                  </a:cubicBezTo>
                  <a:cubicBezTo>
                    <a:pt x="307759" y="335230"/>
                    <a:pt x="307759" y="335230"/>
                    <a:pt x="262850" y="291677"/>
                  </a:cubicBezTo>
                  <a:cubicBezTo>
                    <a:pt x="262850" y="291677"/>
                    <a:pt x="262850" y="291677"/>
                    <a:pt x="0" y="291677"/>
                  </a:cubicBezTo>
                  <a:cubicBezTo>
                    <a:pt x="0" y="291677"/>
                    <a:pt x="0" y="29167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</p:grpSp>
      <p:sp>
        <p:nvSpPr>
          <p:cNvPr id="55" name="矩形 54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需求分析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57" name="矩形 56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161643" y="1943643"/>
            <a:ext cx="538843" cy="587829"/>
            <a:chOff x="2445174" y="4035665"/>
            <a:chExt cx="538843" cy="587829"/>
          </a:xfrm>
          <a:solidFill>
            <a:schemeClr val="accent4"/>
          </a:solidFill>
        </p:grpSpPr>
        <p:sp>
          <p:nvSpPr>
            <p:cNvPr id="60" name="任意多边形: 形状 59"/>
            <p:cNvSpPr/>
            <p:nvPr/>
          </p:nvSpPr>
          <p:spPr>
            <a:xfrm>
              <a:off x="2567637" y="4035665"/>
              <a:ext cx="293914" cy="293915"/>
            </a:xfrm>
            <a:custGeom>
              <a:avLst/>
              <a:gdLst/>
              <a:ahLst/>
              <a:cxnLst/>
              <a:rect l="l" t="t" r="r" b="b"/>
              <a:pathLst>
                <a:path w="293914" h="293915">
                  <a:moveTo>
                    <a:pt x="146957" y="0"/>
                  </a:moveTo>
                  <a:cubicBezTo>
                    <a:pt x="187523" y="0"/>
                    <a:pt x="222158" y="14352"/>
                    <a:pt x="250860" y="43054"/>
                  </a:cubicBezTo>
                  <a:cubicBezTo>
                    <a:pt x="279563" y="71757"/>
                    <a:pt x="293914" y="106391"/>
                    <a:pt x="293914" y="146957"/>
                  </a:cubicBezTo>
                  <a:cubicBezTo>
                    <a:pt x="293914" y="187524"/>
                    <a:pt x="279563" y="222158"/>
                    <a:pt x="250860" y="250861"/>
                  </a:cubicBezTo>
                  <a:cubicBezTo>
                    <a:pt x="222158" y="279563"/>
                    <a:pt x="187523" y="293915"/>
                    <a:pt x="146957" y="293915"/>
                  </a:cubicBezTo>
                  <a:cubicBezTo>
                    <a:pt x="106391" y="293915"/>
                    <a:pt x="71756" y="279563"/>
                    <a:pt x="43054" y="250861"/>
                  </a:cubicBezTo>
                  <a:cubicBezTo>
                    <a:pt x="14351" y="222158"/>
                    <a:pt x="0" y="187524"/>
                    <a:pt x="0" y="146957"/>
                  </a:cubicBezTo>
                  <a:cubicBezTo>
                    <a:pt x="0" y="106391"/>
                    <a:pt x="14351" y="71757"/>
                    <a:pt x="43054" y="43054"/>
                  </a:cubicBezTo>
                  <a:cubicBezTo>
                    <a:pt x="71756" y="14352"/>
                    <a:pt x="106391" y="0"/>
                    <a:pt x="14695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2445174" y="4305087"/>
              <a:ext cx="538843" cy="318407"/>
            </a:xfrm>
            <a:custGeom>
              <a:avLst/>
              <a:gdLst/>
              <a:ahLst/>
              <a:cxnLst/>
              <a:rect l="l" t="t" r="r" b="b"/>
              <a:pathLst>
                <a:path w="538843" h="318407">
                  <a:moveTo>
                    <a:pt x="132414" y="0"/>
                  </a:moveTo>
                  <a:cubicBezTo>
                    <a:pt x="134710" y="0"/>
                    <a:pt x="140068" y="2743"/>
                    <a:pt x="148488" y="8228"/>
                  </a:cubicBezTo>
                  <a:cubicBezTo>
                    <a:pt x="156907" y="13713"/>
                    <a:pt x="166411" y="19836"/>
                    <a:pt x="176999" y="26598"/>
                  </a:cubicBezTo>
                  <a:cubicBezTo>
                    <a:pt x="187587" y="33359"/>
                    <a:pt x="201364" y="39482"/>
                    <a:pt x="218330" y="44967"/>
                  </a:cubicBezTo>
                  <a:cubicBezTo>
                    <a:pt x="235297" y="50453"/>
                    <a:pt x="252327" y="53195"/>
                    <a:pt x="269421" y="53195"/>
                  </a:cubicBezTo>
                  <a:cubicBezTo>
                    <a:pt x="286515" y="53195"/>
                    <a:pt x="303545" y="50453"/>
                    <a:pt x="320512" y="44967"/>
                  </a:cubicBezTo>
                  <a:cubicBezTo>
                    <a:pt x="337478" y="39482"/>
                    <a:pt x="351255" y="33359"/>
                    <a:pt x="361843" y="26598"/>
                  </a:cubicBezTo>
                  <a:cubicBezTo>
                    <a:pt x="372431" y="19836"/>
                    <a:pt x="381935" y="13713"/>
                    <a:pt x="390355" y="8228"/>
                  </a:cubicBezTo>
                  <a:cubicBezTo>
                    <a:pt x="398774" y="2743"/>
                    <a:pt x="404132" y="0"/>
                    <a:pt x="406428" y="0"/>
                  </a:cubicBezTo>
                  <a:cubicBezTo>
                    <a:pt x="421991" y="0"/>
                    <a:pt x="436215" y="2551"/>
                    <a:pt x="449099" y="7654"/>
                  </a:cubicBezTo>
                  <a:cubicBezTo>
                    <a:pt x="461983" y="12756"/>
                    <a:pt x="472890" y="19581"/>
                    <a:pt x="481820" y="28128"/>
                  </a:cubicBezTo>
                  <a:cubicBezTo>
                    <a:pt x="490750" y="36675"/>
                    <a:pt x="498659" y="47008"/>
                    <a:pt x="505548" y="59127"/>
                  </a:cubicBezTo>
                  <a:cubicBezTo>
                    <a:pt x="512436" y="71246"/>
                    <a:pt x="517922" y="83684"/>
                    <a:pt x="522004" y="96440"/>
                  </a:cubicBezTo>
                  <a:cubicBezTo>
                    <a:pt x="526086" y="109197"/>
                    <a:pt x="529466" y="123038"/>
                    <a:pt x="532145" y="137963"/>
                  </a:cubicBezTo>
                  <a:cubicBezTo>
                    <a:pt x="534824" y="152889"/>
                    <a:pt x="536610" y="166794"/>
                    <a:pt x="537503" y="179678"/>
                  </a:cubicBezTo>
                  <a:cubicBezTo>
                    <a:pt x="538396" y="192562"/>
                    <a:pt x="538843" y="205765"/>
                    <a:pt x="538843" y="219287"/>
                  </a:cubicBezTo>
                  <a:cubicBezTo>
                    <a:pt x="538843" y="249903"/>
                    <a:pt x="529530" y="274077"/>
                    <a:pt x="510905" y="291809"/>
                  </a:cubicBezTo>
                  <a:cubicBezTo>
                    <a:pt x="492281" y="309541"/>
                    <a:pt x="467533" y="318407"/>
                    <a:pt x="436661" y="318407"/>
                  </a:cubicBezTo>
                  <a:lnTo>
                    <a:pt x="102181" y="318407"/>
                  </a:lnTo>
                  <a:cubicBezTo>
                    <a:pt x="71310" y="318407"/>
                    <a:pt x="46562" y="309541"/>
                    <a:pt x="27937" y="291809"/>
                  </a:cubicBezTo>
                  <a:cubicBezTo>
                    <a:pt x="9312" y="274077"/>
                    <a:pt x="0" y="249903"/>
                    <a:pt x="0" y="219287"/>
                  </a:cubicBezTo>
                  <a:cubicBezTo>
                    <a:pt x="0" y="205765"/>
                    <a:pt x="446" y="192562"/>
                    <a:pt x="1339" y="179678"/>
                  </a:cubicBezTo>
                  <a:cubicBezTo>
                    <a:pt x="2232" y="166794"/>
                    <a:pt x="4018" y="152889"/>
                    <a:pt x="6697" y="137963"/>
                  </a:cubicBezTo>
                  <a:cubicBezTo>
                    <a:pt x="9376" y="123038"/>
                    <a:pt x="12756" y="109197"/>
                    <a:pt x="16838" y="96440"/>
                  </a:cubicBezTo>
                  <a:cubicBezTo>
                    <a:pt x="20921" y="83684"/>
                    <a:pt x="26406" y="71246"/>
                    <a:pt x="33295" y="59127"/>
                  </a:cubicBezTo>
                  <a:cubicBezTo>
                    <a:pt x="40183" y="47008"/>
                    <a:pt x="48092" y="36675"/>
                    <a:pt x="57022" y="28128"/>
                  </a:cubicBezTo>
                  <a:cubicBezTo>
                    <a:pt x="65952" y="19581"/>
                    <a:pt x="76859" y="12756"/>
                    <a:pt x="89743" y="7654"/>
                  </a:cubicBezTo>
                  <a:cubicBezTo>
                    <a:pt x="102627" y="2551"/>
                    <a:pt x="116851" y="0"/>
                    <a:pt x="13241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62" name="Freeform: Shape 26"/>
          <p:cNvSpPr/>
          <p:nvPr/>
        </p:nvSpPr>
        <p:spPr>
          <a:xfrm>
            <a:off x="1381147" y="1928012"/>
            <a:ext cx="758906" cy="702413"/>
          </a:xfrm>
          <a:custGeom>
            <a:avLst/>
            <a:gdLst>
              <a:gd name="connsiteX0" fmla="*/ 219693 w 330171"/>
              <a:gd name="connsiteY0" fmla="*/ 257968 h 305594"/>
              <a:gd name="connsiteX1" fmla="*/ 243506 w 330171"/>
              <a:gd name="connsiteY1" fmla="*/ 281781 h 305594"/>
              <a:gd name="connsiteX2" fmla="*/ 219693 w 330171"/>
              <a:gd name="connsiteY2" fmla="*/ 305594 h 305594"/>
              <a:gd name="connsiteX3" fmla="*/ 195880 w 330171"/>
              <a:gd name="connsiteY3" fmla="*/ 281781 h 305594"/>
              <a:gd name="connsiteX4" fmla="*/ 219693 w 330171"/>
              <a:gd name="connsiteY4" fmla="*/ 257968 h 305594"/>
              <a:gd name="connsiteX5" fmla="*/ 125236 w 330171"/>
              <a:gd name="connsiteY5" fmla="*/ 257968 h 305594"/>
              <a:gd name="connsiteX6" fmla="*/ 148255 w 330171"/>
              <a:gd name="connsiteY6" fmla="*/ 281781 h 305594"/>
              <a:gd name="connsiteX7" fmla="*/ 125236 w 330171"/>
              <a:gd name="connsiteY7" fmla="*/ 305594 h 305594"/>
              <a:gd name="connsiteX8" fmla="*/ 102217 w 330171"/>
              <a:gd name="connsiteY8" fmla="*/ 281781 h 305594"/>
              <a:gd name="connsiteX9" fmla="*/ 125236 w 330171"/>
              <a:gd name="connsiteY9" fmla="*/ 257968 h 305594"/>
              <a:gd name="connsiteX10" fmla="*/ 9717 w 330171"/>
              <a:gd name="connsiteY10" fmla="*/ 1175 h 305594"/>
              <a:gd name="connsiteX11" fmla="*/ 21993 w 330171"/>
              <a:gd name="connsiteY11" fmla="*/ 1498 h 305594"/>
              <a:gd name="connsiteX12" fmla="*/ 63341 w 330171"/>
              <a:gd name="connsiteY12" fmla="*/ 17021 h 305594"/>
              <a:gd name="connsiteX13" fmla="*/ 82724 w 330171"/>
              <a:gd name="connsiteY13" fmla="*/ 41597 h 305594"/>
              <a:gd name="connsiteX14" fmla="*/ 86600 w 330171"/>
              <a:gd name="connsiteY14" fmla="*/ 66174 h 305594"/>
              <a:gd name="connsiteX15" fmla="*/ 315311 w 330171"/>
              <a:gd name="connsiteY15" fmla="*/ 66174 h 305594"/>
              <a:gd name="connsiteX16" fmla="*/ 328233 w 330171"/>
              <a:gd name="connsiteY16" fmla="*/ 73935 h 305594"/>
              <a:gd name="connsiteX17" fmla="*/ 328233 w 330171"/>
              <a:gd name="connsiteY17" fmla="*/ 88164 h 305594"/>
              <a:gd name="connsiteX18" fmla="*/ 271378 w 330171"/>
              <a:gd name="connsiteY18" fmla="*/ 191646 h 305594"/>
              <a:gd name="connsiteX19" fmla="*/ 259749 w 330171"/>
              <a:gd name="connsiteY19" fmla="*/ 198113 h 305594"/>
              <a:gd name="connsiteX20" fmla="*/ 105982 w 330171"/>
              <a:gd name="connsiteY20" fmla="*/ 198113 h 305594"/>
              <a:gd name="connsiteX21" fmla="*/ 107275 w 330171"/>
              <a:gd name="connsiteY21" fmla="*/ 209755 h 305594"/>
              <a:gd name="connsiteX22" fmla="*/ 254580 w 330171"/>
              <a:gd name="connsiteY22" fmla="*/ 209755 h 305594"/>
              <a:gd name="connsiteX23" fmla="*/ 271378 w 330171"/>
              <a:gd name="connsiteY23" fmla="*/ 225277 h 305594"/>
              <a:gd name="connsiteX24" fmla="*/ 254580 w 330171"/>
              <a:gd name="connsiteY24" fmla="*/ 242093 h 305594"/>
              <a:gd name="connsiteX25" fmla="*/ 105982 w 330171"/>
              <a:gd name="connsiteY25" fmla="*/ 242093 h 305594"/>
              <a:gd name="connsiteX26" fmla="*/ 76263 w 330171"/>
              <a:gd name="connsiteY26" fmla="*/ 216222 h 305594"/>
              <a:gd name="connsiteX27" fmla="*/ 50420 w 330171"/>
              <a:gd name="connsiteY27" fmla="*/ 46771 h 305594"/>
              <a:gd name="connsiteX28" fmla="*/ 10363 w 330171"/>
              <a:gd name="connsiteY28" fmla="*/ 31249 h 305594"/>
              <a:gd name="connsiteX29" fmla="*/ 1318 w 330171"/>
              <a:gd name="connsiteY29" fmla="*/ 10553 h 305594"/>
              <a:gd name="connsiteX30" fmla="*/ 9717 w 330171"/>
              <a:gd name="connsiteY30" fmla="*/ 1175 h 30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30171" h="305594">
                <a:moveTo>
                  <a:pt x="219693" y="257968"/>
                </a:moveTo>
                <a:cubicBezTo>
                  <a:pt x="232845" y="257968"/>
                  <a:pt x="243506" y="268629"/>
                  <a:pt x="243506" y="281781"/>
                </a:cubicBezTo>
                <a:cubicBezTo>
                  <a:pt x="243506" y="294933"/>
                  <a:pt x="232845" y="305594"/>
                  <a:pt x="219693" y="305594"/>
                </a:cubicBezTo>
                <a:cubicBezTo>
                  <a:pt x="206541" y="305594"/>
                  <a:pt x="195880" y="294933"/>
                  <a:pt x="195880" y="281781"/>
                </a:cubicBezTo>
                <a:cubicBezTo>
                  <a:pt x="195880" y="268629"/>
                  <a:pt x="206541" y="257968"/>
                  <a:pt x="219693" y="257968"/>
                </a:cubicBezTo>
                <a:close/>
                <a:moveTo>
                  <a:pt x="125236" y="257968"/>
                </a:moveTo>
                <a:cubicBezTo>
                  <a:pt x="137949" y="257968"/>
                  <a:pt x="148255" y="268629"/>
                  <a:pt x="148255" y="281781"/>
                </a:cubicBezTo>
                <a:cubicBezTo>
                  <a:pt x="148255" y="294933"/>
                  <a:pt x="137949" y="305594"/>
                  <a:pt x="125236" y="305594"/>
                </a:cubicBezTo>
                <a:cubicBezTo>
                  <a:pt x="112523" y="305594"/>
                  <a:pt x="102217" y="294933"/>
                  <a:pt x="102217" y="281781"/>
                </a:cubicBezTo>
                <a:cubicBezTo>
                  <a:pt x="102217" y="268629"/>
                  <a:pt x="112523" y="257968"/>
                  <a:pt x="125236" y="257968"/>
                </a:cubicBezTo>
                <a:close/>
                <a:moveTo>
                  <a:pt x="9717" y="1175"/>
                </a:moveTo>
                <a:cubicBezTo>
                  <a:pt x="13594" y="-442"/>
                  <a:pt x="18116" y="-442"/>
                  <a:pt x="21993" y="1498"/>
                </a:cubicBezTo>
                <a:cubicBezTo>
                  <a:pt x="21993" y="1498"/>
                  <a:pt x="21993" y="1498"/>
                  <a:pt x="63341" y="17021"/>
                </a:cubicBezTo>
                <a:cubicBezTo>
                  <a:pt x="73679" y="20901"/>
                  <a:pt x="81432" y="29956"/>
                  <a:pt x="82724" y="41597"/>
                </a:cubicBezTo>
                <a:cubicBezTo>
                  <a:pt x="82724" y="41597"/>
                  <a:pt x="82724" y="41597"/>
                  <a:pt x="86600" y="66174"/>
                </a:cubicBezTo>
                <a:cubicBezTo>
                  <a:pt x="86600" y="66174"/>
                  <a:pt x="86600" y="66174"/>
                  <a:pt x="315311" y="66174"/>
                </a:cubicBezTo>
                <a:cubicBezTo>
                  <a:pt x="320480" y="66174"/>
                  <a:pt x="325649" y="68761"/>
                  <a:pt x="328233" y="73935"/>
                </a:cubicBezTo>
                <a:cubicBezTo>
                  <a:pt x="330817" y="77816"/>
                  <a:pt x="330817" y="82990"/>
                  <a:pt x="328233" y="88164"/>
                </a:cubicBezTo>
                <a:cubicBezTo>
                  <a:pt x="328233" y="88164"/>
                  <a:pt x="328233" y="88164"/>
                  <a:pt x="271378" y="191646"/>
                </a:cubicBezTo>
                <a:cubicBezTo>
                  <a:pt x="268794" y="195526"/>
                  <a:pt x="264918" y="198113"/>
                  <a:pt x="259749" y="198113"/>
                </a:cubicBezTo>
                <a:cubicBezTo>
                  <a:pt x="259749" y="198113"/>
                  <a:pt x="259749" y="198113"/>
                  <a:pt x="105982" y="198113"/>
                </a:cubicBezTo>
                <a:cubicBezTo>
                  <a:pt x="105982" y="198113"/>
                  <a:pt x="105982" y="198113"/>
                  <a:pt x="107275" y="209755"/>
                </a:cubicBezTo>
                <a:cubicBezTo>
                  <a:pt x="107275" y="209755"/>
                  <a:pt x="107275" y="209755"/>
                  <a:pt x="254580" y="209755"/>
                </a:cubicBezTo>
                <a:cubicBezTo>
                  <a:pt x="263625" y="209755"/>
                  <a:pt x="271378" y="216222"/>
                  <a:pt x="271378" y="225277"/>
                </a:cubicBezTo>
                <a:cubicBezTo>
                  <a:pt x="271378" y="234332"/>
                  <a:pt x="263625" y="242093"/>
                  <a:pt x="254580" y="242093"/>
                </a:cubicBezTo>
                <a:cubicBezTo>
                  <a:pt x="254580" y="242093"/>
                  <a:pt x="254580" y="242093"/>
                  <a:pt x="105982" y="242093"/>
                </a:cubicBezTo>
                <a:cubicBezTo>
                  <a:pt x="90477" y="242093"/>
                  <a:pt x="77555" y="230451"/>
                  <a:pt x="76263" y="216222"/>
                </a:cubicBezTo>
                <a:cubicBezTo>
                  <a:pt x="76263" y="216222"/>
                  <a:pt x="76263" y="216222"/>
                  <a:pt x="50420" y="46771"/>
                </a:cubicBezTo>
                <a:cubicBezTo>
                  <a:pt x="50420" y="46771"/>
                  <a:pt x="50420" y="46771"/>
                  <a:pt x="10363" y="31249"/>
                </a:cubicBezTo>
                <a:cubicBezTo>
                  <a:pt x="2610" y="28662"/>
                  <a:pt x="-2558" y="18314"/>
                  <a:pt x="1318" y="10553"/>
                </a:cubicBezTo>
                <a:cubicBezTo>
                  <a:pt x="2611" y="6026"/>
                  <a:pt x="5841" y="2792"/>
                  <a:pt x="9717" y="117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</a:p>
        </p:txBody>
      </p:sp>
      <p:grpSp>
        <p:nvGrpSpPr>
          <p:cNvPr id="63" name="组合 62"/>
          <p:cNvGrpSpPr/>
          <p:nvPr/>
        </p:nvGrpSpPr>
        <p:grpSpPr>
          <a:xfrm>
            <a:off x="6536857" y="4246627"/>
            <a:ext cx="3933365" cy="1528761"/>
            <a:chOff x="1760601" y="4108735"/>
            <a:chExt cx="3933365" cy="1528761"/>
          </a:xfrm>
        </p:grpSpPr>
        <p:sp>
          <p:nvSpPr>
            <p:cNvPr id="64" name="矩形: 圆角 63"/>
            <p:cNvSpPr/>
            <p:nvPr/>
          </p:nvSpPr>
          <p:spPr>
            <a:xfrm>
              <a:off x="1760601" y="4108735"/>
              <a:ext cx="3933365" cy="1528761"/>
            </a:xfrm>
            <a:prstGeom prst="roundRec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TextBox 60"/>
            <p:cNvSpPr txBox="1"/>
            <p:nvPr/>
          </p:nvSpPr>
          <p:spPr>
            <a:xfrm>
              <a:off x="3113922" y="4737875"/>
              <a:ext cx="1102516" cy="265126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>
              <a:defPPr>
                <a:defRPr lang="zh-CN"/>
              </a:defPPr>
              <a:lvl1pPr algn="r">
                <a:defRPr>
                  <a:solidFill>
                    <a:schemeClr val="accent1">
                      <a:lumMod val="10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accent5"/>
                  </a:solidFill>
                </a:rPr>
                <a:t>其他现实问题</a:t>
              </a:r>
              <a:r>
                <a:rPr lang="en-US" altLang="zh-CN" dirty="0">
                  <a:solidFill>
                    <a:schemeClr val="accent5"/>
                  </a:solidFill>
                </a:rPr>
                <a:t>……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6" name="Oval 12"/>
          <p:cNvSpPr/>
          <p:nvPr/>
        </p:nvSpPr>
        <p:spPr bwMode="auto">
          <a:xfrm>
            <a:off x="5098152" y="3055155"/>
            <a:ext cx="1954214" cy="195585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none" lIns="121920" tIns="60960" rIns="121920" bIns="60960" anchor="ctr" anchorCtr="0" compatLnSpc="1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2"/>
                </a:solidFill>
                <a:latin typeface="+mj-ea"/>
                <a:ea typeface="+mj-ea"/>
              </a:rPr>
              <a:t>现实需求</a:t>
            </a:r>
            <a:endParaRPr lang="en-US" altLang="zh-CN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67" name="Group 12"/>
          <p:cNvGrpSpPr/>
          <p:nvPr/>
        </p:nvGrpSpPr>
        <p:grpSpPr bwMode="auto">
          <a:xfrm>
            <a:off x="9978592" y="5160953"/>
            <a:ext cx="904942" cy="977643"/>
            <a:chOff x="9673144" y="4044846"/>
            <a:chExt cx="1134697" cy="1134697"/>
          </a:xfrm>
        </p:grpSpPr>
        <p:sp>
          <p:nvSpPr>
            <p:cNvPr id="68" name="Oval 17"/>
            <p:cNvSpPr/>
            <p:nvPr/>
          </p:nvSpPr>
          <p:spPr>
            <a:xfrm>
              <a:off x="9672811" y="4044910"/>
              <a:ext cx="1135030" cy="113508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en-US" sz="1400" dirty="0"/>
            </a:p>
          </p:txBody>
        </p:sp>
        <p:grpSp>
          <p:nvGrpSpPr>
            <p:cNvPr id="69" name="Group 99"/>
            <p:cNvGrpSpPr/>
            <p:nvPr/>
          </p:nvGrpSpPr>
          <p:grpSpPr>
            <a:xfrm>
              <a:off x="9957133" y="4311652"/>
              <a:ext cx="584433" cy="592961"/>
              <a:chOff x="2360613" y="2686051"/>
              <a:chExt cx="217488" cy="220662"/>
            </a:xfrm>
            <a:solidFill>
              <a:schemeClr val="bg1"/>
            </a:solidFill>
          </p:grpSpPr>
          <p:sp>
            <p:nvSpPr>
              <p:cNvPr id="70" name="Freeform 34"/>
              <p:cNvSpPr>
                <a:spLocks noEditPoints="1"/>
              </p:cNvSpPr>
              <p:nvPr/>
            </p:nvSpPr>
            <p:spPr bwMode="auto">
              <a:xfrm>
                <a:off x="2427288" y="2686051"/>
                <a:ext cx="150813" cy="150813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2 w 79"/>
                  <a:gd name="T5" fmla="*/ 63 h 79"/>
                  <a:gd name="T6" fmla="*/ 12 w 79"/>
                  <a:gd name="T7" fmla="*/ 63 h 79"/>
                  <a:gd name="T8" fmla="*/ 17 w 79"/>
                  <a:gd name="T9" fmla="*/ 68 h 79"/>
                  <a:gd name="T10" fmla="*/ 65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9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1" y="27"/>
                      <a:pt x="0" y="48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4" y="65"/>
                      <a:pt x="15" y="66"/>
                      <a:pt x="17" y="68"/>
                    </a:cubicBezTo>
                    <a:cubicBezTo>
                      <a:pt x="31" y="79"/>
                      <a:pt x="52" y="78"/>
                      <a:pt x="65" y="65"/>
                    </a:cubicBezTo>
                    <a:cubicBezTo>
                      <a:pt x="79" y="51"/>
                      <a:pt x="79" y="28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8" y="69"/>
                      <a:pt x="31" y="69"/>
                      <a:pt x="20" y="59"/>
                    </a:cubicBezTo>
                    <a:cubicBezTo>
                      <a:pt x="10" y="48"/>
                      <a:pt x="10" y="31"/>
                      <a:pt x="20" y="21"/>
                    </a:cubicBezTo>
                    <a:cubicBezTo>
                      <a:pt x="31" y="10"/>
                      <a:pt x="48" y="10"/>
                      <a:pt x="59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71" name="Freeform 35"/>
              <p:cNvSpPr/>
              <p:nvPr/>
            </p:nvSpPr>
            <p:spPr bwMode="auto">
              <a:xfrm>
                <a:off x="2360613" y="2814638"/>
                <a:ext cx="92075" cy="92075"/>
              </a:xfrm>
              <a:custGeom>
                <a:avLst/>
                <a:gdLst>
                  <a:gd name="T0" fmla="*/ 0 w 58"/>
                  <a:gd name="T1" fmla="*/ 46 h 58"/>
                  <a:gd name="T2" fmla="*/ 11 w 58"/>
                  <a:gd name="T3" fmla="*/ 58 h 58"/>
                  <a:gd name="T4" fmla="*/ 58 w 58"/>
                  <a:gd name="T5" fmla="*/ 7 h 58"/>
                  <a:gd name="T6" fmla="*/ 50 w 58"/>
                  <a:gd name="T7" fmla="*/ 0 h 58"/>
                  <a:gd name="T8" fmla="*/ 0 w 58"/>
                  <a:gd name="T9" fmla="*/ 4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46"/>
                    </a:moveTo>
                    <a:lnTo>
                      <a:pt x="11" y="58"/>
                    </a:lnTo>
                    <a:lnTo>
                      <a:pt x="58" y="7"/>
                    </a:lnTo>
                    <a:lnTo>
                      <a:pt x="50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  <p:sp>
            <p:nvSpPr>
              <p:cNvPr id="72" name="Freeform 36"/>
              <p:cNvSpPr/>
              <p:nvPr/>
            </p:nvSpPr>
            <p:spPr bwMode="auto">
              <a:xfrm>
                <a:off x="2505075" y="2736851"/>
                <a:ext cx="57150" cy="68263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1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>
                  <a:latin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-1"/>
            <a:ext cx="12192000" cy="4353791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1000"/>
                      </a14:imgEffect>
                      <a14:imgEffect>
                        <a14:colorTemperature colorTemp="6461"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grpSp>
        <p:nvGrpSpPr>
          <p:cNvPr id="52" name="组合 51"/>
          <p:cNvGrpSpPr/>
          <p:nvPr/>
        </p:nvGrpSpPr>
        <p:grpSpPr>
          <a:xfrm>
            <a:off x="738691" y="2790113"/>
            <a:ext cx="2053389" cy="3073658"/>
            <a:chOff x="738691" y="2790113"/>
            <a:chExt cx="2053389" cy="3073658"/>
          </a:xfrm>
          <a:effectLst>
            <a:outerShdw blurRad="635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3" name="矩形 52"/>
            <p:cNvSpPr/>
            <p:nvPr/>
          </p:nvSpPr>
          <p:spPr>
            <a:xfrm>
              <a:off x="738691" y="2790113"/>
              <a:ext cx="2053389" cy="3073658"/>
            </a:xfrm>
            <a:prstGeom prst="rect">
              <a:avLst/>
            </a:prstGeom>
            <a:gradFill flip="none" rotWithShape="1"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12700" cap="flat" cmpd="sng" algn="ctr">
              <a:solidFill>
                <a:schemeClr val="bg2">
                  <a:lumMod val="10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59044" y="4222971"/>
              <a:ext cx="612683" cy="27335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lnSpcReduction="10000"/>
            </a:bodyPr>
            <a:lstStyle/>
            <a:p>
              <a:pPr lvl="0" algn="ctr">
                <a:defRPr sz="1800"/>
              </a:pPr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latin typeface="+mj-ea"/>
                  <a:ea typeface="+mj-ea"/>
                </a:rPr>
                <a:t>系统登录</a:t>
              </a:r>
              <a:endParaRPr lang="zh-CN" altLang="en-US" sz="16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45902" y="4678110"/>
              <a:ext cx="1838967" cy="959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提供账号管理工具，包括添加用户、删除用户、修改密码、核实用户身份等功能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03998" y="2790113"/>
            <a:ext cx="2053389" cy="3073658"/>
            <a:chOff x="2903998" y="2790113"/>
            <a:chExt cx="2053389" cy="3073658"/>
          </a:xfrm>
          <a:effectLst>
            <a:outerShdw blurRad="635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8" name="矩形 57"/>
            <p:cNvSpPr/>
            <p:nvPr/>
          </p:nvSpPr>
          <p:spPr>
            <a:xfrm>
              <a:off x="2903998" y="2790113"/>
              <a:ext cx="2053389" cy="3073658"/>
            </a:xfrm>
            <a:prstGeom prst="rect">
              <a:avLst/>
            </a:prstGeom>
            <a:gradFill flip="none" rotWithShape="1"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12700" cap="flat" cmpd="sng" algn="ctr">
              <a:solidFill>
                <a:schemeClr val="bg2">
                  <a:lumMod val="10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任意多边形 13"/>
            <p:cNvSpPr/>
            <p:nvPr/>
          </p:nvSpPr>
          <p:spPr>
            <a:xfrm>
              <a:off x="3619550" y="3369163"/>
              <a:ext cx="622285" cy="461600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id="60" name="矩形 59"/>
            <p:cNvSpPr/>
            <p:nvPr/>
          </p:nvSpPr>
          <p:spPr>
            <a:xfrm>
              <a:off x="3624351" y="4222971"/>
              <a:ext cx="612683" cy="27335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lnSpcReduction="10000"/>
            </a:bodyPr>
            <a:lstStyle/>
            <a:p>
              <a:pPr lvl="0" algn="ctr">
                <a:defRPr sz="1800"/>
              </a:pPr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latin typeface="+mj-ea"/>
                  <a:ea typeface="+mj-ea"/>
                </a:rPr>
                <a:t>商品进货入库</a:t>
              </a:r>
              <a:endParaRPr lang="zh-CN" altLang="en-US" sz="1600" dirty="0">
                <a:solidFill>
                  <a:schemeClr val="accent2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11208" y="4678110"/>
              <a:ext cx="1838967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进行资料管理统计</a:t>
              </a:r>
              <a:endParaRPr lang="en-US" altLang="zh-CN" sz="1200" dirty="0">
                <a:solidFill>
                  <a:schemeClr val="tx2"/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录入、管理进货单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069305" y="2790113"/>
            <a:ext cx="2053389" cy="3073658"/>
            <a:chOff x="5069305" y="2790113"/>
            <a:chExt cx="2053389" cy="3073658"/>
          </a:xfrm>
          <a:effectLst>
            <a:outerShdw blurRad="635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63" name="矩形 62"/>
            <p:cNvSpPr/>
            <p:nvPr/>
          </p:nvSpPr>
          <p:spPr>
            <a:xfrm>
              <a:off x="5069305" y="2790113"/>
              <a:ext cx="2053389" cy="3073658"/>
            </a:xfrm>
            <a:prstGeom prst="rect">
              <a:avLst/>
            </a:prstGeom>
            <a:gradFill flip="none" rotWithShape="1"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12700" cap="flat" cmpd="sng" algn="ctr">
              <a:solidFill>
                <a:schemeClr val="bg2">
                  <a:lumMod val="10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789658" y="4222971"/>
              <a:ext cx="612683" cy="27335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lnSpcReduction="10000"/>
            </a:bodyPr>
            <a:lstStyle/>
            <a:p>
              <a:pPr lvl="0" algn="ctr">
                <a:defRPr sz="1800"/>
              </a:pPr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  <a:latin typeface="+mj-ea"/>
                  <a:ea typeface="+mj-ea"/>
                </a:rPr>
                <a:t>商品销售出库</a:t>
              </a:r>
              <a:endParaRPr lang="zh-CN" altLang="en-US" sz="1600" dirty="0">
                <a:solidFill>
                  <a:schemeClr val="accent3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76514" y="4678110"/>
              <a:ext cx="1838967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进行资料管理统计</a:t>
              </a:r>
              <a:endParaRPr lang="en-US" altLang="zh-CN" sz="1200" dirty="0">
                <a:solidFill>
                  <a:schemeClr val="tx2"/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录入、管理出货单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234613" y="2790113"/>
            <a:ext cx="2053389" cy="3073658"/>
            <a:chOff x="7234612" y="2790113"/>
            <a:chExt cx="2053389" cy="3073658"/>
          </a:xfrm>
          <a:effectLst>
            <a:outerShdw blurRad="635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68" name="矩形 67"/>
            <p:cNvSpPr/>
            <p:nvPr/>
          </p:nvSpPr>
          <p:spPr>
            <a:xfrm>
              <a:off x="7234612" y="2790113"/>
              <a:ext cx="2053389" cy="3073658"/>
            </a:xfrm>
            <a:prstGeom prst="rect">
              <a:avLst/>
            </a:prstGeom>
            <a:gradFill flip="none" rotWithShape="1"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12700" cap="flat" cmpd="sng" algn="ctr">
              <a:solidFill>
                <a:schemeClr val="bg2">
                  <a:lumMod val="10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7954965" y="4222971"/>
              <a:ext cx="612683" cy="27335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lnSpcReduction="10000"/>
            </a:bodyPr>
            <a:lstStyle/>
            <a:p>
              <a:pPr lvl="0" algn="ctr">
                <a:defRPr sz="1800"/>
              </a:pPr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latin typeface="+mj-ea"/>
                  <a:ea typeface="+mj-ea"/>
                </a:rPr>
                <a:t>商品信息修改</a:t>
              </a:r>
              <a:endParaRPr lang="zh-CN" altLang="en-US" sz="1600" dirty="0">
                <a:solidFill>
                  <a:schemeClr val="accent4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341820" y="4678110"/>
              <a:ext cx="1838967" cy="516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修改库存信息，以及其他相关信息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399920" y="2790113"/>
            <a:ext cx="2053389" cy="3073658"/>
            <a:chOff x="9399920" y="2790113"/>
            <a:chExt cx="2053389" cy="3073658"/>
          </a:xfrm>
          <a:effectLst>
            <a:outerShdw blurRad="635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3" name="矩形 72"/>
            <p:cNvSpPr/>
            <p:nvPr/>
          </p:nvSpPr>
          <p:spPr>
            <a:xfrm>
              <a:off x="9399920" y="2790113"/>
              <a:ext cx="2053389" cy="3073658"/>
            </a:xfrm>
            <a:prstGeom prst="rect">
              <a:avLst/>
            </a:prstGeom>
            <a:gradFill flip="none" rotWithShape="1">
              <a:gsLst>
                <a:gs pos="56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12700" cap="flat" cmpd="sng" algn="ctr">
              <a:solidFill>
                <a:schemeClr val="bg2">
                  <a:lumMod val="10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0120273" y="4222971"/>
              <a:ext cx="612683" cy="27335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normAutofit lnSpcReduction="10000"/>
            </a:bodyPr>
            <a:lstStyle/>
            <a:p>
              <a:pPr lvl="0" algn="ctr">
                <a:defRPr sz="1800"/>
              </a:pPr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  <a:latin typeface="+mj-ea"/>
                  <a:ea typeface="+mj-ea"/>
                </a:rPr>
                <a:t>查询、分类及统计</a:t>
              </a:r>
              <a:endParaRPr lang="zh-CN" altLang="en-US" sz="1600" dirty="0">
                <a:solidFill>
                  <a:schemeClr val="accent5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507126" y="4678110"/>
              <a:ext cx="1838967" cy="1181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查询入库、出库以及库存情况，支持多种查询方式；对商品信息分类；进行数据导入导出以及信息的批量处理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032206" y="1588844"/>
            <a:ext cx="8127589" cy="495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该系统主要任务为文件及人工输入商品信息，实现超市商品的创建、分类、出库、入库、修改等管理功能，并且实现库存商品的各种查询和统计功能，拥有人机交互界面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62189" y="78109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超市仓库管理系统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04645" y="3244969"/>
            <a:ext cx="760662" cy="760662"/>
            <a:chOff x="7658260" y="2525596"/>
            <a:chExt cx="1167416" cy="1167416"/>
          </a:xfrm>
        </p:grpSpPr>
        <p:sp>
          <p:nvSpPr>
            <p:cNvPr id="31" name="Oval 14"/>
            <p:cNvSpPr/>
            <p:nvPr/>
          </p:nvSpPr>
          <p:spPr>
            <a:xfrm>
              <a:off x="7658260" y="2525596"/>
              <a:ext cx="1167416" cy="1167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2" name="Freeform: Shape 15"/>
            <p:cNvSpPr/>
            <p:nvPr/>
          </p:nvSpPr>
          <p:spPr bwMode="auto">
            <a:xfrm>
              <a:off x="7934259" y="2814328"/>
              <a:ext cx="615419" cy="589952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3" name="任意多边形 27"/>
          <p:cNvSpPr/>
          <p:nvPr/>
        </p:nvSpPr>
        <p:spPr>
          <a:xfrm>
            <a:off x="5858522" y="3288822"/>
            <a:ext cx="474950" cy="622285"/>
          </a:xfrm>
          <a:custGeom>
            <a:avLst/>
            <a:gdLst>
              <a:gd name="connsiteX0" fmla="*/ 127587 w 253233"/>
              <a:gd name="connsiteY0" fmla="*/ 141288 h 331788"/>
              <a:gd name="connsiteX1" fmla="*/ 117268 w 253233"/>
              <a:gd name="connsiteY1" fmla="*/ 151660 h 331788"/>
              <a:gd name="connsiteX2" fmla="*/ 117268 w 253233"/>
              <a:gd name="connsiteY2" fmla="*/ 159438 h 331788"/>
              <a:gd name="connsiteX3" fmla="*/ 86312 w 253233"/>
              <a:gd name="connsiteY3" fmla="*/ 193146 h 331788"/>
              <a:gd name="connsiteX4" fmla="*/ 119848 w 253233"/>
              <a:gd name="connsiteY4" fmla="*/ 228151 h 331788"/>
              <a:gd name="connsiteX5" fmla="*/ 140486 w 253233"/>
              <a:gd name="connsiteY5" fmla="*/ 245005 h 331788"/>
              <a:gd name="connsiteX6" fmla="*/ 122428 w 253233"/>
              <a:gd name="connsiteY6" fmla="*/ 256673 h 331788"/>
              <a:gd name="connsiteX7" fmla="*/ 100501 w 253233"/>
              <a:gd name="connsiteY7" fmla="*/ 252783 h 331788"/>
              <a:gd name="connsiteX8" fmla="*/ 92761 w 253233"/>
              <a:gd name="connsiteY8" fmla="*/ 254080 h 331788"/>
              <a:gd name="connsiteX9" fmla="*/ 87602 w 253233"/>
              <a:gd name="connsiteY9" fmla="*/ 259266 h 331788"/>
              <a:gd name="connsiteX10" fmla="*/ 87602 w 253233"/>
              <a:gd name="connsiteY10" fmla="*/ 260562 h 331788"/>
              <a:gd name="connsiteX11" fmla="*/ 95341 w 253233"/>
              <a:gd name="connsiteY11" fmla="*/ 274823 h 331788"/>
              <a:gd name="connsiteX12" fmla="*/ 117268 w 253233"/>
              <a:gd name="connsiteY12" fmla="*/ 278713 h 331788"/>
              <a:gd name="connsiteX13" fmla="*/ 117268 w 253233"/>
              <a:gd name="connsiteY13" fmla="*/ 287788 h 331788"/>
              <a:gd name="connsiteX14" fmla="*/ 126297 w 253233"/>
              <a:gd name="connsiteY14" fmla="*/ 296863 h 331788"/>
              <a:gd name="connsiteX15" fmla="*/ 135326 w 253233"/>
              <a:gd name="connsiteY15" fmla="*/ 287788 h 331788"/>
              <a:gd name="connsiteX16" fmla="*/ 135326 w 253233"/>
              <a:gd name="connsiteY16" fmla="*/ 277416 h 331788"/>
              <a:gd name="connsiteX17" fmla="*/ 168862 w 253233"/>
              <a:gd name="connsiteY17" fmla="*/ 242412 h 331788"/>
              <a:gd name="connsiteX18" fmla="*/ 137906 w 253233"/>
              <a:gd name="connsiteY18" fmla="*/ 207407 h 331788"/>
              <a:gd name="connsiteX19" fmla="*/ 114689 w 253233"/>
              <a:gd name="connsiteY19" fmla="*/ 190553 h 331788"/>
              <a:gd name="connsiteX20" fmla="*/ 131457 w 253233"/>
              <a:gd name="connsiteY20" fmla="*/ 180182 h 331788"/>
              <a:gd name="connsiteX21" fmla="*/ 148225 w 253233"/>
              <a:gd name="connsiteY21" fmla="*/ 182775 h 331788"/>
              <a:gd name="connsiteX22" fmla="*/ 155964 w 253233"/>
              <a:gd name="connsiteY22" fmla="*/ 181478 h 331788"/>
              <a:gd name="connsiteX23" fmla="*/ 161123 w 253233"/>
              <a:gd name="connsiteY23" fmla="*/ 174996 h 331788"/>
              <a:gd name="connsiteX24" fmla="*/ 161123 w 253233"/>
              <a:gd name="connsiteY24" fmla="*/ 173699 h 331788"/>
              <a:gd name="connsiteX25" fmla="*/ 153384 w 253233"/>
              <a:gd name="connsiteY25" fmla="*/ 160735 h 331788"/>
              <a:gd name="connsiteX26" fmla="*/ 136616 w 253233"/>
              <a:gd name="connsiteY26" fmla="*/ 158142 h 331788"/>
              <a:gd name="connsiteX27" fmla="*/ 136616 w 253233"/>
              <a:gd name="connsiteY27" fmla="*/ 151660 h 331788"/>
              <a:gd name="connsiteX28" fmla="*/ 127587 w 253233"/>
              <a:gd name="connsiteY28" fmla="*/ 141288 h 331788"/>
              <a:gd name="connsiteX29" fmla="*/ 71160 w 253233"/>
              <a:gd name="connsiteY29" fmla="*/ 103188 h 331788"/>
              <a:gd name="connsiteX30" fmla="*/ 181134 w 253233"/>
              <a:gd name="connsiteY30" fmla="*/ 103188 h 331788"/>
              <a:gd name="connsiteX31" fmla="*/ 200541 w 253233"/>
              <a:gd name="connsiteY31" fmla="*/ 118774 h 331788"/>
              <a:gd name="connsiteX32" fmla="*/ 249706 w 253233"/>
              <a:gd name="connsiteY32" fmla="*/ 260351 h 331788"/>
              <a:gd name="connsiteX33" fmla="*/ 243237 w 253233"/>
              <a:gd name="connsiteY33" fmla="*/ 309707 h 331788"/>
              <a:gd name="connsiteX34" fmla="*/ 199247 w 253233"/>
              <a:gd name="connsiteY34" fmla="*/ 331788 h 331788"/>
              <a:gd name="connsiteX35" fmla="*/ 54340 w 253233"/>
              <a:gd name="connsiteY35" fmla="*/ 331788 h 331788"/>
              <a:gd name="connsiteX36" fmla="*/ 10350 w 253233"/>
              <a:gd name="connsiteY36" fmla="*/ 309707 h 331788"/>
              <a:gd name="connsiteX37" fmla="*/ 2587 w 253233"/>
              <a:gd name="connsiteY37" fmla="*/ 260351 h 331788"/>
              <a:gd name="connsiteX38" fmla="*/ 51752 w 253233"/>
              <a:gd name="connsiteY38" fmla="*/ 118774 h 331788"/>
              <a:gd name="connsiteX39" fmla="*/ 71160 w 253233"/>
              <a:gd name="connsiteY39" fmla="*/ 103188 h 331788"/>
              <a:gd name="connsiteX40" fmla="*/ 60714 w 253233"/>
              <a:gd name="connsiteY40" fmla="*/ 0 h 331788"/>
              <a:gd name="connsiteX41" fmla="*/ 192874 w 253233"/>
              <a:gd name="connsiteY41" fmla="*/ 0 h 331788"/>
              <a:gd name="connsiteX42" fmla="*/ 209718 w 253233"/>
              <a:gd name="connsiteY42" fmla="*/ 9029 h 331788"/>
              <a:gd name="connsiteX43" fmla="*/ 212309 w 253233"/>
              <a:gd name="connsiteY43" fmla="*/ 29666 h 331788"/>
              <a:gd name="connsiteX44" fmla="*/ 196761 w 253233"/>
              <a:gd name="connsiteY44" fmla="*/ 68362 h 331788"/>
              <a:gd name="connsiteX45" fmla="*/ 176030 w 253233"/>
              <a:gd name="connsiteY45" fmla="*/ 82550 h 331788"/>
              <a:gd name="connsiteX46" fmla="*/ 77558 w 253233"/>
              <a:gd name="connsiteY46" fmla="*/ 82550 h 331788"/>
              <a:gd name="connsiteX47" fmla="*/ 56827 w 253233"/>
              <a:gd name="connsiteY47" fmla="*/ 68362 h 331788"/>
              <a:gd name="connsiteX48" fmla="*/ 41279 w 253233"/>
              <a:gd name="connsiteY48" fmla="*/ 29666 h 331788"/>
              <a:gd name="connsiteX49" fmla="*/ 43870 w 253233"/>
              <a:gd name="connsiteY49" fmla="*/ 9029 h 331788"/>
              <a:gd name="connsiteX50" fmla="*/ 60714 w 253233"/>
              <a:gd name="connsiteY5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233" h="331788">
                <a:moveTo>
                  <a:pt x="127587" y="141288"/>
                </a:moveTo>
                <a:cubicBezTo>
                  <a:pt x="122428" y="141288"/>
                  <a:pt x="117268" y="146474"/>
                  <a:pt x="117268" y="151660"/>
                </a:cubicBezTo>
                <a:cubicBezTo>
                  <a:pt x="117268" y="151660"/>
                  <a:pt x="117268" y="151660"/>
                  <a:pt x="117268" y="159438"/>
                </a:cubicBezTo>
                <a:cubicBezTo>
                  <a:pt x="97921" y="163328"/>
                  <a:pt x="86312" y="176292"/>
                  <a:pt x="86312" y="193146"/>
                </a:cubicBezTo>
                <a:cubicBezTo>
                  <a:pt x="86312" y="212593"/>
                  <a:pt x="99211" y="221668"/>
                  <a:pt x="119848" y="228151"/>
                </a:cubicBezTo>
                <a:cubicBezTo>
                  <a:pt x="134036" y="233337"/>
                  <a:pt x="140486" y="238522"/>
                  <a:pt x="140486" y="245005"/>
                </a:cubicBezTo>
                <a:cubicBezTo>
                  <a:pt x="140486" y="252783"/>
                  <a:pt x="132747" y="256673"/>
                  <a:pt x="122428" y="256673"/>
                </a:cubicBezTo>
                <a:cubicBezTo>
                  <a:pt x="114689" y="256673"/>
                  <a:pt x="106950" y="255376"/>
                  <a:pt x="100501" y="252783"/>
                </a:cubicBezTo>
                <a:cubicBezTo>
                  <a:pt x="97921" y="251487"/>
                  <a:pt x="95341" y="252783"/>
                  <a:pt x="92761" y="254080"/>
                </a:cubicBezTo>
                <a:cubicBezTo>
                  <a:pt x="90182" y="255376"/>
                  <a:pt x="87602" y="256673"/>
                  <a:pt x="87602" y="259266"/>
                </a:cubicBezTo>
                <a:cubicBezTo>
                  <a:pt x="87602" y="259266"/>
                  <a:pt x="87602" y="259266"/>
                  <a:pt x="87602" y="260562"/>
                </a:cubicBezTo>
                <a:cubicBezTo>
                  <a:pt x="86312" y="267044"/>
                  <a:pt x="88892" y="273527"/>
                  <a:pt x="95341" y="274823"/>
                </a:cubicBezTo>
                <a:cubicBezTo>
                  <a:pt x="101790" y="277416"/>
                  <a:pt x="109529" y="278713"/>
                  <a:pt x="117268" y="278713"/>
                </a:cubicBezTo>
                <a:cubicBezTo>
                  <a:pt x="117268" y="278713"/>
                  <a:pt x="117268" y="278713"/>
                  <a:pt x="117268" y="287788"/>
                </a:cubicBezTo>
                <a:cubicBezTo>
                  <a:pt x="117268" y="292974"/>
                  <a:pt x="121138" y="296863"/>
                  <a:pt x="126297" y="296863"/>
                </a:cubicBezTo>
                <a:cubicBezTo>
                  <a:pt x="131457" y="296863"/>
                  <a:pt x="135326" y="292974"/>
                  <a:pt x="135326" y="287788"/>
                </a:cubicBezTo>
                <a:cubicBezTo>
                  <a:pt x="135326" y="287788"/>
                  <a:pt x="135326" y="287788"/>
                  <a:pt x="135326" y="277416"/>
                </a:cubicBezTo>
                <a:cubicBezTo>
                  <a:pt x="157254" y="273527"/>
                  <a:pt x="168862" y="259266"/>
                  <a:pt x="168862" y="242412"/>
                </a:cubicBezTo>
                <a:cubicBezTo>
                  <a:pt x="168862" y="225558"/>
                  <a:pt x="159833" y="215186"/>
                  <a:pt x="137906" y="207407"/>
                </a:cubicBezTo>
                <a:cubicBezTo>
                  <a:pt x="121138" y="200925"/>
                  <a:pt x="114689" y="197036"/>
                  <a:pt x="114689" y="190553"/>
                </a:cubicBezTo>
                <a:cubicBezTo>
                  <a:pt x="114689" y="185368"/>
                  <a:pt x="118558" y="180182"/>
                  <a:pt x="131457" y="180182"/>
                </a:cubicBezTo>
                <a:cubicBezTo>
                  <a:pt x="137906" y="180182"/>
                  <a:pt x="144355" y="181478"/>
                  <a:pt x="148225" y="182775"/>
                </a:cubicBezTo>
                <a:cubicBezTo>
                  <a:pt x="150804" y="182775"/>
                  <a:pt x="153384" y="182775"/>
                  <a:pt x="155964" y="181478"/>
                </a:cubicBezTo>
                <a:cubicBezTo>
                  <a:pt x="158543" y="180182"/>
                  <a:pt x="161123" y="177589"/>
                  <a:pt x="161123" y="174996"/>
                </a:cubicBezTo>
                <a:cubicBezTo>
                  <a:pt x="161123" y="174996"/>
                  <a:pt x="161123" y="174996"/>
                  <a:pt x="161123" y="173699"/>
                </a:cubicBezTo>
                <a:cubicBezTo>
                  <a:pt x="162413" y="168514"/>
                  <a:pt x="159833" y="162031"/>
                  <a:pt x="153384" y="160735"/>
                </a:cubicBezTo>
                <a:cubicBezTo>
                  <a:pt x="149515" y="159438"/>
                  <a:pt x="143065" y="158142"/>
                  <a:pt x="136616" y="158142"/>
                </a:cubicBezTo>
                <a:cubicBezTo>
                  <a:pt x="136616" y="158142"/>
                  <a:pt x="136616" y="158142"/>
                  <a:pt x="136616" y="151660"/>
                </a:cubicBezTo>
                <a:cubicBezTo>
                  <a:pt x="136616" y="146474"/>
                  <a:pt x="132747" y="141288"/>
                  <a:pt x="127587" y="141288"/>
                </a:cubicBezTo>
                <a:close/>
                <a:moveTo>
                  <a:pt x="71160" y="103188"/>
                </a:moveTo>
                <a:cubicBezTo>
                  <a:pt x="71160" y="103188"/>
                  <a:pt x="71160" y="103188"/>
                  <a:pt x="181134" y="103188"/>
                </a:cubicBezTo>
                <a:cubicBezTo>
                  <a:pt x="190191" y="103188"/>
                  <a:pt x="197954" y="109682"/>
                  <a:pt x="200541" y="118774"/>
                </a:cubicBezTo>
                <a:cubicBezTo>
                  <a:pt x="200541" y="118774"/>
                  <a:pt x="200541" y="118774"/>
                  <a:pt x="249706" y="260351"/>
                </a:cubicBezTo>
                <a:cubicBezTo>
                  <a:pt x="256175" y="275937"/>
                  <a:pt x="253588" y="295420"/>
                  <a:pt x="243237" y="309707"/>
                </a:cubicBezTo>
                <a:cubicBezTo>
                  <a:pt x="232887" y="322696"/>
                  <a:pt x="217361" y="331788"/>
                  <a:pt x="199247" y="331788"/>
                </a:cubicBezTo>
                <a:cubicBezTo>
                  <a:pt x="199247" y="331788"/>
                  <a:pt x="199247" y="331788"/>
                  <a:pt x="54340" y="331788"/>
                </a:cubicBezTo>
                <a:cubicBezTo>
                  <a:pt x="36226" y="331788"/>
                  <a:pt x="20700" y="323995"/>
                  <a:pt x="10350" y="309707"/>
                </a:cubicBezTo>
                <a:cubicBezTo>
                  <a:pt x="-1" y="295420"/>
                  <a:pt x="-2588" y="277236"/>
                  <a:pt x="2587" y="260351"/>
                </a:cubicBezTo>
                <a:cubicBezTo>
                  <a:pt x="2587" y="260351"/>
                  <a:pt x="2587" y="260351"/>
                  <a:pt x="51752" y="118774"/>
                </a:cubicBezTo>
                <a:cubicBezTo>
                  <a:pt x="54340" y="109682"/>
                  <a:pt x="62103" y="103188"/>
                  <a:pt x="71160" y="103188"/>
                </a:cubicBezTo>
                <a:close/>
                <a:moveTo>
                  <a:pt x="60714" y="0"/>
                </a:moveTo>
                <a:cubicBezTo>
                  <a:pt x="60714" y="0"/>
                  <a:pt x="60714" y="0"/>
                  <a:pt x="192874" y="0"/>
                </a:cubicBezTo>
                <a:cubicBezTo>
                  <a:pt x="199352" y="0"/>
                  <a:pt x="205830" y="3870"/>
                  <a:pt x="209718" y="9029"/>
                </a:cubicBezTo>
                <a:cubicBezTo>
                  <a:pt x="214900" y="15478"/>
                  <a:pt x="214900" y="23217"/>
                  <a:pt x="212309" y="29666"/>
                </a:cubicBezTo>
                <a:cubicBezTo>
                  <a:pt x="212309" y="29666"/>
                  <a:pt x="212309" y="29666"/>
                  <a:pt x="196761" y="68362"/>
                </a:cubicBezTo>
                <a:cubicBezTo>
                  <a:pt x="192874" y="77391"/>
                  <a:pt x="185100" y="82550"/>
                  <a:pt x="176030" y="82550"/>
                </a:cubicBezTo>
                <a:cubicBezTo>
                  <a:pt x="176030" y="82550"/>
                  <a:pt x="176030" y="82550"/>
                  <a:pt x="77558" y="82550"/>
                </a:cubicBezTo>
                <a:cubicBezTo>
                  <a:pt x="68488" y="82550"/>
                  <a:pt x="60714" y="77391"/>
                  <a:pt x="56827" y="68362"/>
                </a:cubicBezTo>
                <a:lnTo>
                  <a:pt x="41279" y="29666"/>
                </a:lnTo>
                <a:cubicBezTo>
                  <a:pt x="38687" y="23217"/>
                  <a:pt x="38687" y="15478"/>
                  <a:pt x="43870" y="9029"/>
                </a:cubicBezTo>
                <a:cubicBezTo>
                  <a:pt x="47757" y="3870"/>
                  <a:pt x="54235" y="0"/>
                  <a:pt x="60714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grpSp>
        <p:nvGrpSpPr>
          <p:cNvPr id="34" name="Group 7"/>
          <p:cNvGrpSpPr/>
          <p:nvPr/>
        </p:nvGrpSpPr>
        <p:grpSpPr bwMode="auto">
          <a:xfrm>
            <a:off x="7880973" y="3239412"/>
            <a:ext cx="760662" cy="760623"/>
            <a:chOff x="1284695" y="2704988"/>
            <a:chExt cx="1134696" cy="1134696"/>
          </a:xfrm>
        </p:grpSpPr>
        <p:sp>
          <p:nvSpPr>
            <p:cNvPr id="35" name="Oval 11"/>
            <p:cNvSpPr/>
            <p:nvPr/>
          </p:nvSpPr>
          <p:spPr>
            <a:xfrm>
              <a:off x="1284700" y="2705029"/>
              <a:ext cx="1135030" cy="113508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en-US" sz="1400" dirty="0"/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1586244" y="3017372"/>
              <a:ext cx="546973" cy="485982"/>
            </a:xfrm>
            <a:custGeom>
              <a:avLst/>
              <a:gdLst>
                <a:gd name="T0" fmla="*/ 542891 w 134"/>
                <a:gd name="T1" fmla="*/ 65342 h 119"/>
                <a:gd name="T2" fmla="*/ 493908 w 134"/>
                <a:gd name="T3" fmla="*/ 20419 h 119"/>
                <a:gd name="T4" fmla="*/ 469417 w 134"/>
                <a:gd name="T5" fmla="*/ 20419 h 119"/>
                <a:gd name="T6" fmla="*/ 465335 w 134"/>
                <a:gd name="T7" fmla="*/ 32671 h 119"/>
                <a:gd name="T8" fmla="*/ 453090 w 134"/>
                <a:gd name="T9" fmla="*/ 36755 h 119"/>
                <a:gd name="T10" fmla="*/ 453090 w 134"/>
                <a:gd name="T11" fmla="*/ 36755 h 119"/>
                <a:gd name="T12" fmla="*/ 330633 w 134"/>
                <a:gd name="T13" fmla="*/ 159271 h 119"/>
                <a:gd name="T14" fmla="*/ 322469 w 134"/>
                <a:gd name="T15" fmla="*/ 191942 h 119"/>
                <a:gd name="T16" fmla="*/ 334715 w 134"/>
                <a:gd name="T17" fmla="*/ 204194 h 119"/>
                <a:gd name="T18" fmla="*/ 334715 w 134"/>
                <a:gd name="T19" fmla="*/ 204194 h 119"/>
                <a:gd name="T20" fmla="*/ 338797 w 134"/>
                <a:gd name="T21" fmla="*/ 208278 h 119"/>
                <a:gd name="T22" fmla="*/ 310223 w 134"/>
                <a:gd name="T23" fmla="*/ 232781 h 119"/>
                <a:gd name="T24" fmla="*/ 220422 w 134"/>
                <a:gd name="T25" fmla="*/ 142936 h 119"/>
                <a:gd name="T26" fmla="*/ 191849 w 134"/>
                <a:gd name="T27" fmla="*/ 40839 h 119"/>
                <a:gd name="T28" fmla="*/ 85720 w 134"/>
                <a:gd name="T29" fmla="*/ 12252 h 119"/>
                <a:gd name="T30" fmla="*/ 146948 w 134"/>
                <a:gd name="T31" fmla="*/ 73510 h 119"/>
                <a:gd name="T32" fmla="*/ 130620 w 134"/>
                <a:gd name="T33" fmla="*/ 130684 h 119"/>
                <a:gd name="T34" fmla="*/ 73474 w 134"/>
                <a:gd name="T35" fmla="*/ 147020 h 119"/>
                <a:gd name="T36" fmla="*/ 12246 w 134"/>
                <a:gd name="T37" fmla="*/ 85762 h 119"/>
                <a:gd name="T38" fmla="*/ 40819 w 134"/>
                <a:gd name="T39" fmla="*/ 191942 h 119"/>
                <a:gd name="T40" fmla="*/ 146948 w 134"/>
                <a:gd name="T41" fmla="*/ 216446 h 119"/>
                <a:gd name="T42" fmla="*/ 151030 w 134"/>
                <a:gd name="T43" fmla="*/ 216446 h 119"/>
                <a:gd name="T44" fmla="*/ 236750 w 134"/>
                <a:gd name="T45" fmla="*/ 306291 h 119"/>
                <a:gd name="T46" fmla="*/ 155112 w 134"/>
                <a:gd name="T47" fmla="*/ 392053 h 119"/>
                <a:gd name="T48" fmla="*/ 146948 w 134"/>
                <a:gd name="T49" fmla="*/ 387969 h 119"/>
                <a:gd name="T50" fmla="*/ 126539 w 134"/>
                <a:gd name="T51" fmla="*/ 404304 h 119"/>
                <a:gd name="T52" fmla="*/ 85720 w 134"/>
                <a:gd name="T53" fmla="*/ 469646 h 119"/>
                <a:gd name="T54" fmla="*/ 93883 w 134"/>
                <a:gd name="T55" fmla="*/ 477814 h 119"/>
                <a:gd name="T56" fmla="*/ 159194 w 134"/>
                <a:gd name="T57" fmla="*/ 436975 h 119"/>
                <a:gd name="T58" fmla="*/ 175521 w 134"/>
                <a:gd name="T59" fmla="*/ 412472 h 119"/>
                <a:gd name="T60" fmla="*/ 171439 w 134"/>
                <a:gd name="T61" fmla="*/ 408388 h 119"/>
                <a:gd name="T62" fmla="*/ 257159 w 134"/>
                <a:gd name="T63" fmla="*/ 326711 h 119"/>
                <a:gd name="T64" fmla="*/ 400025 w 134"/>
                <a:gd name="T65" fmla="*/ 469646 h 119"/>
                <a:gd name="T66" fmla="*/ 436762 w 134"/>
                <a:gd name="T67" fmla="*/ 485982 h 119"/>
                <a:gd name="T68" fmla="*/ 473499 w 134"/>
                <a:gd name="T69" fmla="*/ 469646 h 119"/>
                <a:gd name="T70" fmla="*/ 473499 w 134"/>
                <a:gd name="T71" fmla="*/ 396137 h 119"/>
                <a:gd name="T72" fmla="*/ 330633 w 134"/>
                <a:gd name="T73" fmla="*/ 253201 h 119"/>
                <a:gd name="T74" fmla="*/ 355124 w 134"/>
                <a:gd name="T75" fmla="*/ 228697 h 119"/>
                <a:gd name="T76" fmla="*/ 367370 w 134"/>
                <a:gd name="T77" fmla="*/ 240949 h 119"/>
                <a:gd name="T78" fmla="*/ 400025 w 134"/>
                <a:gd name="T79" fmla="*/ 232781 h 119"/>
                <a:gd name="T80" fmla="*/ 522482 w 134"/>
                <a:gd name="T81" fmla="*/ 106181 h 119"/>
                <a:gd name="T82" fmla="*/ 522482 w 134"/>
                <a:gd name="T83" fmla="*/ 106181 h 119"/>
                <a:gd name="T84" fmla="*/ 522482 w 134"/>
                <a:gd name="T85" fmla="*/ 106181 h 119"/>
                <a:gd name="T86" fmla="*/ 526564 w 134"/>
                <a:gd name="T87" fmla="*/ 93929 h 119"/>
                <a:gd name="T88" fmla="*/ 542891 w 134"/>
                <a:gd name="T89" fmla="*/ 89845 h 119"/>
                <a:gd name="T90" fmla="*/ 542891 w 134"/>
                <a:gd name="T91" fmla="*/ 65342 h 119"/>
                <a:gd name="T92" fmla="*/ 440844 w 134"/>
                <a:gd name="T93" fmla="*/ 420640 h 119"/>
                <a:gd name="T94" fmla="*/ 461253 w 134"/>
                <a:gd name="T95" fmla="*/ 441059 h 119"/>
                <a:gd name="T96" fmla="*/ 440844 w 134"/>
                <a:gd name="T97" fmla="*/ 461479 h 119"/>
                <a:gd name="T98" fmla="*/ 420434 w 134"/>
                <a:gd name="T99" fmla="*/ 441059 h 119"/>
                <a:gd name="T100" fmla="*/ 440844 w 134"/>
                <a:gd name="T101" fmla="*/ 420640 h 119"/>
                <a:gd name="T102" fmla="*/ 371452 w 134"/>
                <a:gd name="T103" fmla="*/ 167439 h 119"/>
                <a:gd name="T104" fmla="*/ 363288 w 134"/>
                <a:gd name="T105" fmla="*/ 159271 h 119"/>
                <a:gd name="T106" fmla="*/ 457171 w 134"/>
                <a:gd name="T107" fmla="*/ 69426 h 119"/>
                <a:gd name="T108" fmla="*/ 465335 w 134"/>
                <a:gd name="T109" fmla="*/ 77594 h 119"/>
                <a:gd name="T110" fmla="*/ 371452 w 134"/>
                <a:gd name="T111" fmla="*/ 167439 h 119"/>
                <a:gd name="T112" fmla="*/ 400025 w 134"/>
                <a:gd name="T113" fmla="*/ 196026 h 119"/>
                <a:gd name="T114" fmla="*/ 391861 w 134"/>
                <a:gd name="T115" fmla="*/ 191942 h 119"/>
                <a:gd name="T116" fmla="*/ 485745 w 134"/>
                <a:gd name="T117" fmla="*/ 98013 h 119"/>
                <a:gd name="T118" fmla="*/ 493908 w 134"/>
                <a:gd name="T119" fmla="*/ 106181 h 119"/>
                <a:gd name="T120" fmla="*/ 400025 w 134"/>
                <a:gd name="T121" fmla="*/ 196026 h 11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37" name="Group 4"/>
          <p:cNvGrpSpPr/>
          <p:nvPr/>
        </p:nvGrpSpPr>
        <p:grpSpPr bwMode="auto">
          <a:xfrm>
            <a:off x="10036482" y="3221590"/>
            <a:ext cx="780253" cy="780213"/>
            <a:chOff x="9673138" y="1427062"/>
            <a:chExt cx="1134696" cy="1134696"/>
          </a:xfrm>
        </p:grpSpPr>
        <p:sp>
          <p:nvSpPr>
            <p:cNvPr id="38" name="Oval 8"/>
            <p:cNvSpPr/>
            <p:nvPr/>
          </p:nvSpPr>
          <p:spPr>
            <a:xfrm>
              <a:off x="9672811" y="1427062"/>
              <a:ext cx="1135030" cy="1135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  <p:grpSp>
          <p:nvGrpSpPr>
            <p:cNvPr id="39" name="Group 73"/>
            <p:cNvGrpSpPr/>
            <p:nvPr/>
          </p:nvGrpSpPr>
          <p:grpSpPr>
            <a:xfrm>
              <a:off x="9985892" y="1741017"/>
              <a:ext cx="510738" cy="494476"/>
              <a:chOff x="2339975" y="3200401"/>
              <a:chExt cx="249238" cy="241302"/>
            </a:xfrm>
            <a:solidFill>
              <a:schemeClr val="bg1"/>
            </a:solidFill>
          </p:grpSpPr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242887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2473325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2516188" y="3297238"/>
                <a:ext cx="28575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242887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Rectangle 22"/>
              <p:cNvSpPr>
                <a:spLocks noChangeArrowheads="1"/>
              </p:cNvSpPr>
              <p:nvPr/>
            </p:nvSpPr>
            <p:spPr bwMode="auto">
              <a:xfrm>
                <a:off x="2473325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23"/>
              <p:cNvSpPr>
                <a:spLocks noChangeArrowheads="1"/>
              </p:cNvSpPr>
              <p:nvPr/>
            </p:nvSpPr>
            <p:spPr bwMode="auto">
              <a:xfrm>
                <a:off x="2516188" y="3338513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6" name="Rectangle 24"/>
              <p:cNvSpPr>
                <a:spLocks noChangeArrowheads="1"/>
              </p:cNvSpPr>
              <p:nvPr/>
            </p:nvSpPr>
            <p:spPr bwMode="auto">
              <a:xfrm>
                <a:off x="242887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7" name="Rectangle 25"/>
              <p:cNvSpPr>
                <a:spLocks noChangeArrowheads="1"/>
              </p:cNvSpPr>
              <p:nvPr/>
            </p:nvSpPr>
            <p:spPr bwMode="auto">
              <a:xfrm>
                <a:off x="2386013" y="3338513"/>
                <a:ext cx="254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2386013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2473325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2516188" y="3378201"/>
                <a:ext cx="2857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9" name="Freeform 29"/>
              <p:cNvSpPr>
                <a:spLocks noEditPoints="1"/>
              </p:cNvSpPr>
              <p:nvPr/>
            </p:nvSpPr>
            <p:spPr bwMode="auto">
              <a:xfrm>
                <a:off x="2339975" y="3217865"/>
                <a:ext cx="249238" cy="223838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2387600" y="3200401"/>
                <a:ext cx="20638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2525713" y="3200401"/>
                <a:ext cx="238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 dirty="0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5" y="310757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技术相关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4159"/>
          <p:cNvSpPr/>
          <p:nvPr/>
        </p:nvSpPr>
        <p:spPr>
          <a:xfrm rot="2218901">
            <a:off x="7257495" y="1381606"/>
            <a:ext cx="1269419" cy="120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4" name="Shape 4159"/>
          <p:cNvSpPr/>
          <p:nvPr/>
        </p:nvSpPr>
        <p:spPr>
          <a:xfrm rot="19205975" flipV="1">
            <a:off x="8140076" y="3289027"/>
            <a:ext cx="940561" cy="1015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Shape 4159"/>
          <p:cNvSpPr/>
          <p:nvPr/>
        </p:nvSpPr>
        <p:spPr>
          <a:xfrm rot="19381099" flipH="1">
            <a:off x="4159056" y="1439387"/>
            <a:ext cx="1269419" cy="120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Shape 4159"/>
          <p:cNvSpPr/>
          <p:nvPr/>
        </p:nvSpPr>
        <p:spPr>
          <a:xfrm rot="2244528" flipH="1" flipV="1">
            <a:off x="3327965" y="3415062"/>
            <a:ext cx="1097002" cy="629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4" name="Text Placeholder 7"/>
          <p:cNvSpPr txBox="1"/>
          <p:nvPr/>
        </p:nvSpPr>
        <p:spPr>
          <a:xfrm>
            <a:off x="8835687" y="5145674"/>
            <a:ext cx="1527532" cy="339227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000" b="0" dirty="0">
                <a:solidFill>
                  <a:schemeClr val="accent2"/>
                </a:solidFill>
                <a:latin typeface="+mj-ea"/>
                <a:ea typeface="+mj-ea"/>
                <a:cs typeface="+mn-cs"/>
              </a:rPr>
              <a:t>商品信息处理</a:t>
            </a:r>
            <a:endParaRPr lang="zh-CN" altLang="en-US" sz="2000" b="0" dirty="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9627295" y="3406026"/>
            <a:ext cx="2146084" cy="9229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  <a:cs typeface="+mn-cs"/>
              </a:rPr>
              <a:t>可视化界面，需要注意条件限制，实现时假设用户的筛选条件，并逐个排除</a:t>
            </a:r>
            <a:endParaRPr lang="zh-CN" altLang="en-US" sz="1400" dirty="0">
              <a:solidFill>
                <a:schemeClr val="tx2"/>
              </a:solidFill>
              <a:latin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58069" y="1853804"/>
            <a:ext cx="2295863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建立数据库，存储商品的各类信息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68896" y="1506885"/>
            <a:ext cx="128240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建立数据库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8" name="Text Placeholder 7"/>
          <p:cNvSpPr txBox="1"/>
          <p:nvPr/>
        </p:nvSpPr>
        <p:spPr>
          <a:xfrm>
            <a:off x="2222990" y="4912777"/>
            <a:ext cx="1442971" cy="339227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000" b="0" dirty="0">
                <a:solidFill>
                  <a:schemeClr val="accent3"/>
                </a:solidFill>
                <a:latin typeface="+mj-ea"/>
                <a:ea typeface="+mj-ea"/>
                <a:cs typeface="+mn-cs"/>
              </a:rPr>
              <a:t>使用权限</a:t>
            </a:r>
            <a:endParaRPr lang="zh-CN" altLang="en-US" sz="2000" b="0" dirty="0">
              <a:solidFill>
                <a:schemeClr val="accent3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8835687" y="5495499"/>
            <a:ext cx="2146084" cy="9229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数据批量导出为</a:t>
            </a:r>
            <a:r>
              <a:rPr lang="en-US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CSV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文件或者经</a:t>
            </a:r>
            <a:r>
              <a:rPr lang="en-US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DES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加密的</a:t>
            </a:r>
            <a:r>
              <a:rPr lang="en-US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QZQ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加密格式文件</a:t>
            </a:r>
            <a:r>
              <a:rPr lang="zh-CN" altLang="en-US" sz="1400" dirty="0">
                <a:solidFill>
                  <a:schemeClr val="tx2"/>
                </a:solidFill>
                <a:latin typeface="方正兰亭黑简体"/>
                <a:ea typeface="+mj-ea"/>
              </a:rPr>
              <a:t>，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支持</a:t>
            </a:r>
            <a:r>
              <a:rPr lang="en-US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CSV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和</a:t>
            </a:r>
            <a:r>
              <a:rPr lang="en-US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DES</a:t>
            </a:r>
            <a:r>
              <a:rPr lang="zh-CN" altLang="zh-CN" sz="1400" dirty="0">
                <a:solidFill>
                  <a:schemeClr val="tx2"/>
                </a:solidFill>
                <a:latin typeface="方正兰亭黑简体"/>
                <a:ea typeface="+mj-ea"/>
              </a:rPr>
              <a:t>加密的导入</a:t>
            </a:r>
            <a:endParaRPr lang="zh-CN" altLang="en-US" sz="1400" dirty="0">
              <a:solidFill>
                <a:schemeClr val="tx2"/>
              </a:solidFill>
              <a:latin typeface="方正兰亭黑简体"/>
              <a:ea typeface="+mj-ea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16173" y="3212746"/>
            <a:ext cx="2295863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需要尽可能全面地考虑到各种因素，还要注意对用户友好的表达，允许多次尝试。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36928" y="2892262"/>
            <a:ext cx="1538883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4"/>
                </a:solidFill>
                <a:latin typeface="+mj-ea"/>
                <a:ea typeface="+mj-ea"/>
              </a:rPr>
              <a:t>提示错误信息</a:t>
            </a:r>
            <a:endParaRPr lang="zh-CN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技术重点及难点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220965" y="5216198"/>
            <a:ext cx="2295863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dirty="0">
                <a:solidFill>
                  <a:schemeClr val="tx2"/>
                </a:solidFill>
                <a:latin typeface="+mn-ea"/>
              </a:rPr>
              <a:t>区分不同权限的用户界面功能，控件可视化和不可视化的实现，注意与可视化界面的结合</a:t>
            </a:r>
            <a:endParaRPr lang="zh-CN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8" name="Shape 4159"/>
          <p:cNvSpPr/>
          <p:nvPr/>
        </p:nvSpPr>
        <p:spPr>
          <a:xfrm rot="957305" flipH="1" flipV="1">
            <a:off x="3895892" y="5289818"/>
            <a:ext cx="1157963" cy="77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 bwMode="auto">
          <a:xfrm>
            <a:off x="4702047" y="2329785"/>
            <a:ext cx="2891373" cy="2853279"/>
            <a:chOff x="0" y="0"/>
            <a:chExt cx="1204578" cy="1189639"/>
          </a:xfrm>
        </p:grpSpPr>
        <p:sp>
          <p:nvSpPr>
            <p:cNvPr id="70" name="Oval 206"/>
            <p:cNvSpPr/>
            <p:nvPr/>
          </p:nvSpPr>
          <p:spPr bwMode="auto">
            <a:xfrm rot="10800000">
              <a:off x="0" y="0"/>
              <a:ext cx="1204578" cy="1189639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</a:ln>
          </p:spPr>
          <p:txBody>
            <a:bodyPr lIns="90170" tIns="46990" rIns="90170" bIns="46990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71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78" y="195919"/>
              <a:ext cx="797801" cy="797801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Shape 4159"/>
          <p:cNvSpPr/>
          <p:nvPr/>
        </p:nvSpPr>
        <p:spPr>
          <a:xfrm rot="19284549" flipV="1">
            <a:off x="7111110" y="5147183"/>
            <a:ext cx="1269419" cy="120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53585F"/>
            </a:solidFill>
            <a:miter lim="400000"/>
            <a:headEnd type="triangle"/>
            <a:tailEnd type="oval"/>
          </a:ln>
        </p:spPr>
        <p:txBody>
          <a:bodyPr/>
          <a:lstStyle/>
          <a:p>
            <a:pPr lvl="0"/>
            <a:endParaRPr sz="1705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4" name="Text Placeholder 2"/>
          <p:cNvSpPr txBox="1"/>
          <p:nvPr/>
        </p:nvSpPr>
        <p:spPr>
          <a:xfrm>
            <a:off x="9358016" y="1814662"/>
            <a:ext cx="2146084" cy="9229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zh-CN" sz="1400" dirty="0">
                <a:solidFill>
                  <a:schemeClr val="tx2"/>
                </a:solidFill>
                <a:latin typeface="+mn-ea"/>
                <a:cs typeface="+mn-cs"/>
              </a:rPr>
              <a:t>C++</a:t>
            </a:r>
            <a:r>
              <a:rPr lang="zh-CN" altLang="en-US" sz="1400" dirty="0">
                <a:solidFill>
                  <a:schemeClr val="tx2"/>
                </a:solidFill>
                <a:latin typeface="+mn-ea"/>
                <a:cs typeface="+mn-cs"/>
              </a:rPr>
              <a:t>进行编写，</a:t>
            </a:r>
            <a:r>
              <a:rPr lang="en-US" altLang="zh-CN" sz="1400" dirty="0">
                <a:solidFill>
                  <a:schemeClr val="tx2"/>
                </a:solidFill>
                <a:latin typeface="+mn-ea"/>
                <a:cs typeface="+mn-cs"/>
              </a:rPr>
              <a:t>Qt</a:t>
            </a:r>
            <a:r>
              <a:rPr lang="zh-CN" altLang="en-US" sz="1400" dirty="0">
                <a:solidFill>
                  <a:schemeClr val="tx2"/>
                </a:solidFill>
                <a:latin typeface="+mn-ea"/>
                <a:cs typeface="+mn-cs"/>
              </a:rPr>
              <a:t>作为可视化界面开发语言</a:t>
            </a:r>
            <a:endParaRPr lang="zh-CN" altLang="en-US" sz="1400" dirty="0">
              <a:solidFill>
                <a:schemeClr val="tx2"/>
              </a:solidFill>
              <a:latin typeface="+mn-ea"/>
              <a:cs typeface="+mn-cs"/>
            </a:endParaRPr>
          </a:p>
        </p:txBody>
      </p:sp>
      <p:sp>
        <p:nvSpPr>
          <p:cNvPr id="75" name="Text Placeholder 7"/>
          <p:cNvSpPr txBox="1"/>
          <p:nvPr/>
        </p:nvSpPr>
        <p:spPr>
          <a:xfrm>
            <a:off x="9633372" y="3046150"/>
            <a:ext cx="1595371" cy="339227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000" b="0" dirty="0">
                <a:solidFill>
                  <a:schemeClr val="accent3"/>
                </a:solidFill>
                <a:latin typeface="+mj-ea"/>
                <a:ea typeface="+mj-ea"/>
                <a:cs typeface="+mn-cs"/>
              </a:rPr>
              <a:t>查询准确</a:t>
            </a:r>
            <a:endParaRPr lang="zh-CN" altLang="en-US" sz="2000" b="0" dirty="0">
              <a:solidFill>
                <a:schemeClr val="accent3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6" name="Text Placeholder 7"/>
          <p:cNvSpPr txBox="1"/>
          <p:nvPr/>
        </p:nvSpPr>
        <p:spPr>
          <a:xfrm>
            <a:off x="9358016" y="1475435"/>
            <a:ext cx="1527532" cy="339227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000" b="0" dirty="0">
                <a:solidFill>
                  <a:schemeClr val="accent2"/>
                </a:solidFill>
                <a:latin typeface="+mj-ea"/>
                <a:ea typeface="+mj-ea"/>
                <a:cs typeface="+mn-cs"/>
              </a:rPr>
              <a:t>开发语言</a:t>
            </a:r>
            <a:endParaRPr lang="zh-CN" altLang="en-US" sz="2000" b="0" dirty="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5" y="3107571"/>
            <a:ext cx="3570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过程模型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Scrum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模型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8991" y="1351814"/>
            <a:ext cx="5223060" cy="1034105"/>
            <a:chOff x="6228991" y="2273716"/>
            <a:chExt cx="5223060" cy="1034105"/>
          </a:xfrm>
        </p:grpSpPr>
        <p:sp>
          <p:nvSpPr>
            <p:cNvPr id="4" name="圆角矩形 2"/>
            <p:cNvSpPr/>
            <p:nvPr/>
          </p:nvSpPr>
          <p:spPr>
            <a:xfrm>
              <a:off x="6228991" y="2273716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163698" y="2453613"/>
              <a:ext cx="428835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       以人为核心，民主管理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         </a:t>
              </a:r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更好地发挥团队力量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圆角矩形 109"/>
          <p:cNvSpPr/>
          <p:nvPr/>
        </p:nvSpPr>
        <p:spPr>
          <a:xfrm flipH="1">
            <a:off x="737754" y="1402773"/>
            <a:ext cx="5342763" cy="4364615"/>
          </a:xfrm>
          <a:prstGeom prst="roundRect">
            <a:avLst>
              <a:gd name="adj" fmla="val 0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28991" y="2592238"/>
            <a:ext cx="4799371" cy="1034105"/>
            <a:chOff x="6228991" y="2284357"/>
            <a:chExt cx="4799371" cy="1034105"/>
          </a:xfrm>
        </p:grpSpPr>
        <p:sp>
          <p:nvSpPr>
            <p:cNvPr id="11" name="圆角矩形 2"/>
            <p:cNvSpPr/>
            <p:nvPr/>
          </p:nvSpPr>
          <p:spPr>
            <a:xfrm>
              <a:off x="6228991" y="2284357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latin typeface="DINCond-Medium" pitchFamily="50" charset="0"/>
                </a:rPr>
                <a:t>02</a:t>
              </a:r>
              <a:endParaRPr lang="zh-CN" altLang="en-US" sz="2800" dirty="0">
                <a:solidFill>
                  <a:schemeClr val="accent2"/>
                </a:solidFill>
                <a:latin typeface="DINCond-Medium" pitchFamily="5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01840" y="2621492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快速的经常的监督产品开发状况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28991" y="3832662"/>
            <a:ext cx="4799371" cy="1034105"/>
            <a:chOff x="6228991" y="2273716"/>
            <a:chExt cx="4799371" cy="1034105"/>
          </a:xfrm>
        </p:grpSpPr>
        <p:sp>
          <p:nvSpPr>
            <p:cNvPr id="16" name="圆角矩形 2"/>
            <p:cNvSpPr/>
            <p:nvPr/>
          </p:nvSpPr>
          <p:spPr>
            <a:xfrm>
              <a:off x="6228991" y="2273716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3"/>
                  </a:solidFill>
                  <a:latin typeface="DINCond-Medium" pitchFamily="50" charset="0"/>
                </a:rPr>
                <a:t>03</a:t>
              </a:r>
              <a:endParaRPr lang="zh-CN" altLang="en-US" sz="2800" dirty="0">
                <a:solidFill>
                  <a:schemeClr val="accent3"/>
                </a:solidFill>
                <a:latin typeface="DINCond-Medium" pitchFamily="50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407828" y="2648588"/>
              <a:ext cx="24416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快速试错、探索性的开发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8990" y="5073086"/>
            <a:ext cx="4799371" cy="1034105"/>
            <a:chOff x="6228991" y="2284357"/>
            <a:chExt cx="4799371" cy="1034105"/>
          </a:xfrm>
        </p:grpSpPr>
        <p:sp>
          <p:nvSpPr>
            <p:cNvPr id="24" name="圆角矩形 2"/>
            <p:cNvSpPr/>
            <p:nvPr/>
          </p:nvSpPr>
          <p:spPr>
            <a:xfrm>
              <a:off x="6228991" y="2284357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/>
                  </a:solidFill>
                  <a:latin typeface="DINCond-Medium" pitchFamily="50" charset="0"/>
                </a:rPr>
                <a:t>04</a:t>
              </a:r>
              <a:endParaRPr lang="zh-CN" altLang="en-US" sz="2800" dirty="0">
                <a:solidFill>
                  <a:schemeClr val="accent2"/>
                </a:solidFill>
                <a:latin typeface="DINCond-Medium" pitchFamily="50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01840" y="2621492"/>
              <a:ext cx="3262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轻量级的软件开发流程，循序渐进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c5b189c-c0b9-4f3c-bdc4-9d0de07b0724}"/>
  <p:tag name="TABLE_RECT" val="17.025*140.431*925.95*349.9"/>
  <p:tag name="TABLE_EMPHASIZE_COLOR" val="6579300"/>
  <p:tag name="TABLE_ONEKEY_SKIN_IDX" val="0"/>
  <p:tag name="TABLE_SKINIDX" val="-1"/>
  <p:tag name="TABLE_COLORIDX" val="l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80_1*i*7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VALUE" val="1356*304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80_1*d*1"/>
  <p:tag name="KSO_WM_TEMPLATE_CATEGORY" val="diagram"/>
  <p:tag name="KSO_WM_TEMPLATE_INDEX" val="20203680"/>
  <p:tag name="KSO_WM_UNIT_SUPPORT_UNIT_TYPE" val="[&quot;all&quot;]"/>
  <p:tag name="KSO_WM_UNIT_LAYERLEVEL" val="1"/>
  <p:tag name="KSO_WM_TAG_VERSION" val="1.0"/>
  <p:tag name="KSO_WM_BEAUTIFY_FLAG" val="#wm#"/>
  <p:tag name="REFSHAPE" val="962327292"/>
  <p:tag name="KSO_WM_UNIT_PICTURE_CLIP_FLAG" val="0"/>
</p:tagLst>
</file>

<file path=ppt/tags/tag12.xml><?xml version="1.0" encoding="utf-8"?>
<p:tagLst xmlns:p="http://schemas.openxmlformats.org/presentationml/2006/main">
  <p:tag name="KSO_WM_SLIDE_ID" val="diagram20203680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3680"/>
  <p:tag name="KSO_WM_SLIDE_LAYOUT" val="a_d"/>
  <p:tag name="KSO_WM_SLIDE_LAYOUT_CNT" val="1_1"/>
</p:tagLst>
</file>

<file path=ppt/tags/tag13.xml><?xml version="1.0" encoding="utf-8"?>
<p:tagLst xmlns:p="http://schemas.openxmlformats.org/presentationml/2006/main">
  <p:tag name="ISPRING_ULTRA_SCORM_COURSE_ID" val="FDE475C9-DE52-455E-B0FA-6DA6FCA7F37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完整框架稳重大气毕业论文学术答辩开题报告ppt模板"/>
</p:tagLst>
</file>

<file path=ppt/tags/tag2.xml><?xml version="1.0" encoding="utf-8"?>
<p:tagLst xmlns:p="http://schemas.openxmlformats.org/presentationml/2006/main">
  <p:tag name="KSO_WM_UNIT_TABLE_BEAUTIFY" val="smartTable{38d30420-597d-4cd3-a103-55630c5dde95}"/>
  <p:tag name="TABLE_EMPHASIZE_COLOR" val="14850714"/>
  <p:tag name="TABLE_SKINIDX" val="3"/>
  <p:tag name="TABLE_COLORIDX" val="h"/>
  <p:tag name="TABLE_RECT" val="17*69.55*926*400.9"/>
  <p:tag name="TABLE_ONEKEY_SKIN_IDX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80_1*i*1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80_1*i*2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80_1*i*3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80_1*i*4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80_1*i*5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PRESET_TEXT" val="单击此处添加大标题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80_1*a*1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80_1*i*6"/>
  <p:tag name="KSO_WM_TEMPLATE_CATEGORY" val="diagram"/>
  <p:tag name="KSO_WM_TEMPLATE_INDEX" val="20203680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175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1D4251"/>
      </a:accent1>
      <a:accent2>
        <a:srgbClr val="FCBD30"/>
      </a:accent2>
      <a:accent3>
        <a:srgbClr val="1D4251"/>
      </a:accent3>
      <a:accent4>
        <a:srgbClr val="FCBD30"/>
      </a:accent4>
      <a:accent5>
        <a:srgbClr val="1D4251"/>
      </a:accent5>
      <a:accent6>
        <a:srgbClr val="FCBD30"/>
      </a:accent6>
      <a:hlink>
        <a:srgbClr val="1D4251"/>
      </a:hlink>
      <a:folHlink>
        <a:srgbClr val="FCBD30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3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4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5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6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7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WPS 演示</Application>
  <PresentationFormat>宽屏</PresentationFormat>
  <Paragraphs>220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FontAwesome</vt:lpstr>
      <vt:lpstr>方正正大黑简体</vt:lpstr>
      <vt:lpstr>黑体</vt:lpstr>
      <vt:lpstr>Agency FB</vt:lpstr>
      <vt:lpstr>NumberOnly</vt:lpstr>
      <vt:lpstr>方正尚酷简体</vt:lpstr>
      <vt:lpstr>Watford DB</vt:lpstr>
      <vt:lpstr>造字工房劲黑（非商用）常规体</vt:lpstr>
      <vt:lpstr>FontAwesome</vt:lpstr>
      <vt:lpstr>Open Sans</vt:lpstr>
      <vt:lpstr>Times New Roman</vt:lpstr>
      <vt:lpstr>微软雅黑</vt:lpstr>
      <vt:lpstr>Lato Regular</vt:lpstr>
      <vt:lpstr>方正兰亭黑简体</vt:lpstr>
      <vt:lpstr>DINCond-Medium</vt:lpstr>
      <vt:lpstr>Segoe Print</vt:lpstr>
      <vt:lpstr>方正兰亭细黑_GBK</vt:lpstr>
      <vt:lpstr>Campton Light</vt:lpstr>
      <vt:lpstr>Arial Unicode MS</vt:lpstr>
      <vt:lpstr>Campton Medium</vt:lpstr>
      <vt:lpstr>等线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李三岁半</cp:lastModifiedBy>
  <cp:revision>77</cp:revision>
  <dcterms:created xsi:type="dcterms:W3CDTF">2017-03-20T02:00:00Z</dcterms:created>
  <dcterms:modified xsi:type="dcterms:W3CDTF">2020-03-20T04:46:11Z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