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70" r:id="rId3"/>
    <p:sldId id="260" r:id="rId4"/>
    <p:sldId id="25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73" r:id="rId14"/>
    <p:sldId id="274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75" r:id="rId23"/>
    <p:sldId id="295" r:id="rId24"/>
    <p:sldId id="276" r:id="rId25"/>
    <p:sldId id="296" r:id="rId26"/>
    <p:sldId id="298" r:id="rId27"/>
    <p:sldId id="297" r:id="rId28"/>
    <p:sldId id="299" r:id="rId29"/>
    <p:sldId id="300" r:id="rId30"/>
    <p:sldId id="302" r:id="rId31"/>
    <p:sldId id="301" r:id="rId32"/>
    <p:sldId id="303" r:id="rId33"/>
    <p:sldId id="304" r:id="rId34"/>
    <p:sldId id="305" r:id="rId35"/>
    <p:sldId id="306" r:id="rId36"/>
    <p:sldId id="307" r:id="rId37"/>
    <p:sldId id="308" r:id="rId38"/>
    <p:sldId id="277" r:id="rId39"/>
    <p:sldId id="278" r:id="rId40"/>
    <p:sldId id="279" r:id="rId41"/>
    <p:sldId id="272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3" autoAdjust="0"/>
    <p:restoredTop sz="94241" autoAdjust="0"/>
  </p:normalViewPr>
  <p:slideViewPr>
    <p:cSldViewPr snapToGrid="0">
      <p:cViewPr varScale="1">
        <p:scale>
          <a:sx n="77" d="100"/>
          <a:sy n="77" d="100"/>
        </p:scale>
        <p:origin x="9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5F5F4-38C9-4D48-A096-BD2ACBF4237B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C2083-EC46-42D3-8947-835B29F3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72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레이어를 반복적으로 쌓을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019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969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686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246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274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90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517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89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315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21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350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708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48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존잼이라는</a:t>
            </a:r>
            <a:r>
              <a:rPr lang="ko-KR" altLang="en-US" dirty="0"/>
              <a:t> 키워드의 </a:t>
            </a:r>
            <a:r>
              <a:rPr lang="ko-KR" altLang="en-US" dirty="0" err="1"/>
              <a:t>어텐션</a:t>
            </a:r>
            <a:r>
              <a:rPr lang="ko-KR" altLang="en-US" dirty="0"/>
              <a:t> 스코어가  높아지게끔 학습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C2083-EC46-42D3-8947-835B29F32F0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683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EF78C-916F-4695-B609-E1A02B258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B946F6-656F-4920-B11D-6478C4F57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E29CE-EF62-4A3C-BCD5-005E5E6AB8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93A6FE-AC6C-4CEB-8A65-2B3796475E55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419221-B621-44C2-9210-3DC4BB4D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80DDDB-8BC6-4C8F-9F0A-A1FB2D3A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01B63A-079C-48CA-98C5-5A6C74C11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10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9669C2-F527-49EA-BB82-EE916D86F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17574E-ECDB-4CC8-8671-37C469124C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93A6FE-AC6C-4CEB-8A65-2B3796475E55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F39270-D9D0-42A7-9C72-7790B070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562D0-0141-40C6-8EA4-EFE86C2E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01B63A-079C-48CA-98C5-5A6C74C1175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선 선" descr="선 선">
            <a:extLst>
              <a:ext uri="{FF2B5EF4-FFF2-40B4-BE49-F238E27FC236}">
                <a16:creationId xmlns:a16="http://schemas.microsoft.com/office/drawing/2014/main" id="{B5ABDD70-006F-4282-A50E-9F150D7AE4D9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63862"/>
            <a:ext cx="8206847" cy="6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2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1F935CBF-29B3-42A7-A782-5947E68B4EF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136" y="151397"/>
            <a:ext cx="782054" cy="7820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86CBCA-63F9-448D-BA32-C0B62C72FC76}"/>
              </a:ext>
            </a:extLst>
          </p:cNvPr>
          <p:cNvSpPr txBox="1"/>
          <p:nvPr userDrawn="1"/>
        </p:nvSpPr>
        <p:spPr>
          <a:xfrm>
            <a:off x="9790460" y="171450"/>
            <a:ext cx="2044278" cy="8104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spc="0" normalizeH="0" baseline="0" dirty="0">
                <a:ln>
                  <a:noFill/>
                </a:ln>
                <a:effectLst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venir Next Medium"/>
              </a:rPr>
              <a:t>15</a:t>
            </a:r>
            <a:r>
              <a:rPr kumimoji="0" lang="ko-KR" altLang="en-US" b="1" i="0" u="none" strike="noStrike" cap="none" spc="0" normalizeH="0" baseline="0" dirty="0">
                <a:ln>
                  <a:noFill/>
                </a:ln>
                <a:effectLst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venir Next Medium"/>
              </a:rPr>
              <a:t>기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정규세션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spc="0" normalizeH="0" baseline="0" dirty="0">
                <a:ln>
                  <a:noFill/>
                </a:ln>
                <a:effectLst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venir Next Medium"/>
              </a:rPr>
              <a:t>TOBIG’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 14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OOO</a:t>
            </a:r>
            <a:endParaRPr kumimoji="0" lang="ko-KR" altLang="en-US" b="1" i="0" u="none" strike="noStrike" cap="none" spc="0" normalizeH="0" baseline="0" dirty="0">
              <a:ln>
                <a:noFill/>
              </a:ln>
              <a:effectLst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7266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9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5.png"/><Relationship Id="rId9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docs.net/31379" TargetMode="External"/><Relationship Id="rId3" Type="http://schemas.openxmlformats.org/officeDocument/2006/relationships/hyperlink" Target="https://casa-de-feel.tistory.com/39" TargetMode="External"/><Relationship Id="rId7" Type="http://schemas.openxmlformats.org/officeDocument/2006/relationships/hyperlink" Target="https://www.blossominkyung.com/deeplearning/transfomer-positional-encoding" TargetMode="External"/><Relationship Id="rId2" Type="http://schemas.openxmlformats.org/officeDocument/2006/relationships/hyperlink" Target="https://byumm315.tistory.com/entry/RNN%EC%9D%84-%EC%95%8C%EC%95%84%EB%B4%85%EC%8B%9C%EB%8B%A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kidocs.net/22893" TargetMode="External"/><Relationship Id="rId5" Type="http://schemas.openxmlformats.org/officeDocument/2006/relationships/hyperlink" Target="https://dgkim5360.tistory.com/entry/understanding-long-short-term-memory-lstm-kr" TargetMode="External"/><Relationship Id="rId4" Type="http://schemas.openxmlformats.org/officeDocument/2006/relationships/hyperlink" Target="https://wikidocs.net/22886" TargetMode="External"/><Relationship Id="rId9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F8763334-1755-49AB-AAC6-7F4D665B4C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32" y="479323"/>
            <a:ext cx="2949677" cy="2949677"/>
          </a:xfrm>
          <a:prstGeom prst="rect">
            <a:avLst/>
          </a:prstGeom>
          <a:effectLst>
            <a:outerShdw blurRad="50800" dist="50800" dir="5400000" sx="108000" sy="108000" algn="ctr" rotWithShape="0">
              <a:srgbClr val="000000"/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CBC653B-9972-41F8-BE9F-33F52A7BA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2810560"/>
            <a:ext cx="9144000" cy="955449"/>
          </a:xfrm>
        </p:spPr>
        <p:txBody>
          <a:bodyPr>
            <a:normAutofit/>
          </a:bodyPr>
          <a:lstStyle/>
          <a:p>
            <a:r>
              <a:rPr lang="en-US" altLang="ko-KR" sz="5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NLP Advanced</a:t>
            </a:r>
            <a:endParaRPr lang="ko-KR" altLang="en-US" sz="5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3" name="선 선" descr="선 선">
            <a:extLst>
              <a:ext uri="{FF2B5EF4-FFF2-40B4-BE49-F238E27FC236}">
                <a16:creationId xmlns:a16="http://schemas.microsoft.com/office/drawing/2014/main" id="{ADFB2BB1-3A7C-4FC4-9CB2-3C7636DBD25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04533" y="3840975"/>
            <a:ext cx="11782931" cy="842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29E6A07-552A-441F-BF7D-A543257AB68E}"/>
              </a:ext>
            </a:extLst>
          </p:cNvPr>
          <p:cNvSpPr txBox="1"/>
          <p:nvPr/>
        </p:nvSpPr>
        <p:spPr>
          <a:xfrm>
            <a:off x="4800419" y="4705893"/>
            <a:ext cx="2591159" cy="1231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>
                <a:ln>
                  <a:noFill/>
                </a:ln>
                <a:effectLst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venir Next Medium"/>
              </a:rPr>
              <a:t>19</a:t>
            </a:r>
            <a:r>
              <a:rPr kumimoji="0" lang="ko-KR" altLang="en-US" sz="2000" b="1" i="0" u="none" strike="noStrike" cap="none" spc="0" normalizeH="0" baseline="0" dirty="0">
                <a:ln>
                  <a:noFill/>
                </a:ln>
                <a:effectLst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venir Next Medium"/>
              </a:rPr>
              <a:t>기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정규세션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>
                <a:ln>
                  <a:noFill/>
                </a:ln>
                <a:effectLst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venir Next Medium"/>
              </a:rPr>
              <a:t>TOBIG’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 18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국주현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effectLst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0940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2714E22A-F83B-BC29-2285-4BE66CEC86E0}"/>
              </a:ext>
            </a:extLst>
          </p:cNvPr>
          <p:cNvGrpSpPr/>
          <p:nvPr/>
        </p:nvGrpSpPr>
        <p:grpSpPr>
          <a:xfrm>
            <a:off x="414064" y="1023760"/>
            <a:ext cx="11173591" cy="3264349"/>
            <a:chOff x="393080" y="1221881"/>
            <a:chExt cx="11329835" cy="3092258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C518CD9-AC58-5432-24AA-81B2788FD6F6}"/>
                </a:ext>
              </a:extLst>
            </p:cNvPr>
            <p:cNvGrpSpPr/>
            <p:nvPr/>
          </p:nvGrpSpPr>
          <p:grpSpPr>
            <a:xfrm>
              <a:off x="469085" y="1221881"/>
              <a:ext cx="11253830" cy="3092258"/>
              <a:chOff x="469086" y="1356440"/>
              <a:chExt cx="13839625" cy="3092258"/>
            </a:xfrm>
          </p:grpSpPr>
          <p:sp>
            <p:nvSpPr>
              <p:cNvPr id="5" name="object 6">
                <a:extLst>
                  <a:ext uri="{FF2B5EF4-FFF2-40B4-BE49-F238E27FC236}">
                    <a16:creationId xmlns:a16="http://schemas.microsoft.com/office/drawing/2014/main" id="{B61B3F7F-F863-4166-B233-329E08B641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086" y="1356440"/>
                <a:ext cx="7933934" cy="54550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12700">
                  <a:lnSpc>
                    <a:spcPct val="150000"/>
                  </a:lnSpc>
                  <a:spcBef>
                    <a:spcPts val="100"/>
                  </a:spcBef>
                </a:pPr>
                <a:r>
                  <a:rPr lang="en-US" altLang="ko-KR" sz="28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LSTM – </a:t>
                </a:r>
                <a:r>
                  <a:rPr lang="ko-KR" altLang="en-US" sz="28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출력 게이트</a:t>
                </a:r>
                <a:endPara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" name="object 6">
                <a:extLst>
                  <a:ext uri="{FF2B5EF4-FFF2-40B4-BE49-F238E27FC236}">
                    <a16:creationId xmlns:a16="http://schemas.microsoft.com/office/drawing/2014/main" id="{7B189C92-5C48-5B3B-1798-00A8CEB035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086" y="1932303"/>
                <a:ext cx="13839625" cy="251639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298450" indent="-285750">
                  <a:lnSpc>
                    <a:spcPct val="15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endPara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98450" indent="-285750">
                  <a:lnSpc>
                    <a:spcPct val="15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endPara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98450" indent="-285750">
                  <a:lnSpc>
                    <a:spcPct val="15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endPara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98450" indent="-285750">
                  <a:lnSpc>
                    <a:spcPct val="15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endPara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98450" indent="-285750">
                  <a:lnSpc>
                    <a:spcPct val="15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endPara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12700">
                  <a:lnSpc>
                    <a:spcPct val="150000"/>
                  </a:lnSpc>
                  <a:spcBef>
                    <a:spcPts val="100"/>
                  </a:spcBef>
                </a:pPr>
                <a:endPara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58B411EA-A8D6-10B9-7312-02B83D6375B9}"/>
                </a:ext>
              </a:extLst>
            </p:cNvPr>
            <p:cNvSpPr txBox="1">
              <a:spLocks/>
            </p:cNvSpPr>
            <p:nvPr/>
          </p:nvSpPr>
          <p:spPr>
            <a:xfrm>
              <a:off x="393080" y="1797744"/>
              <a:ext cx="11129412" cy="116650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현재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hidden state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를 만드는 게이트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새로 만든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cell state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에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tanh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를 적용하고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,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이전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hidden state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와 현재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input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값을 가중치와 곱해준다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.</a:t>
              </a: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sigmoid gate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의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output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과 곱해주면 현재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hidden state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완성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679912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01 | Seq2Seq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562994-B151-F60F-9EC6-7903DD2425EA}"/>
              </a:ext>
            </a:extLst>
          </p:cNvPr>
          <p:cNvGrpSpPr/>
          <p:nvPr/>
        </p:nvGrpSpPr>
        <p:grpSpPr>
          <a:xfrm>
            <a:off x="9620249" y="72322"/>
            <a:ext cx="2743201" cy="869790"/>
            <a:chOff x="9620249" y="72322"/>
            <a:chExt cx="2743201" cy="86979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B2553C7-2A29-44B7-BE70-07C55A321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DA6BCE-4496-13C1-4E5F-1A2FC510A9AA}"/>
                </a:ext>
              </a:extLst>
            </p:cNvPr>
            <p:cNvSpPr txBox="1"/>
            <p:nvPr/>
          </p:nvSpPr>
          <p:spPr>
            <a:xfrm>
              <a:off x="962024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18</a:t>
              </a:r>
              <a:r>
                <a:rPr lang="ko-KR" altLang="en-US" b="1" dirty="0"/>
                <a:t>기 국주현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361A4BC0-D204-0A3B-D451-2E9D45B98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798" y="3075038"/>
            <a:ext cx="9403080" cy="300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67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2714E22A-F83B-BC29-2285-4BE66CEC86E0}"/>
              </a:ext>
            </a:extLst>
          </p:cNvPr>
          <p:cNvGrpSpPr/>
          <p:nvPr/>
        </p:nvGrpSpPr>
        <p:grpSpPr>
          <a:xfrm>
            <a:off x="414064" y="1023760"/>
            <a:ext cx="11173591" cy="3264349"/>
            <a:chOff x="393080" y="1221881"/>
            <a:chExt cx="11329835" cy="3092258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C518CD9-AC58-5432-24AA-81B2788FD6F6}"/>
                </a:ext>
              </a:extLst>
            </p:cNvPr>
            <p:cNvGrpSpPr/>
            <p:nvPr/>
          </p:nvGrpSpPr>
          <p:grpSpPr>
            <a:xfrm>
              <a:off x="469084" y="1221881"/>
              <a:ext cx="11253831" cy="3092258"/>
              <a:chOff x="469085" y="1356440"/>
              <a:chExt cx="13839626" cy="3092258"/>
            </a:xfrm>
          </p:grpSpPr>
          <p:sp>
            <p:nvSpPr>
              <p:cNvPr id="5" name="object 6">
                <a:extLst>
                  <a:ext uri="{FF2B5EF4-FFF2-40B4-BE49-F238E27FC236}">
                    <a16:creationId xmlns:a16="http://schemas.microsoft.com/office/drawing/2014/main" id="{B61B3F7F-F863-4166-B233-329E08B641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085" y="1356440"/>
                <a:ext cx="9823277" cy="54550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12700">
                  <a:lnSpc>
                    <a:spcPct val="150000"/>
                  </a:lnSpc>
                  <a:spcBef>
                    <a:spcPts val="100"/>
                  </a:spcBef>
                </a:pPr>
                <a:r>
                  <a:rPr lang="en-US" altLang="ko-KR" sz="28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Seq2Seq</a:t>
                </a:r>
                <a:r>
                  <a:rPr lang="en-US" altLang="ko-KR" sz="28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(Sequence-to-Sequence)</a:t>
                </a:r>
              </a:p>
            </p:txBody>
          </p:sp>
          <p:sp>
            <p:nvSpPr>
              <p:cNvPr id="2" name="object 6">
                <a:extLst>
                  <a:ext uri="{FF2B5EF4-FFF2-40B4-BE49-F238E27FC236}">
                    <a16:creationId xmlns:a16="http://schemas.microsoft.com/office/drawing/2014/main" id="{7B189C92-5C48-5B3B-1798-00A8CEB035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086" y="1932303"/>
                <a:ext cx="13839625" cy="251639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298450" indent="-285750">
                  <a:lnSpc>
                    <a:spcPct val="15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endPara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98450" indent="-285750">
                  <a:lnSpc>
                    <a:spcPct val="15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endPara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98450" indent="-285750">
                  <a:lnSpc>
                    <a:spcPct val="15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endPara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98450" indent="-285750">
                  <a:lnSpc>
                    <a:spcPct val="15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endPara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98450" indent="-285750">
                  <a:lnSpc>
                    <a:spcPct val="15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endPara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12700">
                  <a:lnSpc>
                    <a:spcPct val="150000"/>
                  </a:lnSpc>
                  <a:spcBef>
                    <a:spcPts val="100"/>
                  </a:spcBef>
                </a:pPr>
                <a:endPara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58B411EA-A8D6-10B9-7312-02B83D6375B9}"/>
                </a:ext>
              </a:extLst>
            </p:cNvPr>
            <p:cNvSpPr txBox="1">
              <a:spLocks/>
            </p:cNvSpPr>
            <p:nvPr/>
          </p:nvSpPr>
          <p:spPr>
            <a:xfrm>
              <a:off x="393080" y="1797744"/>
              <a:ext cx="11129412" cy="75663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입력된 시퀀스로부터 다른 도메인의 시퀀스를 출력하는 다양한 분야에서 사용되는 모델</a:t>
              </a:r>
              <a:endParaRPr lang="en-US" altLang="ko-KR" dirty="0">
                <a:latin typeface="+mn-lt"/>
                <a:ea typeface="나눔스퀘어 Bold" panose="020B0600000101010101" pitchFamily="50" charset="-127"/>
              </a:endParaRPr>
            </a:p>
            <a:p>
              <a:pPr marL="755650" lvl="1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endParaRPr lang="en-US" altLang="ko-KR" sz="100" dirty="0">
                <a:ea typeface="나눔스퀘어 Bold" panose="020B0600000101010101" pitchFamily="50" charset="-127"/>
              </a:endParaRPr>
            </a:p>
            <a:p>
              <a:pPr marL="469900" lvl="1">
                <a:lnSpc>
                  <a:spcPct val="150000"/>
                </a:lnSpc>
                <a:spcBef>
                  <a:spcPts val="100"/>
                </a:spcBef>
              </a:pPr>
              <a:r>
                <a:rPr lang="en-US" altLang="ko-KR" sz="1600" dirty="0">
                  <a:ea typeface="나눔스퀘어 Bold" panose="020B0600000101010101" pitchFamily="50" charset="-127"/>
                </a:rPr>
                <a:t>Ex) </a:t>
              </a:r>
              <a:r>
                <a:rPr lang="ko-KR" altLang="en-US" sz="1600" dirty="0" err="1">
                  <a:ea typeface="나눔스퀘어 Bold" panose="020B0600000101010101" pitchFamily="50" charset="-127"/>
                </a:rPr>
                <a:t>챗봇</a:t>
              </a:r>
              <a:r>
                <a:rPr lang="en-US" altLang="ko-KR" sz="1600" dirty="0">
                  <a:ea typeface="나눔스퀘어 Bold" panose="020B0600000101010101" pitchFamily="50" charset="-127"/>
                </a:rPr>
                <a:t>(Chatbot)</a:t>
              </a:r>
              <a:r>
                <a:rPr lang="ko-KR" altLang="en-US" sz="1600" dirty="0">
                  <a:ea typeface="나눔스퀘어 Bold" panose="020B0600000101010101" pitchFamily="50" charset="-127"/>
                </a:rPr>
                <a:t>과 기계 번역</a:t>
              </a:r>
              <a:r>
                <a:rPr lang="en-US" altLang="ko-KR" sz="1600" dirty="0">
                  <a:ea typeface="나눔스퀘어 Bold" panose="020B0600000101010101" pitchFamily="50" charset="-127"/>
                </a:rPr>
                <a:t>(Machine Translation)</a:t>
              </a:r>
            </a:p>
          </p:txBody>
        </p:sp>
      </p:grp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679912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01 | Seq2Seq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562994-B151-F60F-9EC6-7903DD2425EA}"/>
              </a:ext>
            </a:extLst>
          </p:cNvPr>
          <p:cNvGrpSpPr/>
          <p:nvPr/>
        </p:nvGrpSpPr>
        <p:grpSpPr>
          <a:xfrm>
            <a:off x="9620249" y="72322"/>
            <a:ext cx="2743201" cy="869790"/>
            <a:chOff x="9620249" y="72322"/>
            <a:chExt cx="2743201" cy="86979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B2553C7-2A29-44B7-BE70-07C55A321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DA6BCE-4496-13C1-4E5F-1A2FC510A9AA}"/>
                </a:ext>
              </a:extLst>
            </p:cNvPr>
            <p:cNvSpPr txBox="1"/>
            <p:nvPr/>
          </p:nvSpPr>
          <p:spPr>
            <a:xfrm>
              <a:off x="962024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18</a:t>
              </a:r>
              <a:r>
                <a:rPr lang="ko-KR" altLang="en-US" b="1" dirty="0"/>
                <a:t>기 국주현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C6A3A072-6E68-29F3-52F8-3AFDD9DDA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2833" y="3250503"/>
            <a:ext cx="5011009" cy="265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64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2714E22A-F83B-BC29-2285-4BE66CEC86E0}"/>
              </a:ext>
            </a:extLst>
          </p:cNvPr>
          <p:cNvGrpSpPr/>
          <p:nvPr/>
        </p:nvGrpSpPr>
        <p:grpSpPr>
          <a:xfrm>
            <a:off x="414064" y="1023760"/>
            <a:ext cx="11173591" cy="5681416"/>
            <a:chOff x="393080" y="1221881"/>
            <a:chExt cx="11329835" cy="5381902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C518CD9-AC58-5432-24AA-81B2788FD6F6}"/>
                </a:ext>
              </a:extLst>
            </p:cNvPr>
            <p:cNvGrpSpPr/>
            <p:nvPr/>
          </p:nvGrpSpPr>
          <p:grpSpPr>
            <a:xfrm>
              <a:off x="469084" y="1221881"/>
              <a:ext cx="11253831" cy="3092258"/>
              <a:chOff x="469085" y="1356440"/>
              <a:chExt cx="13839626" cy="3092258"/>
            </a:xfrm>
          </p:grpSpPr>
          <p:sp>
            <p:nvSpPr>
              <p:cNvPr id="5" name="object 6">
                <a:extLst>
                  <a:ext uri="{FF2B5EF4-FFF2-40B4-BE49-F238E27FC236}">
                    <a16:creationId xmlns:a16="http://schemas.microsoft.com/office/drawing/2014/main" id="{B61B3F7F-F863-4166-B233-329E08B641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085" y="1356440"/>
                <a:ext cx="9823277" cy="54550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12700">
                  <a:lnSpc>
                    <a:spcPct val="150000"/>
                  </a:lnSpc>
                  <a:spcBef>
                    <a:spcPts val="100"/>
                  </a:spcBef>
                </a:pPr>
                <a:r>
                  <a:rPr lang="en-US" altLang="ko-KR" sz="28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Seq2Seq</a:t>
                </a:r>
                <a:r>
                  <a:rPr lang="en-US" altLang="ko-KR" sz="28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(Sequence-to-Sequence)</a:t>
                </a:r>
              </a:p>
            </p:txBody>
          </p:sp>
          <p:sp>
            <p:nvSpPr>
              <p:cNvPr id="2" name="object 6">
                <a:extLst>
                  <a:ext uri="{FF2B5EF4-FFF2-40B4-BE49-F238E27FC236}">
                    <a16:creationId xmlns:a16="http://schemas.microsoft.com/office/drawing/2014/main" id="{7B189C92-5C48-5B3B-1798-00A8CEB035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086" y="1932303"/>
                <a:ext cx="13839625" cy="251639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298450" indent="-285750">
                  <a:lnSpc>
                    <a:spcPct val="15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endPara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98450" indent="-285750">
                  <a:lnSpc>
                    <a:spcPct val="15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endPara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98450" indent="-285750">
                  <a:lnSpc>
                    <a:spcPct val="15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endPara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98450" indent="-285750">
                  <a:lnSpc>
                    <a:spcPct val="15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endPara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98450" indent="-285750">
                  <a:lnSpc>
                    <a:spcPct val="15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endPara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12700">
                  <a:lnSpc>
                    <a:spcPct val="150000"/>
                  </a:lnSpc>
                  <a:spcBef>
                    <a:spcPts val="100"/>
                  </a:spcBef>
                </a:pPr>
                <a:endPara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58B411EA-A8D6-10B9-7312-02B83D6375B9}"/>
                </a:ext>
              </a:extLst>
            </p:cNvPr>
            <p:cNvSpPr txBox="1">
              <a:spLocks/>
            </p:cNvSpPr>
            <p:nvPr/>
          </p:nvSpPr>
          <p:spPr>
            <a:xfrm>
              <a:off x="393080" y="1797744"/>
              <a:ext cx="11129412" cy="480603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seq2seq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는 크게 인코더와 </a:t>
              </a:r>
              <a:r>
                <a:rPr lang="ko-KR" altLang="en-US" sz="1800" dirty="0" err="1">
                  <a:latin typeface="+mn-lt"/>
                  <a:ea typeface="나눔스퀘어 Bold" panose="020B0600000101010101" pitchFamily="50" charset="-127"/>
                </a:rPr>
                <a:t>디코더라는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 두 개의 모듈로 구성됨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인코더는 입력 문장의 모든 단어들을 순차적으로 입력 받은 뒤에 마지막에 이 모든 단어 정보들을 압축해서 하나의 벡터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(context vector) 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를 만들게 됨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 err="1">
                  <a:latin typeface="+mn-lt"/>
                  <a:ea typeface="나눔스퀘어 Bold" panose="020B0600000101010101" pitchFamily="50" charset="-127"/>
                </a:rPr>
                <a:t>디코더는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 컨텍스트 벡터를 받아서 번역된 단어를 한 개씩 순차적으로 출력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하지만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, seq2seq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는 번역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scale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이 커졌을 때 고정된 크기의 벡터로 인한 병목현상을 발생시킬 수 있음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그래서 등장한 기법이 </a:t>
              </a:r>
              <a:r>
                <a:rPr lang="ko-KR" altLang="en-US" sz="1800" dirty="0" err="1">
                  <a:latin typeface="+mn-lt"/>
                  <a:ea typeface="나눔스퀘어 Bold" panose="020B0600000101010101" pitchFamily="50" charset="-127"/>
                </a:rPr>
                <a:t>어텐션을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 활용한 기계번역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!</a:t>
              </a:r>
            </a:p>
          </p:txBody>
        </p:sp>
      </p:grp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679912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01 | Seq2Seq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562994-B151-F60F-9EC6-7903DD2425EA}"/>
              </a:ext>
            </a:extLst>
          </p:cNvPr>
          <p:cNvGrpSpPr/>
          <p:nvPr/>
        </p:nvGrpSpPr>
        <p:grpSpPr>
          <a:xfrm>
            <a:off x="9620249" y="72322"/>
            <a:ext cx="2743201" cy="869790"/>
            <a:chOff x="9620249" y="72322"/>
            <a:chExt cx="2743201" cy="86979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B2553C7-2A29-44B7-BE70-07C55A321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DA6BCE-4496-13C1-4E5F-1A2FC510A9AA}"/>
                </a:ext>
              </a:extLst>
            </p:cNvPr>
            <p:cNvSpPr txBox="1"/>
            <p:nvPr/>
          </p:nvSpPr>
          <p:spPr>
            <a:xfrm>
              <a:off x="962024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18</a:t>
              </a:r>
              <a:r>
                <a:rPr lang="ko-KR" altLang="en-US" b="1" dirty="0"/>
                <a:t>기 국주현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7C1C9035-C588-882D-BA6D-9E92859B0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0941" y="3241809"/>
            <a:ext cx="4530118" cy="259243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EA2A8CE-6809-AD67-4ED4-4E68DD5077BA}"/>
              </a:ext>
            </a:extLst>
          </p:cNvPr>
          <p:cNvCxnSpPr/>
          <p:nvPr/>
        </p:nvCxnSpPr>
        <p:spPr>
          <a:xfrm>
            <a:off x="6351639" y="5034116"/>
            <a:ext cx="452284" cy="4916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DF6215-391D-1259-3AE9-CDEEB536D529}"/>
              </a:ext>
            </a:extLst>
          </p:cNvPr>
          <p:cNvSpPr txBox="1"/>
          <p:nvPr/>
        </p:nvSpPr>
        <p:spPr>
          <a:xfrm>
            <a:off x="6705600" y="543449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고정된 크기</a:t>
            </a:r>
          </a:p>
        </p:txBody>
      </p:sp>
    </p:spTree>
    <p:extLst>
      <p:ext uri="{BB962C8B-B14F-4D97-AF65-F5344CB8AC3E}">
        <p14:creationId xmlns:p14="http://schemas.microsoft.com/office/powerpoint/2010/main" val="2665007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A60DED4F-9B7D-4520-AE9C-852FB2D6D65D}"/>
              </a:ext>
            </a:extLst>
          </p:cNvPr>
          <p:cNvSpPr txBox="1">
            <a:spLocks/>
          </p:cNvSpPr>
          <p:nvPr/>
        </p:nvSpPr>
        <p:spPr>
          <a:xfrm>
            <a:off x="2089854" y="2618308"/>
            <a:ext cx="8012291" cy="1894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algn="ctr" hangingPunct="1">
              <a:buFont typeface="Avenir Next"/>
              <a:buNone/>
            </a:pPr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02</a:t>
            </a:r>
          </a:p>
          <a:p>
            <a:pPr marL="0" indent="0" algn="ctr" hangingPunct="1">
              <a:buFont typeface="Avenir Next"/>
              <a:buNone/>
            </a:pPr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Attention </a:t>
            </a:r>
            <a:r>
              <a:rPr lang="en-US" altLang="ko-KR" sz="4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machanism</a:t>
            </a:r>
            <a:endParaRPr lang="en-US" altLang="ko-KR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23F3EB-B0A3-8855-F483-280F3E6C4797}"/>
              </a:ext>
            </a:extLst>
          </p:cNvPr>
          <p:cNvGrpSpPr/>
          <p:nvPr/>
        </p:nvGrpSpPr>
        <p:grpSpPr>
          <a:xfrm>
            <a:off x="9620249" y="72322"/>
            <a:ext cx="2743201" cy="869790"/>
            <a:chOff x="9620249" y="72322"/>
            <a:chExt cx="2743201" cy="86979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7DA4318-D83A-5745-B638-49E6A1FC9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E6B92E-0A0A-2028-449F-9216E95E6833}"/>
                </a:ext>
              </a:extLst>
            </p:cNvPr>
            <p:cNvSpPr txBox="1"/>
            <p:nvPr/>
          </p:nvSpPr>
          <p:spPr>
            <a:xfrm>
              <a:off x="962024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18</a:t>
              </a:r>
              <a:r>
                <a:rPr lang="ko-KR" altLang="en-US" b="1" dirty="0"/>
                <a:t>기 국주현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1353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49787"/>
            <a:ext cx="679912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fontScale="92500"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02</a:t>
            </a:r>
            <a:r>
              <a:rPr lang="ko-KR" altLang="en-US" sz="36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ㅣ</a:t>
            </a: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Attention </a:t>
            </a:r>
            <a:r>
              <a:rPr lang="en-US" altLang="ko-KR" sz="36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machanism</a:t>
            </a:r>
            <a:endParaRPr lang="en-US" altLang="ko-KR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61B3F7F-F863-4166-B233-329E08B641F0}"/>
              </a:ext>
            </a:extLst>
          </p:cNvPr>
          <p:cNvSpPr txBox="1">
            <a:spLocks/>
          </p:cNvSpPr>
          <p:nvPr/>
        </p:nvSpPr>
        <p:spPr>
          <a:xfrm>
            <a:off x="671970" y="5287718"/>
            <a:ext cx="1084805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Attention: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풀고자 하는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Task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핵심이 되는 정보를 찾아서 집중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562994-B151-F60F-9EC6-7903DD2425EA}"/>
              </a:ext>
            </a:extLst>
          </p:cNvPr>
          <p:cNvGrpSpPr/>
          <p:nvPr/>
        </p:nvGrpSpPr>
        <p:grpSpPr>
          <a:xfrm>
            <a:off x="9620249" y="72322"/>
            <a:ext cx="2743201" cy="869790"/>
            <a:chOff x="9620249" y="72322"/>
            <a:chExt cx="2743201" cy="86979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B2553C7-2A29-44B7-BE70-07C55A321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DA6BCE-4496-13C1-4E5F-1A2FC510A9AA}"/>
                </a:ext>
              </a:extLst>
            </p:cNvPr>
            <p:cNvSpPr txBox="1"/>
            <p:nvPr/>
          </p:nvSpPr>
          <p:spPr>
            <a:xfrm>
              <a:off x="962024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18</a:t>
              </a:r>
              <a:r>
                <a:rPr lang="ko-KR" altLang="en-US" b="1" dirty="0"/>
                <a:t>기 국주현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7294A012-D19D-1318-EB40-1AA57279C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66" y="1858727"/>
            <a:ext cx="8642739" cy="288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88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49787"/>
            <a:ext cx="679912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fontScale="92500"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02</a:t>
            </a:r>
            <a:r>
              <a:rPr lang="ko-KR" altLang="en-US" sz="36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ㅣ</a:t>
            </a: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Attention </a:t>
            </a:r>
            <a:r>
              <a:rPr lang="en-US" altLang="ko-KR" sz="36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machanism</a:t>
            </a:r>
            <a:endParaRPr lang="en-US" altLang="ko-KR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61B3F7F-F863-4166-B233-329E08B641F0}"/>
              </a:ext>
            </a:extLst>
          </p:cNvPr>
          <p:cNvSpPr txBox="1">
            <a:spLocks/>
          </p:cNvSpPr>
          <p:nvPr/>
        </p:nvSpPr>
        <p:spPr>
          <a:xfrm>
            <a:off x="-786698" y="1319587"/>
            <a:ext cx="914903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긍정과 부정을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맞추는 영화 리뷰 분류 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Task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562994-B151-F60F-9EC6-7903DD2425EA}"/>
              </a:ext>
            </a:extLst>
          </p:cNvPr>
          <p:cNvGrpSpPr/>
          <p:nvPr/>
        </p:nvGrpSpPr>
        <p:grpSpPr>
          <a:xfrm>
            <a:off x="9620249" y="72322"/>
            <a:ext cx="2743201" cy="869790"/>
            <a:chOff x="9620249" y="72322"/>
            <a:chExt cx="2743201" cy="86979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B2553C7-2A29-44B7-BE70-07C55A321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DA6BCE-4496-13C1-4E5F-1A2FC510A9AA}"/>
                </a:ext>
              </a:extLst>
            </p:cNvPr>
            <p:cNvSpPr txBox="1"/>
            <p:nvPr/>
          </p:nvSpPr>
          <p:spPr>
            <a:xfrm>
              <a:off x="962024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18</a:t>
              </a:r>
              <a:r>
                <a:rPr lang="ko-KR" altLang="en-US" b="1" dirty="0"/>
                <a:t>기 국주현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C59752F3-49F6-38AF-46EB-38EDD4295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621" y="2679809"/>
            <a:ext cx="10036410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77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49787"/>
            <a:ext cx="679912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fontScale="92500"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02</a:t>
            </a:r>
            <a:r>
              <a:rPr lang="ko-KR" altLang="en-US" sz="36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ㅣ</a:t>
            </a: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Attention </a:t>
            </a:r>
            <a:r>
              <a:rPr lang="en-US" altLang="ko-KR" sz="36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machanism</a:t>
            </a:r>
            <a:endParaRPr lang="en-US" altLang="ko-KR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61B3F7F-F863-4166-B233-329E08B641F0}"/>
              </a:ext>
            </a:extLst>
          </p:cNvPr>
          <p:cNvSpPr txBox="1">
            <a:spLocks/>
          </p:cNvSpPr>
          <p:nvPr/>
        </p:nvSpPr>
        <p:spPr>
          <a:xfrm>
            <a:off x="408412" y="1158788"/>
            <a:ext cx="529134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Attention </a:t>
            </a:r>
            <a:r>
              <a:rPr lang="en-US" altLang="ko-KR" sz="2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mchanism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562994-B151-F60F-9EC6-7903DD2425EA}"/>
              </a:ext>
            </a:extLst>
          </p:cNvPr>
          <p:cNvGrpSpPr/>
          <p:nvPr/>
        </p:nvGrpSpPr>
        <p:grpSpPr>
          <a:xfrm>
            <a:off x="9620249" y="72322"/>
            <a:ext cx="2743201" cy="869790"/>
            <a:chOff x="9620249" y="72322"/>
            <a:chExt cx="2743201" cy="86979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B2553C7-2A29-44B7-BE70-07C55A321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DA6BCE-4496-13C1-4E5F-1A2FC510A9AA}"/>
                </a:ext>
              </a:extLst>
            </p:cNvPr>
            <p:cNvSpPr txBox="1"/>
            <p:nvPr/>
          </p:nvSpPr>
          <p:spPr>
            <a:xfrm>
              <a:off x="962024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18</a:t>
              </a:r>
              <a:r>
                <a:rPr lang="ko-KR" altLang="en-US" b="1" dirty="0"/>
                <a:t>기 국주현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37E3DC98-1509-6F50-F5E6-157804869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11" y="2401388"/>
            <a:ext cx="4012005" cy="24460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35E91A-01BC-701E-0775-DBB9B145D63F}"/>
              </a:ext>
            </a:extLst>
          </p:cNvPr>
          <p:cNvSpPr txBox="1"/>
          <p:nvPr/>
        </p:nvSpPr>
        <p:spPr>
          <a:xfrm>
            <a:off x="5415383" y="2272981"/>
            <a:ext cx="6179820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1) </a:t>
            </a:r>
            <a:r>
              <a:rPr lang="ko-KR" altLang="en-US" dirty="0"/>
              <a:t>주어진 특정 시점 </a:t>
            </a:r>
            <a:r>
              <a:rPr lang="en-US" altLang="ko-KR" dirty="0"/>
              <a:t>t</a:t>
            </a:r>
            <a:r>
              <a:rPr lang="ko-KR" altLang="en-US" dirty="0"/>
              <a:t>의 </a:t>
            </a:r>
            <a:r>
              <a:rPr lang="en-US" altLang="ko-KR" dirty="0"/>
              <a:t>'</a:t>
            </a:r>
            <a:r>
              <a:rPr lang="ko-KR" altLang="en-US" dirty="0"/>
              <a:t>쿼리</a:t>
            </a:r>
            <a:r>
              <a:rPr lang="en-US" altLang="ko-KR" dirty="0"/>
              <a:t>(Query)'</a:t>
            </a:r>
            <a:r>
              <a:rPr lang="ko-KR" altLang="en-US" dirty="0"/>
              <a:t>에 대해서 모든 </a:t>
            </a:r>
            <a:r>
              <a:rPr lang="en-US" altLang="ko-KR" dirty="0"/>
              <a:t>'</a:t>
            </a:r>
            <a:r>
              <a:rPr lang="ko-KR" altLang="en-US" dirty="0"/>
              <a:t>키</a:t>
            </a:r>
            <a:r>
              <a:rPr lang="en-US" altLang="ko-KR" dirty="0"/>
              <a:t>(Key)'</a:t>
            </a:r>
            <a:r>
              <a:rPr lang="ko-KR" altLang="en-US" dirty="0"/>
              <a:t>와의 유사도를 각각 구함</a:t>
            </a:r>
            <a:r>
              <a:rPr lang="en-US" altLang="ko-KR" dirty="0"/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2) </a:t>
            </a:r>
            <a:r>
              <a:rPr lang="ko-KR" altLang="en-US" dirty="0"/>
              <a:t>구해낸 이 유사도를 키와 맵핑 되어있는 각각의 </a:t>
            </a:r>
            <a:r>
              <a:rPr lang="en-US" altLang="ko-KR" dirty="0"/>
              <a:t>'</a:t>
            </a:r>
            <a:r>
              <a:rPr lang="ko-KR" altLang="en-US" dirty="0"/>
              <a:t>값</a:t>
            </a:r>
            <a:r>
              <a:rPr lang="en-US" altLang="ko-KR" dirty="0"/>
              <a:t>(Value)'</a:t>
            </a:r>
            <a:r>
              <a:rPr lang="ko-KR" altLang="en-US" dirty="0"/>
              <a:t>에 반영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3) </a:t>
            </a:r>
            <a:r>
              <a:rPr lang="ko-KR" altLang="en-US" dirty="0"/>
              <a:t>그리고 유사도가 반영된 </a:t>
            </a:r>
            <a:r>
              <a:rPr lang="en-US" altLang="ko-KR" dirty="0"/>
              <a:t>'</a:t>
            </a:r>
            <a:r>
              <a:rPr lang="ko-KR" altLang="en-US" dirty="0"/>
              <a:t>값</a:t>
            </a:r>
            <a:r>
              <a:rPr lang="en-US" altLang="ko-KR" dirty="0"/>
              <a:t>(Value)'</a:t>
            </a:r>
            <a:r>
              <a:rPr lang="ko-KR" altLang="en-US" dirty="0"/>
              <a:t>을 모두 더해서 리턴</a:t>
            </a:r>
            <a:r>
              <a:rPr lang="en-US" altLang="ko-KR" dirty="0"/>
              <a:t>! </a:t>
            </a:r>
            <a:r>
              <a:rPr lang="ko-KR" altLang="en-US" dirty="0"/>
              <a:t>이를 </a:t>
            </a:r>
            <a:r>
              <a:rPr lang="ko-KR" altLang="en-US" dirty="0" err="1"/>
              <a:t>어텐션</a:t>
            </a:r>
            <a:r>
              <a:rPr lang="ko-KR" altLang="en-US" dirty="0"/>
              <a:t> 값</a:t>
            </a:r>
            <a:r>
              <a:rPr lang="en-US" altLang="ko-KR" dirty="0"/>
              <a:t>(Attention Value)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913022-7B52-0BD3-204B-A037882DE937}"/>
              </a:ext>
            </a:extLst>
          </p:cNvPr>
          <p:cNvSpPr txBox="1"/>
          <p:nvPr/>
        </p:nvSpPr>
        <p:spPr>
          <a:xfrm>
            <a:off x="550153" y="5154914"/>
            <a:ext cx="61803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seq2seq </a:t>
            </a:r>
            <a:r>
              <a:rPr lang="ko-KR" altLang="en-US" dirty="0" err="1"/>
              <a:t>어텐션</a:t>
            </a:r>
            <a:r>
              <a:rPr lang="ko-KR" altLang="en-US" dirty="0"/>
              <a:t> 알고리즘이 쓰인 모델에서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Q = Query : t </a:t>
            </a:r>
            <a:r>
              <a:rPr lang="ko-KR" altLang="en-US" dirty="0"/>
              <a:t>시점의 </a:t>
            </a:r>
            <a:r>
              <a:rPr lang="ko-KR" altLang="en-US" dirty="0" err="1"/>
              <a:t>디코더</a:t>
            </a:r>
            <a:r>
              <a:rPr lang="ko-KR" altLang="en-US" dirty="0"/>
              <a:t> 셀에서의 은닉 상태</a:t>
            </a:r>
          </a:p>
          <a:p>
            <a:r>
              <a:rPr lang="en-US" altLang="ko-KR" dirty="0"/>
              <a:t>K = Keys : </a:t>
            </a:r>
            <a:r>
              <a:rPr lang="ko-KR" altLang="en-US" dirty="0"/>
              <a:t>모든 시점의 인코더 셀의 은닉 상태들</a:t>
            </a:r>
          </a:p>
          <a:p>
            <a:r>
              <a:rPr lang="en-US" altLang="ko-KR" dirty="0"/>
              <a:t>V = Values : </a:t>
            </a:r>
            <a:r>
              <a:rPr lang="ko-KR" altLang="en-US" dirty="0"/>
              <a:t>모든 시점의 인코더 셀의 은닉 상태들</a:t>
            </a:r>
          </a:p>
        </p:txBody>
      </p:sp>
    </p:spTree>
    <p:extLst>
      <p:ext uri="{BB962C8B-B14F-4D97-AF65-F5344CB8AC3E}">
        <p14:creationId xmlns:p14="http://schemas.microsoft.com/office/powerpoint/2010/main" val="2713251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49787"/>
            <a:ext cx="679912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fontScale="92500"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02</a:t>
            </a:r>
            <a:r>
              <a:rPr lang="ko-KR" altLang="en-US" sz="36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ㅣ</a:t>
            </a: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Attention </a:t>
            </a:r>
            <a:r>
              <a:rPr lang="en-US" altLang="ko-KR" sz="36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machanism</a:t>
            </a:r>
            <a:endParaRPr lang="en-US" altLang="ko-KR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61B3F7F-F863-4166-B233-329E08B641F0}"/>
              </a:ext>
            </a:extLst>
          </p:cNvPr>
          <p:cNvSpPr txBox="1">
            <a:spLocks/>
          </p:cNvSpPr>
          <p:nvPr/>
        </p:nvSpPr>
        <p:spPr>
          <a:xfrm>
            <a:off x="408412" y="1158788"/>
            <a:ext cx="832737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닷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프로덕트 </a:t>
            </a:r>
            <a:r>
              <a:rPr lang="ko-KR" altLang="en-US" sz="2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어텐션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(Dot-Product Attention)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562994-B151-F60F-9EC6-7903DD2425EA}"/>
              </a:ext>
            </a:extLst>
          </p:cNvPr>
          <p:cNvGrpSpPr/>
          <p:nvPr/>
        </p:nvGrpSpPr>
        <p:grpSpPr>
          <a:xfrm>
            <a:off x="9620249" y="72322"/>
            <a:ext cx="2743201" cy="869790"/>
            <a:chOff x="9620249" y="72322"/>
            <a:chExt cx="2743201" cy="86979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B2553C7-2A29-44B7-BE70-07C55A321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DA6BCE-4496-13C1-4E5F-1A2FC510A9AA}"/>
                </a:ext>
              </a:extLst>
            </p:cNvPr>
            <p:cNvSpPr txBox="1"/>
            <p:nvPr/>
          </p:nvSpPr>
          <p:spPr>
            <a:xfrm>
              <a:off x="962024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18</a:t>
              </a:r>
              <a:r>
                <a:rPr lang="ko-KR" altLang="en-US" b="1" dirty="0"/>
                <a:t>기 국주현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835E91A-01BC-701E-0775-DBB9B145D63F}"/>
              </a:ext>
            </a:extLst>
          </p:cNvPr>
          <p:cNvSpPr txBox="1"/>
          <p:nvPr/>
        </p:nvSpPr>
        <p:spPr>
          <a:xfrm>
            <a:off x="5925770" y="2578606"/>
            <a:ext cx="6179820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기본적인 </a:t>
            </a:r>
            <a:r>
              <a:rPr lang="ko-KR" altLang="en-US" dirty="0" err="1"/>
              <a:t>어텐션</a:t>
            </a:r>
            <a:r>
              <a:rPr lang="ko-KR" altLang="en-US" dirty="0"/>
              <a:t> 연산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seq2seq</a:t>
            </a:r>
            <a:r>
              <a:rPr lang="ko-KR" altLang="en-US" dirty="0"/>
              <a:t>에서 사용되는 닷</a:t>
            </a:r>
            <a:r>
              <a:rPr lang="en-US" altLang="ko-KR" dirty="0"/>
              <a:t>-</a:t>
            </a:r>
            <a:r>
              <a:rPr lang="ko-KR" altLang="en-US" dirty="0"/>
              <a:t>프로덕트 </a:t>
            </a:r>
            <a:r>
              <a:rPr lang="ko-KR" altLang="en-US" dirty="0" err="1"/>
              <a:t>어텐션과</a:t>
            </a:r>
            <a:r>
              <a:rPr lang="ko-KR" altLang="en-US" dirty="0"/>
              <a:t> 다른 </a:t>
            </a:r>
            <a:r>
              <a:rPr lang="ko-KR" altLang="en-US" dirty="0" err="1"/>
              <a:t>어텐션의</a:t>
            </a:r>
            <a:r>
              <a:rPr lang="ko-KR" altLang="en-US" dirty="0"/>
              <a:t> 차이는 주로 중간 수식이 조금 다른데</a:t>
            </a:r>
            <a:r>
              <a:rPr lang="en-US" altLang="ko-KR" dirty="0"/>
              <a:t>,</a:t>
            </a:r>
            <a:r>
              <a:rPr lang="ko-KR" altLang="en-US" dirty="0"/>
              <a:t> 메커니즘 자체는 거의 유사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285D68-2A55-9CA0-A2FA-6446A7B63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12" y="1639895"/>
            <a:ext cx="5517358" cy="43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22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49787"/>
            <a:ext cx="679912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fontScale="92500"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02</a:t>
            </a:r>
            <a:r>
              <a:rPr lang="ko-KR" altLang="en-US" sz="36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ㅣ</a:t>
            </a: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Attention </a:t>
            </a:r>
            <a:r>
              <a:rPr lang="en-US" altLang="ko-KR" sz="36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machanism</a:t>
            </a:r>
            <a:endParaRPr lang="en-US" altLang="ko-KR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61B3F7F-F863-4166-B233-329E08B641F0}"/>
              </a:ext>
            </a:extLst>
          </p:cNvPr>
          <p:cNvSpPr txBox="1">
            <a:spLocks/>
          </p:cNvSpPr>
          <p:nvPr/>
        </p:nvSpPr>
        <p:spPr>
          <a:xfrm>
            <a:off x="408412" y="1158788"/>
            <a:ext cx="832737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닷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프로덕트 </a:t>
            </a:r>
            <a:r>
              <a:rPr lang="ko-KR" altLang="en-US" sz="2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어텐션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(Dot-Product Attention)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562994-B151-F60F-9EC6-7903DD2425EA}"/>
              </a:ext>
            </a:extLst>
          </p:cNvPr>
          <p:cNvGrpSpPr/>
          <p:nvPr/>
        </p:nvGrpSpPr>
        <p:grpSpPr>
          <a:xfrm>
            <a:off x="9620249" y="72322"/>
            <a:ext cx="2743201" cy="869790"/>
            <a:chOff x="9620249" y="72322"/>
            <a:chExt cx="2743201" cy="86979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B2553C7-2A29-44B7-BE70-07C55A321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DA6BCE-4496-13C1-4E5F-1A2FC510A9AA}"/>
                </a:ext>
              </a:extLst>
            </p:cNvPr>
            <p:cNvSpPr txBox="1"/>
            <p:nvPr/>
          </p:nvSpPr>
          <p:spPr>
            <a:xfrm>
              <a:off x="962024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18</a:t>
              </a:r>
              <a:r>
                <a:rPr lang="ko-KR" altLang="en-US" b="1" dirty="0"/>
                <a:t>기 국주현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835E91A-01BC-701E-0775-DBB9B145D63F}"/>
              </a:ext>
            </a:extLst>
          </p:cNvPr>
          <p:cNvSpPr txBox="1"/>
          <p:nvPr/>
        </p:nvSpPr>
        <p:spPr>
          <a:xfrm>
            <a:off x="5771407" y="1674071"/>
            <a:ext cx="6179820" cy="4193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b="1" dirty="0" err="1"/>
              <a:t>어텐션</a:t>
            </a:r>
            <a:r>
              <a:rPr lang="ko-KR" altLang="en-US" b="1" dirty="0"/>
              <a:t> 스코어</a:t>
            </a:r>
            <a:r>
              <a:rPr lang="en-US" altLang="ko-KR" b="1" dirty="0"/>
              <a:t>(Attention Score</a:t>
            </a:r>
            <a:r>
              <a:rPr lang="en-US" altLang="ko-KR" dirty="0"/>
              <a:t>) </a:t>
            </a:r>
            <a:r>
              <a:rPr lang="ko-KR" altLang="en-US" dirty="0"/>
              <a:t>구하기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의미</a:t>
            </a:r>
            <a:r>
              <a:rPr lang="en-US" altLang="ko-KR" dirty="0"/>
              <a:t>: </a:t>
            </a:r>
            <a:r>
              <a:rPr lang="ko-KR" altLang="en-US" dirty="0"/>
              <a:t>현재 </a:t>
            </a:r>
            <a:r>
              <a:rPr lang="ko-KR" altLang="en-US" b="1" dirty="0" err="1"/>
              <a:t>디코더의</a:t>
            </a:r>
            <a:r>
              <a:rPr lang="ko-KR" altLang="en-US" b="1" dirty="0"/>
              <a:t> 시점 </a:t>
            </a:r>
            <a:r>
              <a:rPr lang="en-US" altLang="ko-KR" b="1" dirty="0"/>
              <a:t>t</a:t>
            </a:r>
            <a:r>
              <a:rPr lang="ko-KR" altLang="en-US" dirty="0"/>
              <a:t>에서 단어를 예측하기 위해</a:t>
            </a:r>
            <a:r>
              <a:rPr lang="en-US" altLang="ko-KR" dirty="0"/>
              <a:t>, </a:t>
            </a:r>
            <a:r>
              <a:rPr lang="ko-KR" altLang="en-US" dirty="0"/>
              <a:t>인코더의 모든 은닉 상태 각각이 </a:t>
            </a:r>
            <a:r>
              <a:rPr lang="ko-KR" altLang="en-US" b="1" dirty="0" err="1"/>
              <a:t>디코더의</a:t>
            </a:r>
            <a:r>
              <a:rPr lang="ko-KR" altLang="en-US" b="1" dirty="0"/>
              <a:t> 현 시점의 은닉상태 </a:t>
            </a:r>
            <a:r>
              <a:rPr lang="en-US" altLang="ko-KR" b="1" dirty="0" err="1"/>
              <a:t>st</a:t>
            </a:r>
            <a:r>
              <a:rPr lang="ko-KR" altLang="en-US" dirty="0"/>
              <a:t>와 얼마나 유사한지를 판단하는 스코어 값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h1, h2, …, </a:t>
            </a:r>
            <a:r>
              <a:rPr lang="en-US" altLang="ko-KR" b="1" dirty="0" err="1"/>
              <a:t>hN</a:t>
            </a:r>
            <a:r>
              <a:rPr lang="en-US" altLang="ko-KR" dirty="0"/>
              <a:t> : </a:t>
            </a:r>
            <a:r>
              <a:rPr lang="ko-KR" altLang="en-US" dirty="0"/>
              <a:t>인코더의 은닉 상태</a:t>
            </a:r>
            <a:r>
              <a:rPr lang="en-US" altLang="ko-KR" dirty="0"/>
              <a:t>(hidden state)</a:t>
            </a:r>
            <a:r>
              <a:rPr lang="ko-KR" altLang="en-US" dirty="0"/>
              <a:t> 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/>
              <a:t>st</a:t>
            </a:r>
            <a:r>
              <a:rPr lang="en-US" altLang="ko-KR" b="1" dirty="0"/>
              <a:t>(Q: </a:t>
            </a:r>
            <a:r>
              <a:rPr lang="ko-KR" altLang="en-US" b="1" dirty="0"/>
              <a:t>쿼리</a:t>
            </a:r>
            <a:r>
              <a:rPr lang="en-US" altLang="ko-KR" b="1" dirty="0"/>
              <a:t>) </a:t>
            </a:r>
            <a:r>
              <a:rPr lang="en-US" altLang="ko-KR" dirty="0"/>
              <a:t>: </a:t>
            </a:r>
            <a:r>
              <a:rPr lang="ko-KR" altLang="en-US" dirty="0" err="1"/>
              <a:t>디코더의</a:t>
            </a:r>
            <a:r>
              <a:rPr lang="ko-KR" altLang="en-US" dirty="0"/>
              <a:t> 은닉 상태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Attention score</a:t>
            </a:r>
            <a:br>
              <a:rPr lang="en-US" altLang="ko-KR" dirty="0"/>
            </a:br>
            <a:r>
              <a:rPr lang="en-US" altLang="ko-KR" dirty="0" err="1"/>
              <a:t>st</a:t>
            </a:r>
            <a:r>
              <a:rPr lang="en-US" altLang="ko-KR" dirty="0"/>
              <a:t> </a:t>
            </a:r>
            <a:r>
              <a:rPr lang="ko-KR" altLang="en-US" dirty="0"/>
              <a:t>를 전치</a:t>
            </a:r>
            <a:r>
              <a:rPr lang="en-US" altLang="ko-KR" dirty="0"/>
              <a:t>(transpose)</a:t>
            </a:r>
            <a:r>
              <a:rPr lang="ko-KR" altLang="en-US" dirty="0"/>
              <a:t>하고 각 은닉 상태와</a:t>
            </a:r>
            <a:r>
              <a:rPr lang="en-US" altLang="ko-KR" dirty="0"/>
              <a:t>(h)</a:t>
            </a:r>
            <a:r>
              <a:rPr lang="ko-KR" altLang="en-US" dirty="0"/>
              <a:t> 내적</a:t>
            </a:r>
            <a:r>
              <a:rPr lang="en-US" altLang="ko-KR" dirty="0"/>
              <a:t>(dot product)</a:t>
            </a:r>
            <a:r>
              <a:rPr lang="ko-KR" altLang="en-US" dirty="0"/>
              <a:t>을 수행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285D68-2A55-9CA0-A2FA-6446A7B63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3951" y="5482598"/>
            <a:ext cx="1658049" cy="130308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E35824A-1DEE-E194-A497-65E31FDB3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104" y="2148266"/>
            <a:ext cx="5448303" cy="30791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0BFA7B4-C810-91F3-7E47-91417CAB40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94" y="5641217"/>
            <a:ext cx="1417397" cy="9672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4EE765F-5D9E-003E-37DD-FCA8AFEA13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529" y="5661702"/>
            <a:ext cx="2229895" cy="4148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50F72FC-6F7D-7B6D-0AE0-A34C421825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626" y="6068418"/>
            <a:ext cx="2464781" cy="413847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B725FBE-FD51-A16F-46D4-6A2938B9E78F}"/>
              </a:ext>
            </a:extLst>
          </p:cNvPr>
          <p:cNvCxnSpPr/>
          <p:nvPr/>
        </p:nvCxnSpPr>
        <p:spPr>
          <a:xfrm flipH="1">
            <a:off x="5771407" y="4980214"/>
            <a:ext cx="857993" cy="108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BE24DE-6C98-1FF2-C82E-7667820BCC14}"/>
              </a:ext>
            </a:extLst>
          </p:cNvPr>
          <p:cNvSpPr/>
          <p:nvPr/>
        </p:nvSpPr>
        <p:spPr>
          <a:xfrm>
            <a:off x="10451690" y="6076566"/>
            <a:ext cx="1740310" cy="709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45C791D-8C0D-A3DB-6191-D27078BABBB7}"/>
              </a:ext>
            </a:extLst>
          </p:cNvPr>
          <p:cNvCxnSpPr>
            <a:cxnSpLocks/>
          </p:cNvCxnSpPr>
          <p:nvPr/>
        </p:nvCxnSpPr>
        <p:spPr>
          <a:xfrm flipH="1" flipV="1">
            <a:off x="5530634" y="3673934"/>
            <a:ext cx="1009314" cy="6658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4A0466F-6EAA-5F3F-D5F8-018A45DE2C96}"/>
              </a:ext>
            </a:extLst>
          </p:cNvPr>
          <p:cNvCxnSpPr>
            <a:cxnSpLocks/>
          </p:cNvCxnSpPr>
          <p:nvPr/>
        </p:nvCxnSpPr>
        <p:spPr>
          <a:xfrm rot="10800000">
            <a:off x="3155477" y="2773019"/>
            <a:ext cx="3444107" cy="1233816"/>
          </a:xfrm>
          <a:prstGeom prst="bentConnector3">
            <a:avLst>
              <a:gd name="adj1" fmla="val 440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7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49787"/>
            <a:ext cx="679912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fontScale="92500"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02</a:t>
            </a:r>
            <a:r>
              <a:rPr lang="ko-KR" altLang="en-US" sz="36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ㅣ</a:t>
            </a: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Attention </a:t>
            </a:r>
            <a:r>
              <a:rPr lang="en-US" altLang="ko-KR" sz="36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machanism</a:t>
            </a:r>
            <a:endParaRPr lang="en-US" altLang="ko-KR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61B3F7F-F863-4166-B233-329E08B641F0}"/>
              </a:ext>
            </a:extLst>
          </p:cNvPr>
          <p:cNvSpPr txBox="1">
            <a:spLocks/>
          </p:cNvSpPr>
          <p:nvPr/>
        </p:nvSpPr>
        <p:spPr>
          <a:xfrm>
            <a:off x="408412" y="1158788"/>
            <a:ext cx="832737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닷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프로덕트 </a:t>
            </a:r>
            <a:r>
              <a:rPr lang="ko-KR" altLang="en-US" sz="2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어텐션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(Dot-Product Attention)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562994-B151-F60F-9EC6-7903DD2425EA}"/>
              </a:ext>
            </a:extLst>
          </p:cNvPr>
          <p:cNvGrpSpPr/>
          <p:nvPr/>
        </p:nvGrpSpPr>
        <p:grpSpPr>
          <a:xfrm>
            <a:off x="9620249" y="72322"/>
            <a:ext cx="2743201" cy="869790"/>
            <a:chOff x="9620249" y="72322"/>
            <a:chExt cx="2743201" cy="86979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B2553C7-2A29-44B7-BE70-07C55A321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DA6BCE-4496-13C1-4E5F-1A2FC510A9AA}"/>
                </a:ext>
              </a:extLst>
            </p:cNvPr>
            <p:cNvSpPr txBox="1"/>
            <p:nvPr/>
          </p:nvSpPr>
          <p:spPr>
            <a:xfrm>
              <a:off x="962024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18</a:t>
              </a:r>
              <a:r>
                <a:rPr lang="ko-KR" altLang="en-US" b="1" dirty="0"/>
                <a:t>기 국주현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835E91A-01BC-701E-0775-DBB9B145D63F}"/>
              </a:ext>
            </a:extLst>
          </p:cNvPr>
          <p:cNvSpPr txBox="1"/>
          <p:nvPr/>
        </p:nvSpPr>
        <p:spPr>
          <a:xfrm>
            <a:off x="5771407" y="2608139"/>
            <a:ext cx="6179820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R" startAt="2"/>
            </a:pPr>
            <a:r>
              <a:rPr lang="ko-KR" altLang="en-US" b="1" dirty="0" err="1"/>
              <a:t>어텐션</a:t>
            </a:r>
            <a:r>
              <a:rPr lang="ko-KR" altLang="en-US" b="1" dirty="0"/>
              <a:t> 분포</a:t>
            </a:r>
            <a:r>
              <a:rPr lang="en-US" altLang="ko-KR" b="1" dirty="0"/>
              <a:t>(Attention Distribution)</a:t>
            </a:r>
            <a:r>
              <a:rPr lang="ko-KR" altLang="en-US" b="1" dirty="0"/>
              <a:t> 구하기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의미</a:t>
            </a:r>
            <a:r>
              <a:rPr lang="en-US" altLang="ko-KR" b="1" dirty="0"/>
              <a:t>: </a:t>
            </a:r>
            <a:r>
              <a:rPr lang="en-US" altLang="ko-KR" dirty="0"/>
              <a:t>Attention score(et)</a:t>
            </a:r>
            <a:r>
              <a:rPr lang="ko-KR" altLang="en-US" dirty="0"/>
              <a:t>에 </a:t>
            </a:r>
            <a:r>
              <a:rPr lang="ko-KR" altLang="en-US" b="1" dirty="0" err="1"/>
              <a:t>소프트맥스</a:t>
            </a:r>
            <a:r>
              <a:rPr lang="ko-KR" altLang="en-US" b="1" dirty="0"/>
              <a:t> 함수함수를 </a:t>
            </a:r>
            <a:r>
              <a:rPr lang="ko-KR" altLang="en-US" dirty="0"/>
              <a:t>적용하여</a:t>
            </a:r>
            <a:r>
              <a:rPr lang="en-US" altLang="ko-KR" dirty="0"/>
              <a:t>, </a:t>
            </a:r>
            <a:r>
              <a:rPr lang="ko-KR" altLang="en-US" dirty="0"/>
              <a:t>모든 값을 합하면 </a:t>
            </a:r>
            <a:r>
              <a:rPr lang="en-US" altLang="ko-KR" dirty="0"/>
              <a:t>1</a:t>
            </a:r>
            <a:r>
              <a:rPr lang="ko-KR" altLang="en-US" dirty="0"/>
              <a:t>이 되는 분포 </a:t>
            </a:r>
            <a:br>
              <a:rPr lang="en-US" altLang="ko-KR" dirty="0"/>
            </a:b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여기서 각각의 값은 </a:t>
            </a:r>
            <a:r>
              <a:rPr lang="en-US" altLang="ko-KR" dirty="0"/>
              <a:t>attention weight </a:t>
            </a:r>
            <a:r>
              <a:rPr lang="ko-KR" altLang="en-US" dirty="0"/>
              <a:t>라고 불림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285D68-2A55-9CA0-A2FA-6446A7B63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3951" y="5482598"/>
            <a:ext cx="1658049" cy="13030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85633D3-69B8-F991-2020-FEC0766278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600" y="2334458"/>
            <a:ext cx="5628807" cy="288355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129BBE-01DF-C722-077E-51F1FDAFCBB7}"/>
              </a:ext>
            </a:extLst>
          </p:cNvPr>
          <p:cNvSpPr/>
          <p:nvPr/>
        </p:nvSpPr>
        <p:spPr>
          <a:xfrm>
            <a:off x="10412361" y="5929083"/>
            <a:ext cx="1120878" cy="265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E5A2F66-4377-A3AC-CC70-0A2D8D08B8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166" y="4030272"/>
            <a:ext cx="2396038" cy="51063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2C847AE-02D6-CE43-B451-F0CCA99A2C19}"/>
              </a:ext>
            </a:extLst>
          </p:cNvPr>
          <p:cNvCxnSpPr>
            <a:cxnSpLocks/>
          </p:cNvCxnSpPr>
          <p:nvPr/>
        </p:nvCxnSpPr>
        <p:spPr>
          <a:xfrm flipH="1">
            <a:off x="1172818" y="2176670"/>
            <a:ext cx="791105" cy="585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7186444-325A-CEF9-0CF8-85224CC8731B}"/>
              </a:ext>
            </a:extLst>
          </p:cNvPr>
          <p:cNvCxnSpPr>
            <a:cxnSpLocks/>
          </p:cNvCxnSpPr>
          <p:nvPr/>
        </p:nvCxnSpPr>
        <p:spPr>
          <a:xfrm flipH="1">
            <a:off x="1742661" y="2253472"/>
            <a:ext cx="324678" cy="407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DC4E5C9-470F-78E2-5A8B-AE8939052E84}"/>
              </a:ext>
            </a:extLst>
          </p:cNvPr>
          <p:cNvCxnSpPr>
            <a:cxnSpLocks/>
          </p:cNvCxnSpPr>
          <p:nvPr/>
        </p:nvCxnSpPr>
        <p:spPr>
          <a:xfrm>
            <a:off x="2405270" y="2253472"/>
            <a:ext cx="349771" cy="381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B6F4E29-5061-0243-FB21-5284DDCAF183}"/>
              </a:ext>
            </a:extLst>
          </p:cNvPr>
          <p:cNvCxnSpPr>
            <a:cxnSpLocks/>
          </p:cNvCxnSpPr>
          <p:nvPr/>
        </p:nvCxnSpPr>
        <p:spPr>
          <a:xfrm>
            <a:off x="2319606" y="2253472"/>
            <a:ext cx="4263" cy="58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3C3B95-E156-EFEC-11B8-57C281D38228}"/>
              </a:ext>
            </a:extLst>
          </p:cNvPr>
          <p:cNvSpPr txBox="1"/>
          <p:nvPr/>
        </p:nvSpPr>
        <p:spPr>
          <a:xfrm>
            <a:off x="1742661" y="1760287"/>
            <a:ext cx="165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어텐션</a:t>
            </a:r>
            <a:r>
              <a:rPr lang="ko-KR" altLang="en-US" dirty="0"/>
              <a:t> </a:t>
            </a:r>
            <a:r>
              <a:rPr lang="en-US" altLang="ko-KR" dirty="0"/>
              <a:t>weight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898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5">
            <a:extLst>
              <a:ext uri="{FF2B5EF4-FFF2-40B4-BE49-F238E27FC236}">
                <a16:creationId xmlns:a16="http://schemas.microsoft.com/office/drawing/2014/main" id="{D15295F2-2D9C-4AA2-B6A7-838B69DC3CCB}"/>
              </a:ext>
            </a:extLst>
          </p:cNvPr>
          <p:cNvSpPr txBox="1">
            <a:spLocks/>
          </p:cNvSpPr>
          <p:nvPr/>
        </p:nvSpPr>
        <p:spPr>
          <a:xfrm>
            <a:off x="0" y="171450"/>
            <a:ext cx="2492794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algn="ctr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F276743-BEFF-42D6-B6F3-14FB0521541D}"/>
              </a:ext>
            </a:extLst>
          </p:cNvPr>
          <p:cNvGrpSpPr/>
          <p:nvPr/>
        </p:nvGrpSpPr>
        <p:grpSpPr>
          <a:xfrm>
            <a:off x="2459505" y="2217142"/>
            <a:ext cx="7272990" cy="3610419"/>
            <a:chOff x="2929919" y="1588790"/>
            <a:chExt cx="9262081" cy="354068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06D3D71-456F-48B7-A5C4-7D57BEED053B}"/>
                </a:ext>
              </a:extLst>
            </p:cNvPr>
            <p:cNvCxnSpPr>
              <a:cxnSpLocks/>
            </p:cNvCxnSpPr>
            <p:nvPr/>
          </p:nvCxnSpPr>
          <p:spPr>
            <a:xfrm>
              <a:off x="2929920" y="1588790"/>
              <a:ext cx="9262080" cy="0"/>
            </a:xfrm>
            <a:prstGeom prst="line">
              <a:avLst/>
            </a:prstGeom>
            <a:ln w="635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53BA508-421F-43A2-B095-4055811CD797}"/>
                </a:ext>
              </a:extLst>
            </p:cNvPr>
            <p:cNvGrpSpPr/>
            <p:nvPr/>
          </p:nvGrpSpPr>
          <p:grpSpPr>
            <a:xfrm>
              <a:off x="2929919" y="1784495"/>
              <a:ext cx="9262081" cy="704706"/>
              <a:chOff x="2411759" y="1347615"/>
              <a:chExt cx="9780241" cy="704706"/>
            </a:xfrm>
          </p:grpSpPr>
          <p:sp>
            <p:nvSpPr>
              <p:cNvPr id="16" name="제목 1">
                <a:extLst>
                  <a:ext uri="{FF2B5EF4-FFF2-40B4-BE49-F238E27FC236}">
                    <a16:creationId xmlns:a16="http://schemas.microsoft.com/office/drawing/2014/main" id="{CF7537A9-F1D4-4F18-BF7D-750AD69197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59" y="1347615"/>
                <a:ext cx="9516081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U</a:t>
                </a:r>
                <a:r>
                  <a:rPr lang="en-US" altLang="ko-KR" sz="24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nit</a:t>
                </a:r>
                <a:r>
                  <a:rPr lang="en-US" altLang="ko-KR" sz="28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24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01</a:t>
                </a:r>
                <a:r>
                  <a:rPr lang="ko-KR" altLang="en-US" sz="2800" b="1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ㅣ</a:t>
                </a:r>
                <a:r>
                  <a:rPr lang="en-US" altLang="ko-KR" sz="28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Seq2Seq</a:t>
                </a:r>
                <a:endParaRPr lang="en-US" altLang="ko-KR" sz="2000" b="1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370DD709-B07B-4CC5-9FDE-CEAE7D4AF6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F94435D-8F33-4765-9118-ECF3006DD91C}"/>
                </a:ext>
              </a:extLst>
            </p:cNvPr>
            <p:cNvGrpSpPr/>
            <p:nvPr/>
          </p:nvGrpSpPr>
          <p:grpSpPr>
            <a:xfrm>
              <a:off x="2929920" y="2664584"/>
              <a:ext cx="9262080" cy="704706"/>
              <a:chOff x="2411760" y="1347614"/>
              <a:chExt cx="9780240" cy="704706"/>
            </a:xfrm>
          </p:grpSpPr>
          <p:sp>
            <p:nvSpPr>
              <p:cNvPr id="14" name="제목 1">
                <a:extLst>
                  <a:ext uri="{FF2B5EF4-FFF2-40B4-BE49-F238E27FC236}">
                    <a16:creationId xmlns:a16="http://schemas.microsoft.com/office/drawing/2014/main" id="{DC565F4B-5F71-4C0C-992E-15B48B8AAD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U</a:t>
                </a:r>
                <a:r>
                  <a:rPr lang="en-US" altLang="ko-KR" sz="24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nit</a:t>
                </a:r>
                <a:r>
                  <a:rPr lang="en-US" altLang="ko-KR" sz="28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24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02</a:t>
                </a:r>
                <a:r>
                  <a:rPr lang="ko-KR" altLang="en-US" sz="2800" b="1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ㅣ</a:t>
                </a:r>
                <a:r>
                  <a:rPr lang="en-US" altLang="ko-KR" sz="28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</a:t>
                </a:r>
                <a:r>
                  <a:rPr lang="en-US" altLang="ko-KR" sz="24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ttention </a:t>
                </a:r>
                <a:r>
                  <a:rPr lang="en-US" altLang="ko-KR" sz="2400" b="1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machanism</a:t>
                </a:r>
                <a:endParaRPr lang="ko-KR" altLang="en-US" sz="2400" b="1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A8830E92-84DA-4C73-9097-B455369094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E0CC5D8-650B-4C38-8684-C4DF643D7613}"/>
                </a:ext>
              </a:extLst>
            </p:cNvPr>
            <p:cNvGrpSpPr/>
            <p:nvPr/>
          </p:nvGrpSpPr>
          <p:grpSpPr>
            <a:xfrm>
              <a:off x="2929920" y="3544674"/>
              <a:ext cx="9262080" cy="704706"/>
              <a:chOff x="2411760" y="1347614"/>
              <a:chExt cx="9780240" cy="704706"/>
            </a:xfrm>
          </p:grpSpPr>
          <p:sp>
            <p:nvSpPr>
              <p:cNvPr id="12" name="제목 1">
                <a:extLst>
                  <a:ext uri="{FF2B5EF4-FFF2-40B4-BE49-F238E27FC236}">
                    <a16:creationId xmlns:a16="http://schemas.microsoft.com/office/drawing/2014/main" id="{FCF84E15-4E2D-4D69-94AE-7F1507A690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U</a:t>
                </a:r>
                <a:r>
                  <a:rPr lang="en-US" altLang="ko-KR" sz="24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nit</a:t>
                </a:r>
                <a:r>
                  <a:rPr lang="en-US" altLang="ko-KR" sz="28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24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03</a:t>
                </a:r>
                <a:r>
                  <a:rPr lang="ko-KR" altLang="en-US" sz="2800" b="1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ㅣ</a:t>
                </a:r>
                <a:r>
                  <a:rPr lang="en-US" altLang="ko-KR" sz="28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Transformer</a:t>
                </a:r>
                <a:endParaRPr lang="ko-KR" altLang="en-US" sz="2400" b="1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5C126D57-9ADA-4875-9322-D117BA1101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172F083-9A99-4547-96FF-D82A07699D4E}"/>
                </a:ext>
              </a:extLst>
            </p:cNvPr>
            <p:cNvGrpSpPr/>
            <p:nvPr/>
          </p:nvGrpSpPr>
          <p:grpSpPr>
            <a:xfrm>
              <a:off x="2929920" y="4424764"/>
              <a:ext cx="9262080" cy="704706"/>
              <a:chOff x="2411760" y="1347614"/>
              <a:chExt cx="9780240" cy="704706"/>
            </a:xfrm>
          </p:grpSpPr>
          <p:sp>
            <p:nvSpPr>
              <p:cNvPr id="10" name="제목 1">
                <a:extLst>
                  <a:ext uri="{FF2B5EF4-FFF2-40B4-BE49-F238E27FC236}">
                    <a16:creationId xmlns:a16="http://schemas.microsoft.com/office/drawing/2014/main" id="{84803F13-BB90-48D7-90BE-95A2323145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U</a:t>
                </a:r>
                <a:r>
                  <a:rPr lang="en-US" altLang="ko-KR" sz="24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nit</a:t>
                </a:r>
                <a:r>
                  <a:rPr lang="en-US" altLang="ko-KR" sz="28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24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04</a:t>
                </a:r>
                <a:r>
                  <a:rPr lang="ko-KR" altLang="en-US" sz="2800" b="1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ㅣ과제</a:t>
                </a:r>
                <a:endParaRPr lang="ko-KR" altLang="en-US" sz="2400" b="1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AF5FD193-2046-499A-A6F8-3D5F3F3EFB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6AAE4A6-6942-1D8F-743F-3F8477FAE860}"/>
              </a:ext>
            </a:extLst>
          </p:cNvPr>
          <p:cNvGrpSpPr/>
          <p:nvPr/>
        </p:nvGrpSpPr>
        <p:grpSpPr>
          <a:xfrm>
            <a:off x="9620249" y="72322"/>
            <a:ext cx="2743201" cy="869790"/>
            <a:chOff x="9620249" y="72322"/>
            <a:chExt cx="2743201" cy="869790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0C5C965-3DA9-1DA8-4EEC-614E7EE30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E6E68D1-9D39-71BD-DA5E-A657F9CCA7E8}"/>
                </a:ext>
              </a:extLst>
            </p:cNvPr>
            <p:cNvSpPr txBox="1"/>
            <p:nvPr/>
          </p:nvSpPr>
          <p:spPr>
            <a:xfrm>
              <a:off x="962024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18</a:t>
              </a:r>
              <a:r>
                <a:rPr lang="ko-KR" altLang="en-US" b="1" dirty="0"/>
                <a:t>기 국주현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4856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F285D68-2A55-9CA0-A2FA-6446A7B63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3951" y="5482598"/>
            <a:ext cx="1658049" cy="1303080"/>
          </a:xfrm>
          <a:prstGeom prst="rect">
            <a:avLst/>
          </a:prstGeom>
        </p:spPr>
      </p:pic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49787"/>
            <a:ext cx="679912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fontScale="92500"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02</a:t>
            </a:r>
            <a:r>
              <a:rPr lang="ko-KR" altLang="en-US" sz="36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ㅣ</a:t>
            </a: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Attention </a:t>
            </a:r>
            <a:r>
              <a:rPr lang="en-US" altLang="ko-KR" sz="36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machanism</a:t>
            </a:r>
            <a:endParaRPr lang="en-US" altLang="ko-KR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61B3F7F-F863-4166-B233-329E08B641F0}"/>
              </a:ext>
            </a:extLst>
          </p:cNvPr>
          <p:cNvSpPr txBox="1">
            <a:spLocks/>
          </p:cNvSpPr>
          <p:nvPr/>
        </p:nvSpPr>
        <p:spPr>
          <a:xfrm>
            <a:off x="408412" y="1158788"/>
            <a:ext cx="832737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닷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프로덕트 </a:t>
            </a:r>
            <a:r>
              <a:rPr lang="ko-KR" altLang="en-US" sz="2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어텐션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(Dot-Product Attention)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562994-B151-F60F-9EC6-7903DD2425EA}"/>
              </a:ext>
            </a:extLst>
          </p:cNvPr>
          <p:cNvGrpSpPr/>
          <p:nvPr/>
        </p:nvGrpSpPr>
        <p:grpSpPr>
          <a:xfrm>
            <a:off x="9620249" y="72322"/>
            <a:ext cx="2743201" cy="869790"/>
            <a:chOff x="9620249" y="72322"/>
            <a:chExt cx="2743201" cy="86979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B2553C7-2A29-44B7-BE70-07C55A321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DA6BCE-4496-13C1-4E5F-1A2FC510A9AA}"/>
                </a:ext>
              </a:extLst>
            </p:cNvPr>
            <p:cNvSpPr txBox="1"/>
            <p:nvPr/>
          </p:nvSpPr>
          <p:spPr>
            <a:xfrm>
              <a:off x="962024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18</a:t>
              </a:r>
              <a:r>
                <a:rPr lang="ko-KR" altLang="en-US" b="1" dirty="0"/>
                <a:t>기 국주현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835E91A-01BC-701E-0775-DBB9B145D63F}"/>
              </a:ext>
            </a:extLst>
          </p:cNvPr>
          <p:cNvSpPr txBox="1"/>
          <p:nvPr/>
        </p:nvSpPr>
        <p:spPr>
          <a:xfrm>
            <a:off x="5589402" y="1495021"/>
            <a:ext cx="6179820" cy="4610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3)  </a:t>
            </a:r>
            <a:r>
              <a:rPr lang="ko-KR" altLang="en-US" b="1" dirty="0" err="1"/>
              <a:t>어텐션</a:t>
            </a:r>
            <a:r>
              <a:rPr lang="ko-KR" altLang="en-US" b="1" dirty="0"/>
              <a:t> 값 </a:t>
            </a:r>
            <a:r>
              <a:rPr lang="en-US" altLang="ko-KR" b="1" dirty="0"/>
              <a:t>(Attention Value) </a:t>
            </a:r>
            <a:r>
              <a:rPr lang="ko-KR" altLang="en-US" b="1" dirty="0"/>
              <a:t>구하기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의미</a:t>
            </a:r>
            <a:r>
              <a:rPr lang="en-US" altLang="ko-KR" b="1" dirty="0"/>
              <a:t>: </a:t>
            </a:r>
            <a:r>
              <a:rPr lang="ko-KR" altLang="en-US" dirty="0"/>
              <a:t>각 인코더의 은닉 상태와 </a:t>
            </a:r>
            <a:r>
              <a:rPr lang="ko-KR" altLang="en-US" dirty="0" err="1"/>
              <a:t>어텐션</a:t>
            </a:r>
            <a:r>
              <a:rPr lang="ko-KR" altLang="en-US" dirty="0"/>
              <a:t> 가중치 값들을 곱하고</a:t>
            </a:r>
            <a:r>
              <a:rPr lang="en-US" altLang="ko-KR" dirty="0"/>
              <a:t>, </a:t>
            </a:r>
            <a:r>
              <a:rPr lang="ko-KR" altLang="en-US" dirty="0"/>
              <a:t>최종적으로 모두 더한 것</a:t>
            </a:r>
            <a:br>
              <a:rPr lang="en-US" altLang="ko-KR" dirty="0"/>
            </a:b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/>
              <a:t>어텐션</a:t>
            </a:r>
            <a:r>
              <a:rPr lang="ko-KR" altLang="en-US" b="1" dirty="0"/>
              <a:t> 값 </a:t>
            </a:r>
            <a:r>
              <a:rPr lang="en-US" altLang="ko-KR" b="1" dirty="0"/>
              <a:t>at</a:t>
            </a:r>
            <a:r>
              <a:rPr lang="ko-KR" altLang="en-US" b="1" dirty="0"/>
              <a:t>은 </a:t>
            </a:r>
            <a:r>
              <a:rPr lang="ko-KR" altLang="en-US" dirty="0"/>
              <a:t>종종 인코더의 문맥을 포함하고 </a:t>
            </a:r>
            <a:r>
              <a:rPr lang="ko-KR" altLang="en-US" dirty="0" err="1"/>
              <a:t>있다고하여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컨텍스트 벡터</a:t>
            </a:r>
            <a:r>
              <a:rPr lang="en-US" altLang="ko-KR" b="1" dirty="0">
                <a:solidFill>
                  <a:srgbClr val="FF0000"/>
                </a:solidFill>
              </a:rPr>
              <a:t>(context vector)</a:t>
            </a:r>
            <a:r>
              <a:rPr lang="ko-KR" altLang="en-US" dirty="0"/>
              <a:t>라고도 불림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4)  </a:t>
            </a:r>
            <a:r>
              <a:rPr lang="ko-KR" altLang="en-US" b="1" dirty="0" err="1"/>
              <a:t>어텐션</a:t>
            </a:r>
            <a:r>
              <a:rPr lang="ko-KR" altLang="en-US" b="1" dirty="0"/>
              <a:t> 값과 </a:t>
            </a:r>
            <a:r>
              <a:rPr lang="ko-KR" altLang="en-US" b="1" dirty="0" err="1"/>
              <a:t>디코더의</a:t>
            </a:r>
            <a:r>
              <a:rPr lang="ko-KR" altLang="en-US" b="1" dirty="0"/>
              <a:t> </a:t>
            </a:r>
            <a:r>
              <a:rPr lang="en-US" altLang="ko-KR" b="1" dirty="0"/>
              <a:t>t </a:t>
            </a:r>
            <a:r>
              <a:rPr lang="ko-KR" altLang="en-US" b="1" dirty="0"/>
              <a:t>시점의 은닉 상태를 연결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</a:rPr>
              <a:t>at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를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Segoe UI" panose="020B0502040204020203" pitchFamily="34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effectLst/>
                <a:ea typeface="Segoe UI" panose="020B0502040204020203" pitchFamily="34" charset="0"/>
              </a:rPr>
              <a:t>st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와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Segoe UI" panose="020B0502040204020203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결합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Segoe UI" panose="020B0502040204020203" pitchFamily="34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effectLst/>
                <a:ea typeface="Segoe UI" panose="020B0502040204020203" pitchFamily="34" charset="0"/>
              </a:rPr>
              <a:t>(concatenate)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하여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Segoe UI" panose="020B0502040204020203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하나의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Segoe UI" panose="020B0502040204020203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벡터로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Segoe UI" panose="020B0502040204020203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만드는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Segoe UI" panose="020B0502040204020203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작업을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Segoe UI" panose="020B0502040204020203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수행하는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Segoe UI" panose="020B0502040204020203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것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</a:rPr>
              <a:t> -&gt;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</a:rPr>
              <a:t>벡터 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</a:rPr>
              <a:t>vt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</a:rPr>
              <a:t>생성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129BBE-01DF-C722-077E-51F1FDAFCBB7}"/>
              </a:ext>
            </a:extLst>
          </p:cNvPr>
          <p:cNvSpPr/>
          <p:nvPr/>
        </p:nvSpPr>
        <p:spPr>
          <a:xfrm>
            <a:off x="10412361" y="5692877"/>
            <a:ext cx="1120878" cy="4129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09FADE-83A1-B947-F837-4312763641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005" y="1787532"/>
            <a:ext cx="4142259" cy="2582273"/>
          </a:xfrm>
          <a:prstGeom prst="rect">
            <a:avLst/>
          </a:prstGeom>
        </p:spPr>
      </p:pic>
      <p:pic>
        <p:nvPicPr>
          <p:cNvPr id="6" name="그림 5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AFA069EA-43FE-D247-3478-A90B551403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209" y="2803450"/>
            <a:ext cx="1573517" cy="78066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7E7F540-C14D-2A5A-0F67-DE34AA8D432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63" y="4559001"/>
            <a:ext cx="4419287" cy="2204335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D349915-1884-80A6-4F76-6FA779AF561D}"/>
              </a:ext>
            </a:extLst>
          </p:cNvPr>
          <p:cNvCxnSpPr/>
          <p:nvPr/>
        </p:nvCxnSpPr>
        <p:spPr>
          <a:xfrm>
            <a:off x="792456" y="4448463"/>
            <a:ext cx="46753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624E432-B81B-7B3B-64D9-9B778B604D50}"/>
              </a:ext>
            </a:extLst>
          </p:cNvPr>
          <p:cNvSpPr/>
          <p:nvPr/>
        </p:nvSpPr>
        <p:spPr>
          <a:xfrm>
            <a:off x="4834894" y="4540798"/>
            <a:ext cx="632918" cy="16436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6E71A1-49E3-2D12-1BD0-E7106BA9971D}"/>
              </a:ext>
            </a:extLst>
          </p:cNvPr>
          <p:cNvSpPr/>
          <p:nvPr/>
        </p:nvSpPr>
        <p:spPr>
          <a:xfrm>
            <a:off x="1019250" y="1688996"/>
            <a:ext cx="4142258" cy="13819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737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F285D68-2A55-9CA0-A2FA-6446A7B63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3951" y="5482598"/>
            <a:ext cx="1658049" cy="1303080"/>
          </a:xfrm>
          <a:prstGeom prst="rect">
            <a:avLst/>
          </a:prstGeom>
        </p:spPr>
      </p:pic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49787"/>
            <a:ext cx="679912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fontScale="92500"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02</a:t>
            </a:r>
            <a:r>
              <a:rPr lang="ko-KR" altLang="en-US" sz="36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ㅣ</a:t>
            </a: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Attention </a:t>
            </a:r>
            <a:r>
              <a:rPr lang="en-US" altLang="ko-KR" sz="36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machanism</a:t>
            </a:r>
            <a:endParaRPr lang="en-US" altLang="ko-KR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61B3F7F-F863-4166-B233-329E08B641F0}"/>
              </a:ext>
            </a:extLst>
          </p:cNvPr>
          <p:cNvSpPr txBox="1">
            <a:spLocks/>
          </p:cNvSpPr>
          <p:nvPr/>
        </p:nvSpPr>
        <p:spPr>
          <a:xfrm>
            <a:off x="408412" y="1158788"/>
            <a:ext cx="832737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닷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프로덕트 </a:t>
            </a:r>
            <a:r>
              <a:rPr lang="ko-KR" altLang="en-US" sz="2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어텐션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(Dot-Product Attention)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562994-B151-F60F-9EC6-7903DD2425EA}"/>
              </a:ext>
            </a:extLst>
          </p:cNvPr>
          <p:cNvGrpSpPr/>
          <p:nvPr/>
        </p:nvGrpSpPr>
        <p:grpSpPr>
          <a:xfrm>
            <a:off x="9620249" y="72322"/>
            <a:ext cx="2743201" cy="869790"/>
            <a:chOff x="9620249" y="72322"/>
            <a:chExt cx="2743201" cy="86979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B2553C7-2A29-44B7-BE70-07C55A321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DA6BCE-4496-13C1-4E5F-1A2FC510A9AA}"/>
                </a:ext>
              </a:extLst>
            </p:cNvPr>
            <p:cNvSpPr txBox="1"/>
            <p:nvPr/>
          </p:nvSpPr>
          <p:spPr>
            <a:xfrm>
              <a:off x="962024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18</a:t>
              </a:r>
              <a:r>
                <a:rPr lang="ko-KR" altLang="en-US" b="1" dirty="0"/>
                <a:t>기 국주현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35E91A-01BC-701E-0775-DBB9B145D63F}"/>
                  </a:ext>
                </a:extLst>
              </p:cNvPr>
              <p:cNvSpPr txBox="1"/>
              <p:nvPr/>
            </p:nvSpPr>
            <p:spPr>
              <a:xfrm>
                <a:off x="5576102" y="1602499"/>
                <a:ext cx="6179820" cy="2947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/>
                  <a:t>5)  </a:t>
                </a:r>
                <a:r>
                  <a:rPr lang="ko-KR" altLang="en-US" b="1" dirty="0" err="1"/>
                  <a:t>출력층</a:t>
                </a:r>
                <a:r>
                  <a:rPr lang="ko-KR" altLang="en-US" b="1" dirty="0"/>
                  <a:t> 연산의 입력 계산</a:t>
                </a:r>
                <a:endParaRPr lang="en-US" altLang="ko-KR" b="1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가중치 행렬과 곱한 후에 </a:t>
                </a:r>
                <a:r>
                  <a:rPr lang="en-US" altLang="ko-KR" dirty="0"/>
                  <a:t>tanh</a:t>
                </a:r>
                <a:r>
                  <a:rPr lang="ko-KR" altLang="en-US" dirty="0"/>
                  <a:t> 함수를 지나도록 하여 </a:t>
                </a:r>
                <a:r>
                  <a:rPr lang="ko-KR" altLang="en-US" dirty="0" err="1"/>
                  <a:t>출력층</a:t>
                </a:r>
                <a:r>
                  <a:rPr lang="ko-KR" altLang="en-US" dirty="0"/>
                  <a:t> 연산을 위한 새로운 벡터인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계산</a:t>
                </a:r>
                <a:br>
                  <a:rPr lang="en-US" altLang="ko-KR" dirty="0"/>
                </a:br>
                <a:endParaRPr lang="en-US" altLang="ko-KR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를 </a:t>
                </a:r>
                <a:r>
                  <a:rPr lang="ko-KR" altLang="ko-KR" sz="1800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ea typeface="맑은 고딕" panose="020B0503020000020004" pitchFamily="50" charset="-127"/>
                    <a:cs typeface="Segoe UI" panose="020B0502040204020203" pitchFamily="34" charset="0"/>
                  </a:rPr>
                  <a:t>출력층의</a:t>
                </a:r>
                <a:r>
                  <a:rPr lang="ko-KR" altLang="ko-KR" sz="1800" dirty="0">
                    <a:solidFill>
                      <a:srgbClr val="000000"/>
                    </a:solidFill>
                    <a:effectLst/>
                    <a:ea typeface="Segoe UI" panose="020B0502040204020203" pitchFamily="34" charset="0"/>
                  </a:rPr>
                  <a:t> </a:t>
                </a:r>
                <a:r>
                  <a:rPr lang="ko-KR" altLang="ko-KR" sz="1800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ea typeface="맑은 고딕" panose="020B0503020000020004" pitchFamily="50" charset="-127"/>
                    <a:cs typeface="Segoe UI" panose="020B0502040204020203" pitchFamily="34" charset="0"/>
                  </a:rPr>
                  <a:t>입력으로</a:t>
                </a:r>
                <a:r>
                  <a:rPr lang="ko-KR" altLang="ko-KR" sz="1800" dirty="0">
                    <a:solidFill>
                      <a:srgbClr val="000000"/>
                    </a:solidFill>
                    <a:effectLst/>
                    <a:ea typeface="Segoe UI" panose="020B0502040204020203" pitchFamily="34" charset="0"/>
                  </a:rPr>
                  <a:t> </a:t>
                </a:r>
                <a:r>
                  <a:rPr lang="ko-KR" altLang="ko-KR" sz="1800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ea typeface="맑은 고딕" panose="020B0503020000020004" pitchFamily="50" charset="-127"/>
                    <a:cs typeface="Segoe UI" panose="020B0502040204020203" pitchFamily="34" charset="0"/>
                  </a:rPr>
                  <a:t>사용하여</a:t>
                </a:r>
                <a:r>
                  <a:rPr lang="ko-KR" altLang="ko-KR" sz="1800" dirty="0">
                    <a:solidFill>
                      <a:srgbClr val="000000"/>
                    </a:solidFill>
                    <a:effectLst/>
                    <a:ea typeface="Segoe UI" panose="020B0502040204020203" pitchFamily="34" charset="0"/>
                  </a:rPr>
                  <a:t> </a:t>
                </a:r>
                <a:r>
                  <a:rPr lang="ko-KR" altLang="en-US" dirty="0">
                    <a:solidFill>
                      <a:srgbClr val="000000"/>
                    </a:solidFill>
                    <a:latin typeface="Segoe UI" panose="020B0502040204020203" pitchFamily="34" charset="0"/>
                    <a:ea typeface="맑은 고딕" panose="020B0503020000020004" pitchFamily="50" charset="-127"/>
                    <a:cs typeface="Segoe UI" panose="020B0502040204020203" pitchFamily="34" charset="0"/>
                  </a:rPr>
                  <a:t>예</a:t>
                </a:r>
                <a:r>
                  <a:rPr lang="ko-KR" altLang="ko-KR" sz="1800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ea typeface="맑은 고딕" panose="020B0503020000020004" pitchFamily="50" charset="-127"/>
                    <a:cs typeface="Segoe UI" panose="020B0502040204020203" pitchFamily="34" charset="0"/>
                  </a:rPr>
                  <a:t>측</a:t>
                </a:r>
                <a:r>
                  <a:rPr lang="ko-KR" altLang="ko-KR" sz="1800" dirty="0">
                    <a:solidFill>
                      <a:srgbClr val="000000"/>
                    </a:solidFill>
                    <a:effectLst/>
                    <a:ea typeface="Segoe UI" panose="020B0502040204020203" pitchFamily="34" charset="0"/>
                  </a:rPr>
                  <a:t> </a:t>
                </a:r>
                <a:r>
                  <a:rPr lang="ko-KR" altLang="ko-KR" sz="1800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ea typeface="맑은 고딕" panose="020B0503020000020004" pitchFamily="50" charset="-127"/>
                    <a:cs typeface="Segoe UI" panose="020B0502040204020203" pitchFamily="34" charset="0"/>
                  </a:rPr>
                  <a:t>벡터</a:t>
                </a:r>
                <a:r>
                  <a:rPr lang="ko-KR" altLang="en-US" dirty="0">
                    <a:solidFill>
                      <a:srgbClr val="000000"/>
                    </a:solidFill>
                    <a:ea typeface="맑은 고딕" panose="020B0503020000020004" pitchFamily="50" charset="-127"/>
                  </a:rPr>
                  <a:t>를 얻을 수 있음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35E91A-01BC-701E-0775-DBB9B145D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102" y="1602499"/>
                <a:ext cx="6179820" cy="2947282"/>
              </a:xfrm>
              <a:prstGeom prst="rect">
                <a:avLst/>
              </a:prstGeom>
              <a:blipFill>
                <a:blip r:embed="rId5"/>
                <a:stretch>
                  <a:fillRect l="-888" b="-24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129BBE-01DF-C722-077E-51F1FDAFCBB7}"/>
              </a:ext>
            </a:extLst>
          </p:cNvPr>
          <p:cNvSpPr/>
          <p:nvPr/>
        </p:nvSpPr>
        <p:spPr>
          <a:xfrm>
            <a:off x="10412360" y="5482598"/>
            <a:ext cx="1951089" cy="6232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5AF9DF3-2008-E767-90D9-C964BC8175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1672" y="1900542"/>
            <a:ext cx="3553222" cy="167839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624E432-B81B-7B3B-64D9-9B778B604D50}"/>
              </a:ext>
            </a:extLst>
          </p:cNvPr>
          <p:cNvSpPr/>
          <p:nvPr/>
        </p:nvSpPr>
        <p:spPr>
          <a:xfrm>
            <a:off x="4413365" y="2063035"/>
            <a:ext cx="543119" cy="13659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4E22F05-A1A7-9052-9EBE-94BAF96106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7337" y="3141465"/>
            <a:ext cx="2631253" cy="35297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4B4D9F1-9ACE-2C17-6AA5-1440F26664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87337" y="4568311"/>
            <a:ext cx="2946614" cy="44787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8D09D40-F8B0-D914-1063-CAC3354FD1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798" t="-1" b="44923"/>
          <a:stretch/>
        </p:blipFill>
        <p:spPr>
          <a:xfrm>
            <a:off x="2455284" y="4703056"/>
            <a:ext cx="1198616" cy="167839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FE7015B2-0D50-25F4-38E6-90BBCB1D21D5}"/>
              </a:ext>
            </a:extLst>
          </p:cNvPr>
          <p:cNvSpPr/>
          <p:nvPr/>
        </p:nvSpPr>
        <p:spPr>
          <a:xfrm>
            <a:off x="2306279" y="4244011"/>
            <a:ext cx="1951089" cy="16783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09E09A3-78AC-3148-D44D-FFF87F333937}"/>
                  </a:ext>
                </a:extLst>
              </p:cNvPr>
              <p:cNvSpPr txBox="1"/>
              <p:nvPr/>
            </p:nvSpPr>
            <p:spPr>
              <a:xfrm>
                <a:off x="2680309" y="4995624"/>
                <a:ext cx="7485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09E09A3-78AC-3148-D44D-FFF87F333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309" y="4995624"/>
                <a:ext cx="748565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71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A60DED4F-9B7D-4520-AE9C-852FB2D6D65D}"/>
              </a:ext>
            </a:extLst>
          </p:cNvPr>
          <p:cNvSpPr txBox="1">
            <a:spLocks/>
          </p:cNvSpPr>
          <p:nvPr/>
        </p:nvSpPr>
        <p:spPr>
          <a:xfrm>
            <a:off x="2089854" y="2618308"/>
            <a:ext cx="8012291" cy="1894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algn="ctr" hangingPunct="1">
              <a:buFont typeface="Avenir Next"/>
              <a:buNone/>
            </a:pPr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03</a:t>
            </a:r>
          </a:p>
          <a:p>
            <a:pPr marL="0" indent="0" algn="ctr" hangingPunct="1">
              <a:buFont typeface="Avenir Next"/>
              <a:buNone/>
            </a:pPr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Transformer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23F3EB-B0A3-8855-F483-280F3E6C4797}"/>
              </a:ext>
            </a:extLst>
          </p:cNvPr>
          <p:cNvGrpSpPr/>
          <p:nvPr/>
        </p:nvGrpSpPr>
        <p:grpSpPr>
          <a:xfrm>
            <a:off x="9620249" y="72322"/>
            <a:ext cx="2743201" cy="869790"/>
            <a:chOff x="9620249" y="72322"/>
            <a:chExt cx="2743201" cy="86979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7DA4318-D83A-5745-B638-49E6A1FC9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E6B92E-0A0A-2028-449F-9216E95E6833}"/>
                </a:ext>
              </a:extLst>
            </p:cNvPr>
            <p:cNvSpPr txBox="1"/>
            <p:nvPr/>
          </p:nvSpPr>
          <p:spPr>
            <a:xfrm>
              <a:off x="962024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18</a:t>
              </a:r>
              <a:r>
                <a:rPr lang="ko-KR" altLang="en-US" b="1" dirty="0"/>
                <a:t>기 국주현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4175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49787"/>
            <a:ext cx="679912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03</a:t>
            </a:r>
            <a:r>
              <a:rPr lang="ko-KR" altLang="en-US" sz="36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ㅣ</a:t>
            </a: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Transformer</a:t>
            </a:r>
          </a:p>
          <a:p>
            <a:pPr marL="0" indent="0" hangingPunct="1">
              <a:buFont typeface="Avenir Next"/>
              <a:buNone/>
            </a:pPr>
            <a:endParaRPr lang="en-US" altLang="ko-KR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61B3F7F-F863-4166-B233-329E08B641F0}"/>
              </a:ext>
            </a:extLst>
          </p:cNvPr>
          <p:cNvSpPr txBox="1">
            <a:spLocks/>
          </p:cNvSpPr>
          <p:nvPr/>
        </p:nvSpPr>
        <p:spPr>
          <a:xfrm>
            <a:off x="2316353" y="3130200"/>
            <a:ext cx="77903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ko-KR" sz="3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Attention is all you need</a:t>
            </a:r>
            <a:endParaRPr lang="ko-KR" altLang="en-US" sz="3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562994-B151-F60F-9EC6-7903DD2425EA}"/>
              </a:ext>
            </a:extLst>
          </p:cNvPr>
          <p:cNvGrpSpPr/>
          <p:nvPr/>
        </p:nvGrpSpPr>
        <p:grpSpPr>
          <a:xfrm>
            <a:off x="9620249" y="72322"/>
            <a:ext cx="2743201" cy="869790"/>
            <a:chOff x="9620249" y="72322"/>
            <a:chExt cx="2743201" cy="86979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B2553C7-2A29-44B7-BE70-07C55A321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DA6BCE-4496-13C1-4E5F-1A2FC510A9AA}"/>
                </a:ext>
              </a:extLst>
            </p:cNvPr>
            <p:cNvSpPr txBox="1"/>
            <p:nvPr/>
          </p:nvSpPr>
          <p:spPr>
            <a:xfrm>
              <a:off x="962024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18</a:t>
              </a:r>
              <a:r>
                <a:rPr lang="ko-KR" altLang="en-US" b="1" dirty="0"/>
                <a:t>기 국주현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3B2E60F-3DCC-70E4-8051-2380B760B8DE}"/>
              </a:ext>
            </a:extLst>
          </p:cNvPr>
          <p:cNvSpPr txBox="1"/>
          <p:nvPr/>
        </p:nvSpPr>
        <p:spPr>
          <a:xfrm>
            <a:off x="3132368" y="3949882"/>
            <a:ext cx="6158320" cy="108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/>
              <a:t>2017, 66919</a:t>
            </a:r>
            <a:r>
              <a:rPr lang="ko-KR" altLang="en-US" sz="1500" dirty="0"/>
              <a:t>회 인용</a:t>
            </a:r>
            <a:endParaRPr lang="en-US" altLang="ko-KR" sz="1500" dirty="0"/>
          </a:p>
          <a:p>
            <a:pPr algn="ctr">
              <a:lnSpc>
                <a:spcPct val="150000"/>
              </a:lnSpc>
            </a:pPr>
            <a:r>
              <a:rPr lang="en-US" altLang="ko-KR" sz="1500" dirty="0"/>
              <a:t>Ashish Vaswani, Noam </a:t>
            </a:r>
            <a:r>
              <a:rPr lang="en-US" altLang="ko-KR" sz="1500" dirty="0" err="1"/>
              <a:t>Shazeer</a:t>
            </a:r>
            <a:r>
              <a:rPr lang="en-US" altLang="ko-KR" sz="1500" dirty="0"/>
              <a:t>, Niki Parmar, Jakob </a:t>
            </a:r>
            <a:r>
              <a:rPr lang="en-US" altLang="ko-KR" sz="1500" dirty="0" err="1"/>
              <a:t>Uszkoreit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Llion</a:t>
            </a:r>
            <a:r>
              <a:rPr lang="en-US" altLang="ko-KR" sz="1500" dirty="0"/>
              <a:t> Jones, Aidan N. Gomez, Lukasz Kaiser, </a:t>
            </a:r>
            <a:r>
              <a:rPr lang="en-US" altLang="ko-KR" sz="1500" dirty="0" err="1"/>
              <a:t>Illia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Polosukhin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339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49787"/>
            <a:ext cx="679912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03</a:t>
            </a:r>
            <a:r>
              <a:rPr lang="ko-KR" altLang="en-US" sz="36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ㅣ</a:t>
            </a: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Transformer</a:t>
            </a:r>
          </a:p>
          <a:p>
            <a:pPr marL="0" indent="0" hangingPunct="1">
              <a:buFont typeface="Avenir Next"/>
              <a:buNone/>
            </a:pPr>
            <a:endParaRPr lang="en-US" altLang="ko-KR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562994-B151-F60F-9EC6-7903DD2425EA}"/>
              </a:ext>
            </a:extLst>
          </p:cNvPr>
          <p:cNvGrpSpPr/>
          <p:nvPr/>
        </p:nvGrpSpPr>
        <p:grpSpPr>
          <a:xfrm>
            <a:off x="9620249" y="72322"/>
            <a:ext cx="2743201" cy="869790"/>
            <a:chOff x="9620249" y="72322"/>
            <a:chExt cx="2743201" cy="86979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B2553C7-2A29-44B7-BE70-07C55A321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DA6BCE-4496-13C1-4E5F-1A2FC510A9AA}"/>
                </a:ext>
              </a:extLst>
            </p:cNvPr>
            <p:cNvSpPr txBox="1"/>
            <p:nvPr/>
          </p:nvSpPr>
          <p:spPr>
            <a:xfrm>
              <a:off x="962024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18</a:t>
              </a:r>
              <a:r>
                <a:rPr lang="ko-KR" altLang="en-US" b="1" dirty="0"/>
                <a:t>기 국주현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EB29B84-2780-F96E-B50D-268FC62FF3C8}"/>
              </a:ext>
            </a:extLst>
          </p:cNvPr>
          <p:cNvGrpSpPr/>
          <p:nvPr/>
        </p:nvGrpSpPr>
        <p:grpSpPr>
          <a:xfrm>
            <a:off x="240773" y="942112"/>
            <a:ext cx="6158320" cy="1606529"/>
            <a:chOff x="240773" y="942112"/>
            <a:chExt cx="6158320" cy="160652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3B2E60F-3DCC-70E4-8051-2380B760B8DE}"/>
                </a:ext>
              </a:extLst>
            </p:cNvPr>
            <p:cNvSpPr txBox="1"/>
            <p:nvPr/>
          </p:nvSpPr>
          <p:spPr>
            <a:xfrm>
              <a:off x="240773" y="1678851"/>
              <a:ext cx="6158320" cy="869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/>
                <a:t>기본적으로 기계 번역을 위해 제안된 모델</a:t>
              </a:r>
              <a:endParaRPr lang="en-US" altLang="ko-KR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/>
                <a:t>인코더 </a:t>
              </a:r>
              <a:r>
                <a:rPr lang="en-US" altLang="ko-KR" dirty="0"/>
                <a:t>– </a:t>
              </a:r>
              <a:r>
                <a:rPr lang="ko-KR" altLang="en-US" dirty="0" err="1"/>
                <a:t>디코더</a:t>
              </a:r>
              <a:r>
                <a:rPr lang="ko-KR" altLang="en-US" dirty="0"/>
                <a:t> 구조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A50142-CEFE-68B8-481F-E73464EAE48B}"/>
                </a:ext>
              </a:extLst>
            </p:cNvPr>
            <p:cNvSpPr txBox="1"/>
            <p:nvPr/>
          </p:nvSpPr>
          <p:spPr>
            <a:xfrm>
              <a:off x="240773" y="942112"/>
              <a:ext cx="6158320" cy="655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b="1" dirty="0"/>
                <a:t>Transformer</a:t>
              </a:r>
              <a:endParaRPr lang="ko-KR" altLang="en-US" sz="2800" b="1" dirty="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C45558F4-F4CF-8EA1-B096-7E684349D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91" y="3074244"/>
            <a:ext cx="5444902" cy="31192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120CE7-CBDB-31C9-8DBC-D55EE5CAA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297" y="1269798"/>
            <a:ext cx="3473552" cy="492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09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A120CE7-CBDB-31C9-8DBC-D55EE5CAA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723" y="1360108"/>
            <a:ext cx="3473552" cy="4929572"/>
          </a:xfrm>
          <a:prstGeom prst="rect">
            <a:avLst/>
          </a:prstGeom>
        </p:spPr>
      </p:pic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49787"/>
            <a:ext cx="679912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03</a:t>
            </a:r>
            <a:r>
              <a:rPr lang="ko-KR" altLang="en-US" sz="36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ㅣ</a:t>
            </a: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Transformer</a:t>
            </a:r>
          </a:p>
          <a:p>
            <a:pPr marL="0" indent="0" hangingPunct="1">
              <a:buFont typeface="Avenir Next"/>
              <a:buNone/>
            </a:pPr>
            <a:endParaRPr lang="en-US" altLang="ko-KR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562994-B151-F60F-9EC6-7903DD2425EA}"/>
              </a:ext>
            </a:extLst>
          </p:cNvPr>
          <p:cNvGrpSpPr/>
          <p:nvPr/>
        </p:nvGrpSpPr>
        <p:grpSpPr>
          <a:xfrm>
            <a:off x="9620249" y="72322"/>
            <a:ext cx="2743201" cy="869790"/>
            <a:chOff x="9620249" y="72322"/>
            <a:chExt cx="2743201" cy="86979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B2553C7-2A29-44B7-BE70-07C55A321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DA6BCE-4496-13C1-4E5F-1A2FC510A9AA}"/>
                </a:ext>
              </a:extLst>
            </p:cNvPr>
            <p:cNvSpPr txBox="1"/>
            <p:nvPr/>
          </p:nvSpPr>
          <p:spPr>
            <a:xfrm>
              <a:off x="962024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18</a:t>
              </a:r>
              <a:r>
                <a:rPr lang="ko-KR" altLang="en-US" b="1" dirty="0"/>
                <a:t>기 국주현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EB29B84-2780-F96E-B50D-268FC62FF3C8}"/>
              </a:ext>
            </a:extLst>
          </p:cNvPr>
          <p:cNvGrpSpPr/>
          <p:nvPr/>
        </p:nvGrpSpPr>
        <p:grpSpPr>
          <a:xfrm>
            <a:off x="240773" y="942112"/>
            <a:ext cx="8707284" cy="2022027"/>
            <a:chOff x="240773" y="942112"/>
            <a:chExt cx="6158320" cy="202202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3B2E60F-3DCC-70E4-8051-2380B760B8DE}"/>
                </a:ext>
              </a:extLst>
            </p:cNvPr>
            <p:cNvSpPr txBox="1"/>
            <p:nvPr/>
          </p:nvSpPr>
          <p:spPr>
            <a:xfrm>
              <a:off x="240773" y="1678851"/>
              <a:ext cx="6158320" cy="128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/>
                <a:t>Input</a:t>
              </a:r>
              <a:r>
                <a:rPr lang="ko-KR" altLang="en-US" dirty="0"/>
                <a:t>에 입력된 데이터를 컴퓨터가 이해할 수 있도록 행렬 값으로 바꾸는 과정</a:t>
              </a:r>
              <a:endParaRPr lang="en-US" altLang="ko-KR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/>
                <a:t>Word embedding , glove, </a:t>
              </a:r>
              <a:r>
                <a:rPr lang="en-US" altLang="ko-KR" dirty="0" err="1"/>
                <a:t>fasttext</a:t>
              </a:r>
              <a:r>
                <a:rPr lang="en-US" altLang="ko-KR" dirty="0"/>
                <a:t> </a:t>
              </a:r>
              <a:r>
                <a:rPr lang="ko-KR" altLang="en-US" dirty="0"/>
                <a:t>를 사용해서 단어 </a:t>
              </a:r>
              <a:r>
                <a:rPr lang="en-US" altLang="ko-KR" dirty="0"/>
                <a:t>-&gt; </a:t>
              </a:r>
              <a:r>
                <a:rPr lang="ko-KR" altLang="en-US" dirty="0"/>
                <a:t>벡터 변환</a:t>
              </a:r>
              <a:endParaRPr lang="en-US" altLang="ko-KR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/>
                <a:t>Ex) “I am a student”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A50142-CEFE-68B8-481F-E73464EAE48B}"/>
                </a:ext>
              </a:extLst>
            </p:cNvPr>
            <p:cNvSpPr txBox="1"/>
            <p:nvPr/>
          </p:nvSpPr>
          <p:spPr>
            <a:xfrm>
              <a:off x="240773" y="942112"/>
              <a:ext cx="6158320" cy="655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b="1" dirty="0"/>
                <a:t>Input</a:t>
              </a:r>
              <a:r>
                <a:rPr lang="ko-KR" altLang="en-US" sz="2800" b="1" dirty="0"/>
                <a:t> </a:t>
              </a:r>
              <a:r>
                <a:rPr lang="en-US" altLang="ko-KR" sz="2800" b="1" dirty="0"/>
                <a:t>Embedding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ED54CEC-FB41-B42C-A975-6A9AA71D0881}"/>
              </a:ext>
            </a:extLst>
          </p:cNvPr>
          <p:cNvGrpSpPr/>
          <p:nvPr/>
        </p:nvGrpSpPr>
        <p:grpSpPr>
          <a:xfrm>
            <a:off x="1311905" y="3516319"/>
            <a:ext cx="5052319" cy="2221180"/>
            <a:chOff x="1469221" y="3916133"/>
            <a:chExt cx="5052319" cy="222118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E438FDA-22C8-0D72-93F4-2E0506DA0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69221" y="4453147"/>
              <a:ext cx="2956816" cy="1684166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BCA552C-02F4-EFF8-2392-57AA0170F8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1620" t="9236" r="677" b="5151"/>
            <a:stretch/>
          </p:blipFill>
          <p:spPr>
            <a:xfrm>
              <a:off x="4815351" y="4606958"/>
              <a:ext cx="1706189" cy="144185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4A5C9D-171C-9A66-92A8-B893B484F1D8}"/>
                </a:ext>
              </a:extLst>
            </p:cNvPr>
            <p:cNvSpPr txBox="1"/>
            <p:nvPr/>
          </p:nvSpPr>
          <p:spPr>
            <a:xfrm>
              <a:off x="4439262" y="5110564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16" name="왼쪽 중괄호 15">
              <a:extLst>
                <a:ext uri="{FF2B5EF4-FFF2-40B4-BE49-F238E27FC236}">
                  <a16:creationId xmlns:a16="http://schemas.microsoft.com/office/drawing/2014/main" id="{C62C3BEB-9CF0-A22D-0889-517CAE3BE097}"/>
                </a:ext>
              </a:extLst>
            </p:cNvPr>
            <p:cNvSpPr/>
            <p:nvPr/>
          </p:nvSpPr>
          <p:spPr>
            <a:xfrm rot="5400000">
              <a:off x="4462046" y="2590317"/>
              <a:ext cx="310620" cy="361615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21188E-363A-51B9-E35D-3DB41E3F1B6D}"/>
                </a:ext>
              </a:extLst>
            </p:cNvPr>
            <p:cNvSpPr txBox="1"/>
            <p:nvPr/>
          </p:nvSpPr>
          <p:spPr>
            <a:xfrm>
              <a:off x="4143425" y="3916133"/>
              <a:ext cx="105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 = 512</a:t>
              </a:r>
              <a:endParaRPr lang="ko-KR" altLang="en-US" b="1" dirty="0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6446A7-978C-1EEA-AD46-8594237D94E9}"/>
              </a:ext>
            </a:extLst>
          </p:cNvPr>
          <p:cNvSpPr/>
          <p:nvPr/>
        </p:nvSpPr>
        <p:spPr>
          <a:xfrm>
            <a:off x="8723382" y="4377230"/>
            <a:ext cx="1999397" cy="12368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75BC04-3931-B616-5936-56C795631C02}"/>
              </a:ext>
            </a:extLst>
          </p:cNvPr>
          <p:cNvSpPr txBox="1"/>
          <p:nvPr/>
        </p:nvSpPr>
        <p:spPr>
          <a:xfrm>
            <a:off x="3986108" y="5903349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 x</a:t>
            </a:r>
            <a:r>
              <a:rPr lang="ko-KR" altLang="en-US" b="1" dirty="0"/>
              <a:t> </a:t>
            </a:r>
            <a:r>
              <a:rPr lang="en-US" altLang="ko-KR" b="1" dirty="0"/>
              <a:t>512</a:t>
            </a:r>
            <a:r>
              <a:rPr lang="ko-KR" alt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9417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4E824E54-1250-6565-15F9-4CC8AE15AE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38" t="81831"/>
          <a:stretch/>
        </p:blipFill>
        <p:spPr>
          <a:xfrm>
            <a:off x="1308129" y="6485404"/>
            <a:ext cx="3621207" cy="3706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9EAE64E-76FF-4B53-25AA-75F9FB8AFF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072"/>
          <a:stretch/>
        </p:blipFill>
        <p:spPr>
          <a:xfrm>
            <a:off x="68460" y="5253281"/>
            <a:ext cx="4759217" cy="13252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120CE7-CBDB-31C9-8DBC-D55EE5CAA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723" y="1360108"/>
            <a:ext cx="3473552" cy="4929572"/>
          </a:xfrm>
          <a:prstGeom prst="rect">
            <a:avLst/>
          </a:prstGeom>
        </p:spPr>
      </p:pic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49787"/>
            <a:ext cx="679912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03</a:t>
            </a:r>
            <a:r>
              <a:rPr lang="ko-KR" altLang="en-US" sz="36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ㅣ</a:t>
            </a: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Transformer</a:t>
            </a:r>
          </a:p>
          <a:p>
            <a:pPr marL="0" indent="0" hangingPunct="1">
              <a:buFont typeface="Avenir Next"/>
              <a:buNone/>
            </a:pPr>
            <a:endParaRPr lang="en-US" altLang="ko-KR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562994-B151-F60F-9EC6-7903DD2425EA}"/>
              </a:ext>
            </a:extLst>
          </p:cNvPr>
          <p:cNvGrpSpPr/>
          <p:nvPr/>
        </p:nvGrpSpPr>
        <p:grpSpPr>
          <a:xfrm>
            <a:off x="9620249" y="72322"/>
            <a:ext cx="2743201" cy="869790"/>
            <a:chOff x="9620249" y="72322"/>
            <a:chExt cx="2743201" cy="86979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B2553C7-2A29-44B7-BE70-07C55A321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DA6BCE-4496-13C1-4E5F-1A2FC510A9AA}"/>
                </a:ext>
              </a:extLst>
            </p:cNvPr>
            <p:cNvSpPr txBox="1"/>
            <p:nvPr/>
          </p:nvSpPr>
          <p:spPr>
            <a:xfrm>
              <a:off x="962024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18</a:t>
              </a:r>
              <a:r>
                <a:rPr lang="ko-KR" altLang="en-US" b="1" dirty="0"/>
                <a:t>기 국주현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EB29B84-2780-F96E-B50D-268FC62FF3C8}"/>
              </a:ext>
            </a:extLst>
          </p:cNvPr>
          <p:cNvGrpSpPr/>
          <p:nvPr/>
        </p:nvGrpSpPr>
        <p:grpSpPr>
          <a:xfrm>
            <a:off x="240773" y="942112"/>
            <a:ext cx="8707284" cy="3879422"/>
            <a:chOff x="240773" y="942112"/>
            <a:chExt cx="6158320" cy="387942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3B2E60F-3DCC-70E4-8051-2380B760B8DE}"/>
                </a:ext>
              </a:extLst>
            </p:cNvPr>
            <p:cNvSpPr txBox="1"/>
            <p:nvPr/>
          </p:nvSpPr>
          <p:spPr>
            <a:xfrm>
              <a:off x="240773" y="1519091"/>
              <a:ext cx="6158320" cy="330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b="1" dirty="0"/>
                <a:t>Positional encoding </a:t>
              </a:r>
              <a:r>
                <a:rPr lang="ko-KR" altLang="en-US" dirty="0"/>
                <a:t>더해주기</a:t>
              </a:r>
              <a:endParaRPr lang="en-US" altLang="ko-KR" dirty="0"/>
            </a:p>
            <a:p>
              <a:pPr lvl="1">
                <a:lnSpc>
                  <a:spcPct val="150000"/>
                </a:lnSpc>
              </a:pPr>
              <a:r>
                <a:rPr lang="en-US" altLang="ko-KR" sz="1500" dirty="0"/>
                <a:t>Why?) </a:t>
              </a:r>
              <a:r>
                <a:rPr lang="ko-KR" altLang="en-US" sz="1500" dirty="0"/>
                <a:t>기존 </a:t>
              </a:r>
              <a:r>
                <a:rPr lang="en-US" altLang="ko-KR" sz="1500" dirty="0" err="1"/>
                <a:t>rnn</a:t>
              </a:r>
              <a:r>
                <a:rPr lang="en-US" altLang="ko-KR" sz="1500" dirty="0"/>
                <a:t>, </a:t>
              </a:r>
              <a:r>
                <a:rPr lang="en-US" altLang="ko-KR" sz="1500" dirty="0" err="1"/>
                <a:t>lstm</a:t>
              </a:r>
              <a:r>
                <a:rPr lang="en-US" altLang="ko-KR" sz="1500" dirty="0"/>
                <a:t> </a:t>
              </a:r>
              <a:r>
                <a:rPr lang="ko-KR" altLang="en-US" sz="1500" dirty="0"/>
                <a:t>과 다르게 문장을 병렬처리 </a:t>
              </a:r>
              <a:r>
                <a:rPr lang="en-US" altLang="ko-KR" sz="1500" dirty="0"/>
                <a:t>-&gt; sequential </a:t>
              </a:r>
              <a:r>
                <a:rPr lang="ko-KR" altLang="en-US" sz="1500" dirty="0"/>
                <a:t>데이터를 다루기 위해서는 위치 정보 값을 반영 해줘야 함</a:t>
              </a:r>
              <a:endParaRPr lang="en-US" altLang="ko-KR" sz="15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b="1" dirty="0"/>
                <a:t>Positional encoding </a:t>
              </a:r>
              <a:r>
                <a:rPr lang="ko-KR" altLang="en-US" b="1" dirty="0"/>
                <a:t>은 </a:t>
              </a:r>
              <a:r>
                <a:rPr lang="en-US" altLang="ko-KR" b="1" dirty="0"/>
                <a:t>sine &amp; cosine </a:t>
              </a:r>
              <a:r>
                <a:rPr lang="ko-KR" altLang="en-US" dirty="0"/>
                <a:t>함수 사용</a:t>
              </a:r>
              <a:endParaRPr lang="en-US" altLang="ko-KR" dirty="0"/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500" dirty="0"/>
                <a:t>Why?)</a:t>
              </a:r>
              <a:br>
                <a:rPr lang="en-US" altLang="ko-KR" sz="1500" dirty="0"/>
              </a:br>
              <a:r>
                <a:rPr lang="ko-KR" altLang="en-US" sz="1500" dirty="0"/>
                <a:t>의미정보가 변질되지 않기 위해서는 </a:t>
              </a:r>
              <a:r>
                <a:rPr lang="en-US" altLang="ko-KR" sz="1500" dirty="0"/>
                <a:t>Positional encoding </a:t>
              </a:r>
              <a:r>
                <a:rPr lang="ko-KR" altLang="en-US" sz="1500" dirty="0"/>
                <a:t>값이 너무 크면 안됨</a:t>
              </a:r>
              <a:r>
                <a:rPr lang="en-US" altLang="ko-KR" sz="1500" dirty="0"/>
                <a:t>. </a:t>
              </a:r>
              <a:r>
                <a:rPr lang="en-US" altLang="ko-KR" sz="1500" dirty="0" err="1"/>
                <a:t>s&amp;c</a:t>
              </a:r>
              <a:r>
                <a:rPr lang="en-US" altLang="ko-KR" sz="1500" dirty="0"/>
                <a:t> </a:t>
              </a:r>
              <a:r>
                <a:rPr lang="ko-KR" altLang="en-US" sz="1500" dirty="0"/>
                <a:t>함수는 </a:t>
              </a:r>
              <a:r>
                <a:rPr lang="en-US" altLang="ko-KR" sz="1500" dirty="0"/>
                <a:t>-1~1 </a:t>
              </a:r>
              <a:r>
                <a:rPr lang="ko-KR" altLang="en-US" sz="1500" dirty="0"/>
                <a:t>사이를 반복하는 주기함수</a:t>
              </a:r>
              <a:endParaRPr lang="en-US" altLang="ko-KR" sz="1500" dirty="0"/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500" dirty="0"/>
                <a:t>But, </a:t>
              </a:r>
              <a:r>
                <a:rPr lang="ko-KR" altLang="en-US" sz="1500" dirty="0"/>
                <a:t>주기함수들이 같아질 수 있음</a:t>
              </a:r>
              <a:br>
                <a:rPr lang="en-US" altLang="ko-KR" sz="1500" dirty="0"/>
              </a:br>
              <a:r>
                <a:rPr lang="en-US" altLang="ko-KR" sz="1500" dirty="0"/>
                <a:t>	=&gt; </a:t>
              </a:r>
              <a:r>
                <a:rPr lang="ko-KR" altLang="en-US" sz="1500" dirty="0"/>
                <a:t>방지하기 위해 다양한 주기의 </a:t>
              </a:r>
              <a:r>
                <a:rPr lang="en-US" altLang="ko-KR" sz="1500" dirty="0" err="1"/>
                <a:t>s&amp;c</a:t>
              </a:r>
              <a:r>
                <a:rPr lang="en-US" altLang="ko-KR" sz="1500" dirty="0"/>
                <a:t> </a:t>
              </a:r>
              <a:r>
                <a:rPr lang="ko-KR" altLang="en-US" sz="1500" dirty="0"/>
                <a:t>함수 사용 </a:t>
              </a:r>
              <a:r>
                <a:rPr lang="en-US" altLang="ko-KR" sz="1500" dirty="0"/>
                <a:t>(512</a:t>
              </a:r>
              <a:r>
                <a:rPr lang="ko-KR" altLang="en-US" sz="1500" dirty="0"/>
                <a:t>차원이므로 </a:t>
              </a:r>
              <a:r>
                <a:rPr lang="en-US" altLang="ko-KR" sz="1500" dirty="0"/>
                <a:t>512</a:t>
              </a:r>
              <a:r>
                <a:rPr lang="ko-KR" altLang="en-US" sz="1500" dirty="0"/>
                <a:t>개 사용</a:t>
              </a:r>
              <a:r>
                <a:rPr lang="en-US" altLang="ko-KR" sz="1500" dirty="0"/>
                <a:t>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A50142-CEFE-68B8-481F-E73464EAE48B}"/>
                </a:ext>
              </a:extLst>
            </p:cNvPr>
            <p:cNvSpPr txBox="1"/>
            <p:nvPr/>
          </p:nvSpPr>
          <p:spPr>
            <a:xfrm>
              <a:off x="240773" y="942112"/>
              <a:ext cx="6158320" cy="655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b="1" dirty="0"/>
                <a:t>Input</a:t>
              </a:r>
              <a:r>
                <a:rPr lang="ko-KR" altLang="en-US" sz="2800" b="1" dirty="0"/>
                <a:t> </a:t>
              </a:r>
              <a:r>
                <a:rPr lang="en-US" altLang="ko-KR" sz="2800" b="1" dirty="0"/>
                <a:t>Embedding</a:t>
              </a: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6EE745EF-EE68-CD0B-894D-BCC89C9942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048" y="4930496"/>
            <a:ext cx="4195192" cy="88744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025D6F-362F-3588-346B-100607F0F395}"/>
              </a:ext>
            </a:extLst>
          </p:cNvPr>
          <p:cNvSpPr/>
          <p:nvPr/>
        </p:nvSpPr>
        <p:spPr>
          <a:xfrm>
            <a:off x="8833757" y="4377231"/>
            <a:ext cx="1889022" cy="11206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4366B-B6CB-FBFF-933A-8556098195F2}"/>
              </a:ext>
            </a:extLst>
          </p:cNvPr>
          <p:cNvSpPr txBox="1"/>
          <p:nvPr/>
        </p:nvSpPr>
        <p:spPr>
          <a:xfrm>
            <a:off x="4888458" y="5893126"/>
            <a:ext cx="487024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/>
              <a:t>Pos</a:t>
            </a:r>
            <a:r>
              <a:rPr lang="ko-KR" altLang="en-US" sz="1300" dirty="0"/>
              <a:t>는 입력 문장에서의 </a:t>
            </a:r>
            <a:r>
              <a:rPr lang="ko-KR" altLang="en-US" sz="1300" dirty="0" err="1"/>
              <a:t>임베딩</a:t>
            </a:r>
            <a:r>
              <a:rPr lang="ko-KR" altLang="en-US" sz="1300" dirty="0"/>
              <a:t> 벡터 위치</a:t>
            </a: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 err="1"/>
              <a:t>i</a:t>
            </a:r>
            <a:r>
              <a:rPr lang="ko-KR" altLang="en-US" sz="1300" dirty="0"/>
              <a:t>는 </a:t>
            </a:r>
            <a:r>
              <a:rPr lang="ko-KR" altLang="en-US" sz="1300" dirty="0" err="1"/>
              <a:t>임베딩</a:t>
            </a:r>
            <a:r>
              <a:rPr lang="ko-KR" altLang="en-US" sz="1300" dirty="0"/>
              <a:t> 벡터 내의 차원의 인덱스</a:t>
            </a: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 err="1"/>
              <a:t>dmodel</a:t>
            </a:r>
            <a:r>
              <a:rPr lang="ko-KR" altLang="en-US" sz="1300" dirty="0"/>
              <a:t>은 전체 </a:t>
            </a:r>
            <a:r>
              <a:rPr lang="ko-KR" altLang="en-US" sz="1300" dirty="0" err="1"/>
              <a:t>임베딩</a:t>
            </a:r>
            <a:r>
              <a:rPr lang="ko-KR" altLang="en-US" sz="1300" dirty="0"/>
              <a:t> 벡터 차원</a:t>
            </a:r>
            <a:r>
              <a:rPr lang="en-US" altLang="ko-KR" sz="1300" dirty="0"/>
              <a:t>(512)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 err="1"/>
              <a:t>i</a:t>
            </a:r>
            <a:r>
              <a:rPr lang="en-US" altLang="ko-KR" sz="1300" dirty="0"/>
              <a:t> </a:t>
            </a:r>
            <a:r>
              <a:rPr lang="ko-KR" altLang="en-US" sz="1300" dirty="0"/>
              <a:t>인덱스가 짝수인 경우에는 </a:t>
            </a:r>
            <a:r>
              <a:rPr lang="en-US" altLang="ko-KR" sz="1300" dirty="0"/>
              <a:t>sine, </a:t>
            </a:r>
            <a:r>
              <a:rPr lang="ko-KR" altLang="en-US" sz="1300" dirty="0"/>
              <a:t>홀수인 경우에는 </a:t>
            </a:r>
            <a:r>
              <a:rPr lang="en-US" altLang="ko-KR" sz="1300" dirty="0"/>
              <a:t>cosine</a:t>
            </a:r>
            <a:endParaRPr lang="ko-KR" altLang="en-US" sz="13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1065234-A3CB-4783-39DA-42E9622E559D}"/>
              </a:ext>
            </a:extLst>
          </p:cNvPr>
          <p:cNvCxnSpPr>
            <a:cxnSpLocks/>
          </p:cNvCxnSpPr>
          <p:nvPr/>
        </p:nvCxnSpPr>
        <p:spPr>
          <a:xfrm>
            <a:off x="981106" y="5511434"/>
            <a:ext cx="864023" cy="62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13ED6E8-3DDC-C4F4-4818-291D0AD6F7A6}"/>
              </a:ext>
            </a:extLst>
          </p:cNvPr>
          <p:cNvSpPr txBox="1"/>
          <p:nvPr/>
        </p:nvSpPr>
        <p:spPr>
          <a:xfrm>
            <a:off x="21802" y="5172020"/>
            <a:ext cx="14157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(pos,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) =(3, 2)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316957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A120CE7-CBDB-31C9-8DBC-D55EE5CAA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723" y="1317030"/>
            <a:ext cx="3473552" cy="4929572"/>
          </a:xfrm>
          <a:prstGeom prst="rect">
            <a:avLst/>
          </a:prstGeom>
        </p:spPr>
      </p:pic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49787"/>
            <a:ext cx="679912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03</a:t>
            </a:r>
            <a:r>
              <a:rPr lang="ko-KR" altLang="en-US" sz="36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ㅣ</a:t>
            </a: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Transformer</a:t>
            </a:r>
          </a:p>
          <a:p>
            <a:pPr marL="0" indent="0" hangingPunct="1">
              <a:buFont typeface="Avenir Next"/>
              <a:buNone/>
            </a:pPr>
            <a:endParaRPr lang="en-US" altLang="ko-KR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562994-B151-F60F-9EC6-7903DD2425EA}"/>
              </a:ext>
            </a:extLst>
          </p:cNvPr>
          <p:cNvGrpSpPr/>
          <p:nvPr/>
        </p:nvGrpSpPr>
        <p:grpSpPr>
          <a:xfrm>
            <a:off x="9620249" y="72322"/>
            <a:ext cx="2743201" cy="869790"/>
            <a:chOff x="9620249" y="72322"/>
            <a:chExt cx="2743201" cy="86979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B2553C7-2A29-44B7-BE70-07C55A321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DA6BCE-4496-13C1-4E5F-1A2FC510A9AA}"/>
                </a:ext>
              </a:extLst>
            </p:cNvPr>
            <p:cNvSpPr txBox="1"/>
            <p:nvPr/>
          </p:nvSpPr>
          <p:spPr>
            <a:xfrm>
              <a:off x="962024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18</a:t>
              </a:r>
              <a:r>
                <a:rPr lang="ko-KR" altLang="en-US" b="1" dirty="0"/>
                <a:t>기 국주현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EB29B84-2780-F96E-B50D-268FC62FF3C8}"/>
              </a:ext>
            </a:extLst>
          </p:cNvPr>
          <p:cNvGrpSpPr/>
          <p:nvPr/>
        </p:nvGrpSpPr>
        <p:grpSpPr>
          <a:xfrm>
            <a:off x="240773" y="942112"/>
            <a:ext cx="8707283" cy="5090423"/>
            <a:chOff x="240773" y="942112"/>
            <a:chExt cx="6158320" cy="509042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3B2E60F-3DCC-70E4-8051-2380B760B8DE}"/>
                </a:ext>
              </a:extLst>
            </p:cNvPr>
            <p:cNvSpPr txBox="1"/>
            <p:nvPr/>
          </p:nvSpPr>
          <p:spPr>
            <a:xfrm>
              <a:off x="240773" y="2254257"/>
              <a:ext cx="6158320" cy="3778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/>
                <a:t>여러 개의 인코더 레이어가 중첩되어 사용 </a:t>
              </a:r>
              <a:r>
                <a:rPr lang="en-US" altLang="ko-KR" dirty="0"/>
                <a:t>(</a:t>
              </a:r>
              <a:r>
                <a:rPr lang="ko-KR" altLang="en-US" dirty="0"/>
                <a:t>본 논문 </a:t>
              </a:r>
              <a:r>
                <a:rPr lang="en-US" altLang="ko-KR" dirty="0"/>
                <a:t>: N=6)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/>
                <a:t>각 레이어는 </a:t>
              </a:r>
              <a:r>
                <a:rPr lang="en-US" altLang="ko-KR" dirty="0"/>
                <a:t>2</a:t>
              </a:r>
              <a:r>
                <a:rPr lang="ko-KR" altLang="en-US" dirty="0"/>
                <a:t>개의 서브 레이어로 구성</a:t>
              </a:r>
              <a:endParaRPr lang="en-US" altLang="ko-KR" dirty="0"/>
            </a:p>
            <a:p>
              <a:pPr lvl="1">
                <a:lnSpc>
                  <a:spcPct val="150000"/>
                </a:lnSpc>
              </a:pPr>
              <a:r>
                <a:rPr lang="en-US" altLang="ko-KR" dirty="0"/>
                <a:t>=&gt; </a:t>
              </a:r>
              <a:r>
                <a:rPr lang="ko-KR" altLang="en-US" b="1" dirty="0"/>
                <a:t>멀티 헤드 </a:t>
              </a:r>
              <a:r>
                <a:rPr lang="ko-KR" altLang="en-US" b="1" dirty="0" err="1"/>
                <a:t>어텐션</a:t>
              </a:r>
              <a:r>
                <a:rPr lang="en-US" altLang="ko-KR" dirty="0"/>
                <a:t>, </a:t>
              </a:r>
              <a:r>
                <a:rPr lang="ko-KR" altLang="en-US" b="1" dirty="0" err="1"/>
                <a:t>피드</a:t>
              </a:r>
              <a:r>
                <a:rPr lang="ko-KR" altLang="en-US" b="1" dirty="0"/>
                <a:t> 포워드 네트워크</a:t>
              </a:r>
              <a:endParaRPr lang="en-US" altLang="ko-KR" b="1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/>
                <a:t>인코더 </a:t>
              </a:r>
              <a:r>
                <a:rPr lang="ko-KR" altLang="en-US" dirty="0" err="1"/>
                <a:t>디코더의</a:t>
              </a:r>
              <a:r>
                <a:rPr lang="ko-KR" altLang="en-US" dirty="0"/>
                <a:t> 서브 레이어가 끝날 때마다 </a:t>
              </a:r>
              <a:r>
                <a:rPr lang="en-US" altLang="ko-KR" dirty="0"/>
                <a:t>Residual connection </a:t>
              </a:r>
              <a:r>
                <a:rPr lang="ko-KR" altLang="en-US" dirty="0"/>
                <a:t>과 </a:t>
              </a:r>
              <a:r>
                <a:rPr lang="en-US" altLang="ko-KR" dirty="0"/>
                <a:t>Norm </a:t>
              </a:r>
              <a:r>
                <a:rPr lang="ko-KR" altLang="en-US" dirty="0"/>
                <a:t>두가지 연산을 적용해줌</a:t>
              </a:r>
              <a:endParaRPr lang="en-US" altLang="ko-KR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/>
                <a:t>Residual connection</a:t>
              </a:r>
              <a:r>
                <a:rPr lang="ko-KR" altLang="en-US" dirty="0"/>
                <a:t>은 어떠한 연산의 결과를 연산의 입력과 다시 더해주는 것을 의미함</a:t>
              </a:r>
              <a:r>
                <a:rPr lang="en-US" altLang="ko-KR" dirty="0"/>
                <a:t>. </a:t>
              </a:r>
              <a:r>
                <a:rPr lang="ko-KR" altLang="en-US" dirty="0"/>
                <a:t>그 이후</a:t>
              </a:r>
              <a:r>
                <a:rPr lang="en-US" altLang="ko-KR" dirty="0"/>
                <a:t> </a:t>
              </a:r>
              <a:r>
                <a:rPr lang="ko-KR" altLang="en-US" dirty="0"/>
                <a:t>정규화를 진행함 </a:t>
              </a:r>
              <a:br>
                <a:rPr lang="en-US" altLang="ko-KR" dirty="0"/>
              </a:br>
              <a:r>
                <a:rPr lang="en-US" altLang="ko-KR" dirty="0"/>
                <a:t>=&gt; </a:t>
              </a:r>
              <a:r>
                <a:rPr lang="ko-KR" altLang="en-US" dirty="0"/>
                <a:t>𝐿𝑎𝑦𝑒𝑟𝑁𝑜𝑟𝑚</a:t>
              </a:r>
              <a:r>
                <a:rPr lang="en-US" altLang="ko-KR" dirty="0"/>
                <a:t>(</a:t>
              </a:r>
              <a:r>
                <a:rPr lang="ko-KR" altLang="en-US" dirty="0"/>
                <a:t>𝑥</a:t>
              </a:r>
              <a:r>
                <a:rPr lang="en-US" altLang="ko-KR" dirty="0"/>
                <a:t>+</a:t>
              </a:r>
              <a:r>
                <a:rPr lang="ko-KR" altLang="en-US" dirty="0"/>
                <a:t>𝑆𝑢𝑏𝑙𝑎𝑦𝑒𝑟</a:t>
              </a:r>
              <a:r>
                <a:rPr lang="en-US" altLang="ko-KR" dirty="0"/>
                <a:t>(</a:t>
              </a:r>
              <a:r>
                <a:rPr lang="ko-KR" altLang="en-US" dirty="0"/>
                <a:t>𝑥</a:t>
              </a:r>
              <a:r>
                <a:rPr lang="en-US" altLang="ko-KR" dirty="0"/>
                <a:t>))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A50142-CEFE-68B8-481F-E73464EAE48B}"/>
                </a:ext>
              </a:extLst>
            </p:cNvPr>
            <p:cNvSpPr txBox="1"/>
            <p:nvPr/>
          </p:nvSpPr>
          <p:spPr>
            <a:xfrm>
              <a:off x="240773" y="942112"/>
              <a:ext cx="6158320" cy="655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b="1" dirty="0"/>
                <a:t>Encoder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025D6F-362F-3588-346B-100607F0F395}"/>
              </a:ext>
            </a:extLst>
          </p:cNvPr>
          <p:cNvSpPr/>
          <p:nvPr/>
        </p:nvSpPr>
        <p:spPr>
          <a:xfrm>
            <a:off x="8948058" y="2868668"/>
            <a:ext cx="1700278" cy="21851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1C3CB7-FC52-A32A-0E86-D1DE5F166031}"/>
              </a:ext>
            </a:extLst>
          </p:cNvPr>
          <p:cNvSpPr/>
          <p:nvPr/>
        </p:nvSpPr>
        <p:spPr>
          <a:xfrm>
            <a:off x="9395422" y="3120646"/>
            <a:ext cx="993058" cy="27289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6A69AE8-7596-61F6-86EB-A0071788D671}"/>
              </a:ext>
            </a:extLst>
          </p:cNvPr>
          <p:cNvSpPr/>
          <p:nvPr/>
        </p:nvSpPr>
        <p:spPr>
          <a:xfrm>
            <a:off x="9395422" y="3870502"/>
            <a:ext cx="993058" cy="27289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712909-0433-86F1-98F9-63CAC0E5A33A}"/>
              </a:ext>
            </a:extLst>
          </p:cNvPr>
          <p:cNvSpPr/>
          <p:nvPr/>
        </p:nvSpPr>
        <p:spPr>
          <a:xfrm>
            <a:off x="10506470" y="3762152"/>
            <a:ext cx="993058" cy="27289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98414D8-7ECD-B8A2-535A-E1F392EB45E7}"/>
              </a:ext>
            </a:extLst>
          </p:cNvPr>
          <p:cNvSpPr/>
          <p:nvPr/>
        </p:nvSpPr>
        <p:spPr>
          <a:xfrm>
            <a:off x="10506470" y="3018525"/>
            <a:ext cx="993058" cy="27289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136FB2-8EB1-DA4A-310B-EF4941DE4ACF}"/>
              </a:ext>
            </a:extLst>
          </p:cNvPr>
          <p:cNvSpPr/>
          <p:nvPr/>
        </p:nvSpPr>
        <p:spPr>
          <a:xfrm>
            <a:off x="10506470" y="2316650"/>
            <a:ext cx="993058" cy="27289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785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A120CE7-CBDB-31C9-8DBC-D55EE5CAA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723" y="1360108"/>
            <a:ext cx="3473552" cy="4929572"/>
          </a:xfrm>
          <a:prstGeom prst="rect">
            <a:avLst/>
          </a:prstGeom>
        </p:spPr>
      </p:pic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49787"/>
            <a:ext cx="679912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03</a:t>
            </a:r>
            <a:r>
              <a:rPr lang="ko-KR" altLang="en-US" sz="36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ㅣ</a:t>
            </a: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Transformer</a:t>
            </a:r>
          </a:p>
          <a:p>
            <a:pPr marL="0" indent="0" hangingPunct="1">
              <a:buFont typeface="Avenir Next"/>
              <a:buNone/>
            </a:pPr>
            <a:endParaRPr lang="en-US" altLang="ko-KR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562994-B151-F60F-9EC6-7903DD2425EA}"/>
              </a:ext>
            </a:extLst>
          </p:cNvPr>
          <p:cNvGrpSpPr/>
          <p:nvPr/>
        </p:nvGrpSpPr>
        <p:grpSpPr>
          <a:xfrm>
            <a:off x="9620249" y="72322"/>
            <a:ext cx="2743201" cy="869790"/>
            <a:chOff x="9620249" y="72322"/>
            <a:chExt cx="2743201" cy="86979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B2553C7-2A29-44B7-BE70-07C55A321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DA6BCE-4496-13C1-4E5F-1A2FC510A9AA}"/>
                </a:ext>
              </a:extLst>
            </p:cNvPr>
            <p:cNvSpPr txBox="1"/>
            <p:nvPr/>
          </p:nvSpPr>
          <p:spPr>
            <a:xfrm>
              <a:off x="962024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18</a:t>
              </a:r>
              <a:r>
                <a:rPr lang="ko-KR" altLang="en-US" b="1" dirty="0"/>
                <a:t>기 국주현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EB29B84-2780-F96E-B50D-268FC62FF3C8}"/>
              </a:ext>
            </a:extLst>
          </p:cNvPr>
          <p:cNvGrpSpPr/>
          <p:nvPr/>
        </p:nvGrpSpPr>
        <p:grpSpPr>
          <a:xfrm>
            <a:off x="240773" y="942112"/>
            <a:ext cx="8707284" cy="1560081"/>
            <a:chOff x="240773" y="942112"/>
            <a:chExt cx="6158320" cy="156008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3B2E60F-3DCC-70E4-8051-2380B760B8DE}"/>
                </a:ext>
              </a:extLst>
            </p:cNvPr>
            <p:cNvSpPr txBox="1"/>
            <p:nvPr/>
          </p:nvSpPr>
          <p:spPr>
            <a:xfrm>
              <a:off x="240773" y="1632403"/>
              <a:ext cx="6158320" cy="869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/>
                <a:t>입력 시퀀스의 특정 단어를 처리할 때</a:t>
              </a:r>
              <a:r>
                <a:rPr lang="en-US" altLang="ko-KR" dirty="0"/>
                <a:t>,</a:t>
              </a:r>
              <a:r>
                <a:rPr lang="ko-KR" altLang="en-US" dirty="0"/>
                <a:t> 다른 단어들이 각각 얼마나 영향을 주는지 계산하는 과정</a:t>
              </a:r>
              <a:endParaRPr lang="en-US" altLang="ko-KR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A50142-CEFE-68B8-481F-E73464EAE48B}"/>
                </a:ext>
              </a:extLst>
            </p:cNvPr>
            <p:cNvSpPr txBox="1"/>
            <p:nvPr/>
          </p:nvSpPr>
          <p:spPr>
            <a:xfrm>
              <a:off x="240773" y="942112"/>
              <a:ext cx="6158320" cy="655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b="1" dirty="0"/>
                <a:t>Self-attention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025D6F-362F-3588-346B-100607F0F395}"/>
              </a:ext>
            </a:extLst>
          </p:cNvPr>
          <p:cNvSpPr/>
          <p:nvPr/>
        </p:nvSpPr>
        <p:spPr>
          <a:xfrm>
            <a:off x="9225644" y="3886200"/>
            <a:ext cx="1306286" cy="7674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E46909F-42DF-1834-0450-6E30A9B06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01" y="2643422"/>
            <a:ext cx="3318505" cy="36462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F23424-A209-9975-1970-8A2904CC65D5}"/>
              </a:ext>
            </a:extLst>
          </p:cNvPr>
          <p:cNvSpPr txBox="1"/>
          <p:nvPr/>
        </p:nvSpPr>
        <p:spPr>
          <a:xfrm>
            <a:off x="3918506" y="4129408"/>
            <a:ext cx="4849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‘It’ </a:t>
            </a:r>
            <a:r>
              <a:rPr lang="ko-KR" altLang="en-US" b="1" dirty="0">
                <a:solidFill>
                  <a:srgbClr val="FF0000"/>
                </a:solidFill>
              </a:rPr>
              <a:t>이 </a:t>
            </a:r>
            <a:r>
              <a:rPr lang="en-US" altLang="ko-KR" b="1" dirty="0">
                <a:solidFill>
                  <a:srgbClr val="FF0000"/>
                </a:solidFill>
              </a:rPr>
              <a:t>‘animal’ </a:t>
            </a:r>
            <a:r>
              <a:rPr lang="ko-KR" altLang="en-US" b="1" dirty="0">
                <a:solidFill>
                  <a:srgbClr val="FF0000"/>
                </a:solidFill>
              </a:rPr>
              <a:t>과 연관되었을 확률이 높다는 것을 찾아내기 위함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403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49787"/>
            <a:ext cx="679912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03</a:t>
            </a:r>
            <a:r>
              <a:rPr lang="ko-KR" altLang="en-US" sz="36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ㅣ</a:t>
            </a: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Transformer</a:t>
            </a:r>
          </a:p>
          <a:p>
            <a:pPr marL="0" indent="0" hangingPunct="1">
              <a:buFont typeface="Avenir Next"/>
              <a:buNone/>
            </a:pPr>
            <a:endParaRPr lang="en-US" altLang="ko-KR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562994-B151-F60F-9EC6-7903DD2425EA}"/>
              </a:ext>
            </a:extLst>
          </p:cNvPr>
          <p:cNvGrpSpPr/>
          <p:nvPr/>
        </p:nvGrpSpPr>
        <p:grpSpPr>
          <a:xfrm>
            <a:off x="9620249" y="72322"/>
            <a:ext cx="2743201" cy="869790"/>
            <a:chOff x="9620249" y="72322"/>
            <a:chExt cx="2743201" cy="86979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B2553C7-2A29-44B7-BE70-07C55A321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DA6BCE-4496-13C1-4E5F-1A2FC510A9AA}"/>
                </a:ext>
              </a:extLst>
            </p:cNvPr>
            <p:cNvSpPr txBox="1"/>
            <p:nvPr/>
          </p:nvSpPr>
          <p:spPr>
            <a:xfrm>
              <a:off x="962024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18</a:t>
              </a:r>
              <a:r>
                <a:rPr lang="ko-KR" altLang="en-US" b="1" dirty="0"/>
                <a:t>기 국주현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EB29B84-2780-F96E-B50D-268FC62FF3C8}"/>
              </a:ext>
            </a:extLst>
          </p:cNvPr>
          <p:cNvGrpSpPr/>
          <p:nvPr/>
        </p:nvGrpSpPr>
        <p:grpSpPr>
          <a:xfrm>
            <a:off x="240772" y="942112"/>
            <a:ext cx="10830351" cy="6161748"/>
            <a:chOff x="240773" y="942112"/>
            <a:chExt cx="6158320" cy="616174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3B2E60F-3DCC-70E4-8051-2380B760B8DE}"/>
                </a:ext>
              </a:extLst>
            </p:cNvPr>
            <p:cNvSpPr txBox="1"/>
            <p:nvPr/>
          </p:nvSpPr>
          <p:spPr>
            <a:xfrm>
              <a:off x="240773" y="1516177"/>
              <a:ext cx="6158320" cy="5587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ko-KR" altLang="en-US" b="1" dirty="0"/>
                <a:t>각 인코더의 </a:t>
              </a:r>
              <a:r>
                <a:rPr lang="en-US" altLang="ko-KR" b="1" dirty="0"/>
                <a:t>input vector </a:t>
              </a:r>
              <a:r>
                <a:rPr lang="ko-KR" altLang="en-US" b="1" dirty="0"/>
                <a:t>로부터 </a:t>
              </a:r>
              <a:r>
                <a:rPr lang="en-US" altLang="ko-KR" b="1" dirty="0"/>
                <a:t>3</a:t>
              </a:r>
              <a:r>
                <a:rPr lang="ko-KR" altLang="en-US" b="1" dirty="0"/>
                <a:t>개의 벡터 생성</a:t>
              </a:r>
              <a:endParaRPr lang="en-US" altLang="ko-KR" b="1" dirty="0"/>
            </a:p>
            <a:p>
              <a:pPr lvl="1">
                <a:lnSpc>
                  <a:spcPct val="150000"/>
                </a:lnSpc>
              </a:pPr>
              <a:r>
                <a:rPr lang="en-US" altLang="ko-KR" dirty="0"/>
                <a:t>Input</a:t>
              </a:r>
              <a:r>
                <a:rPr lang="ko-KR" altLang="en-US" dirty="0"/>
                <a:t> </a:t>
              </a:r>
              <a:r>
                <a:rPr lang="en-US" altLang="ko-KR" dirty="0"/>
                <a:t>embedding(word embedding + pos) </a:t>
              </a:r>
              <a:r>
                <a:rPr lang="ko-KR" altLang="en-US" dirty="0"/>
                <a:t>에다 </a:t>
              </a:r>
              <a:r>
                <a:rPr lang="en-US" altLang="ko-KR" dirty="0"/>
                <a:t>weight </a:t>
              </a:r>
              <a:r>
                <a:rPr lang="ko-KR" altLang="en-US" dirty="0"/>
                <a:t>곱해주기</a:t>
              </a:r>
              <a:endParaRPr lang="en-US" altLang="ko-KR" dirty="0"/>
            </a:p>
            <a:p>
              <a:pPr lvl="1">
                <a:lnSpc>
                  <a:spcPct val="150000"/>
                </a:lnSpc>
              </a:pPr>
              <a:endParaRPr lang="en-US" altLang="ko-KR" dirty="0"/>
            </a:p>
            <a:p>
              <a:pPr lvl="1">
                <a:lnSpc>
                  <a:spcPct val="150000"/>
                </a:lnSpc>
              </a:pPr>
              <a:endParaRPr lang="en-US" altLang="ko-KR" dirty="0"/>
            </a:p>
            <a:p>
              <a:pPr lvl="1">
                <a:lnSpc>
                  <a:spcPct val="150000"/>
                </a:lnSpc>
              </a:pPr>
              <a:endParaRPr lang="en-US" altLang="ko-KR" dirty="0"/>
            </a:p>
            <a:p>
              <a:pPr lvl="1">
                <a:lnSpc>
                  <a:spcPct val="150000"/>
                </a:lnSpc>
              </a:pPr>
              <a:endParaRPr lang="en-US" altLang="ko-KR" dirty="0"/>
            </a:p>
            <a:p>
              <a:pPr lvl="1">
                <a:lnSpc>
                  <a:spcPct val="150000"/>
                </a:lnSpc>
              </a:pPr>
              <a:endParaRPr lang="en-US" altLang="ko-KR" dirty="0"/>
            </a:p>
            <a:p>
              <a:pPr lvl="1">
                <a:lnSpc>
                  <a:spcPct val="150000"/>
                </a:lnSpc>
              </a:pPr>
              <a:endParaRPr lang="en-US" altLang="ko-KR" dirty="0"/>
            </a:p>
            <a:p>
              <a:pPr lvl="1">
                <a:lnSpc>
                  <a:spcPct val="150000"/>
                </a:lnSpc>
              </a:pPr>
              <a:endParaRPr lang="en-US" altLang="ko-KR" dirty="0"/>
            </a:p>
            <a:p>
              <a:pPr lvl="1">
                <a:lnSpc>
                  <a:spcPct val="150000"/>
                </a:lnSpc>
              </a:pPr>
              <a:endParaRPr lang="en-US" altLang="ko-KR" dirty="0"/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500" b="1" dirty="0"/>
                <a:t>Query:</a:t>
              </a:r>
              <a:r>
                <a:rPr lang="ko-KR" altLang="en-US" sz="1500" b="1" dirty="0"/>
                <a:t> </a:t>
              </a:r>
              <a:r>
                <a:rPr lang="ko-KR" altLang="en-US" sz="1500" dirty="0"/>
                <a:t>현재 처리중인 단어에 대한 벡터 </a:t>
              </a:r>
              <a:r>
                <a:rPr lang="en-US" altLang="ko-KR" sz="1500" dirty="0"/>
                <a:t>(</a:t>
              </a:r>
              <a:r>
                <a:rPr lang="ko-KR" altLang="en-US" sz="1500" dirty="0"/>
                <a:t>다른 단어와의 연관된 정도를 계산하기 위한 기준이 되는 값</a:t>
              </a:r>
              <a:r>
                <a:rPr lang="en-US" altLang="ko-KR" sz="1500" dirty="0"/>
                <a:t>)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500" b="1" dirty="0"/>
                <a:t>Key: </a:t>
              </a:r>
              <a:r>
                <a:rPr lang="ko-KR" altLang="en-US" sz="1500" dirty="0"/>
                <a:t>단어와의 연관된 정도를 결정하기 위해 </a:t>
              </a:r>
              <a:r>
                <a:rPr lang="en-US" altLang="ko-KR" sz="1500" dirty="0"/>
                <a:t>query</a:t>
              </a:r>
              <a:r>
                <a:rPr lang="ko-KR" altLang="en-US" sz="1500" dirty="0"/>
                <a:t>와 비교하는데 사용되는 벡터</a:t>
              </a:r>
              <a:endParaRPr lang="en-US" altLang="ko-KR" sz="1500" dirty="0"/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500" b="1" dirty="0"/>
                <a:t>Value: </a:t>
              </a:r>
              <a:r>
                <a:rPr lang="ko-KR" altLang="en-US" sz="1500" dirty="0"/>
                <a:t>특정</a:t>
              </a:r>
              <a:r>
                <a:rPr lang="en-US" altLang="ko-KR" sz="1500" dirty="0"/>
                <a:t> key</a:t>
              </a:r>
              <a:r>
                <a:rPr lang="ko-KR" altLang="en-US" sz="1500" dirty="0"/>
                <a:t>에 해당하는 입력 시퀀스의 정보</a:t>
              </a:r>
              <a:r>
                <a:rPr lang="en-US" altLang="ko-KR" sz="1500" dirty="0"/>
                <a:t>(</a:t>
              </a:r>
              <a:r>
                <a:rPr lang="ko-KR" altLang="en-US" sz="1500" dirty="0"/>
                <a:t>가중치 벡터</a:t>
              </a:r>
              <a:r>
                <a:rPr lang="en-US" altLang="ko-KR" sz="1500" dirty="0"/>
                <a:t>)</a:t>
              </a:r>
              <a:endParaRPr lang="en-US" altLang="ko-KR" sz="1500" b="1" dirty="0"/>
            </a:p>
            <a:p>
              <a:pPr lvl="1">
                <a:lnSpc>
                  <a:spcPct val="150000"/>
                </a:lnSpc>
              </a:pPr>
              <a:endParaRPr lang="en-US" altLang="ko-KR" sz="15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A50142-CEFE-68B8-481F-E73464EAE48B}"/>
                </a:ext>
              </a:extLst>
            </p:cNvPr>
            <p:cNvSpPr txBox="1"/>
            <p:nvPr/>
          </p:nvSpPr>
          <p:spPr>
            <a:xfrm>
              <a:off x="240773" y="942112"/>
              <a:ext cx="6158320" cy="655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b="1" dirty="0"/>
                <a:t>Self-attention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90DCB84-5745-1FE9-95D8-C19BDFCBF172}"/>
              </a:ext>
            </a:extLst>
          </p:cNvPr>
          <p:cNvGrpSpPr/>
          <p:nvPr/>
        </p:nvGrpSpPr>
        <p:grpSpPr>
          <a:xfrm>
            <a:off x="1970435" y="2842065"/>
            <a:ext cx="4547441" cy="2499758"/>
            <a:chOff x="1663544" y="2824068"/>
            <a:chExt cx="4547441" cy="2499758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F665298-1205-1533-794C-AFDB3714D1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026" b="1"/>
            <a:stretch/>
          </p:blipFill>
          <p:spPr>
            <a:xfrm>
              <a:off x="1663544" y="2942795"/>
              <a:ext cx="1482780" cy="793677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0BD3F05-78BC-D0F2-0F53-E7E1B326C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026" b="1"/>
            <a:stretch/>
          </p:blipFill>
          <p:spPr>
            <a:xfrm>
              <a:off x="1663544" y="3736472"/>
              <a:ext cx="1482780" cy="793677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A427FD7-4BDE-6E4B-BC7A-A3054DDC7E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026" b="1"/>
            <a:stretch/>
          </p:blipFill>
          <p:spPr>
            <a:xfrm>
              <a:off x="1663544" y="4530149"/>
              <a:ext cx="1482780" cy="793677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0FAA519-2D5F-AB2F-8F7D-CE10204C9126}"/>
                </a:ext>
              </a:extLst>
            </p:cNvPr>
            <p:cNvSpPr txBox="1"/>
            <p:nvPr/>
          </p:nvSpPr>
          <p:spPr>
            <a:xfrm>
              <a:off x="3330635" y="315496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x</a:t>
              </a:r>
              <a:endParaRPr lang="ko-KR" altLang="en-US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ABDA7B-9FCB-B337-6601-5615F45A65F3}"/>
                </a:ext>
              </a:extLst>
            </p:cNvPr>
            <p:cNvSpPr txBox="1"/>
            <p:nvPr/>
          </p:nvSpPr>
          <p:spPr>
            <a:xfrm>
              <a:off x="3330635" y="394864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x</a:t>
              </a:r>
              <a:endParaRPr lang="ko-KR" altLang="en-US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725CC28-EA18-C81A-77B2-5C97336FA8FB}"/>
                </a:ext>
              </a:extLst>
            </p:cNvPr>
            <p:cNvSpPr txBox="1"/>
            <p:nvPr/>
          </p:nvSpPr>
          <p:spPr>
            <a:xfrm>
              <a:off x="3330635" y="472592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x</a:t>
              </a:r>
              <a:endParaRPr lang="ko-KR" altLang="en-US" b="1" dirty="0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FCBF509E-575F-1811-09A6-AF60C3EF0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19669" y="2988849"/>
              <a:ext cx="410993" cy="705836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46DD0C37-98A8-93F0-8672-64779DEEF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14452" y="3780392"/>
              <a:ext cx="410993" cy="705836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1B72D86-193B-2B30-ABB3-500868433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14452" y="4557671"/>
              <a:ext cx="410993" cy="70583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F5CE927-EBE5-0F91-51EA-91E61BFB0A83}"/>
                </a:ext>
              </a:extLst>
            </p:cNvPr>
            <p:cNvSpPr txBox="1"/>
            <p:nvPr/>
          </p:nvSpPr>
          <p:spPr>
            <a:xfrm>
              <a:off x="4290879" y="2824068"/>
              <a:ext cx="556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/>
                <a:t>Wq</a:t>
              </a:r>
              <a:endParaRPr lang="ko-KR" altLang="en-US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E2A57A-8E85-9A16-19AF-DD89259D9DD5}"/>
                </a:ext>
              </a:extLst>
            </p:cNvPr>
            <p:cNvSpPr txBox="1"/>
            <p:nvPr/>
          </p:nvSpPr>
          <p:spPr>
            <a:xfrm>
              <a:off x="4305554" y="3641602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/>
                <a:t>Wk</a:t>
              </a:r>
              <a:endParaRPr lang="ko-KR" altLang="en-US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E4D374D-0D86-CCCD-7FD0-4D2A47E2D23D}"/>
                </a:ext>
              </a:extLst>
            </p:cNvPr>
            <p:cNvSpPr txBox="1"/>
            <p:nvPr/>
          </p:nvSpPr>
          <p:spPr>
            <a:xfrm>
              <a:off x="4290856" y="4400601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Wv</a:t>
              </a:r>
              <a:endParaRPr lang="ko-KR" altLang="en-US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C4A26B2-E033-F4F3-5633-7092DC399594}"/>
                </a:ext>
              </a:extLst>
            </p:cNvPr>
            <p:cNvSpPr txBox="1"/>
            <p:nvPr/>
          </p:nvSpPr>
          <p:spPr>
            <a:xfrm>
              <a:off x="5087148" y="315496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=</a:t>
              </a:r>
              <a:endParaRPr lang="ko-KR" altLang="en-US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442BF84-4288-FAF4-D304-161238F85825}"/>
                </a:ext>
              </a:extLst>
            </p:cNvPr>
            <p:cNvSpPr txBox="1"/>
            <p:nvPr/>
          </p:nvSpPr>
          <p:spPr>
            <a:xfrm>
              <a:off x="5087148" y="394864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=</a:t>
              </a:r>
              <a:endParaRPr lang="ko-KR" altLang="en-US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14B33FE-419C-0E51-FF3D-8F4E22CA2EF7}"/>
                </a:ext>
              </a:extLst>
            </p:cNvPr>
            <p:cNvSpPr txBox="1"/>
            <p:nvPr/>
          </p:nvSpPr>
          <p:spPr>
            <a:xfrm>
              <a:off x="5087148" y="4725923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=</a:t>
              </a:r>
              <a:endParaRPr lang="ko-KR" altLang="en-US" b="1" dirty="0"/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BA17CE93-F6AD-E156-2415-DE869B16C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20210" y="2942795"/>
              <a:ext cx="390775" cy="723159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1FE87799-506F-A884-72CB-4FE0A6074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11155" y="3763994"/>
              <a:ext cx="390775" cy="723159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C4509168-C328-5F2A-8D99-0FB4894BD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11155" y="4600667"/>
              <a:ext cx="390775" cy="723159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C3AE2A1-3E0D-35A5-229F-0C70EABD4E94}"/>
              </a:ext>
            </a:extLst>
          </p:cNvPr>
          <p:cNvSpPr txBox="1"/>
          <p:nvPr/>
        </p:nvSpPr>
        <p:spPr>
          <a:xfrm>
            <a:off x="6624088" y="31292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Q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67771E-1CE4-7AA8-1617-3B2415303234}"/>
              </a:ext>
            </a:extLst>
          </p:cNvPr>
          <p:cNvSpPr txBox="1"/>
          <p:nvPr/>
        </p:nvSpPr>
        <p:spPr>
          <a:xfrm>
            <a:off x="6634628" y="395039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K</a:t>
            </a:r>
            <a:endParaRPr lang="ko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8F2150-0152-D48D-9D60-A56A4AF00583}"/>
              </a:ext>
            </a:extLst>
          </p:cNvPr>
          <p:cNvSpPr txBox="1"/>
          <p:nvPr/>
        </p:nvSpPr>
        <p:spPr>
          <a:xfrm>
            <a:off x="6623990" y="4751813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V</a:t>
            </a:r>
            <a:endParaRPr lang="ko-KR" altLang="en-US" b="1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04F11E9F-3352-2B29-63E3-0B5DF49A573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578" r="58824" b="31129"/>
          <a:stretch/>
        </p:blipFill>
        <p:spPr>
          <a:xfrm>
            <a:off x="8717953" y="1589569"/>
            <a:ext cx="3313429" cy="3975917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64DD8A00-4872-6821-8FF9-46A7BCBD6A4F}"/>
              </a:ext>
            </a:extLst>
          </p:cNvPr>
          <p:cNvSpPr/>
          <p:nvPr/>
        </p:nvSpPr>
        <p:spPr>
          <a:xfrm>
            <a:off x="9492546" y="4857751"/>
            <a:ext cx="1951206" cy="7674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45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A60DED4F-9B7D-4520-AE9C-852FB2D6D65D}"/>
              </a:ext>
            </a:extLst>
          </p:cNvPr>
          <p:cNvSpPr txBox="1">
            <a:spLocks/>
          </p:cNvSpPr>
          <p:nvPr/>
        </p:nvSpPr>
        <p:spPr>
          <a:xfrm>
            <a:off x="2089854" y="2618308"/>
            <a:ext cx="8012291" cy="1894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algn="ctr" hangingPunct="1">
              <a:buFont typeface="Avenir Next"/>
              <a:buNone/>
            </a:pPr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01</a:t>
            </a:r>
            <a:r>
              <a: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algn="ctr" hangingPunct="1">
              <a:buFont typeface="Avenir Next"/>
              <a:buNone/>
            </a:pPr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Seq2Seq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23F3EB-B0A3-8855-F483-280F3E6C4797}"/>
              </a:ext>
            </a:extLst>
          </p:cNvPr>
          <p:cNvGrpSpPr/>
          <p:nvPr/>
        </p:nvGrpSpPr>
        <p:grpSpPr>
          <a:xfrm>
            <a:off x="9620249" y="72322"/>
            <a:ext cx="2743201" cy="869790"/>
            <a:chOff x="9620249" y="72322"/>
            <a:chExt cx="2743201" cy="86979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7DA4318-D83A-5745-B638-49E6A1FC9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E6B92E-0A0A-2028-449F-9216E95E6833}"/>
                </a:ext>
              </a:extLst>
            </p:cNvPr>
            <p:cNvSpPr txBox="1"/>
            <p:nvPr/>
          </p:nvSpPr>
          <p:spPr>
            <a:xfrm>
              <a:off x="962024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18</a:t>
              </a:r>
              <a:r>
                <a:rPr lang="ko-KR" altLang="en-US" b="1" dirty="0"/>
                <a:t>기 국주현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6328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49787"/>
            <a:ext cx="679912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03</a:t>
            </a:r>
            <a:r>
              <a:rPr lang="ko-KR" altLang="en-US" sz="36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ㅣ</a:t>
            </a: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Transformer</a:t>
            </a:r>
          </a:p>
          <a:p>
            <a:pPr marL="0" indent="0" hangingPunct="1">
              <a:buFont typeface="Avenir Next"/>
              <a:buNone/>
            </a:pPr>
            <a:endParaRPr lang="en-US" altLang="ko-KR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562994-B151-F60F-9EC6-7903DD2425EA}"/>
              </a:ext>
            </a:extLst>
          </p:cNvPr>
          <p:cNvGrpSpPr/>
          <p:nvPr/>
        </p:nvGrpSpPr>
        <p:grpSpPr>
          <a:xfrm>
            <a:off x="9620249" y="72322"/>
            <a:ext cx="2743201" cy="869790"/>
            <a:chOff x="9620249" y="72322"/>
            <a:chExt cx="2743201" cy="86979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B2553C7-2A29-44B7-BE70-07C55A321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DA6BCE-4496-13C1-4E5F-1A2FC510A9AA}"/>
                </a:ext>
              </a:extLst>
            </p:cNvPr>
            <p:cNvSpPr txBox="1"/>
            <p:nvPr/>
          </p:nvSpPr>
          <p:spPr>
            <a:xfrm>
              <a:off x="962024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18</a:t>
              </a:r>
              <a:r>
                <a:rPr lang="ko-KR" altLang="en-US" b="1" dirty="0"/>
                <a:t>기 국주현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EB29B84-2780-F96E-B50D-268FC62FF3C8}"/>
              </a:ext>
            </a:extLst>
          </p:cNvPr>
          <p:cNvGrpSpPr/>
          <p:nvPr/>
        </p:nvGrpSpPr>
        <p:grpSpPr>
          <a:xfrm>
            <a:off x="240770" y="942112"/>
            <a:ext cx="9173065" cy="5591903"/>
            <a:chOff x="240772" y="942112"/>
            <a:chExt cx="6158321" cy="559190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3B2E60F-3DCC-70E4-8051-2380B760B8DE}"/>
                </a:ext>
              </a:extLst>
            </p:cNvPr>
            <p:cNvSpPr txBox="1"/>
            <p:nvPr/>
          </p:nvSpPr>
          <p:spPr>
            <a:xfrm>
              <a:off x="240772" y="1509242"/>
              <a:ext cx="6158320" cy="5024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b="1" dirty="0"/>
            </a:p>
            <a:p>
              <a:pPr>
                <a:lnSpc>
                  <a:spcPct val="150000"/>
                </a:lnSpc>
              </a:pPr>
              <a:endParaRPr lang="en-US" altLang="ko-KR" b="1" dirty="0"/>
            </a:p>
            <a:p>
              <a:pPr marL="342900" indent="-342900">
                <a:lnSpc>
                  <a:spcPct val="150000"/>
                </a:lnSpc>
                <a:buAutoNum type="arabicParenR" startAt="2"/>
              </a:pPr>
              <a:r>
                <a:rPr lang="en-US" altLang="ko-KR" b="1" dirty="0"/>
                <a:t>Attention score </a:t>
              </a:r>
              <a:r>
                <a:rPr lang="ko-KR" altLang="en-US" b="1" dirty="0"/>
                <a:t>계산</a:t>
              </a:r>
              <a:endParaRPr lang="en-US" altLang="ko-KR" sz="1500" b="1" dirty="0"/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/>
                <a:t>생성된 </a:t>
              </a:r>
              <a:r>
                <a:rPr lang="en-US" altLang="ko-KR" dirty="0"/>
                <a:t>Q </a:t>
              </a:r>
              <a:r>
                <a:rPr lang="ko-KR" altLang="en-US" dirty="0"/>
                <a:t>와 </a:t>
              </a:r>
              <a:r>
                <a:rPr lang="en-US" altLang="ko-KR" dirty="0"/>
                <a:t>K </a:t>
              </a:r>
              <a:r>
                <a:rPr lang="ko-KR" altLang="en-US" dirty="0"/>
                <a:t>를 </a:t>
              </a:r>
              <a:r>
                <a:rPr lang="ko-KR" altLang="en-US" dirty="0" err="1"/>
                <a:t>곱해줌</a:t>
              </a:r>
              <a:endParaRPr lang="en-US" altLang="ko-KR" dirty="0"/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dirty="0"/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dirty="0"/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dirty="0"/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dirty="0"/>
            </a:p>
            <a:p>
              <a:pPr marL="342900" marR="0" lvl="0" indent="-34290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arenR" startAt="2"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Scaling 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및 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self-attention 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계산</a:t>
              </a:r>
              <a:endParaRPr lang="en-US" altLang="ko-KR" dirty="0"/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/>
                <a:t>Scaling </a:t>
              </a:r>
              <a:r>
                <a:rPr lang="ko-KR" altLang="en-US" dirty="0"/>
                <a:t>진행 </a:t>
              </a:r>
              <a:r>
                <a:rPr lang="en-US" altLang="ko-KR" dirty="0"/>
                <a:t>(dk</a:t>
              </a:r>
              <a:r>
                <a:rPr lang="ko-KR" altLang="en-US" dirty="0"/>
                <a:t>는 차원을 의미</a:t>
              </a:r>
              <a:r>
                <a:rPr lang="en-US" altLang="ko-KR" dirty="0"/>
                <a:t>, </a:t>
              </a:r>
              <a:r>
                <a:rPr lang="ko-KR" altLang="en-US" dirty="0"/>
                <a:t>그냥 </a:t>
              </a:r>
              <a:r>
                <a:rPr lang="en-US" altLang="ko-KR" dirty="0"/>
                <a:t>self-attention</a:t>
              </a:r>
              <a:r>
                <a:rPr lang="ko-KR" altLang="en-US" dirty="0"/>
                <a:t>일 땐 </a:t>
              </a:r>
              <a:r>
                <a:rPr lang="en-US" altLang="ko-KR" dirty="0"/>
                <a:t>512, multi-head attention</a:t>
              </a:r>
              <a:r>
                <a:rPr lang="ko-KR" altLang="en-US" dirty="0"/>
                <a:t>에서 헤드 수가 </a:t>
              </a:r>
              <a:r>
                <a:rPr lang="en-US" altLang="ko-KR" dirty="0"/>
                <a:t>8</a:t>
              </a:r>
              <a:r>
                <a:rPr lang="ko-KR" altLang="en-US" dirty="0"/>
                <a:t>일 땐 </a:t>
              </a:r>
              <a:r>
                <a:rPr lang="en-US" altLang="ko-KR" dirty="0"/>
                <a:t>64</a:t>
              </a:r>
              <a:r>
                <a:rPr lang="ko-KR" altLang="en-US" dirty="0"/>
                <a:t>를</a:t>
              </a:r>
              <a:r>
                <a:rPr lang="en-US" altLang="ko-KR" dirty="0"/>
                <a:t> </a:t>
              </a:r>
              <a:r>
                <a:rPr lang="ko-KR" altLang="en-US" dirty="0"/>
                <a:t>의미</a:t>
              </a:r>
              <a:r>
                <a:rPr lang="en-US" altLang="ko-KR" dirty="0"/>
                <a:t>)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/>
                <a:t>그 값을 </a:t>
              </a:r>
              <a:r>
                <a:rPr lang="en-US" altLang="ko-KR" dirty="0" err="1"/>
                <a:t>softmax</a:t>
              </a:r>
              <a:r>
                <a:rPr lang="ko-KR" altLang="en-US" dirty="0"/>
                <a:t> 후 </a:t>
              </a:r>
              <a:r>
                <a:rPr lang="en-US" altLang="ko-KR" dirty="0"/>
                <a:t>value</a:t>
              </a:r>
              <a:r>
                <a:rPr lang="ko-KR" altLang="en-US" dirty="0"/>
                <a:t>와 곱하면 </a:t>
              </a:r>
              <a:r>
                <a:rPr lang="en-US" altLang="ko-KR" dirty="0"/>
                <a:t>self-attention </a:t>
              </a:r>
              <a:r>
                <a:rPr lang="ko-KR" altLang="en-US" dirty="0"/>
                <a:t>계산 끝</a:t>
              </a:r>
              <a:endParaRPr lang="en-US" altLang="ko-KR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A50142-CEFE-68B8-481F-E73464EAE48B}"/>
                </a:ext>
              </a:extLst>
            </p:cNvPr>
            <p:cNvSpPr txBox="1"/>
            <p:nvPr/>
          </p:nvSpPr>
          <p:spPr>
            <a:xfrm>
              <a:off x="240773" y="942112"/>
              <a:ext cx="6158320" cy="1301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b="1" dirty="0"/>
                <a:t>Self-attention</a:t>
              </a:r>
            </a:p>
            <a:p>
              <a:pPr>
                <a:lnSpc>
                  <a:spcPct val="150000"/>
                </a:lnSpc>
              </a:pPr>
              <a:endParaRPr lang="ko-KR" altLang="en-US" sz="2800" b="1" dirty="0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06AE7D1F-CE35-BA54-B775-86E7ABE39C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78" r="58824" b="31129"/>
          <a:stretch/>
        </p:blipFill>
        <p:spPr>
          <a:xfrm>
            <a:off x="8717953" y="1589569"/>
            <a:ext cx="3313429" cy="3975917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C198E76F-3532-9C98-874B-0D1292AD2638}"/>
              </a:ext>
            </a:extLst>
          </p:cNvPr>
          <p:cNvGrpSpPr/>
          <p:nvPr/>
        </p:nvGrpSpPr>
        <p:grpSpPr>
          <a:xfrm>
            <a:off x="2402159" y="3398252"/>
            <a:ext cx="4154405" cy="1215934"/>
            <a:chOff x="2615879" y="2930557"/>
            <a:chExt cx="4154405" cy="1215934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833A162-5BDE-BA60-5ACA-FF4D0ABD6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15879" y="2989887"/>
              <a:ext cx="390775" cy="72315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A448B8B-3EA3-E910-B2CE-1CD23CBC6F6C}"/>
                </a:ext>
              </a:extLst>
            </p:cNvPr>
            <p:cNvSpPr txBox="1"/>
            <p:nvPr/>
          </p:nvSpPr>
          <p:spPr>
            <a:xfrm>
              <a:off x="3319198" y="31668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x</a:t>
              </a:r>
              <a:endParaRPr lang="ko-KR" altLang="en-US" b="1" dirty="0"/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61A54A76-D68B-E553-AF7E-1BFEFAA90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3941442" y="2989886"/>
              <a:ext cx="390775" cy="723159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7E68946-CDB9-ECEA-E9ED-6F842E8C58D4}"/>
                </a:ext>
              </a:extLst>
            </p:cNvPr>
            <p:cNvSpPr txBox="1"/>
            <p:nvPr/>
          </p:nvSpPr>
          <p:spPr>
            <a:xfrm>
              <a:off x="2615879" y="377715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Q</a:t>
              </a:r>
              <a:endParaRPr lang="ko-KR" altLang="en-US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CFD2002-CC12-14A2-9E4B-6039AC8DC753}"/>
                </a:ext>
              </a:extLst>
            </p:cNvPr>
            <p:cNvSpPr txBox="1"/>
            <p:nvPr/>
          </p:nvSpPr>
          <p:spPr>
            <a:xfrm>
              <a:off x="3716836" y="377715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K </a:t>
              </a:r>
              <a:r>
                <a:rPr lang="ko-KR" altLang="en-US" b="1" dirty="0"/>
                <a:t>전치</a:t>
              </a:r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8496672E-276C-8E84-BDB9-DD0D4AD0D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81763" y="2930557"/>
              <a:ext cx="792896" cy="783458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05DEE59-9EFF-7960-8BFE-200D48EC0DF7}"/>
                </a:ext>
              </a:extLst>
            </p:cNvPr>
            <p:cNvSpPr txBox="1"/>
            <p:nvPr/>
          </p:nvSpPr>
          <p:spPr>
            <a:xfrm>
              <a:off x="4707066" y="316680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=</a:t>
              </a:r>
              <a:endParaRPr lang="ko-KR" altLang="en-US" b="1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2679E4E-DECB-7D67-3373-80548340BE73}"/>
                </a:ext>
              </a:extLst>
            </p:cNvPr>
            <p:cNvSpPr txBox="1"/>
            <p:nvPr/>
          </p:nvSpPr>
          <p:spPr>
            <a:xfrm>
              <a:off x="4888422" y="3777159"/>
              <a:ext cx="1881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Attention score</a:t>
              </a:r>
              <a:endParaRPr lang="ko-KR" altLang="en-US" b="1" dirty="0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12721DA-E662-D0E4-D7D2-D954FDA37FD7}"/>
              </a:ext>
            </a:extLst>
          </p:cNvPr>
          <p:cNvSpPr/>
          <p:nvPr/>
        </p:nvSpPr>
        <p:spPr>
          <a:xfrm>
            <a:off x="9388431" y="2448232"/>
            <a:ext cx="2095406" cy="25793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6C165EEA-BC83-CBB5-42EE-7C978F1E7DC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4388"/>
          <a:stretch/>
        </p:blipFill>
        <p:spPr>
          <a:xfrm>
            <a:off x="3105478" y="1646201"/>
            <a:ext cx="4740976" cy="66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24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06AE7D1F-CE35-BA54-B775-86E7ABE39C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126" t="-137" r="8276" b="25196"/>
          <a:stretch/>
        </p:blipFill>
        <p:spPr>
          <a:xfrm>
            <a:off x="8878571" y="1539082"/>
            <a:ext cx="3313429" cy="4326319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4E2E625F-ABE1-FDA2-3C1E-99F8569D6F1E}"/>
              </a:ext>
            </a:extLst>
          </p:cNvPr>
          <p:cNvSpPr/>
          <p:nvPr/>
        </p:nvSpPr>
        <p:spPr>
          <a:xfrm>
            <a:off x="560288" y="2903213"/>
            <a:ext cx="8236431" cy="1945416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49787"/>
            <a:ext cx="679912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03</a:t>
            </a:r>
            <a:r>
              <a:rPr lang="ko-KR" altLang="en-US" sz="36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ㅣ</a:t>
            </a: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Transformer</a:t>
            </a:r>
          </a:p>
          <a:p>
            <a:pPr marL="0" indent="0" hangingPunct="1">
              <a:buFont typeface="Avenir Next"/>
              <a:buNone/>
            </a:pPr>
            <a:endParaRPr lang="en-US" altLang="ko-KR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562994-B151-F60F-9EC6-7903DD2425EA}"/>
              </a:ext>
            </a:extLst>
          </p:cNvPr>
          <p:cNvGrpSpPr/>
          <p:nvPr/>
        </p:nvGrpSpPr>
        <p:grpSpPr>
          <a:xfrm>
            <a:off x="9620249" y="72322"/>
            <a:ext cx="2743201" cy="869790"/>
            <a:chOff x="9620249" y="72322"/>
            <a:chExt cx="2743201" cy="86979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B2553C7-2A29-44B7-BE70-07C55A321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DA6BCE-4496-13C1-4E5F-1A2FC510A9AA}"/>
                </a:ext>
              </a:extLst>
            </p:cNvPr>
            <p:cNvSpPr txBox="1"/>
            <p:nvPr/>
          </p:nvSpPr>
          <p:spPr>
            <a:xfrm>
              <a:off x="962024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18</a:t>
              </a:r>
              <a:r>
                <a:rPr lang="ko-KR" altLang="en-US" b="1" dirty="0"/>
                <a:t>기 국주현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EB29B84-2780-F96E-B50D-268FC62FF3C8}"/>
              </a:ext>
            </a:extLst>
          </p:cNvPr>
          <p:cNvGrpSpPr/>
          <p:nvPr/>
        </p:nvGrpSpPr>
        <p:grpSpPr>
          <a:xfrm>
            <a:off x="112561" y="992599"/>
            <a:ext cx="8667256" cy="5056898"/>
            <a:chOff x="70834" y="942112"/>
            <a:chExt cx="6158321" cy="505689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3B2E60F-3DCC-70E4-8051-2380B760B8DE}"/>
                </a:ext>
              </a:extLst>
            </p:cNvPr>
            <p:cNvSpPr txBox="1"/>
            <p:nvPr/>
          </p:nvSpPr>
          <p:spPr>
            <a:xfrm>
              <a:off x="70835" y="1597484"/>
              <a:ext cx="6158320" cy="4401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/>
                <a:t>트랜스포머는 한 번의 </a:t>
              </a:r>
              <a:r>
                <a:rPr lang="ko-KR" altLang="en-US" dirty="0" err="1"/>
                <a:t>어텐션을</a:t>
              </a:r>
              <a:r>
                <a:rPr lang="ko-KR" altLang="en-US" dirty="0"/>
                <a:t> 하는 것보다 </a:t>
              </a:r>
              <a:r>
                <a:rPr lang="ko-KR" altLang="en-US" dirty="0" err="1"/>
                <a:t>어텐션을</a:t>
              </a:r>
              <a:r>
                <a:rPr lang="ko-KR" altLang="en-US" dirty="0"/>
                <a:t> 병렬로 여러 번 사용하는 것이 더 효과적이기 때문에 여러 헤드로 나눠서 병렬로 계산</a:t>
              </a:r>
              <a:endParaRPr lang="en-US" altLang="ko-KR" dirty="0"/>
            </a:p>
            <a:p>
              <a:pPr lvl="1">
                <a:lnSpc>
                  <a:spcPct val="150000"/>
                </a:lnSpc>
              </a:pPr>
              <a:r>
                <a:rPr lang="en-US" altLang="ko-KR" sz="1500" dirty="0"/>
                <a:t>Why?) </a:t>
              </a:r>
              <a:r>
                <a:rPr lang="ko-KR" altLang="en-US" sz="1500" dirty="0"/>
                <a:t>병렬로 하면 다른 시각으로 정보들을 수집 가능</a:t>
              </a:r>
              <a:endParaRPr lang="en-US" altLang="ko-KR" sz="1500" dirty="0"/>
            </a:p>
            <a:p>
              <a:pPr lvl="1">
                <a:lnSpc>
                  <a:spcPct val="150000"/>
                </a:lnSpc>
              </a:pPr>
              <a:r>
                <a:rPr lang="en-US" altLang="ko-KR" sz="1500" i="1" dirty="0"/>
                <a:t>Ex)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500" dirty="0"/>
                <a:t>The </a:t>
              </a:r>
              <a:r>
                <a:rPr lang="en-US" altLang="ko-KR" sz="1500" b="1" dirty="0">
                  <a:solidFill>
                    <a:srgbClr val="FF0000"/>
                  </a:solidFill>
                </a:rPr>
                <a:t>animal</a:t>
              </a:r>
              <a:r>
                <a:rPr lang="en-US" altLang="ko-KR" sz="1500" dirty="0"/>
                <a:t> didn't cross the street because </a:t>
              </a:r>
              <a:r>
                <a:rPr lang="en-US" altLang="ko-KR" sz="1500" b="1" dirty="0">
                  <a:solidFill>
                    <a:srgbClr val="FF0000"/>
                  </a:solidFill>
                </a:rPr>
                <a:t>it</a:t>
              </a:r>
              <a:r>
                <a:rPr lang="en-US" altLang="ko-KR" sz="1500" dirty="0"/>
                <a:t> was too tired. </a:t>
              </a:r>
            </a:p>
            <a:p>
              <a:pPr lvl="1">
                <a:lnSpc>
                  <a:spcPct val="150000"/>
                </a:lnSpc>
              </a:pPr>
              <a:r>
                <a:rPr lang="ko-KR" altLang="en-US" sz="1300" dirty="0"/>
                <a:t>어떤 헤드에서는 </a:t>
              </a:r>
              <a:r>
                <a:rPr lang="en-US" altLang="ko-KR" sz="1300" dirty="0"/>
                <a:t>it</a:t>
              </a:r>
              <a:r>
                <a:rPr lang="ko-KR" altLang="en-US" sz="1300" dirty="0"/>
                <a:t>과 </a:t>
              </a:r>
              <a:r>
                <a:rPr lang="en-US" altLang="ko-KR" sz="1300" dirty="0"/>
                <a:t>animal </a:t>
              </a:r>
              <a:r>
                <a:rPr lang="ko-KR" altLang="en-US" sz="1300" dirty="0"/>
                <a:t>의 연관성을 높게 볼 것이고</a:t>
              </a:r>
              <a:r>
                <a:rPr lang="en-US" altLang="ko-KR" sz="1300" dirty="0"/>
                <a:t>,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500" dirty="0"/>
                <a:t>The animal didn't cross the </a:t>
              </a:r>
              <a:r>
                <a:rPr lang="en-US" altLang="ko-KR" sz="1500" b="1" dirty="0">
                  <a:solidFill>
                    <a:srgbClr val="FF0000"/>
                  </a:solidFill>
                </a:rPr>
                <a:t>street</a:t>
              </a:r>
              <a:r>
                <a:rPr lang="en-US" altLang="ko-KR" sz="1500" dirty="0"/>
                <a:t> because </a:t>
              </a:r>
              <a:r>
                <a:rPr lang="en-US" altLang="ko-KR" sz="1500" b="1" dirty="0">
                  <a:solidFill>
                    <a:srgbClr val="FF0000"/>
                  </a:solidFill>
                </a:rPr>
                <a:t>it</a:t>
              </a:r>
              <a:r>
                <a:rPr lang="en-US" altLang="ko-KR" sz="1500" dirty="0"/>
                <a:t> was too tired.</a:t>
              </a:r>
            </a:p>
            <a:p>
              <a:pPr lvl="1">
                <a:lnSpc>
                  <a:spcPct val="150000"/>
                </a:lnSpc>
              </a:pPr>
              <a:r>
                <a:rPr lang="ko-KR" altLang="en-US" sz="1300" dirty="0"/>
                <a:t>또다른 헤드에서는 </a:t>
              </a:r>
              <a:r>
                <a:rPr lang="en-US" altLang="ko-KR" sz="1300" dirty="0"/>
                <a:t>it</a:t>
              </a:r>
              <a:r>
                <a:rPr lang="ko-KR" altLang="en-US" sz="1300" dirty="0"/>
                <a:t>과 </a:t>
              </a:r>
              <a:r>
                <a:rPr lang="en-US" altLang="ko-KR" sz="1300" dirty="0"/>
                <a:t>street </a:t>
              </a:r>
              <a:r>
                <a:rPr lang="ko-KR" altLang="en-US" sz="1300" dirty="0"/>
                <a:t>의 연관성을 더 높게 볼 것이라 병렬로 </a:t>
              </a:r>
              <a:r>
                <a:rPr lang="ko-KR" altLang="en-US" sz="1300" dirty="0" err="1"/>
                <a:t>어텐션을</a:t>
              </a:r>
              <a:r>
                <a:rPr lang="ko-KR" altLang="en-US" sz="1300" dirty="0"/>
                <a:t> 수행하면 여러 시각에서 접근 가능함</a:t>
              </a:r>
              <a:r>
                <a:rPr lang="en-US" altLang="ko-KR" sz="1300" dirty="0"/>
                <a:t>!</a:t>
              </a:r>
              <a:endParaRPr lang="en-US" altLang="ko-KR" sz="15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/>
                <a:t>본 논문에서는 </a:t>
              </a:r>
              <a:r>
                <a:rPr lang="en-US" altLang="ko-KR" dirty="0"/>
                <a:t>head </a:t>
              </a:r>
              <a:r>
                <a:rPr lang="ko-KR" altLang="en-US" dirty="0"/>
                <a:t>수를 </a:t>
              </a:r>
              <a:r>
                <a:rPr lang="en-US" altLang="ko-KR" dirty="0"/>
                <a:t>8</a:t>
              </a:r>
              <a:r>
                <a:rPr lang="ko-KR" altLang="en-US" dirty="0"/>
                <a:t>로 설정하고</a:t>
              </a:r>
              <a:r>
                <a:rPr lang="en-US" altLang="ko-KR" dirty="0"/>
                <a:t>, Self-attention </a:t>
              </a:r>
              <a:r>
                <a:rPr lang="ko-KR" altLang="en-US" dirty="0"/>
                <a:t>을 병렬로 계산한다음 </a:t>
              </a:r>
              <a:r>
                <a:rPr lang="en-US" altLang="ko-KR" dirty="0" err="1"/>
                <a:t>concat</a:t>
              </a:r>
              <a:r>
                <a:rPr lang="en-US" altLang="ko-KR" dirty="0"/>
                <a:t>(</a:t>
              </a:r>
              <a:r>
                <a:rPr lang="ko-KR" altLang="en-US" dirty="0"/>
                <a:t>연결</a:t>
              </a:r>
              <a:r>
                <a:rPr lang="en-US" altLang="ko-KR" dirty="0"/>
                <a:t>) </a:t>
              </a:r>
              <a:r>
                <a:rPr lang="ko-KR" altLang="en-US" dirty="0"/>
                <a:t>진행</a:t>
              </a:r>
              <a:r>
                <a:rPr lang="en-US" altLang="ko-KR" dirty="0"/>
                <a:t>!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A50142-CEFE-68B8-481F-E73464EAE48B}"/>
                </a:ext>
              </a:extLst>
            </p:cNvPr>
            <p:cNvSpPr txBox="1"/>
            <p:nvPr/>
          </p:nvSpPr>
          <p:spPr>
            <a:xfrm>
              <a:off x="70834" y="942112"/>
              <a:ext cx="6158320" cy="655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b="1" dirty="0"/>
                <a:t>Multi-head Self-attention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7256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06AE7D1F-CE35-BA54-B775-86E7ABE39C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126" t="-137" r="8276" b="25196"/>
          <a:stretch/>
        </p:blipFill>
        <p:spPr>
          <a:xfrm>
            <a:off x="8878571" y="1539082"/>
            <a:ext cx="3313429" cy="4326319"/>
          </a:xfrm>
          <a:prstGeom prst="rect">
            <a:avLst/>
          </a:prstGeom>
        </p:spPr>
      </p:pic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49787"/>
            <a:ext cx="679912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03</a:t>
            </a:r>
            <a:r>
              <a:rPr lang="ko-KR" altLang="en-US" sz="36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ㅣ</a:t>
            </a: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Transformer</a:t>
            </a:r>
          </a:p>
          <a:p>
            <a:pPr marL="0" indent="0" hangingPunct="1">
              <a:buFont typeface="Avenir Next"/>
              <a:buNone/>
            </a:pPr>
            <a:endParaRPr lang="en-US" altLang="ko-KR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562994-B151-F60F-9EC6-7903DD2425EA}"/>
              </a:ext>
            </a:extLst>
          </p:cNvPr>
          <p:cNvGrpSpPr/>
          <p:nvPr/>
        </p:nvGrpSpPr>
        <p:grpSpPr>
          <a:xfrm>
            <a:off x="9620249" y="72322"/>
            <a:ext cx="2743201" cy="869790"/>
            <a:chOff x="9620249" y="72322"/>
            <a:chExt cx="2743201" cy="86979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B2553C7-2A29-44B7-BE70-07C55A321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DA6BCE-4496-13C1-4E5F-1A2FC510A9AA}"/>
                </a:ext>
              </a:extLst>
            </p:cNvPr>
            <p:cNvSpPr txBox="1"/>
            <p:nvPr/>
          </p:nvSpPr>
          <p:spPr>
            <a:xfrm>
              <a:off x="962024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18</a:t>
              </a:r>
              <a:r>
                <a:rPr lang="ko-KR" altLang="en-US" b="1" dirty="0"/>
                <a:t>기 국주현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EB29B84-2780-F96E-B50D-268FC62FF3C8}"/>
              </a:ext>
            </a:extLst>
          </p:cNvPr>
          <p:cNvGrpSpPr/>
          <p:nvPr/>
        </p:nvGrpSpPr>
        <p:grpSpPr>
          <a:xfrm>
            <a:off x="112560" y="992599"/>
            <a:ext cx="9257581" cy="1940660"/>
            <a:chOff x="70834" y="942112"/>
            <a:chExt cx="6158321" cy="194066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3B2E60F-3DCC-70E4-8051-2380B760B8DE}"/>
                </a:ext>
              </a:extLst>
            </p:cNvPr>
            <p:cNvSpPr txBox="1"/>
            <p:nvPr/>
          </p:nvSpPr>
          <p:spPr>
            <a:xfrm>
              <a:off x="70835" y="1597484"/>
              <a:ext cx="6158320" cy="128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/>
                <a:t>본 논문에서는 </a:t>
              </a:r>
              <a:r>
                <a:rPr lang="ko-KR" altLang="en-US" dirty="0" err="1"/>
                <a:t>임베딩</a:t>
              </a:r>
              <a:r>
                <a:rPr lang="ko-KR" altLang="en-US" dirty="0"/>
                <a:t> 벡터 차원을 </a:t>
              </a:r>
              <a:r>
                <a:rPr lang="en-US" altLang="ko-KR" dirty="0"/>
                <a:t>512</a:t>
              </a:r>
              <a:r>
                <a:rPr lang="ko-KR" altLang="en-US" dirty="0"/>
                <a:t>로 두고 실험 진행</a:t>
              </a:r>
              <a:endParaRPr lang="en-US" altLang="ko-KR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/>
                <a:t>병렬로 처리해야하기에</a:t>
              </a:r>
              <a:r>
                <a:rPr lang="en-US" altLang="ko-KR" dirty="0"/>
                <a:t>, multi-head</a:t>
              </a:r>
              <a:r>
                <a:rPr lang="ko-KR" altLang="en-US" dirty="0"/>
                <a:t> </a:t>
              </a:r>
              <a:r>
                <a:rPr lang="en-US" altLang="ko-KR" dirty="0"/>
                <a:t>self-attention</a:t>
              </a:r>
              <a:r>
                <a:rPr lang="ko-KR" altLang="en-US" dirty="0"/>
                <a:t> 진행 시</a:t>
              </a:r>
              <a:r>
                <a:rPr lang="en-US" altLang="ko-KR" dirty="0"/>
                <a:t> </a:t>
              </a:r>
              <a:r>
                <a:rPr lang="ko-KR" altLang="en-US" dirty="0"/>
                <a:t>하나의 </a:t>
              </a:r>
              <a:r>
                <a:rPr lang="en-US" altLang="ko-KR" dirty="0"/>
                <a:t>head</a:t>
              </a:r>
              <a:r>
                <a:rPr lang="ko-KR" altLang="en-US" dirty="0"/>
                <a:t>에서 이뤄지는 </a:t>
              </a:r>
              <a:r>
                <a:rPr lang="en-US" altLang="ko-KR" dirty="0"/>
                <a:t>attention </a:t>
              </a:r>
              <a:r>
                <a:rPr lang="ko-KR" altLang="en-US" dirty="0"/>
                <a:t>연산의 차원은</a:t>
              </a:r>
              <a:r>
                <a:rPr lang="en-US" altLang="ko-KR" dirty="0"/>
                <a:t> 512</a:t>
              </a:r>
              <a:r>
                <a:rPr lang="ko-KR" altLang="en-US" dirty="0"/>
                <a:t>를 </a:t>
              </a:r>
              <a:r>
                <a:rPr lang="en-US" altLang="ko-KR" dirty="0"/>
                <a:t>head</a:t>
              </a:r>
              <a:r>
                <a:rPr lang="ko-KR" altLang="en-US" dirty="0"/>
                <a:t> 개수인 </a:t>
              </a:r>
              <a:r>
                <a:rPr lang="en-US" altLang="ko-KR" dirty="0"/>
                <a:t>8 </a:t>
              </a:r>
              <a:r>
                <a:rPr lang="ko-KR" altLang="en-US" dirty="0"/>
                <a:t>만큼 나눈 </a:t>
              </a:r>
              <a:r>
                <a:rPr lang="en-US" altLang="ko-KR" dirty="0"/>
                <a:t>64 </a:t>
              </a:r>
              <a:r>
                <a:rPr lang="ko-KR" altLang="en-US" dirty="0"/>
                <a:t>가 됨</a:t>
              </a:r>
              <a:endParaRPr lang="en-US" altLang="ko-KR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A50142-CEFE-68B8-481F-E73464EAE48B}"/>
                </a:ext>
              </a:extLst>
            </p:cNvPr>
            <p:cNvSpPr txBox="1"/>
            <p:nvPr/>
          </p:nvSpPr>
          <p:spPr>
            <a:xfrm>
              <a:off x="70834" y="942112"/>
              <a:ext cx="6158320" cy="655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b="1" dirty="0"/>
                <a:t>Multi-head Self-attention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D09FC163-B595-8BA9-B123-D5BD10535E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529"/>
          <a:stretch/>
        </p:blipFill>
        <p:spPr>
          <a:xfrm>
            <a:off x="699199" y="2991690"/>
            <a:ext cx="4909574" cy="3462618"/>
          </a:xfrm>
          <a:prstGeom prst="rect">
            <a:avLst/>
          </a:prstGeom>
        </p:spPr>
      </p:pic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FFC1BDCB-93AD-8560-16C9-17A255EC2176}"/>
              </a:ext>
            </a:extLst>
          </p:cNvPr>
          <p:cNvSpPr/>
          <p:nvPr/>
        </p:nvSpPr>
        <p:spPr>
          <a:xfrm rot="16200000">
            <a:off x="1645177" y="4738216"/>
            <a:ext cx="130213" cy="816081"/>
          </a:xfrm>
          <a:prstGeom prst="leftBrace">
            <a:avLst>
              <a:gd name="adj1" fmla="val 8333"/>
              <a:gd name="adj2" fmla="val 4622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DBCC1E58-7BA0-F0C4-904A-3DBBBEE3FD33}"/>
              </a:ext>
            </a:extLst>
          </p:cNvPr>
          <p:cNvSpPr/>
          <p:nvPr/>
        </p:nvSpPr>
        <p:spPr>
          <a:xfrm rot="10800000">
            <a:off x="5717947" y="3254525"/>
            <a:ext cx="254618" cy="2861403"/>
          </a:xfrm>
          <a:prstGeom prst="leftBrace">
            <a:avLst>
              <a:gd name="adj1" fmla="val 50201"/>
              <a:gd name="adj2" fmla="val 5207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4E4C2A-5EF3-4D82-95EE-46346D4C6CC4}"/>
              </a:ext>
            </a:extLst>
          </p:cNvPr>
          <p:cNvSpPr txBox="1"/>
          <p:nvPr/>
        </p:nvSpPr>
        <p:spPr>
          <a:xfrm>
            <a:off x="1252381" y="5238466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d=512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F979A2-A0D9-BF01-F377-FCC870F932D6}"/>
              </a:ext>
            </a:extLst>
          </p:cNvPr>
          <p:cNvSpPr txBox="1"/>
          <p:nvPr/>
        </p:nvSpPr>
        <p:spPr>
          <a:xfrm>
            <a:off x="6081738" y="4421905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Head=8</a:t>
            </a:r>
            <a:endParaRPr lang="ko-KR" altLang="en-US" b="1" dirty="0"/>
          </a:p>
        </p:txBody>
      </p:sp>
      <p:sp>
        <p:nvSpPr>
          <p:cNvPr id="15" name="왼쪽 중괄호 14">
            <a:extLst>
              <a:ext uri="{FF2B5EF4-FFF2-40B4-BE49-F238E27FC236}">
                <a16:creationId xmlns:a16="http://schemas.microsoft.com/office/drawing/2014/main" id="{2E773838-84EC-B3A6-2538-235F5BF29661}"/>
              </a:ext>
            </a:extLst>
          </p:cNvPr>
          <p:cNvSpPr/>
          <p:nvPr/>
        </p:nvSpPr>
        <p:spPr>
          <a:xfrm rot="16200000">
            <a:off x="5107234" y="6257864"/>
            <a:ext cx="118576" cy="392888"/>
          </a:xfrm>
          <a:prstGeom prst="leftBrace">
            <a:avLst>
              <a:gd name="adj1" fmla="val 50201"/>
              <a:gd name="adj2" fmla="val 5207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2F643D-D5E5-FCD2-F1AA-0BC24F641CDF}"/>
              </a:ext>
            </a:extLst>
          </p:cNvPr>
          <p:cNvSpPr txBox="1"/>
          <p:nvPr/>
        </p:nvSpPr>
        <p:spPr>
          <a:xfrm>
            <a:off x="4826724" y="648866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dk=64</a:t>
            </a:r>
          </a:p>
        </p:txBody>
      </p:sp>
    </p:spTree>
    <p:extLst>
      <p:ext uri="{BB962C8B-B14F-4D97-AF65-F5344CB8AC3E}">
        <p14:creationId xmlns:p14="http://schemas.microsoft.com/office/powerpoint/2010/main" val="1290793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49787"/>
            <a:ext cx="679912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03</a:t>
            </a:r>
            <a:r>
              <a:rPr lang="ko-KR" altLang="en-US" sz="36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ㅣ</a:t>
            </a: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Transformer</a:t>
            </a:r>
          </a:p>
          <a:p>
            <a:pPr marL="0" indent="0" hangingPunct="1">
              <a:buFont typeface="Avenir Next"/>
              <a:buNone/>
            </a:pPr>
            <a:endParaRPr lang="en-US" altLang="ko-KR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562994-B151-F60F-9EC6-7903DD2425EA}"/>
              </a:ext>
            </a:extLst>
          </p:cNvPr>
          <p:cNvGrpSpPr/>
          <p:nvPr/>
        </p:nvGrpSpPr>
        <p:grpSpPr>
          <a:xfrm>
            <a:off x="9620249" y="72322"/>
            <a:ext cx="2743201" cy="869790"/>
            <a:chOff x="9620249" y="72322"/>
            <a:chExt cx="2743201" cy="86979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B2553C7-2A29-44B7-BE70-07C55A321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DA6BCE-4496-13C1-4E5F-1A2FC510A9AA}"/>
                </a:ext>
              </a:extLst>
            </p:cNvPr>
            <p:cNvSpPr txBox="1"/>
            <p:nvPr/>
          </p:nvSpPr>
          <p:spPr>
            <a:xfrm>
              <a:off x="962024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18</a:t>
              </a:r>
              <a:r>
                <a:rPr lang="ko-KR" altLang="en-US" b="1" dirty="0"/>
                <a:t>기 국주현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EB29B84-2780-F96E-B50D-268FC62FF3C8}"/>
              </a:ext>
            </a:extLst>
          </p:cNvPr>
          <p:cNvGrpSpPr/>
          <p:nvPr/>
        </p:nvGrpSpPr>
        <p:grpSpPr>
          <a:xfrm>
            <a:off x="105389" y="944796"/>
            <a:ext cx="8667256" cy="3187155"/>
            <a:chOff x="70834" y="942112"/>
            <a:chExt cx="6158321" cy="318715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3B2E60F-3DCC-70E4-8051-2380B760B8DE}"/>
                </a:ext>
              </a:extLst>
            </p:cNvPr>
            <p:cNvSpPr txBox="1"/>
            <p:nvPr/>
          </p:nvSpPr>
          <p:spPr>
            <a:xfrm>
              <a:off x="70835" y="1597484"/>
              <a:ext cx="6158320" cy="2531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/>
                <a:t>단순 </a:t>
              </a:r>
              <a:r>
                <a:rPr lang="ko-KR" altLang="en-US" dirty="0" err="1"/>
                <a:t>피드포워드</a:t>
              </a:r>
              <a:r>
                <a:rPr lang="ko-KR" altLang="en-US" dirty="0"/>
                <a:t> 신경망을 의미</a:t>
              </a:r>
              <a:endParaRPr lang="en-US" altLang="ko-KR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/>
                <a:t>linear transformation 2</a:t>
              </a:r>
              <a:r>
                <a:rPr lang="ko-KR" altLang="en-US" dirty="0"/>
                <a:t>개로 구성</a:t>
              </a:r>
              <a:r>
                <a:rPr lang="en-US" altLang="ko-KR" dirty="0"/>
                <a:t>, Max() </a:t>
              </a:r>
              <a:r>
                <a:rPr lang="ko-KR" altLang="en-US" dirty="0"/>
                <a:t>부분은 </a:t>
              </a:r>
              <a:r>
                <a:rPr lang="en-US" altLang="ko-KR" b="1" dirty="0" err="1"/>
                <a:t>ReLU</a:t>
              </a:r>
              <a:r>
                <a:rPr lang="en-US" altLang="ko-KR" b="1" dirty="0"/>
                <a:t> activation</a:t>
              </a:r>
              <a:r>
                <a:rPr lang="ko-KR" altLang="en-US" dirty="0"/>
                <a:t>을 의미</a:t>
              </a:r>
              <a:endParaRPr lang="en-US" altLang="ko-KR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/>
                <a:t>inner-layer(</a:t>
              </a:r>
              <a:r>
                <a:rPr lang="ko-KR" altLang="en-US" dirty="0" err="1"/>
                <a:t>은닉층</a:t>
              </a:r>
              <a:r>
                <a:rPr lang="en-US" altLang="ko-KR" dirty="0"/>
                <a:t>)</a:t>
              </a:r>
              <a:r>
                <a:rPr lang="ko-KR" altLang="en-US" dirty="0"/>
                <a:t>의 차원 𝑑</a:t>
              </a:r>
              <a:r>
                <a:rPr lang="en-US" altLang="ko-KR" dirty="0"/>
                <a:t>_</a:t>
              </a:r>
              <a:r>
                <a:rPr lang="ko-KR" altLang="en-US" dirty="0"/>
                <a:t>𝑓𝑓</a:t>
              </a:r>
              <a:r>
                <a:rPr lang="en-US" altLang="ko-KR" dirty="0"/>
                <a:t>=2048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/>
                <a:t>입력 값과 출력 값은 </a:t>
              </a:r>
              <a:r>
                <a:rPr lang="en-US" altLang="ko-KR" dirty="0"/>
                <a:t>512</a:t>
              </a:r>
              <a:r>
                <a:rPr lang="ko-KR" altLang="en-US" dirty="0"/>
                <a:t>로 동일한 차원</a:t>
              </a:r>
              <a:endParaRPr lang="en-US" altLang="ko-KR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A50142-CEFE-68B8-481F-E73464EAE48B}"/>
                </a:ext>
              </a:extLst>
            </p:cNvPr>
            <p:cNvSpPr txBox="1"/>
            <p:nvPr/>
          </p:nvSpPr>
          <p:spPr>
            <a:xfrm>
              <a:off x="70834" y="942112"/>
              <a:ext cx="6158320" cy="655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b="1" dirty="0"/>
                <a:t>Position-wise Feed-Forward Networks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FF4500E6-0894-7956-F9FB-E0FF9040A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723" y="1360108"/>
            <a:ext cx="3473552" cy="492957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77F33AE3-8A78-E8FC-CC78-9E3A43FAA0E4}"/>
              </a:ext>
            </a:extLst>
          </p:cNvPr>
          <p:cNvSpPr/>
          <p:nvPr/>
        </p:nvSpPr>
        <p:spPr>
          <a:xfrm>
            <a:off x="8939028" y="2991690"/>
            <a:ext cx="1779813" cy="8625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A14261C-98B9-150B-67DD-32DA61BE5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625" y="4355579"/>
            <a:ext cx="5787764" cy="24502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90954C7-B986-6FB0-8BEC-2E2008A7CE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0851" b="4293"/>
          <a:stretch/>
        </p:blipFill>
        <p:spPr>
          <a:xfrm>
            <a:off x="1962102" y="2244600"/>
            <a:ext cx="5220153" cy="43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27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49787"/>
            <a:ext cx="679912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03</a:t>
            </a:r>
            <a:r>
              <a:rPr lang="ko-KR" altLang="en-US" sz="36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ㅣ</a:t>
            </a: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Transformer</a:t>
            </a:r>
          </a:p>
          <a:p>
            <a:pPr marL="0" indent="0" hangingPunct="1">
              <a:buFont typeface="Avenir Next"/>
              <a:buNone/>
            </a:pPr>
            <a:endParaRPr lang="en-US" altLang="ko-KR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562994-B151-F60F-9EC6-7903DD2425EA}"/>
              </a:ext>
            </a:extLst>
          </p:cNvPr>
          <p:cNvGrpSpPr/>
          <p:nvPr/>
        </p:nvGrpSpPr>
        <p:grpSpPr>
          <a:xfrm>
            <a:off x="9620249" y="72322"/>
            <a:ext cx="2743201" cy="869790"/>
            <a:chOff x="9620249" y="72322"/>
            <a:chExt cx="2743201" cy="86979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B2553C7-2A29-44B7-BE70-07C55A321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DA6BCE-4496-13C1-4E5F-1A2FC510A9AA}"/>
                </a:ext>
              </a:extLst>
            </p:cNvPr>
            <p:cNvSpPr txBox="1"/>
            <p:nvPr/>
          </p:nvSpPr>
          <p:spPr>
            <a:xfrm>
              <a:off x="962024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18</a:t>
              </a:r>
              <a:r>
                <a:rPr lang="ko-KR" altLang="en-US" b="1" dirty="0"/>
                <a:t>기 국주현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EB29B84-2780-F96E-B50D-268FC62FF3C8}"/>
              </a:ext>
            </a:extLst>
          </p:cNvPr>
          <p:cNvGrpSpPr/>
          <p:nvPr/>
        </p:nvGrpSpPr>
        <p:grpSpPr>
          <a:xfrm>
            <a:off x="105389" y="944796"/>
            <a:ext cx="8667255" cy="5244983"/>
            <a:chOff x="70834" y="942112"/>
            <a:chExt cx="6158320" cy="524498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3B2E60F-3DCC-70E4-8051-2380B760B8DE}"/>
                </a:ext>
              </a:extLst>
            </p:cNvPr>
            <p:cNvSpPr txBox="1"/>
            <p:nvPr/>
          </p:nvSpPr>
          <p:spPr>
            <a:xfrm>
              <a:off x="70834" y="1577820"/>
              <a:ext cx="6158320" cy="4609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/>
                <a:t>여러 개의 </a:t>
              </a:r>
              <a:r>
                <a:rPr lang="ko-KR" altLang="en-US" dirty="0" err="1"/>
                <a:t>디코더</a:t>
              </a:r>
              <a:r>
                <a:rPr lang="ko-KR" altLang="en-US" dirty="0"/>
                <a:t> 레이어가 중첩되어 사용 </a:t>
              </a:r>
              <a:r>
                <a:rPr lang="en-US" altLang="ko-KR" dirty="0"/>
                <a:t>(</a:t>
              </a:r>
              <a:r>
                <a:rPr lang="ko-KR" altLang="en-US" dirty="0"/>
                <a:t>본 논문 </a:t>
              </a:r>
              <a:r>
                <a:rPr lang="en-US" altLang="ko-KR" dirty="0"/>
                <a:t>: N=6)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/>
                <a:t>인코더와 다르게</a:t>
              </a:r>
              <a:r>
                <a:rPr lang="en-US" altLang="ko-KR" dirty="0"/>
                <a:t>, </a:t>
              </a:r>
              <a:r>
                <a:rPr lang="ko-KR" altLang="en-US" dirty="0"/>
                <a:t>두가지의 </a:t>
              </a:r>
              <a:r>
                <a:rPr lang="en-US" altLang="ko-KR" dirty="0"/>
                <a:t>self-attention</a:t>
              </a:r>
              <a:r>
                <a:rPr lang="ko-KR" altLang="en-US" dirty="0"/>
                <a:t>이 존재</a:t>
              </a:r>
              <a:endParaRPr lang="en-US" altLang="ko-KR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/>
                <a:t>인코더와 마찬가지로 </a:t>
              </a:r>
              <a:r>
                <a:rPr lang="en-US" altLang="ko-KR" dirty="0"/>
                <a:t>positional encoding</a:t>
              </a:r>
              <a:r>
                <a:rPr lang="ko-KR" altLang="en-US" dirty="0"/>
                <a:t>을 더해주고</a:t>
              </a:r>
              <a:r>
                <a:rPr lang="en-US" altLang="ko-KR" dirty="0"/>
                <a:t>, </a:t>
              </a:r>
              <a:r>
                <a:rPr lang="ko-KR" altLang="en-US" dirty="0"/>
                <a:t>서브 레이어 이후 </a:t>
              </a:r>
              <a:r>
                <a:rPr lang="en-US" altLang="ko-KR" dirty="0"/>
                <a:t>Residual connection</a:t>
              </a:r>
              <a:r>
                <a:rPr lang="ko-KR" altLang="en-US" dirty="0"/>
                <a:t>과 </a:t>
              </a:r>
              <a:r>
                <a:rPr lang="en-US" altLang="ko-KR" dirty="0"/>
                <a:t>layer normalization </a:t>
              </a:r>
              <a:r>
                <a:rPr lang="ko-KR" altLang="en-US" dirty="0"/>
                <a:t>과정 수행</a:t>
              </a:r>
              <a:endParaRPr lang="en-US" altLang="ko-KR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err="1"/>
                <a:t>디코더의</a:t>
              </a:r>
              <a:r>
                <a:rPr lang="ko-KR" altLang="en-US" dirty="0"/>
                <a:t> 입력에는 시작 토큰 </a:t>
              </a:r>
              <a:r>
                <a:rPr lang="en-US" altLang="ko-KR" dirty="0"/>
                <a:t>&lt;</a:t>
              </a:r>
              <a:r>
                <a:rPr lang="en-US" altLang="ko-KR" dirty="0" err="1"/>
                <a:t>sos</a:t>
              </a:r>
              <a:r>
                <a:rPr lang="en-US" altLang="ko-KR" dirty="0"/>
                <a:t>&gt;</a:t>
              </a:r>
              <a:r>
                <a:rPr lang="ko-KR" altLang="en-US" dirty="0"/>
                <a:t>과 종료 토큰 </a:t>
              </a:r>
              <a:r>
                <a:rPr lang="en-US" altLang="ko-KR" dirty="0"/>
                <a:t>&lt;</a:t>
              </a:r>
              <a:r>
                <a:rPr lang="en-US" altLang="ko-KR" dirty="0" err="1"/>
                <a:t>eos</a:t>
              </a:r>
              <a:r>
                <a:rPr lang="en-US" altLang="ko-KR" dirty="0"/>
                <a:t>&gt; </a:t>
              </a:r>
              <a:r>
                <a:rPr lang="ko-KR" altLang="en-US" dirty="0"/>
                <a:t>이 존재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A50142-CEFE-68B8-481F-E73464EAE48B}"/>
                </a:ext>
              </a:extLst>
            </p:cNvPr>
            <p:cNvSpPr txBox="1"/>
            <p:nvPr/>
          </p:nvSpPr>
          <p:spPr>
            <a:xfrm>
              <a:off x="70834" y="942112"/>
              <a:ext cx="6158320" cy="655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b="1" dirty="0"/>
                <a:t>Decoder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FF4500E6-0894-7956-F9FB-E0FF9040A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723" y="1360108"/>
            <a:ext cx="3473552" cy="492957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77F33AE3-8A78-E8FC-CC78-9E3A43FAA0E4}"/>
              </a:ext>
            </a:extLst>
          </p:cNvPr>
          <p:cNvSpPr/>
          <p:nvPr/>
        </p:nvSpPr>
        <p:spPr>
          <a:xfrm>
            <a:off x="10412188" y="2300747"/>
            <a:ext cx="1445516" cy="25268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5D288BF-1D4B-C998-74A0-1DB0DC49F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056" y="4058249"/>
            <a:ext cx="5556000" cy="206179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9E2EF7-65BD-7EF0-ABB0-4FD2F54BBC2B}"/>
              </a:ext>
            </a:extLst>
          </p:cNvPr>
          <p:cNvSpPr/>
          <p:nvPr/>
        </p:nvSpPr>
        <p:spPr>
          <a:xfrm>
            <a:off x="6453004" y="4077914"/>
            <a:ext cx="528821" cy="3313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CF93CC-248C-A7FB-699A-ECCC87B7B882}"/>
              </a:ext>
            </a:extLst>
          </p:cNvPr>
          <p:cNvSpPr/>
          <p:nvPr/>
        </p:nvSpPr>
        <p:spPr>
          <a:xfrm>
            <a:off x="4636622" y="5825745"/>
            <a:ext cx="506572" cy="2943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91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49787"/>
            <a:ext cx="679912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03</a:t>
            </a:r>
            <a:r>
              <a:rPr lang="ko-KR" altLang="en-US" sz="36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ㅣ</a:t>
            </a: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Transformer</a:t>
            </a:r>
          </a:p>
          <a:p>
            <a:pPr marL="0" indent="0" hangingPunct="1">
              <a:buFont typeface="Avenir Next"/>
              <a:buNone/>
            </a:pPr>
            <a:endParaRPr lang="en-US" altLang="ko-KR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562994-B151-F60F-9EC6-7903DD2425EA}"/>
              </a:ext>
            </a:extLst>
          </p:cNvPr>
          <p:cNvGrpSpPr/>
          <p:nvPr/>
        </p:nvGrpSpPr>
        <p:grpSpPr>
          <a:xfrm>
            <a:off x="9620249" y="72322"/>
            <a:ext cx="2743201" cy="869790"/>
            <a:chOff x="9620249" y="72322"/>
            <a:chExt cx="2743201" cy="86979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B2553C7-2A29-44B7-BE70-07C55A321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DA6BCE-4496-13C1-4E5F-1A2FC510A9AA}"/>
                </a:ext>
              </a:extLst>
            </p:cNvPr>
            <p:cNvSpPr txBox="1"/>
            <p:nvPr/>
          </p:nvSpPr>
          <p:spPr>
            <a:xfrm>
              <a:off x="962024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18</a:t>
              </a:r>
              <a:r>
                <a:rPr lang="ko-KR" altLang="en-US" b="1" dirty="0"/>
                <a:t>기 국주현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EB29B84-2780-F96E-B50D-268FC62FF3C8}"/>
              </a:ext>
            </a:extLst>
          </p:cNvPr>
          <p:cNvGrpSpPr/>
          <p:nvPr/>
        </p:nvGrpSpPr>
        <p:grpSpPr>
          <a:xfrm>
            <a:off x="105389" y="944796"/>
            <a:ext cx="8677219" cy="1728619"/>
            <a:chOff x="70834" y="942112"/>
            <a:chExt cx="6165400" cy="172861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3B2E60F-3DCC-70E4-8051-2380B760B8DE}"/>
                </a:ext>
              </a:extLst>
            </p:cNvPr>
            <p:cNvSpPr txBox="1"/>
            <p:nvPr/>
          </p:nvSpPr>
          <p:spPr>
            <a:xfrm>
              <a:off x="77914" y="1800941"/>
              <a:ext cx="6158320" cy="869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err="1"/>
                <a:t>디코더의</a:t>
              </a:r>
              <a:r>
                <a:rPr lang="ko-KR" altLang="en-US" dirty="0"/>
                <a:t> </a:t>
              </a:r>
              <a:r>
                <a:rPr lang="en-US" altLang="ko-KR" dirty="0"/>
                <a:t>Masked multi-head attention </a:t>
              </a:r>
              <a:r>
                <a:rPr lang="ko-KR" altLang="en-US" dirty="0"/>
                <a:t>은 근본적으로 </a:t>
              </a:r>
              <a:r>
                <a:rPr lang="en-US" altLang="ko-KR" dirty="0"/>
                <a:t>self-attention</a:t>
              </a:r>
              <a:r>
                <a:rPr lang="ko-KR" altLang="en-US" dirty="0"/>
                <a:t>과 동일</a:t>
              </a:r>
              <a:endParaRPr lang="en-US" altLang="ko-KR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/>
                <a:t>차이점은 </a:t>
              </a:r>
              <a:r>
                <a:rPr lang="en-US" altLang="ko-KR" dirty="0"/>
                <a:t>attention score matrix </a:t>
              </a:r>
              <a:r>
                <a:rPr lang="ko-KR" altLang="en-US" dirty="0"/>
                <a:t>에 직각 삼각형의 </a:t>
              </a:r>
              <a:r>
                <a:rPr lang="ko-KR" altLang="en-US" dirty="0" err="1"/>
                <a:t>마스킹을</a:t>
              </a:r>
              <a:r>
                <a:rPr lang="ko-KR" altLang="en-US" dirty="0"/>
                <a:t> </a:t>
              </a:r>
              <a:r>
                <a:rPr lang="ko-KR" altLang="en-US" dirty="0" err="1"/>
                <a:t>해줌</a:t>
              </a:r>
              <a:r>
                <a:rPr lang="en-US" altLang="ko-KR" dirty="0"/>
                <a:t>!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A50142-CEFE-68B8-481F-E73464EAE48B}"/>
                </a:ext>
              </a:extLst>
            </p:cNvPr>
            <p:cNvSpPr txBox="1"/>
            <p:nvPr/>
          </p:nvSpPr>
          <p:spPr>
            <a:xfrm>
              <a:off x="70834" y="942112"/>
              <a:ext cx="6158320" cy="655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b="1" dirty="0"/>
                <a:t>Masked</a:t>
              </a:r>
              <a:r>
                <a:rPr lang="ko-KR" altLang="en-US" sz="2800" b="1" dirty="0"/>
                <a:t> </a:t>
              </a:r>
              <a:r>
                <a:rPr lang="en-US" altLang="ko-KR" sz="2800" b="1" dirty="0"/>
                <a:t>multi-head</a:t>
              </a:r>
              <a:r>
                <a:rPr lang="ko-KR" altLang="en-US" sz="2800" b="1" dirty="0"/>
                <a:t> </a:t>
              </a:r>
              <a:r>
                <a:rPr lang="en-US" altLang="ko-KR" sz="2800" b="1" dirty="0"/>
                <a:t>attention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FF4500E6-0894-7956-F9FB-E0FF9040A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723" y="1360108"/>
            <a:ext cx="3473552" cy="492957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77F33AE3-8A78-E8FC-CC78-9E3A43FAA0E4}"/>
              </a:ext>
            </a:extLst>
          </p:cNvPr>
          <p:cNvSpPr/>
          <p:nvPr/>
        </p:nvSpPr>
        <p:spPr>
          <a:xfrm>
            <a:off x="10412188" y="3775587"/>
            <a:ext cx="1307864" cy="8652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95527E0-BEB1-B0D1-3502-0CC28B274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38" y="3429000"/>
            <a:ext cx="8367485" cy="1554615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B14C9F7-33ED-6754-F3BE-48D7DFC86B00}"/>
              </a:ext>
            </a:extLst>
          </p:cNvPr>
          <p:cNvSpPr/>
          <p:nvPr/>
        </p:nvSpPr>
        <p:spPr>
          <a:xfrm>
            <a:off x="5763986" y="4070380"/>
            <a:ext cx="332014" cy="21227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500A27-5B48-86C6-C9FA-F2DC78BC77A7}"/>
              </a:ext>
            </a:extLst>
          </p:cNvPr>
          <p:cNvSpPr txBox="1"/>
          <p:nvPr/>
        </p:nvSpPr>
        <p:spPr>
          <a:xfrm>
            <a:off x="3174086" y="5554534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마스킹을</a:t>
            </a:r>
            <a:r>
              <a:rPr lang="ko-KR" altLang="en-US" b="1" dirty="0">
                <a:solidFill>
                  <a:srgbClr val="FF0000"/>
                </a:solidFill>
              </a:rPr>
              <a:t> 하는 이유는</a:t>
            </a:r>
            <a:r>
              <a:rPr lang="en-US" altLang="ko-KR" b="1" dirty="0">
                <a:solidFill>
                  <a:srgbClr val="FF0000"/>
                </a:solidFill>
              </a:rPr>
              <a:t>?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0249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49787"/>
            <a:ext cx="679912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03</a:t>
            </a:r>
            <a:r>
              <a:rPr lang="ko-KR" altLang="en-US" sz="36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ㅣ</a:t>
            </a: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Transformer</a:t>
            </a:r>
          </a:p>
          <a:p>
            <a:pPr marL="0" indent="0" hangingPunct="1">
              <a:buFont typeface="Avenir Next"/>
              <a:buNone/>
            </a:pPr>
            <a:endParaRPr lang="en-US" altLang="ko-KR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562994-B151-F60F-9EC6-7903DD2425EA}"/>
              </a:ext>
            </a:extLst>
          </p:cNvPr>
          <p:cNvGrpSpPr/>
          <p:nvPr/>
        </p:nvGrpSpPr>
        <p:grpSpPr>
          <a:xfrm>
            <a:off x="9620249" y="72322"/>
            <a:ext cx="2743201" cy="869790"/>
            <a:chOff x="9620249" y="72322"/>
            <a:chExt cx="2743201" cy="86979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B2553C7-2A29-44B7-BE70-07C55A321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DA6BCE-4496-13C1-4E5F-1A2FC510A9AA}"/>
                </a:ext>
              </a:extLst>
            </p:cNvPr>
            <p:cNvSpPr txBox="1"/>
            <p:nvPr/>
          </p:nvSpPr>
          <p:spPr>
            <a:xfrm>
              <a:off x="962024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18</a:t>
              </a:r>
              <a:r>
                <a:rPr lang="ko-KR" altLang="en-US" b="1" dirty="0"/>
                <a:t>기 국주현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EB29B84-2780-F96E-B50D-268FC62FF3C8}"/>
              </a:ext>
            </a:extLst>
          </p:cNvPr>
          <p:cNvGrpSpPr/>
          <p:nvPr/>
        </p:nvGrpSpPr>
        <p:grpSpPr>
          <a:xfrm>
            <a:off x="105389" y="944796"/>
            <a:ext cx="8667255" cy="2671894"/>
            <a:chOff x="70834" y="942112"/>
            <a:chExt cx="6158320" cy="267189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A50142-CEFE-68B8-481F-E73464EAE48B}"/>
                </a:ext>
              </a:extLst>
            </p:cNvPr>
            <p:cNvSpPr txBox="1"/>
            <p:nvPr/>
          </p:nvSpPr>
          <p:spPr>
            <a:xfrm>
              <a:off x="70834" y="942112"/>
              <a:ext cx="6158320" cy="655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b="1" dirty="0"/>
                <a:t>Masked</a:t>
              </a:r>
              <a:r>
                <a:rPr lang="ko-KR" altLang="en-US" sz="2800" b="1" dirty="0"/>
                <a:t> </a:t>
              </a:r>
              <a:r>
                <a:rPr lang="en-US" altLang="ko-KR" sz="2800" b="1" dirty="0"/>
                <a:t>multi-head</a:t>
              </a:r>
              <a:r>
                <a:rPr lang="ko-KR" altLang="en-US" sz="2800" b="1" dirty="0"/>
                <a:t> </a:t>
              </a:r>
              <a:r>
                <a:rPr lang="en-US" altLang="ko-KR" sz="2800" b="1" dirty="0"/>
                <a:t>attention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3B2E60F-3DCC-70E4-8051-2380B760B8DE}"/>
                </a:ext>
              </a:extLst>
            </p:cNvPr>
            <p:cNvSpPr txBox="1"/>
            <p:nvPr/>
          </p:nvSpPr>
          <p:spPr>
            <a:xfrm>
              <a:off x="70834" y="1584155"/>
              <a:ext cx="6158320" cy="2029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err="1"/>
                <a:t>디코더는</a:t>
              </a:r>
              <a:r>
                <a:rPr lang="ko-KR" altLang="en-US" dirty="0"/>
                <a:t> 훈련 과정에서 실제 예측할 문장 행렬을 입력으로 넣어 줌</a:t>
              </a:r>
              <a:r>
                <a:rPr lang="en-US" altLang="ko-KR" dirty="0"/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/>
                <a:t>하지만</a:t>
              </a:r>
              <a:r>
                <a:rPr lang="en-US" altLang="ko-KR" dirty="0"/>
                <a:t>, self-attention</a:t>
              </a:r>
              <a:r>
                <a:rPr lang="ko-KR" altLang="en-US" dirty="0"/>
                <a:t>을 할 때</a:t>
              </a:r>
              <a:r>
                <a:rPr lang="en-US" altLang="ko-KR" dirty="0"/>
                <a:t>, </a:t>
              </a:r>
              <a:r>
                <a:rPr lang="ko-KR" altLang="en-US" b="0" i="0" dirty="0">
                  <a:solidFill>
                    <a:srgbClr val="212529"/>
                  </a:solidFill>
                  <a:effectLst/>
                  <a:latin typeface="-apple-system"/>
                </a:rPr>
                <a:t>미래 시점의 단어들을 참고하면 안됨</a:t>
              </a:r>
              <a:r>
                <a:rPr lang="en-US" altLang="ko-KR" b="0" i="0" dirty="0">
                  <a:solidFill>
                    <a:srgbClr val="212529"/>
                  </a:solidFill>
                  <a:effectLst/>
                  <a:latin typeface="-apple-system"/>
                </a:rPr>
                <a:t>!</a:t>
              </a:r>
              <a:br>
                <a:rPr lang="en-US" altLang="ko-KR" dirty="0"/>
              </a:br>
              <a:r>
                <a:rPr lang="en-US" altLang="ko-KR" b="1" dirty="0">
                  <a:solidFill>
                    <a:srgbClr val="FF0000"/>
                  </a:solidFill>
                </a:rPr>
                <a:t>=&gt; </a:t>
              </a:r>
              <a:r>
                <a:rPr lang="ko-KR" altLang="en-US" b="1" dirty="0">
                  <a:solidFill>
                    <a:srgbClr val="FF0000"/>
                  </a:solidFill>
                </a:rPr>
                <a:t>대처 방안으로 </a:t>
              </a:r>
              <a:r>
                <a:rPr lang="ko-KR" altLang="en-US" b="1" dirty="0" err="1">
                  <a:solidFill>
                    <a:srgbClr val="FF0000"/>
                  </a:solidFill>
                </a:rPr>
                <a:t>마스킹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  <a:endParaRPr lang="en-US" altLang="ko-KR" b="1" dirty="0">
                <a:solidFill>
                  <a:srgbClr val="FF0000"/>
                </a:solidFill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1600" dirty="0"/>
                <a:t>How?) attention score</a:t>
              </a:r>
              <a:r>
                <a:rPr lang="ko-KR" altLang="en-US" sz="1600" dirty="0"/>
                <a:t>에 </a:t>
              </a:r>
              <a:r>
                <a:rPr lang="en-US" altLang="ko-KR" sz="1600" dirty="0" err="1"/>
                <a:t>softmax</a:t>
              </a:r>
              <a:r>
                <a:rPr lang="ko-KR" altLang="en-US" sz="1600" dirty="0"/>
                <a:t>를 취할 때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미래 시점 단어들은 </a:t>
              </a:r>
              <a:r>
                <a:rPr lang="en-US" altLang="ko-KR" sz="1600" dirty="0" err="1"/>
                <a:t>softmax</a:t>
              </a:r>
              <a:r>
                <a:rPr lang="en-US" altLang="ko-KR" sz="1600" dirty="0"/>
                <a:t>(-inf), </a:t>
              </a:r>
              <a:r>
                <a:rPr lang="ko-KR" altLang="en-US" sz="1600" dirty="0"/>
                <a:t>즉</a:t>
              </a:r>
              <a:r>
                <a:rPr lang="en-US" altLang="ko-KR" sz="1600" dirty="0"/>
                <a:t> 0</a:t>
              </a:r>
              <a:r>
                <a:rPr lang="ko-KR" altLang="en-US" sz="1600" dirty="0"/>
                <a:t>이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되게끔 적용함</a:t>
              </a:r>
              <a:endParaRPr lang="en-US" altLang="ko-KR" sz="1600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FF4500E6-0894-7956-F9FB-E0FF9040A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723" y="1360108"/>
            <a:ext cx="3473552" cy="492957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77F33AE3-8A78-E8FC-CC78-9E3A43FAA0E4}"/>
              </a:ext>
            </a:extLst>
          </p:cNvPr>
          <p:cNvSpPr/>
          <p:nvPr/>
        </p:nvSpPr>
        <p:spPr>
          <a:xfrm>
            <a:off x="10412188" y="3775587"/>
            <a:ext cx="1307864" cy="8652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4E84F65-423D-B98B-5B07-D6CE458B1A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447"/>
          <a:stretch/>
        </p:blipFill>
        <p:spPr>
          <a:xfrm>
            <a:off x="5946914" y="4493853"/>
            <a:ext cx="2305471" cy="155461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EEF9C1E0-8ED7-56D4-3FFA-884C1A0EFD73}"/>
              </a:ext>
            </a:extLst>
          </p:cNvPr>
          <p:cNvGrpSpPr/>
          <p:nvPr/>
        </p:nvGrpSpPr>
        <p:grpSpPr>
          <a:xfrm>
            <a:off x="687458" y="4208206"/>
            <a:ext cx="4879118" cy="2372805"/>
            <a:chOff x="985632" y="4335408"/>
            <a:chExt cx="4879118" cy="237280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2ACAC54-A36C-CEC9-6B6B-9B5ED9DD8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5632" y="4335408"/>
              <a:ext cx="4879118" cy="2364367"/>
            </a:xfrm>
            <a:prstGeom prst="rect">
              <a:avLst/>
            </a:prstGeom>
          </p:spPr>
        </p:pic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1E0E4053-2DDF-C318-EC9F-003A2C581F6C}"/>
                </a:ext>
              </a:extLst>
            </p:cNvPr>
            <p:cNvSpPr/>
            <p:nvPr/>
          </p:nvSpPr>
          <p:spPr>
            <a:xfrm>
              <a:off x="3640335" y="5913204"/>
              <a:ext cx="2224415" cy="795009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  <a:alpha val="4196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0290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F4500E6-0894-7956-F9FB-E0FF9040A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723" y="1360108"/>
            <a:ext cx="3473552" cy="4929572"/>
          </a:xfrm>
          <a:prstGeom prst="rect">
            <a:avLst/>
          </a:prstGeom>
        </p:spPr>
      </p:pic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49787"/>
            <a:ext cx="679912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03</a:t>
            </a:r>
            <a:r>
              <a:rPr lang="ko-KR" altLang="en-US" sz="36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ㅣ</a:t>
            </a: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Transformer</a:t>
            </a:r>
          </a:p>
          <a:p>
            <a:pPr marL="0" indent="0" hangingPunct="1">
              <a:buFont typeface="Avenir Next"/>
              <a:buNone/>
            </a:pPr>
            <a:endParaRPr lang="en-US" altLang="ko-KR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562994-B151-F60F-9EC6-7903DD2425EA}"/>
              </a:ext>
            </a:extLst>
          </p:cNvPr>
          <p:cNvGrpSpPr/>
          <p:nvPr/>
        </p:nvGrpSpPr>
        <p:grpSpPr>
          <a:xfrm>
            <a:off x="9620249" y="72322"/>
            <a:ext cx="2743201" cy="869790"/>
            <a:chOff x="9620249" y="72322"/>
            <a:chExt cx="2743201" cy="86979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B2553C7-2A29-44B7-BE70-07C55A321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DA6BCE-4496-13C1-4E5F-1A2FC510A9AA}"/>
                </a:ext>
              </a:extLst>
            </p:cNvPr>
            <p:cNvSpPr txBox="1"/>
            <p:nvPr/>
          </p:nvSpPr>
          <p:spPr>
            <a:xfrm>
              <a:off x="962024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18</a:t>
              </a:r>
              <a:r>
                <a:rPr lang="ko-KR" altLang="en-US" b="1" dirty="0"/>
                <a:t>기 국주현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EB29B84-2780-F96E-B50D-268FC62FF3C8}"/>
              </a:ext>
            </a:extLst>
          </p:cNvPr>
          <p:cNvGrpSpPr/>
          <p:nvPr/>
        </p:nvGrpSpPr>
        <p:grpSpPr>
          <a:xfrm>
            <a:off x="105390" y="944796"/>
            <a:ext cx="8832134" cy="2771657"/>
            <a:chOff x="70834" y="942112"/>
            <a:chExt cx="6158320" cy="277165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3B2E60F-3DCC-70E4-8051-2380B760B8DE}"/>
                </a:ext>
              </a:extLst>
            </p:cNvPr>
            <p:cNvSpPr txBox="1"/>
            <p:nvPr/>
          </p:nvSpPr>
          <p:spPr>
            <a:xfrm>
              <a:off x="70834" y="1597484"/>
              <a:ext cx="6158320" cy="2116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/>
                <a:t>인코더 </a:t>
              </a:r>
              <a:r>
                <a:rPr lang="ko-KR" altLang="en-US" dirty="0" err="1"/>
                <a:t>디코더</a:t>
              </a:r>
              <a:r>
                <a:rPr lang="ko-KR" altLang="en-US" dirty="0"/>
                <a:t> </a:t>
              </a:r>
              <a:r>
                <a:rPr lang="ko-KR" altLang="en-US" dirty="0" err="1"/>
                <a:t>어텐션은</a:t>
              </a:r>
              <a:r>
                <a:rPr lang="ko-KR" altLang="en-US" dirty="0"/>
                <a:t> </a:t>
              </a:r>
              <a:r>
                <a:rPr lang="en-US" altLang="ko-KR" dirty="0"/>
                <a:t>Q</a:t>
              </a:r>
              <a:r>
                <a:rPr lang="ko-KR" altLang="en-US" dirty="0"/>
                <a:t>와 </a:t>
              </a:r>
              <a:r>
                <a:rPr lang="en-US" altLang="ko-KR" dirty="0"/>
                <a:t>K, V </a:t>
              </a:r>
              <a:r>
                <a:rPr lang="ko-KR" altLang="en-US" dirty="0"/>
                <a:t>가 다름</a:t>
              </a:r>
              <a:endParaRPr lang="en-US" altLang="ko-KR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/>
                <a:t>Q</a:t>
              </a:r>
              <a:r>
                <a:rPr lang="ko-KR" altLang="en-US" dirty="0"/>
                <a:t>는 </a:t>
              </a:r>
              <a:r>
                <a:rPr lang="ko-KR" altLang="en-US" dirty="0" err="1"/>
                <a:t>디코더의</a:t>
              </a:r>
              <a:r>
                <a:rPr lang="ko-KR" altLang="en-US" dirty="0"/>
                <a:t> 첫번째 서브 레이어 결과 행렬</a:t>
              </a:r>
              <a:r>
                <a:rPr lang="en-US" altLang="ko-KR" dirty="0"/>
                <a:t>, K</a:t>
              </a:r>
              <a:r>
                <a:rPr lang="ko-KR" altLang="en-US" dirty="0"/>
                <a:t>와 </a:t>
              </a:r>
              <a:r>
                <a:rPr lang="en-US" altLang="ko-KR" dirty="0"/>
                <a:t>V </a:t>
              </a:r>
              <a:r>
                <a:rPr lang="ko-KR" altLang="en-US" dirty="0"/>
                <a:t>는 인코더의 아웃풋 행렬</a:t>
              </a:r>
              <a:endParaRPr lang="en-US" altLang="ko-KR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/>
                <a:t>인코더의 정보가 </a:t>
              </a:r>
              <a:r>
                <a:rPr lang="ko-KR" altLang="en-US" dirty="0" err="1"/>
                <a:t>디코더로</a:t>
              </a:r>
              <a:r>
                <a:rPr lang="ko-KR" altLang="en-US" dirty="0"/>
                <a:t> 넘어가는 과정</a:t>
              </a:r>
              <a:endParaRPr lang="en-US" altLang="ko-KR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/>
                <a:t>출력 단어</a:t>
              </a:r>
              <a:r>
                <a:rPr lang="en-US" altLang="ko-KR" dirty="0"/>
                <a:t>(</a:t>
              </a:r>
              <a:r>
                <a:rPr lang="ko-KR" altLang="en-US" dirty="0"/>
                <a:t>번역</a:t>
              </a:r>
              <a:r>
                <a:rPr lang="en-US" altLang="ko-KR" dirty="0"/>
                <a:t>)</a:t>
              </a:r>
              <a:r>
                <a:rPr lang="ko-KR" altLang="en-US" dirty="0"/>
                <a:t>를 만들기 위해 소스 문장</a:t>
              </a:r>
              <a:r>
                <a:rPr lang="en-US" altLang="ko-KR" dirty="0"/>
                <a:t>(input data)</a:t>
              </a:r>
              <a:r>
                <a:rPr lang="ko-KR" altLang="en-US" dirty="0"/>
                <a:t>에서 어떤 정보에 초점을 맞출지 학습하는 과정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A50142-CEFE-68B8-481F-E73464EAE48B}"/>
                </a:ext>
              </a:extLst>
            </p:cNvPr>
            <p:cNvSpPr txBox="1"/>
            <p:nvPr/>
          </p:nvSpPr>
          <p:spPr>
            <a:xfrm>
              <a:off x="70834" y="942112"/>
              <a:ext cx="6158320" cy="655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b="1" dirty="0"/>
                <a:t>Encoder-Decoder attention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7F33AE3-8A78-E8FC-CC78-9E3A43FAA0E4}"/>
              </a:ext>
            </a:extLst>
          </p:cNvPr>
          <p:cNvSpPr/>
          <p:nvPr/>
        </p:nvSpPr>
        <p:spPr>
          <a:xfrm>
            <a:off x="10369499" y="2959655"/>
            <a:ext cx="1307864" cy="8652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E221395-9E46-B0B4-3C4D-17904901B5CF}"/>
              </a:ext>
            </a:extLst>
          </p:cNvPr>
          <p:cNvGrpSpPr/>
          <p:nvPr/>
        </p:nvGrpSpPr>
        <p:grpSpPr>
          <a:xfrm>
            <a:off x="603975" y="3921129"/>
            <a:ext cx="7834964" cy="2457592"/>
            <a:chOff x="525968" y="4115035"/>
            <a:chExt cx="7834964" cy="2457592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66A2134-D244-1F6A-8FD3-BEB5F1255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5968" y="4115035"/>
              <a:ext cx="7834964" cy="217464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56EE48-DEA8-C1C8-E9EB-F09F780EC099}"/>
                </a:ext>
              </a:extLst>
            </p:cNvPr>
            <p:cNvSpPr txBox="1"/>
            <p:nvPr/>
          </p:nvSpPr>
          <p:spPr>
            <a:xfrm>
              <a:off x="525968" y="6080184"/>
              <a:ext cx="2117862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b="1" dirty="0"/>
                <a:t>Q: </a:t>
              </a:r>
              <a:r>
                <a:rPr lang="ko-KR" altLang="en-US" sz="1300" b="1" dirty="0"/>
                <a:t>현재 처리중인 단어에 대한 벡터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4EB3A3-7B4B-E7A1-F519-2C6E5F6AFF09}"/>
                </a:ext>
              </a:extLst>
            </p:cNvPr>
            <p:cNvSpPr txBox="1"/>
            <p:nvPr/>
          </p:nvSpPr>
          <p:spPr>
            <a:xfrm>
              <a:off x="2304093" y="4185486"/>
              <a:ext cx="3324351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b="1" dirty="0"/>
                <a:t>K: </a:t>
              </a:r>
              <a:r>
                <a:rPr lang="ko-KR" altLang="en-US" sz="1300" b="1" dirty="0"/>
                <a:t>단어와의 연관된 정도를 결정하기 위해 </a:t>
              </a:r>
              <a:r>
                <a:rPr lang="en-US" altLang="ko-KR" sz="1300" b="1" dirty="0"/>
                <a:t>query</a:t>
              </a:r>
              <a:r>
                <a:rPr lang="ko-KR" altLang="en-US" sz="1300" b="1" dirty="0"/>
                <a:t>와 비교하는데 사용되는 벡터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36948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A60DED4F-9B7D-4520-AE9C-852FB2D6D65D}"/>
              </a:ext>
            </a:extLst>
          </p:cNvPr>
          <p:cNvSpPr txBox="1">
            <a:spLocks/>
          </p:cNvSpPr>
          <p:nvPr/>
        </p:nvSpPr>
        <p:spPr>
          <a:xfrm>
            <a:off x="2089854" y="2618308"/>
            <a:ext cx="8012291" cy="1894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algn="ctr" hangingPunct="1">
              <a:buFont typeface="Avenir Next"/>
              <a:buNone/>
            </a:pPr>
            <a:r>
              <a:rPr lang="en-US" altLang="ko-KR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04</a:t>
            </a:r>
          </a:p>
          <a:p>
            <a:pPr marL="0" indent="0" algn="ctr" hangingPunct="1">
              <a:buFont typeface="Avenir Next"/>
              <a:buNone/>
            </a:pPr>
            <a:r>
              <a: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과제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23F3EB-B0A3-8855-F483-280F3E6C4797}"/>
              </a:ext>
            </a:extLst>
          </p:cNvPr>
          <p:cNvGrpSpPr/>
          <p:nvPr/>
        </p:nvGrpSpPr>
        <p:grpSpPr>
          <a:xfrm>
            <a:off x="9620249" y="72322"/>
            <a:ext cx="2743201" cy="869790"/>
            <a:chOff x="9620249" y="72322"/>
            <a:chExt cx="2743201" cy="86979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7DA4318-D83A-5745-B638-49E6A1FC9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E6B92E-0A0A-2028-449F-9216E95E6833}"/>
                </a:ext>
              </a:extLst>
            </p:cNvPr>
            <p:cNvSpPr txBox="1"/>
            <p:nvPr/>
          </p:nvSpPr>
          <p:spPr>
            <a:xfrm>
              <a:off x="962024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18</a:t>
              </a:r>
              <a:r>
                <a:rPr lang="ko-KR" altLang="en-US" b="1" dirty="0"/>
                <a:t>기 국주현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75987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49787"/>
            <a:ext cx="679912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04</a:t>
            </a:r>
            <a:r>
              <a:rPr lang="ko-KR" altLang="en-US" sz="36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ㅣ과제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hangingPunct="1">
              <a:buFont typeface="Avenir Next"/>
              <a:buNone/>
            </a:pPr>
            <a:endParaRPr lang="en-US" altLang="ko-KR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61B3F7F-F863-4166-B233-329E08B641F0}"/>
              </a:ext>
            </a:extLst>
          </p:cNvPr>
          <p:cNvSpPr txBox="1">
            <a:spLocks/>
          </p:cNvSpPr>
          <p:nvPr/>
        </p:nvSpPr>
        <p:spPr>
          <a:xfrm>
            <a:off x="309578" y="1175316"/>
            <a:ext cx="11572843" cy="41117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과제 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1: 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여러분의 연구가 궁금합니다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  <a:p>
            <a:pPr marL="469900" lvl="1">
              <a:lnSpc>
                <a:spcPct val="150000"/>
              </a:lnSpc>
              <a:spcBef>
                <a:spcPts val="100"/>
              </a:spcBef>
            </a:pPr>
            <a:endParaRPr lang="en-US" altLang="ko-KR" sz="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컨퍼런스 프로젝트 시작이 얼마 남지 않았습니다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본인의 연구 분야 또는 앞으로 해보고 싶은 연구 분야를 선정한다음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분야에 대해 연구 계획서를 작성해주세요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워드 기준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11pt,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한페이지 이상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과제 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2: 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트랜스포머 기반 후속 논문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(ex: </a:t>
            </a:r>
            <a:r>
              <a:rPr lang="en-US" altLang="ko-KR" sz="2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bert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vit) 1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읽기 및 정리해주세요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후속 연구 관련 논문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개를 선정한 다음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55650" lvl="1" indent="-2857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정리해주세요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(Pdf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 이상으로 정리하기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노션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및 개인 블로그 링크를 올려도 됨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562994-B151-F60F-9EC6-7903DD2425EA}"/>
              </a:ext>
            </a:extLst>
          </p:cNvPr>
          <p:cNvGrpSpPr/>
          <p:nvPr/>
        </p:nvGrpSpPr>
        <p:grpSpPr>
          <a:xfrm>
            <a:off x="9620249" y="72322"/>
            <a:ext cx="2743201" cy="869790"/>
            <a:chOff x="9620249" y="72322"/>
            <a:chExt cx="2743201" cy="86979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B2553C7-2A29-44B7-BE70-07C55A321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DA6BCE-4496-13C1-4E5F-1A2FC510A9AA}"/>
                </a:ext>
              </a:extLst>
            </p:cNvPr>
            <p:cNvSpPr txBox="1"/>
            <p:nvPr/>
          </p:nvSpPr>
          <p:spPr>
            <a:xfrm>
              <a:off x="962024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18</a:t>
              </a:r>
              <a:r>
                <a:rPr lang="ko-KR" altLang="en-US" b="1" dirty="0"/>
                <a:t>기 국주현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3332EA7-9516-0297-C163-25E1D5E072CD}"/>
              </a:ext>
            </a:extLst>
          </p:cNvPr>
          <p:cNvSpPr txBox="1"/>
          <p:nvPr/>
        </p:nvSpPr>
        <p:spPr>
          <a:xfrm>
            <a:off x="1623237" y="5732011"/>
            <a:ext cx="90011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solidFill>
                  <a:srgbClr val="FF0000"/>
                </a:solidFill>
              </a:rPr>
              <a:t>과제 </a:t>
            </a:r>
            <a:r>
              <a:rPr lang="en-US" altLang="ko-KR" sz="3500" b="1" dirty="0">
                <a:solidFill>
                  <a:srgbClr val="FF0000"/>
                </a:solidFill>
              </a:rPr>
              <a:t>1 or </a:t>
            </a:r>
            <a:r>
              <a:rPr lang="ko-KR" altLang="en-US" sz="3500" b="1" dirty="0">
                <a:solidFill>
                  <a:srgbClr val="FF0000"/>
                </a:solidFill>
              </a:rPr>
              <a:t>과제</a:t>
            </a:r>
            <a:r>
              <a:rPr lang="en-US" altLang="ko-KR" sz="3500" b="1" dirty="0">
                <a:solidFill>
                  <a:srgbClr val="FF0000"/>
                </a:solidFill>
              </a:rPr>
              <a:t> 2 </a:t>
            </a:r>
            <a:r>
              <a:rPr lang="ko-KR" altLang="en-US" sz="3500" b="1" dirty="0">
                <a:solidFill>
                  <a:srgbClr val="FF0000"/>
                </a:solidFill>
              </a:rPr>
              <a:t>둘 중 하나 선택해서 하기</a:t>
            </a:r>
            <a:r>
              <a:rPr lang="en-US" altLang="ko-KR" sz="3500" b="1" dirty="0">
                <a:solidFill>
                  <a:srgbClr val="FF0000"/>
                </a:solidFill>
              </a:rPr>
              <a:t>!</a:t>
            </a:r>
            <a:endParaRPr lang="ko-KR" altLang="en-US" sz="3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7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679912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01 | Seq2Seq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562994-B151-F60F-9EC6-7903DD2425EA}"/>
              </a:ext>
            </a:extLst>
          </p:cNvPr>
          <p:cNvGrpSpPr/>
          <p:nvPr/>
        </p:nvGrpSpPr>
        <p:grpSpPr>
          <a:xfrm>
            <a:off x="9620249" y="72322"/>
            <a:ext cx="2743201" cy="869790"/>
            <a:chOff x="9620249" y="72322"/>
            <a:chExt cx="2743201" cy="86979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B2553C7-2A29-44B7-BE70-07C55A321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DA6BCE-4496-13C1-4E5F-1A2FC510A9AA}"/>
                </a:ext>
              </a:extLst>
            </p:cNvPr>
            <p:cNvSpPr txBox="1"/>
            <p:nvPr/>
          </p:nvSpPr>
          <p:spPr>
            <a:xfrm>
              <a:off x="962024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18</a:t>
              </a:r>
              <a:r>
                <a:rPr lang="ko-KR" altLang="en-US" b="1" dirty="0"/>
                <a:t>기 국주현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C518CD9-AC58-5432-24AA-81B2788FD6F6}"/>
              </a:ext>
            </a:extLst>
          </p:cNvPr>
          <p:cNvGrpSpPr/>
          <p:nvPr/>
        </p:nvGrpSpPr>
        <p:grpSpPr>
          <a:xfrm>
            <a:off x="469086" y="1221881"/>
            <a:ext cx="11253828" cy="2222789"/>
            <a:chOff x="469086" y="1356440"/>
            <a:chExt cx="11253828" cy="2222789"/>
          </a:xfrm>
        </p:grpSpPr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B61B3F7F-F863-4166-B233-329E08B641F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356440"/>
              <a:ext cx="7933934" cy="57586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ko-KR" altLang="en-US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순환 신경망</a:t>
              </a:r>
              <a:r>
                <a: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(Recurrent Neural Network, RNN)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bject 6">
                  <a:extLst>
                    <a:ext uri="{FF2B5EF4-FFF2-40B4-BE49-F238E27FC236}">
                      <a16:creationId xmlns:a16="http://schemas.microsoft.com/office/drawing/2014/main" id="{7B189C92-5C48-5B3B-1798-00A8CEB035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9086" y="1932303"/>
                  <a:ext cx="11253828" cy="1646926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lvl1pPr algn="l" defTabSz="914400" rtl="0" eaLnBrk="1" latinLnBrk="1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marL="298450" indent="-285750">
                    <a:lnSpc>
                      <a:spcPct val="150000"/>
                    </a:lnSpc>
                    <a:spcBef>
                      <a:spcPts val="100"/>
                    </a:spcBef>
                    <a:buFont typeface="Arial" panose="020B0604020202020204" pitchFamily="34" charset="0"/>
                    <a:buChar char="•"/>
                  </a:pP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은닉층에서 나온 결과값이 다시 은닉층으로 돌아가 새로운 </a:t>
                  </a:r>
                  <a:r>
                    <a:rPr lang="ko-KR" altLang="en-US" sz="1800" dirty="0" err="1">
                      <a:latin typeface="+mn-lt"/>
                      <a:ea typeface="나눔스퀘어 Bold" panose="020B0600000101010101" pitchFamily="50" charset="-127"/>
                    </a:rPr>
                    <a:t>입력값과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 연산을 수행하는 순환구조의 신경망</a:t>
                  </a:r>
                  <a:endParaRPr lang="en-US" altLang="ko-KR" sz="1800" dirty="0">
                    <a:latin typeface="+mn-lt"/>
                    <a:ea typeface="나눔스퀘어 Bold" panose="020B0600000101010101" pitchFamily="50" charset="-127"/>
                  </a:endParaRPr>
                </a:p>
                <a:p>
                  <a:pPr marL="298450" indent="-285750">
                    <a:lnSpc>
                      <a:spcPct val="150000"/>
                    </a:lnSpc>
                    <a:spcBef>
                      <a:spcPts val="100"/>
                    </a:spcBef>
                    <a:buFont typeface="Arial" panose="020B0604020202020204" pitchFamily="34" charset="0"/>
                    <a:buChar char="•"/>
                  </a:pP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연속적인 시퀀스를 처리하기 위해 설계됨</a:t>
                  </a:r>
                  <a:endParaRPr lang="en-US" altLang="ko-KR" sz="1800" dirty="0">
                    <a:latin typeface="+mn-lt"/>
                    <a:ea typeface="나눔스퀘어 Bold" panose="020B0600000101010101" pitchFamily="50" charset="-127"/>
                  </a:endParaRPr>
                </a:p>
                <a:p>
                  <a:pPr marL="298450" indent="-285750">
                    <a:lnSpc>
                      <a:spcPct val="150000"/>
                    </a:lnSpc>
                    <a:spcBef>
                      <a:spcPts val="10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RNN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은 시점에 따라서 입력을 받고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, 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현재 시점의 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hidden state 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인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 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를 계산하기 위해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 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직전 시점의 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hidden state 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인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𝑡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을 입력 받는다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2" name="object 6">
                  <a:extLst>
                    <a:ext uri="{FF2B5EF4-FFF2-40B4-BE49-F238E27FC236}">
                      <a16:creationId xmlns:a16="http://schemas.microsoft.com/office/drawing/2014/main" id="{7B189C92-5C48-5B3B-1798-00A8CEB03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86" y="1932303"/>
                  <a:ext cx="11253828" cy="1646926"/>
                </a:xfrm>
                <a:prstGeom prst="rect">
                  <a:avLst/>
                </a:prstGeom>
                <a:blipFill>
                  <a:blip r:embed="rId4"/>
                  <a:stretch>
                    <a:fillRect l="-1083" r="-921" b="-74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934B3A7-BCEB-DF83-6B67-8F89A98D7DAC}"/>
              </a:ext>
            </a:extLst>
          </p:cNvPr>
          <p:cNvGrpSpPr/>
          <p:nvPr/>
        </p:nvGrpSpPr>
        <p:grpSpPr>
          <a:xfrm>
            <a:off x="469086" y="3519296"/>
            <a:ext cx="11250647" cy="2940707"/>
            <a:chOff x="855628" y="3757231"/>
            <a:chExt cx="11250647" cy="294070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809FE64-23FD-32AB-7606-CC3D9D5CB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7048" y="3908878"/>
              <a:ext cx="7739227" cy="176706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3B1D6D8-EA45-1977-0FC9-64A4E1C0D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22081" y="3757231"/>
              <a:ext cx="1546787" cy="215851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09467FD-445A-8704-B8E3-965E32F46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5628" y="6001395"/>
              <a:ext cx="4000151" cy="696543"/>
            </a:xfrm>
            <a:prstGeom prst="rect">
              <a:avLst/>
            </a:prstGeom>
          </p:spPr>
        </p:pic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BB21B712-69B1-838F-EBB0-9FAD5AC4E9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43028" y="4867276"/>
              <a:ext cx="1885949" cy="609597"/>
            </a:xfrm>
            <a:prstGeom prst="bentConnector3">
              <a:avLst>
                <a:gd name="adj1" fmla="val 101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A011A047-B3C0-FB2C-D807-52CCB572496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58460" y="5063904"/>
              <a:ext cx="1618883" cy="1164046"/>
            </a:xfrm>
            <a:prstGeom prst="bentConnector3">
              <a:avLst>
                <a:gd name="adj1" fmla="val 3764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6EE058E0-0B01-11AC-051E-AB47A6DE2F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9458" t="-2924"/>
            <a:stretch/>
          </p:blipFill>
          <p:spPr>
            <a:xfrm>
              <a:off x="4780280" y="6400599"/>
              <a:ext cx="184864" cy="244041"/>
            </a:xfrm>
            <a:prstGeom prst="rect">
              <a:avLst/>
            </a:prstGeom>
          </p:spPr>
        </p:pic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EBE65E3-1F98-04C5-29AD-B5EE4ADDF5E4}"/>
              </a:ext>
            </a:extLst>
          </p:cNvPr>
          <p:cNvCxnSpPr>
            <a:cxnSpLocks/>
          </p:cNvCxnSpPr>
          <p:nvPr/>
        </p:nvCxnSpPr>
        <p:spPr>
          <a:xfrm>
            <a:off x="2726830" y="6460003"/>
            <a:ext cx="498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223D519-F7D4-2F78-96DC-FFD47614F8A6}"/>
              </a:ext>
            </a:extLst>
          </p:cNvPr>
          <p:cNvCxnSpPr/>
          <p:nvPr/>
        </p:nvCxnSpPr>
        <p:spPr>
          <a:xfrm>
            <a:off x="2975905" y="6460003"/>
            <a:ext cx="0" cy="196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6B2EE18-4A9C-BEFE-5F17-958D424EE445}"/>
              </a:ext>
            </a:extLst>
          </p:cNvPr>
          <p:cNvSpPr txBox="1"/>
          <p:nvPr/>
        </p:nvSpPr>
        <p:spPr>
          <a:xfrm>
            <a:off x="2243556" y="6610866"/>
            <a:ext cx="10775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/>
              <a:t>이전 </a:t>
            </a:r>
            <a:r>
              <a:rPr lang="ko-KR" altLang="en-US" sz="1300" dirty="0" err="1"/>
              <a:t>은닉층</a:t>
            </a:r>
            <a:endParaRPr lang="ko-KR" altLang="en-US" sz="13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2DED4C7-A408-4735-95A7-88E83FFE7CAB}"/>
              </a:ext>
            </a:extLst>
          </p:cNvPr>
          <p:cNvCxnSpPr>
            <a:cxnSpLocks/>
          </p:cNvCxnSpPr>
          <p:nvPr/>
        </p:nvCxnSpPr>
        <p:spPr>
          <a:xfrm>
            <a:off x="3850428" y="6443006"/>
            <a:ext cx="0" cy="196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5AF673D-74D5-3246-D4EA-0FB8B203E304}"/>
              </a:ext>
            </a:extLst>
          </p:cNvPr>
          <p:cNvSpPr txBox="1"/>
          <p:nvPr/>
        </p:nvSpPr>
        <p:spPr>
          <a:xfrm>
            <a:off x="3316199" y="6602226"/>
            <a:ext cx="22159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해당 시점에서의 </a:t>
            </a:r>
            <a:r>
              <a:rPr lang="en-US" altLang="ko-KR" sz="1300" dirty="0"/>
              <a:t>input</a:t>
            </a:r>
            <a:endParaRPr lang="ko-KR" altLang="en-US" sz="13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722F84A-22C9-2E57-D206-7BCDC4FE0E4C}"/>
              </a:ext>
            </a:extLst>
          </p:cNvPr>
          <p:cNvCxnSpPr>
            <a:cxnSpLocks/>
          </p:cNvCxnSpPr>
          <p:nvPr/>
        </p:nvCxnSpPr>
        <p:spPr>
          <a:xfrm>
            <a:off x="3731430" y="6443006"/>
            <a:ext cx="249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2792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49787"/>
            <a:ext cx="679912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Reference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hangingPunct="1">
              <a:buFont typeface="Avenir Next"/>
              <a:buNone/>
            </a:pPr>
            <a:endParaRPr lang="en-US" altLang="ko-KR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61B3F7F-F863-4166-B233-329E08B641F0}"/>
              </a:ext>
            </a:extLst>
          </p:cNvPr>
          <p:cNvSpPr txBox="1">
            <a:spLocks/>
          </p:cNvSpPr>
          <p:nvPr/>
        </p:nvSpPr>
        <p:spPr>
          <a:xfrm>
            <a:off x="710936" y="1281329"/>
            <a:ext cx="9288169" cy="297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ko-KR" sz="1100" dirty="0">
                <a:hlinkClick r:id="rId2"/>
              </a:rPr>
              <a:t>[RNN] RNN</a:t>
            </a:r>
            <a:r>
              <a:rPr lang="ko-KR" altLang="en-US" sz="1100" dirty="0">
                <a:hlinkClick r:id="rId2"/>
              </a:rPr>
              <a:t>을 알아봅시다</a:t>
            </a:r>
            <a:r>
              <a:rPr lang="en-US" altLang="ko-KR" sz="1100" dirty="0">
                <a:hlinkClick r:id="rId2"/>
              </a:rPr>
              <a:t>[</a:t>
            </a:r>
            <a:r>
              <a:rPr lang="ko-KR" altLang="en-US" sz="1100" dirty="0">
                <a:hlinkClick r:id="rId2"/>
              </a:rPr>
              <a:t>밑바닥부터 시작하는 딥러닝</a:t>
            </a:r>
            <a:r>
              <a:rPr lang="en-US" altLang="ko-KR" sz="1100" dirty="0">
                <a:hlinkClick r:id="rId2"/>
              </a:rPr>
              <a:t>2 </a:t>
            </a:r>
            <a:r>
              <a:rPr lang="ko-KR" altLang="en-US" sz="1100" dirty="0">
                <a:hlinkClick r:id="rId2"/>
              </a:rPr>
              <a:t>참고</a:t>
            </a:r>
            <a:r>
              <a:rPr lang="en-US" altLang="ko-KR" sz="1100" dirty="0">
                <a:hlinkClick r:id="rId2"/>
              </a:rPr>
              <a:t>]-I am </a:t>
            </a:r>
            <a:r>
              <a:rPr lang="en-US" altLang="ko-KR" sz="1100" dirty="0" err="1">
                <a:hlinkClick r:id="rId2"/>
              </a:rPr>
              <a:t>yumida</a:t>
            </a:r>
            <a:r>
              <a:rPr lang="en-US" altLang="ko-KR" sz="1100" dirty="0">
                <a:hlinkClick r:id="rId2"/>
              </a:rPr>
              <a:t> :: AIBLOG (tistory.com)</a:t>
            </a:r>
            <a:endParaRPr lang="en-US" altLang="ko-KR" sz="1100" dirty="0"/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ko-KR" sz="1100" u="sng" dirty="0">
                <a:solidFill>
                  <a:schemeClr val="accent5">
                    <a:lumMod val="50000"/>
                  </a:schemeClr>
                </a:solidFill>
              </a:rPr>
              <a:t>17</a:t>
            </a:r>
            <a:r>
              <a:rPr lang="ko-KR" altLang="en-US" sz="1100" u="sng" dirty="0">
                <a:solidFill>
                  <a:schemeClr val="accent5">
                    <a:lumMod val="50000"/>
                  </a:schemeClr>
                </a:solidFill>
              </a:rPr>
              <a:t>기 </a:t>
            </a:r>
            <a:r>
              <a:rPr lang="en-US" altLang="ko-KR" sz="1100" u="sng" dirty="0" err="1">
                <a:solidFill>
                  <a:schemeClr val="accent5">
                    <a:lumMod val="50000"/>
                  </a:schemeClr>
                </a:solidFill>
              </a:rPr>
              <a:t>nlp</a:t>
            </a:r>
            <a:r>
              <a:rPr lang="en-US" altLang="ko-KR" sz="1100" u="sng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1100" u="sng" dirty="0">
                <a:solidFill>
                  <a:schemeClr val="accent5">
                    <a:lumMod val="50000"/>
                  </a:schemeClr>
                </a:solidFill>
              </a:rPr>
              <a:t>정규세션 자료</a:t>
            </a:r>
            <a:endParaRPr lang="en-US" altLang="ko-KR" sz="1100" u="sng" dirty="0">
              <a:solidFill>
                <a:schemeClr val="accent5">
                  <a:lumMod val="50000"/>
                </a:schemeClr>
              </a:solidFill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ko-KR" altLang="en-US" sz="1100" dirty="0">
                <a:hlinkClick r:id="rId3"/>
              </a:rPr>
              <a:t>딥 러닝의 가장 기본적인 시퀀스 모델 </a:t>
            </a:r>
            <a:r>
              <a:rPr lang="en-US" altLang="ko-KR" sz="1100" dirty="0">
                <a:hlinkClick r:id="rId3"/>
              </a:rPr>
              <a:t>RNN (Recurrent Neural Network) (tistory.com)</a:t>
            </a:r>
            <a:endParaRPr lang="en-US" altLang="ko-KR" sz="1100" dirty="0"/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ko-KR" sz="1100" dirty="0">
                <a:hlinkClick r:id="rId4"/>
              </a:rPr>
              <a:t>08-01 </a:t>
            </a:r>
            <a:r>
              <a:rPr lang="ko-KR" altLang="en-US" sz="1100" dirty="0">
                <a:hlinkClick r:id="rId4"/>
              </a:rPr>
              <a:t>순환 신경망</a:t>
            </a:r>
            <a:r>
              <a:rPr lang="en-US" altLang="ko-KR" sz="1100" dirty="0">
                <a:hlinkClick r:id="rId4"/>
              </a:rPr>
              <a:t>(Recurrent Neural Network, RNN) - </a:t>
            </a:r>
            <a:r>
              <a:rPr lang="ko-KR" altLang="en-US" sz="1100" dirty="0">
                <a:hlinkClick r:id="rId4"/>
              </a:rPr>
              <a:t>딥 러닝을 이용한 자연어 처리 입문 </a:t>
            </a:r>
            <a:r>
              <a:rPr lang="en-US" altLang="ko-KR" sz="1100" dirty="0">
                <a:hlinkClick r:id="rId4"/>
              </a:rPr>
              <a:t>(wikidocs.net)</a:t>
            </a:r>
            <a:endParaRPr lang="en-US" altLang="ko-KR" sz="1100" dirty="0"/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ko-KR" sz="1100" dirty="0">
                <a:hlinkClick r:id="rId5"/>
              </a:rPr>
              <a:t>Long Short-Term Memory (LSTM) </a:t>
            </a:r>
            <a:r>
              <a:rPr lang="ko-KR" altLang="en-US" sz="1100" dirty="0">
                <a:hlinkClick r:id="rId5"/>
              </a:rPr>
              <a:t>이해하기 </a:t>
            </a:r>
            <a:r>
              <a:rPr lang="en-US" altLang="ko-KR" sz="1100" dirty="0">
                <a:hlinkClick r:id="rId5"/>
              </a:rPr>
              <a:t>:: </a:t>
            </a:r>
            <a:r>
              <a:rPr lang="ko-KR" altLang="en-US" sz="1100" dirty="0">
                <a:hlinkClick r:id="rId5"/>
              </a:rPr>
              <a:t>개발새발로그 </a:t>
            </a:r>
            <a:r>
              <a:rPr lang="en-US" altLang="ko-KR" sz="1100" dirty="0">
                <a:hlinkClick r:id="rId5"/>
              </a:rPr>
              <a:t>(tistory.com)</a:t>
            </a:r>
            <a:endParaRPr lang="en-US" altLang="ko-KR" sz="1100" dirty="0"/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ko-KR" sz="1100" dirty="0">
                <a:hlinkClick r:id="rId6"/>
              </a:rPr>
              <a:t>15-01 </a:t>
            </a:r>
            <a:r>
              <a:rPr lang="ko-KR" altLang="en-US" sz="1100" dirty="0" err="1">
                <a:hlinkClick r:id="rId6"/>
              </a:rPr>
              <a:t>어텐션</a:t>
            </a:r>
            <a:r>
              <a:rPr lang="ko-KR" altLang="en-US" sz="1100" dirty="0">
                <a:hlinkClick r:id="rId6"/>
              </a:rPr>
              <a:t> 메커니즘 </a:t>
            </a:r>
            <a:r>
              <a:rPr lang="en-US" altLang="ko-KR" sz="1100" dirty="0">
                <a:hlinkClick r:id="rId6"/>
              </a:rPr>
              <a:t>(Attention Mechanism) - </a:t>
            </a:r>
            <a:r>
              <a:rPr lang="ko-KR" altLang="en-US" sz="1100" dirty="0">
                <a:hlinkClick r:id="rId6"/>
              </a:rPr>
              <a:t>딥 러닝을 이용한 자연어 처리 입문 </a:t>
            </a:r>
            <a:r>
              <a:rPr lang="en-US" altLang="ko-KR" sz="1100" dirty="0">
                <a:hlinkClick r:id="rId6"/>
              </a:rPr>
              <a:t>(wikidocs.net)</a:t>
            </a:r>
            <a:endParaRPr lang="en-US" altLang="ko-KR" sz="1100" dirty="0"/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ko-KR" altLang="en-US" sz="1100" dirty="0">
                <a:hlinkClick r:id="rId7"/>
              </a:rPr>
              <a:t>트랜스포머 </a:t>
            </a:r>
            <a:r>
              <a:rPr lang="en-US" altLang="ko-KR" sz="1100" dirty="0">
                <a:hlinkClick r:id="rId7"/>
              </a:rPr>
              <a:t>transformer positional encoding (blossominkyung.com)</a:t>
            </a:r>
            <a:r>
              <a:rPr lang="en-US" altLang="ko-KR" sz="1100" dirty="0"/>
              <a:t> </a:t>
            </a: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ko-KR" altLang="en-US" sz="1100" u="sng" dirty="0">
                <a:solidFill>
                  <a:schemeClr val="accent1"/>
                </a:solidFill>
              </a:rPr>
              <a:t>이영아의 트랜스포머</a:t>
            </a:r>
            <a:endParaRPr lang="en-US" altLang="ko-KR" sz="1100" u="sng" dirty="0">
              <a:solidFill>
                <a:schemeClr val="accent1"/>
              </a:solidFill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ko-KR" sz="1000" dirty="0">
                <a:hlinkClick r:id="rId8"/>
              </a:rPr>
              <a:t>16-01 </a:t>
            </a:r>
            <a:r>
              <a:rPr lang="ko-KR" altLang="en-US" sz="1000" dirty="0">
                <a:hlinkClick r:id="rId8"/>
              </a:rPr>
              <a:t>트랜스포머</a:t>
            </a:r>
            <a:r>
              <a:rPr lang="en-US" altLang="ko-KR" sz="1000" dirty="0">
                <a:hlinkClick r:id="rId8"/>
              </a:rPr>
              <a:t>(Transformer) - </a:t>
            </a:r>
            <a:r>
              <a:rPr lang="ko-KR" altLang="en-US" sz="1000" dirty="0">
                <a:hlinkClick r:id="rId8"/>
              </a:rPr>
              <a:t>딥 러닝을 이용한 자연어 처리 입문 </a:t>
            </a:r>
            <a:r>
              <a:rPr lang="en-US" altLang="ko-KR" sz="1000" dirty="0">
                <a:hlinkClick r:id="rId8"/>
              </a:rPr>
              <a:t>(wikidocs.net)</a:t>
            </a:r>
            <a:endParaRPr lang="en-US" altLang="ko-KR" sz="1000" u="sng" dirty="0">
              <a:solidFill>
                <a:schemeClr val="accent1"/>
              </a:solidFill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endParaRPr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562994-B151-F60F-9EC6-7903DD2425EA}"/>
              </a:ext>
            </a:extLst>
          </p:cNvPr>
          <p:cNvGrpSpPr/>
          <p:nvPr/>
        </p:nvGrpSpPr>
        <p:grpSpPr>
          <a:xfrm>
            <a:off x="9620249" y="72322"/>
            <a:ext cx="2743201" cy="869790"/>
            <a:chOff x="9620249" y="72322"/>
            <a:chExt cx="2743201" cy="86979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B2553C7-2A29-44B7-BE70-07C55A321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DA6BCE-4496-13C1-4E5F-1A2FC510A9AA}"/>
                </a:ext>
              </a:extLst>
            </p:cNvPr>
            <p:cNvSpPr txBox="1"/>
            <p:nvPr/>
          </p:nvSpPr>
          <p:spPr>
            <a:xfrm>
              <a:off x="962024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18</a:t>
              </a:r>
              <a:r>
                <a:rPr lang="ko-KR" altLang="en-US" b="1" dirty="0"/>
                <a:t>기 국주현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47326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578BBB9D-D8AA-4554-8068-779E122E12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218" y="918218"/>
            <a:ext cx="5021564" cy="5021564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2FFCC16-05FA-4659-8F71-6BC6C73DB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3262" y="3043227"/>
            <a:ext cx="6245475" cy="771545"/>
          </a:xfrm>
        </p:spPr>
        <p:txBody>
          <a:bodyPr/>
          <a:lstStyle/>
          <a:p>
            <a:r>
              <a:rPr lang="ko-KR" altLang="en-US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98B1EF-470D-3EFF-16FA-6F276751E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782" y="140936"/>
            <a:ext cx="3585218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59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679912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01 | Seq2Seq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562994-B151-F60F-9EC6-7903DD2425EA}"/>
              </a:ext>
            </a:extLst>
          </p:cNvPr>
          <p:cNvGrpSpPr/>
          <p:nvPr/>
        </p:nvGrpSpPr>
        <p:grpSpPr>
          <a:xfrm>
            <a:off x="9620249" y="72322"/>
            <a:ext cx="2743201" cy="869790"/>
            <a:chOff x="9620249" y="72322"/>
            <a:chExt cx="2743201" cy="86979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B2553C7-2A29-44B7-BE70-07C55A321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DA6BCE-4496-13C1-4E5F-1A2FC510A9AA}"/>
                </a:ext>
              </a:extLst>
            </p:cNvPr>
            <p:cNvSpPr txBox="1"/>
            <p:nvPr/>
          </p:nvSpPr>
          <p:spPr>
            <a:xfrm>
              <a:off x="962024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18</a:t>
              </a:r>
              <a:r>
                <a:rPr lang="ko-KR" altLang="en-US" b="1" dirty="0"/>
                <a:t>기 국주현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C518CD9-AC58-5432-24AA-81B2788FD6F6}"/>
              </a:ext>
            </a:extLst>
          </p:cNvPr>
          <p:cNvGrpSpPr/>
          <p:nvPr/>
        </p:nvGrpSpPr>
        <p:grpSpPr>
          <a:xfrm>
            <a:off x="469086" y="1221881"/>
            <a:ext cx="11253828" cy="5233869"/>
            <a:chOff x="469086" y="1356440"/>
            <a:chExt cx="11253828" cy="5233869"/>
          </a:xfrm>
        </p:grpSpPr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B61B3F7F-F863-4166-B233-329E08B641F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356440"/>
              <a:ext cx="7933934" cy="57586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ko-KR" altLang="en-US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순환 신경망</a:t>
              </a:r>
              <a:r>
                <a: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(Recurrent Neural Network, RNN)</a:t>
              </a:r>
            </a:p>
          </p:txBody>
        </p:sp>
        <p:sp>
          <p:nvSpPr>
            <p:cNvPr id="2" name="object 6">
              <a:extLst>
                <a:ext uri="{FF2B5EF4-FFF2-40B4-BE49-F238E27FC236}">
                  <a16:creationId xmlns:a16="http://schemas.microsoft.com/office/drawing/2014/main" id="{7B189C92-5C48-5B3B-1798-00A8CEB035A1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932303"/>
              <a:ext cx="11253828" cy="465800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 err="1">
                  <a:latin typeface="+mn-ea"/>
                  <a:ea typeface="+mn-ea"/>
                </a:rPr>
                <a:t>Rnn</a:t>
              </a:r>
              <a:r>
                <a:rPr lang="ko-KR" altLang="en-US" sz="1800" dirty="0">
                  <a:latin typeface="+mn-ea"/>
                  <a:ea typeface="+mn-ea"/>
                </a:rPr>
                <a:t>은 설계하기 나름이지만 대표적으로 아래와 같은 유형이 있다</a:t>
              </a:r>
              <a:r>
                <a:rPr lang="en-US" altLang="ko-KR" sz="1800" dirty="0">
                  <a:latin typeface="+mn-ea"/>
                  <a:ea typeface="+mn-ea"/>
                </a:rPr>
                <a:t>.</a:t>
              </a: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endParaRPr lang="en-US" altLang="ko-KR" sz="1800" dirty="0">
                <a:latin typeface="+mn-ea"/>
                <a:ea typeface="+mn-ea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endParaRPr lang="en-US" altLang="ko-KR" sz="1800" dirty="0">
                <a:latin typeface="+mn-ea"/>
                <a:ea typeface="+mn-ea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endParaRPr lang="en-US" altLang="ko-KR" sz="1800" dirty="0">
                <a:latin typeface="+mn-ea"/>
                <a:ea typeface="+mn-ea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endParaRPr lang="en-US" altLang="ko-KR" sz="1800" dirty="0">
                <a:latin typeface="+mn-ea"/>
                <a:ea typeface="+mn-ea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endParaRPr lang="en-US" altLang="ko-KR" sz="1800" dirty="0">
                <a:latin typeface="+mn-ea"/>
                <a:ea typeface="+mn-ea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endParaRPr lang="en-US" altLang="ko-KR" sz="1800" dirty="0">
                <a:latin typeface="+mn-ea"/>
                <a:ea typeface="+mn-ea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endParaRPr lang="en-US" altLang="ko-KR" sz="1800" dirty="0">
                <a:latin typeface="+mn-ea"/>
                <a:ea typeface="+mn-ea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endParaRPr lang="en-US" altLang="ko-KR" sz="1800" dirty="0">
                <a:latin typeface="+mn-ea"/>
                <a:ea typeface="+mn-ea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endParaRPr lang="en-US" altLang="ko-KR" sz="1800" dirty="0">
                <a:latin typeface="+mn-ea"/>
                <a:ea typeface="+mn-ea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 err="1">
                  <a:latin typeface="+mn-ea"/>
                  <a:ea typeface="+mn-ea"/>
                </a:rPr>
                <a:t>Nlp</a:t>
              </a:r>
              <a:r>
                <a:rPr lang="ko-KR" altLang="en-US" sz="1800" dirty="0">
                  <a:latin typeface="+mn-ea"/>
                  <a:ea typeface="+mn-ea"/>
                </a:rPr>
                <a:t>에서 각 시점</a:t>
              </a:r>
              <a:r>
                <a:rPr lang="en-US" altLang="ko-KR" sz="1800" dirty="0">
                  <a:latin typeface="+mn-ea"/>
                  <a:ea typeface="+mn-ea"/>
                </a:rPr>
                <a:t>(time</a:t>
              </a:r>
              <a:r>
                <a:rPr lang="ko-KR" altLang="en-US" sz="1800" dirty="0">
                  <a:latin typeface="+mn-ea"/>
                  <a:ea typeface="+mn-ea"/>
                </a:rPr>
                <a:t> </a:t>
              </a:r>
              <a:r>
                <a:rPr lang="en-US" altLang="ko-KR" sz="1800" dirty="0">
                  <a:latin typeface="+mn-ea"/>
                  <a:ea typeface="+mn-ea"/>
                </a:rPr>
                <a:t>step)</a:t>
              </a:r>
              <a:r>
                <a:rPr lang="ko-KR" altLang="en-US" sz="1800" dirty="0">
                  <a:latin typeface="+mn-ea"/>
                  <a:ea typeface="+mn-ea"/>
                </a:rPr>
                <a:t>의 입력은 주로 단어 벡터 또는 형태소 벡터가 된다</a:t>
              </a:r>
              <a:r>
                <a:rPr lang="en-US" altLang="ko-KR" sz="1800" dirty="0">
                  <a:latin typeface="+mn-ea"/>
                  <a:ea typeface="+mn-ea"/>
                </a:rPr>
                <a:t>.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E2DCC0A-93BD-720A-DC1A-B8D8B5CC3B03}"/>
              </a:ext>
            </a:extLst>
          </p:cNvPr>
          <p:cNvGrpSpPr/>
          <p:nvPr/>
        </p:nvGrpSpPr>
        <p:grpSpPr>
          <a:xfrm>
            <a:off x="1247590" y="2934760"/>
            <a:ext cx="9158735" cy="2701359"/>
            <a:chOff x="1472249" y="3650813"/>
            <a:chExt cx="9158735" cy="270135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DC1F3D1-5753-1A63-B894-BA9923CB7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9969" y="3650813"/>
              <a:ext cx="2511972" cy="236175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099FDFE-74A2-BE2A-A78A-07F4A748E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72249" y="3730360"/>
              <a:ext cx="2378872" cy="2202660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348A98E-909C-C376-1CF7-AF140D20E8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0086"/>
            <a:stretch/>
          </p:blipFill>
          <p:spPr>
            <a:xfrm>
              <a:off x="8403020" y="3822389"/>
              <a:ext cx="2093104" cy="198050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E069FA-5E19-0962-1FF0-099FE6EE8190}"/>
                </a:ext>
              </a:extLst>
            </p:cNvPr>
            <p:cNvSpPr txBox="1"/>
            <p:nvPr/>
          </p:nvSpPr>
          <p:spPr>
            <a:xfrm>
              <a:off x="8950076" y="5782786"/>
              <a:ext cx="9989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/>
                <a:t>이미지 </a:t>
              </a:r>
              <a:r>
                <a:rPr lang="ko-KR" altLang="en-US" sz="1000" b="1" dirty="0" err="1"/>
                <a:t>캡셔닝</a:t>
              </a:r>
              <a:endParaRPr lang="ko-KR" altLang="en-US" sz="10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6AEF4DF-4573-ED26-9DF6-2B6E169DC8C9}"/>
                </a:ext>
              </a:extLst>
            </p:cNvPr>
            <p:cNvSpPr txBox="1"/>
            <p:nvPr/>
          </p:nvSpPr>
          <p:spPr>
            <a:xfrm>
              <a:off x="1505607" y="5979530"/>
              <a:ext cx="243124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b="1" dirty="0"/>
                <a:t>다 대 다 </a:t>
              </a:r>
              <a:r>
                <a:rPr lang="en-US" altLang="ko-KR" sz="1500" b="1" dirty="0"/>
                <a:t>(many</a:t>
              </a:r>
              <a:r>
                <a:rPr lang="ko-KR" altLang="en-US" sz="1500" b="1" dirty="0"/>
                <a:t> </a:t>
              </a:r>
              <a:r>
                <a:rPr lang="en-US" altLang="ko-KR" sz="1500" b="1" dirty="0"/>
                <a:t>to</a:t>
              </a:r>
              <a:r>
                <a:rPr lang="ko-KR" altLang="en-US" sz="1500" b="1" dirty="0"/>
                <a:t> </a:t>
              </a:r>
              <a:r>
                <a:rPr lang="en-US" altLang="ko-KR" sz="1500" b="1" dirty="0"/>
                <a:t>many)</a:t>
              </a:r>
              <a:endParaRPr lang="ko-KR" altLang="en-US" sz="15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2420135-75DF-1A72-7F57-F06B43CED4BC}"/>
                </a:ext>
              </a:extLst>
            </p:cNvPr>
            <p:cNvSpPr txBox="1"/>
            <p:nvPr/>
          </p:nvSpPr>
          <p:spPr>
            <a:xfrm>
              <a:off x="4753318" y="6012568"/>
              <a:ext cx="227094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b="1" dirty="0"/>
                <a:t>다</a:t>
              </a:r>
              <a:r>
                <a:rPr lang="en-US" altLang="ko-KR" sz="1500" b="1" dirty="0"/>
                <a:t> </a:t>
              </a:r>
              <a:r>
                <a:rPr lang="ko-KR" altLang="en-US" sz="1500" b="1" dirty="0"/>
                <a:t>대 일 </a:t>
              </a:r>
              <a:r>
                <a:rPr lang="en-US" altLang="ko-KR" sz="1500" b="1" dirty="0"/>
                <a:t>(many</a:t>
              </a:r>
              <a:r>
                <a:rPr lang="ko-KR" altLang="en-US" sz="1500" b="1" dirty="0"/>
                <a:t> </a:t>
              </a:r>
              <a:r>
                <a:rPr lang="en-US" altLang="ko-KR" sz="1500" b="1" dirty="0"/>
                <a:t>to</a:t>
              </a:r>
              <a:r>
                <a:rPr lang="ko-KR" altLang="en-US" sz="1500" b="1" dirty="0"/>
                <a:t> </a:t>
              </a:r>
              <a:r>
                <a:rPr lang="en-US" altLang="ko-KR" sz="1500" b="1" dirty="0"/>
                <a:t>one)</a:t>
              </a:r>
              <a:endParaRPr lang="ko-KR" altLang="en-US" sz="15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950B306-CA5D-D4D5-50B1-CB268F638B88}"/>
                </a:ext>
              </a:extLst>
            </p:cNvPr>
            <p:cNvSpPr txBox="1"/>
            <p:nvPr/>
          </p:nvSpPr>
          <p:spPr>
            <a:xfrm>
              <a:off x="8360041" y="6029007"/>
              <a:ext cx="227094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b="1" dirty="0"/>
                <a:t>일 대 다 </a:t>
              </a:r>
              <a:r>
                <a:rPr lang="en-US" altLang="ko-KR" sz="1500" b="1" dirty="0"/>
                <a:t>(one</a:t>
              </a:r>
              <a:r>
                <a:rPr lang="ko-KR" altLang="en-US" sz="1500" b="1" dirty="0"/>
                <a:t> </a:t>
              </a:r>
              <a:r>
                <a:rPr lang="en-US" altLang="ko-KR" sz="1500" b="1" dirty="0"/>
                <a:t>to</a:t>
              </a:r>
              <a:r>
                <a:rPr lang="ko-KR" altLang="en-US" sz="1500" b="1" dirty="0"/>
                <a:t> </a:t>
              </a:r>
              <a:r>
                <a:rPr lang="en-US" altLang="ko-KR" sz="1500" b="1" dirty="0"/>
                <a:t>many)</a:t>
              </a:r>
              <a:endParaRPr lang="ko-KR" altLang="en-US" sz="1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47541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679912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01 | Seq2Seq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562994-B151-F60F-9EC6-7903DD2425EA}"/>
              </a:ext>
            </a:extLst>
          </p:cNvPr>
          <p:cNvGrpSpPr/>
          <p:nvPr/>
        </p:nvGrpSpPr>
        <p:grpSpPr>
          <a:xfrm>
            <a:off x="9620249" y="72322"/>
            <a:ext cx="2743201" cy="869790"/>
            <a:chOff x="9620249" y="72322"/>
            <a:chExt cx="2743201" cy="86979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B2553C7-2A29-44B7-BE70-07C55A321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DA6BCE-4496-13C1-4E5F-1A2FC510A9AA}"/>
                </a:ext>
              </a:extLst>
            </p:cNvPr>
            <p:cNvSpPr txBox="1"/>
            <p:nvPr/>
          </p:nvSpPr>
          <p:spPr>
            <a:xfrm>
              <a:off x="962024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18</a:t>
              </a:r>
              <a:r>
                <a:rPr lang="ko-KR" altLang="en-US" b="1" dirty="0"/>
                <a:t>기 국주현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C518CD9-AC58-5432-24AA-81B2788FD6F6}"/>
              </a:ext>
            </a:extLst>
          </p:cNvPr>
          <p:cNvGrpSpPr/>
          <p:nvPr/>
        </p:nvGrpSpPr>
        <p:grpSpPr>
          <a:xfrm>
            <a:off x="469085" y="1221881"/>
            <a:ext cx="11253830" cy="5221045"/>
            <a:chOff x="469086" y="1356440"/>
            <a:chExt cx="13839625" cy="5221045"/>
          </a:xfrm>
        </p:grpSpPr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B61B3F7F-F863-4166-B233-329E08B641F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356440"/>
              <a:ext cx="7933934" cy="57586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Long – Term Dependency Problem</a:t>
              </a:r>
            </a:p>
          </p:txBody>
        </p:sp>
        <p:sp>
          <p:nvSpPr>
            <p:cNvPr id="2" name="object 6">
              <a:extLst>
                <a:ext uri="{FF2B5EF4-FFF2-40B4-BE49-F238E27FC236}">
                  <a16:creationId xmlns:a16="http://schemas.microsoft.com/office/drawing/2014/main" id="{7B189C92-5C48-5B3B-1798-00A8CEB035A1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932303"/>
              <a:ext cx="13839625" cy="464518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기존의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RNN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은 </a:t>
              </a:r>
              <a:r>
                <a:rPr lang="ko-KR" altLang="en-US" sz="1800" dirty="0" err="1">
                  <a:latin typeface="+mn-lt"/>
                  <a:ea typeface="나눔스퀘어 Bold" panose="020B0600000101010101" pitchFamily="50" charset="-127"/>
                </a:rPr>
                <a:t>반영해야하는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 시점이 길어지면서 앞에 있던 정보가 소실되는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‘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장기 의존성 문제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＇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를 가지고있다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.</a:t>
              </a: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뒤로 갈수록 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x1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의 영향력이 점점 줄어드는 것을 확인 가능하다</a:t>
              </a: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.</a:t>
              </a: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CA74CAE4-45F6-4623-B7BB-00E562586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548" y="3574427"/>
            <a:ext cx="4044366" cy="2363960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C7B2768A-BC7E-54FF-3E21-97D1174252ED}"/>
              </a:ext>
            </a:extLst>
          </p:cNvPr>
          <p:cNvSpPr/>
          <p:nvPr/>
        </p:nvSpPr>
        <p:spPr>
          <a:xfrm>
            <a:off x="5612525" y="4456428"/>
            <a:ext cx="828283" cy="4572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F5E7A1-1C78-8A09-6AEE-318DBAF56518}"/>
              </a:ext>
            </a:extLst>
          </p:cNvPr>
          <p:cNvSpPr txBox="1"/>
          <p:nvPr/>
        </p:nvSpPr>
        <p:spPr>
          <a:xfrm>
            <a:off x="6850937" y="4539776"/>
            <a:ext cx="46185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solidFill>
                  <a:srgbClr val="FF0000"/>
                </a:solidFill>
              </a:rPr>
              <a:t>이를 개선하기 위한 방안이 </a:t>
            </a:r>
            <a:r>
              <a:rPr lang="en-US" altLang="ko-KR" sz="2200" b="1" dirty="0">
                <a:solidFill>
                  <a:srgbClr val="FF0000"/>
                </a:solidFill>
              </a:rPr>
              <a:t>LSTM!</a:t>
            </a:r>
            <a:r>
              <a:rPr lang="ko-KR" altLang="en-US" sz="2200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827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679912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01 | Seq2Seq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562994-B151-F60F-9EC6-7903DD2425EA}"/>
              </a:ext>
            </a:extLst>
          </p:cNvPr>
          <p:cNvGrpSpPr/>
          <p:nvPr/>
        </p:nvGrpSpPr>
        <p:grpSpPr>
          <a:xfrm>
            <a:off x="9620249" y="72322"/>
            <a:ext cx="2743201" cy="869790"/>
            <a:chOff x="9620249" y="72322"/>
            <a:chExt cx="2743201" cy="86979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B2553C7-2A29-44B7-BE70-07C55A321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DA6BCE-4496-13C1-4E5F-1A2FC510A9AA}"/>
                </a:ext>
              </a:extLst>
            </p:cNvPr>
            <p:cNvSpPr txBox="1"/>
            <p:nvPr/>
          </p:nvSpPr>
          <p:spPr>
            <a:xfrm>
              <a:off x="962024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18</a:t>
              </a:r>
              <a:r>
                <a:rPr lang="ko-KR" altLang="en-US" b="1" dirty="0"/>
                <a:t>기 국주현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C518CD9-AC58-5432-24AA-81B2788FD6F6}"/>
              </a:ext>
            </a:extLst>
          </p:cNvPr>
          <p:cNvGrpSpPr/>
          <p:nvPr/>
        </p:nvGrpSpPr>
        <p:grpSpPr>
          <a:xfrm>
            <a:off x="469085" y="1221881"/>
            <a:ext cx="11253830" cy="5221045"/>
            <a:chOff x="469086" y="1356440"/>
            <a:chExt cx="13839625" cy="5221045"/>
          </a:xfrm>
        </p:grpSpPr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B61B3F7F-F863-4166-B233-329E08B641F0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356440"/>
              <a:ext cx="7933934" cy="57586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r>
                <a: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LSTM</a:t>
              </a:r>
            </a:p>
          </p:txBody>
        </p:sp>
        <p:sp>
          <p:nvSpPr>
            <p:cNvPr id="2" name="object 6">
              <a:extLst>
                <a:ext uri="{FF2B5EF4-FFF2-40B4-BE49-F238E27FC236}">
                  <a16:creationId xmlns:a16="http://schemas.microsoft.com/office/drawing/2014/main" id="{7B189C92-5C48-5B3B-1798-00A8CEB035A1}"/>
                </a:ext>
              </a:extLst>
            </p:cNvPr>
            <p:cNvSpPr txBox="1">
              <a:spLocks/>
            </p:cNvSpPr>
            <p:nvPr/>
          </p:nvSpPr>
          <p:spPr>
            <a:xfrm>
              <a:off x="469086" y="1932303"/>
              <a:ext cx="13839625" cy="464518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+mn-lt"/>
                  <a:ea typeface="나눔스퀘어 Bold" panose="020B0600000101010101" pitchFamily="50" charset="-127"/>
                </a:rPr>
                <a:t>RNN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에 비해 긴 의존 기간을 필요로 하는 학습을 수행할 능력을 갖고 있음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LSTM</a:t>
              </a:r>
              <a:r>
                <a:rPr lang="ko-KR" altLang="en-US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도 </a:t>
              </a:r>
              <a:r>
                <a: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RNN</a:t>
              </a:r>
              <a:r>
                <a:rPr lang="ko-KR" altLang="en-US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과 같이 체인과 같은 구조를 가지고 있음</a:t>
              </a:r>
              <a:endPara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LSTM</a:t>
              </a:r>
              <a:r>
                <a:rPr lang="ko-KR" altLang="en-US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은 단순한 </a:t>
              </a:r>
              <a:r>
                <a: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neural network layer </a:t>
              </a:r>
              <a:r>
                <a:rPr lang="ko-KR" altLang="en-US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한 층 대신에</a:t>
              </a:r>
              <a:r>
                <a: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4</a:t>
              </a:r>
              <a:r>
                <a:rPr lang="ko-KR" altLang="en-US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개의 </a:t>
              </a:r>
              <a:r>
                <a: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layer</a:t>
              </a:r>
              <a:r>
                <a:rPr lang="ko-KR" altLang="en-US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가 특별한 방식으로 서로 정보를 주고 받도록 되어 있음</a:t>
              </a:r>
              <a:endPara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  <a:p>
              <a:pPr marL="12700">
                <a:lnSpc>
                  <a:spcPct val="150000"/>
                </a:lnSpc>
                <a:spcBef>
                  <a:spcPts val="100"/>
                </a:spcBef>
              </a:pP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47036F-D65A-FEE9-15DD-7E283AC0B2A6}"/>
              </a:ext>
            </a:extLst>
          </p:cNvPr>
          <p:cNvGrpSpPr/>
          <p:nvPr/>
        </p:nvGrpSpPr>
        <p:grpSpPr>
          <a:xfrm>
            <a:off x="469085" y="3504534"/>
            <a:ext cx="11522149" cy="2656057"/>
            <a:chOff x="358726" y="2980062"/>
            <a:chExt cx="11522149" cy="265605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AD160EE-404D-F594-1206-C2309D11B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8726" y="3021819"/>
              <a:ext cx="5296861" cy="1965053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4595A45-3FDC-530A-C7D6-14E13C9DD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1524" y="2980062"/>
              <a:ext cx="5579351" cy="2023155"/>
            </a:xfrm>
            <a:prstGeom prst="rect">
              <a:avLst/>
            </a:prstGeom>
          </p:spPr>
        </p:pic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A1FADCA9-DE87-7153-2DBF-52D31526C93E}"/>
                </a:ext>
              </a:extLst>
            </p:cNvPr>
            <p:cNvSpPr/>
            <p:nvPr/>
          </p:nvSpPr>
          <p:spPr>
            <a:xfrm>
              <a:off x="5687119" y="3991639"/>
              <a:ext cx="531039" cy="33628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BE252BE-7857-8E03-B125-4D891A7118F3}"/>
                </a:ext>
              </a:extLst>
            </p:cNvPr>
            <p:cNvSpPr txBox="1"/>
            <p:nvPr/>
          </p:nvSpPr>
          <p:spPr>
            <a:xfrm>
              <a:off x="2099023" y="5205232"/>
              <a:ext cx="18162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 err="1">
                  <a:solidFill>
                    <a:srgbClr val="FF0000"/>
                  </a:solidFill>
                </a:rPr>
                <a:t>Vanila</a:t>
              </a:r>
              <a:r>
                <a:rPr lang="en-US" altLang="ko-KR" sz="2200" b="1" dirty="0">
                  <a:solidFill>
                    <a:srgbClr val="FF0000"/>
                  </a:solidFill>
                </a:rPr>
                <a:t> RNN</a:t>
              </a:r>
              <a:r>
                <a:rPr lang="ko-KR" altLang="en-US" sz="2200" b="1" dirty="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217B2D-2A4F-1850-6D27-24E25D44E058}"/>
                </a:ext>
              </a:extLst>
            </p:cNvPr>
            <p:cNvSpPr txBox="1"/>
            <p:nvPr/>
          </p:nvSpPr>
          <p:spPr>
            <a:xfrm>
              <a:off x="8183066" y="5163380"/>
              <a:ext cx="9268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>
                  <a:solidFill>
                    <a:srgbClr val="FF0000"/>
                  </a:solidFill>
                </a:rPr>
                <a:t>LSTM</a:t>
              </a:r>
              <a:endParaRPr lang="ko-KR" altLang="en-US" sz="2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1250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52CA7270-7747-E6DE-C392-CA832EE917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13" b="10300"/>
          <a:stretch/>
        </p:blipFill>
        <p:spPr>
          <a:xfrm>
            <a:off x="2759644" y="4745162"/>
            <a:ext cx="6407476" cy="2058357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2714E22A-F83B-BC29-2285-4BE66CEC86E0}"/>
              </a:ext>
            </a:extLst>
          </p:cNvPr>
          <p:cNvGrpSpPr/>
          <p:nvPr/>
        </p:nvGrpSpPr>
        <p:grpSpPr>
          <a:xfrm>
            <a:off x="414065" y="1023761"/>
            <a:ext cx="11173590" cy="3092258"/>
            <a:chOff x="393081" y="1221881"/>
            <a:chExt cx="11329834" cy="3092258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C518CD9-AC58-5432-24AA-81B2788FD6F6}"/>
                </a:ext>
              </a:extLst>
            </p:cNvPr>
            <p:cNvGrpSpPr/>
            <p:nvPr/>
          </p:nvGrpSpPr>
          <p:grpSpPr>
            <a:xfrm>
              <a:off x="469085" y="1221881"/>
              <a:ext cx="11253830" cy="3092258"/>
              <a:chOff x="469086" y="1356440"/>
              <a:chExt cx="13839625" cy="3092258"/>
            </a:xfrm>
          </p:grpSpPr>
          <p:sp>
            <p:nvSpPr>
              <p:cNvPr id="5" name="object 6">
                <a:extLst>
                  <a:ext uri="{FF2B5EF4-FFF2-40B4-BE49-F238E27FC236}">
                    <a16:creationId xmlns:a16="http://schemas.microsoft.com/office/drawing/2014/main" id="{B61B3F7F-F863-4166-B233-329E08B641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086" y="1356440"/>
                <a:ext cx="7933934" cy="57586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12700">
                  <a:lnSpc>
                    <a:spcPct val="150000"/>
                  </a:lnSpc>
                  <a:spcBef>
                    <a:spcPts val="100"/>
                  </a:spcBef>
                </a:pPr>
                <a:r>
                  <a:rPr lang="en-US" altLang="ko-KR" sz="28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LSTM – cell state</a:t>
                </a:r>
              </a:p>
            </p:txBody>
          </p:sp>
          <p:sp>
            <p:nvSpPr>
              <p:cNvPr id="2" name="object 6">
                <a:extLst>
                  <a:ext uri="{FF2B5EF4-FFF2-40B4-BE49-F238E27FC236}">
                    <a16:creationId xmlns:a16="http://schemas.microsoft.com/office/drawing/2014/main" id="{7B189C92-5C48-5B3B-1798-00A8CEB035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086" y="1932303"/>
                <a:ext cx="13839625" cy="251639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298450" indent="-285750">
                  <a:lnSpc>
                    <a:spcPct val="15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endPara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98450" indent="-285750">
                  <a:lnSpc>
                    <a:spcPct val="15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endPara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98450" indent="-285750">
                  <a:lnSpc>
                    <a:spcPct val="15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endPara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98450" indent="-285750">
                  <a:lnSpc>
                    <a:spcPct val="15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endPara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98450" indent="-285750">
                  <a:lnSpc>
                    <a:spcPct val="15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endPara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12700">
                  <a:lnSpc>
                    <a:spcPct val="150000"/>
                  </a:lnSpc>
                  <a:spcBef>
                    <a:spcPts val="100"/>
                  </a:spcBef>
                </a:pPr>
                <a:endPara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58B411EA-A8D6-10B9-7312-02B83D6375B9}"/>
                </a:ext>
              </a:extLst>
            </p:cNvPr>
            <p:cNvSpPr txBox="1">
              <a:spLocks/>
            </p:cNvSpPr>
            <p:nvPr/>
          </p:nvSpPr>
          <p:spPr>
            <a:xfrm>
              <a:off x="393081" y="1797744"/>
              <a:ext cx="11253830" cy="3747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98450" indent="-285750">
                <a:lnSpc>
                  <a:spcPct val="1500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이전 시점의 셀 상태가 다음 시점의 셀 상태를 구하기 위한 </a:t>
              </a:r>
              <a:r>
                <a:rPr lang="ko-KR" altLang="en-US" sz="1800" dirty="0" err="1">
                  <a:latin typeface="+mn-lt"/>
                  <a:ea typeface="나눔스퀘어 Bold" panose="020B0600000101010101" pitchFamily="50" charset="-127"/>
                </a:rPr>
                <a:t>입력으로서</a:t>
              </a:r>
              <a:r>
                <a:rPr lang="ko-KR" altLang="en-US" sz="1800" dirty="0">
                  <a:latin typeface="+mn-lt"/>
                  <a:ea typeface="나눔스퀘어 Bold" panose="020B0600000101010101" pitchFamily="50" charset="-127"/>
                </a:rPr>
                <a:t> 사용됨</a:t>
              </a:r>
              <a:endParaRPr lang="en-US" altLang="ko-KR" sz="1800" dirty="0">
                <a:latin typeface="+mn-lt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679912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01 | Seq2Seq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562994-B151-F60F-9EC6-7903DD2425EA}"/>
              </a:ext>
            </a:extLst>
          </p:cNvPr>
          <p:cNvGrpSpPr/>
          <p:nvPr/>
        </p:nvGrpSpPr>
        <p:grpSpPr>
          <a:xfrm>
            <a:off x="9620249" y="72322"/>
            <a:ext cx="2743201" cy="869790"/>
            <a:chOff x="9620249" y="72322"/>
            <a:chExt cx="2743201" cy="86979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B2553C7-2A29-44B7-BE70-07C55A321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DA6BCE-4496-13C1-4E5F-1A2FC510A9AA}"/>
                </a:ext>
              </a:extLst>
            </p:cNvPr>
            <p:cNvSpPr txBox="1"/>
            <p:nvPr/>
          </p:nvSpPr>
          <p:spPr>
            <a:xfrm>
              <a:off x="962024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18</a:t>
              </a:r>
              <a:r>
                <a:rPr lang="ko-KR" altLang="en-US" b="1" dirty="0"/>
                <a:t>기 국주현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E6720CB4-E301-C192-B324-FCFBE10957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3109" y="1118899"/>
            <a:ext cx="3343166" cy="2204445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4EB82B58-2216-76F5-51E4-77B7736BEC21}"/>
              </a:ext>
            </a:extLst>
          </p:cNvPr>
          <p:cNvGrpSpPr/>
          <p:nvPr/>
        </p:nvGrpSpPr>
        <p:grpSpPr>
          <a:xfrm>
            <a:off x="414065" y="2857821"/>
            <a:ext cx="11173590" cy="3092258"/>
            <a:chOff x="393081" y="1221881"/>
            <a:chExt cx="11329834" cy="3092258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EF62DE2-31F6-13EE-E1DB-6ED738150B93}"/>
                </a:ext>
              </a:extLst>
            </p:cNvPr>
            <p:cNvGrpSpPr/>
            <p:nvPr/>
          </p:nvGrpSpPr>
          <p:grpSpPr>
            <a:xfrm>
              <a:off x="469085" y="1221881"/>
              <a:ext cx="11253830" cy="3092258"/>
              <a:chOff x="469086" y="1356440"/>
              <a:chExt cx="13839625" cy="3092258"/>
            </a:xfrm>
          </p:grpSpPr>
          <p:sp>
            <p:nvSpPr>
              <p:cNvPr id="18" name="object 6">
                <a:extLst>
                  <a:ext uri="{FF2B5EF4-FFF2-40B4-BE49-F238E27FC236}">
                    <a16:creationId xmlns:a16="http://schemas.microsoft.com/office/drawing/2014/main" id="{0609B5BE-5E5A-BFF5-E647-8FCA42DC20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086" y="1356440"/>
                <a:ext cx="7933934" cy="57586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12700">
                  <a:lnSpc>
                    <a:spcPct val="150000"/>
                  </a:lnSpc>
                  <a:spcBef>
                    <a:spcPts val="100"/>
                  </a:spcBef>
                </a:pPr>
                <a:r>
                  <a:rPr lang="en-US" altLang="ko-KR" sz="28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LSTM – </a:t>
                </a:r>
                <a:r>
                  <a:rPr lang="ko-KR" altLang="en-US" sz="28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삭제 게이트</a:t>
                </a:r>
                <a:endPara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9" name="object 6">
                <a:extLst>
                  <a:ext uri="{FF2B5EF4-FFF2-40B4-BE49-F238E27FC236}">
                    <a16:creationId xmlns:a16="http://schemas.microsoft.com/office/drawing/2014/main" id="{EB56F4BC-93C2-1E7E-3356-E01B0C619F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086" y="1932303"/>
                <a:ext cx="13839625" cy="251639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298450" indent="-285750">
                  <a:lnSpc>
                    <a:spcPct val="15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endPara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98450" indent="-285750">
                  <a:lnSpc>
                    <a:spcPct val="15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endPara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98450" indent="-285750">
                  <a:lnSpc>
                    <a:spcPct val="15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endPara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98450" indent="-285750">
                  <a:lnSpc>
                    <a:spcPct val="15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endPara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98450" indent="-285750">
                  <a:lnSpc>
                    <a:spcPct val="15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endPara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12700">
                  <a:lnSpc>
                    <a:spcPct val="150000"/>
                  </a:lnSpc>
                  <a:spcBef>
                    <a:spcPts val="100"/>
                  </a:spcBef>
                </a:pPr>
                <a:endPara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bject 6">
                  <a:extLst>
                    <a:ext uri="{FF2B5EF4-FFF2-40B4-BE49-F238E27FC236}">
                      <a16:creationId xmlns:a16="http://schemas.microsoft.com/office/drawing/2014/main" id="{9FA9DED8-24C2-9ABF-B39F-BB6239ECF58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93081" y="1797744"/>
                  <a:ext cx="11253830" cy="165975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lvl1pPr algn="l" defTabSz="914400" rtl="0" eaLnBrk="1" latinLnBrk="1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marL="298450" indent="-285750">
                    <a:lnSpc>
                      <a:spcPct val="150000"/>
                    </a:lnSpc>
                    <a:spcBef>
                      <a:spcPts val="10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LSTM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의 첫 단계로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,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 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cell state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로부터 어떤 정보를 버릴 것인지를 정하는 게이트</a:t>
                  </a:r>
                  <a:endParaRPr lang="en-US" altLang="ko-KR" sz="1800" dirty="0">
                    <a:latin typeface="+mn-lt"/>
                    <a:ea typeface="나눔스퀘어 Bold" panose="020B0600000101010101" pitchFamily="50" charset="-127"/>
                  </a:endParaRPr>
                </a:p>
                <a:p>
                  <a:pPr marL="298450" indent="-285750">
                    <a:lnSpc>
                      <a:spcPct val="150000"/>
                    </a:lnSpc>
                    <a:spcBef>
                      <a:spcPts val="10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sigmoid layer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에 의해 결정</a:t>
                  </a:r>
                  <a:endParaRPr lang="en-US" altLang="ko-KR" sz="1800" dirty="0">
                    <a:latin typeface="+mn-lt"/>
                    <a:ea typeface="나눔스퀘어 Bold" panose="020B0600000101010101" pitchFamily="50" charset="-127"/>
                  </a:endParaRPr>
                </a:p>
                <a:p>
                  <a:pPr marL="298450" indent="-285750">
                    <a:lnSpc>
                      <a:spcPct val="150000"/>
                    </a:lnSpc>
                    <a:spcBef>
                      <a:spcPts val="100"/>
                    </a:spcBef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𝑡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−1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나눔스퀘어 Bold" panose="020B0600000101010101" pitchFamily="50" charset="-127"/>
                        </a:rPr>
                        <m:t> </m:t>
                      </m:r>
                    </m:oMath>
                  </a14:m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과 </a:t>
                  </a:r>
                  <a:r>
                    <a:rPr lang="en-US" altLang="ko-KR" sz="1800" dirty="0" err="1">
                      <a:latin typeface="+mn-lt"/>
                      <a:ea typeface="나눔스퀘어 Bold" panose="020B0600000101010101" pitchFamily="50" charset="-127"/>
                    </a:rPr>
                    <a:t>xt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를 받아서 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0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과 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1 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사이의 값을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𝑡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 에 보내준다</a:t>
                  </a:r>
                  <a:endParaRPr lang="en-US" altLang="ko-KR" sz="1800" dirty="0">
                    <a:latin typeface="+mn-lt"/>
                    <a:ea typeface="나눔스퀘어 Bold" panose="020B0600000101010101" pitchFamily="50" charset="-127"/>
                  </a:endParaRPr>
                </a:p>
                <a:p>
                  <a:pPr marL="12700">
                    <a:lnSpc>
                      <a:spcPct val="150000"/>
                    </a:lnSpc>
                    <a:spcBef>
                      <a:spcPts val="100"/>
                    </a:spcBef>
                  </a:pPr>
                  <a:endParaRPr lang="en-US" altLang="ko-KR" sz="1800" dirty="0">
                    <a:latin typeface="+mn-lt"/>
                    <a:ea typeface="나눔스퀘어 Bold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17" name="object 6">
                  <a:extLst>
                    <a:ext uri="{FF2B5EF4-FFF2-40B4-BE49-F238E27FC236}">
                      <a16:creationId xmlns:a16="http://schemas.microsoft.com/office/drawing/2014/main" id="{9FA9DED8-24C2-9ABF-B39F-BB6239ECF5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081" y="1797744"/>
                  <a:ext cx="11253830" cy="1659750"/>
                </a:xfrm>
                <a:prstGeom prst="rect">
                  <a:avLst/>
                </a:prstGeom>
                <a:blipFill>
                  <a:blip r:embed="rId6"/>
                  <a:stretch>
                    <a:fillRect l="-109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61515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ED8E9CE-AF90-4F5D-0521-470D2BC692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813"/>
          <a:stretch/>
        </p:blipFill>
        <p:spPr>
          <a:xfrm>
            <a:off x="802004" y="3131377"/>
            <a:ext cx="4135755" cy="254656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2714E22A-F83B-BC29-2285-4BE66CEC86E0}"/>
              </a:ext>
            </a:extLst>
          </p:cNvPr>
          <p:cNvGrpSpPr/>
          <p:nvPr/>
        </p:nvGrpSpPr>
        <p:grpSpPr>
          <a:xfrm>
            <a:off x="414064" y="1023760"/>
            <a:ext cx="11173591" cy="3264349"/>
            <a:chOff x="393080" y="1221881"/>
            <a:chExt cx="11329835" cy="3092258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C518CD9-AC58-5432-24AA-81B2788FD6F6}"/>
                </a:ext>
              </a:extLst>
            </p:cNvPr>
            <p:cNvGrpSpPr/>
            <p:nvPr/>
          </p:nvGrpSpPr>
          <p:grpSpPr>
            <a:xfrm>
              <a:off x="469085" y="1221881"/>
              <a:ext cx="11253830" cy="3092258"/>
              <a:chOff x="469086" y="1356440"/>
              <a:chExt cx="13839625" cy="3092258"/>
            </a:xfrm>
          </p:grpSpPr>
          <p:sp>
            <p:nvSpPr>
              <p:cNvPr id="5" name="object 6">
                <a:extLst>
                  <a:ext uri="{FF2B5EF4-FFF2-40B4-BE49-F238E27FC236}">
                    <a16:creationId xmlns:a16="http://schemas.microsoft.com/office/drawing/2014/main" id="{B61B3F7F-F863-4166-B233-329E08B641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086" y="1356440"/>
                <a:ext cx="7933934" cy="57586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12700">
                  <a:lnSpc>
                    <a:spcPct val="150000"/>
                  </a:lnSpc>
                  <a:spcBef>
                    <a:spcPts val="100"/>
                  </a:spcBef>
                </a:pPr>
                <a:r>
                  <a:rPr lang="en-US" altLang="ko-KR" sz="28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LSTM – </a:t>
                </a:r>
                <a:r>
                  <a:rPr lang="ko-KR" altLang="en-US" sz="28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입력 게이트</a:t>
                </a:r>
                <a:endParaRPr lang="en-US" altLang="ko-KR" sz="2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" name="object 6">
                <a:extLst>
                  <a:ext uri="{FF2B5EF4-FFF2-40B4-BE49-F238E27FC236}">
                    <a16:creationId xmlns:a16="http://schemas.microsoft.com/office/drawing/2014/main" id="{7B189C92-5C48-5B3B-1798-00A8CEB035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086" y="1932303"/>
                <a:ext cx="13839625" cy="251639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298450" indent="-285750">
                  <a:lnSpc>
                    <a:spcPct val="15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endPara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98450" indent="-285750">
                  <a:lnSpc>
                    <a:spcPct val="15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endPara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98450" indent="-285750">
                  <a:lnSpc>
                    <a:spcPct val="15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endPara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98450" indent="-285750">
                  <a:lnSpc>
                    <a:spcPct val="15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endPara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98450" indent="-285750">
                  <a:lnSpc>
                    <a:spcPct val="15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endPara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12700">
                  <a:lnSpc>
                    <a:spcPct val="150000"/>
                  </a:lnSpc>
                  <a:spcBef>
                    <a:spcPts val="100"/>
                  </a:spcBef>
                </a:pPr>
                <a:endPara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bject 6">
                  <a:extLst>
                    <a:ext uri="{FF2B5EF4-FFF2-40B4-BE49-F238E27FC236}">
                      <a16:creationId xmlns:a16="http://schemas.microsoft.com/office/drawing/2014/main" id="{58B411EA-A8D6-10B9-7312-02B83D6375B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93080" y="1797744"/>
                  <a:ext cx="11129412" cy="1173554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lvl1pPr algn="l" defTabSz="914400" rtl="0" eaLnBrk="1" latinLnBrk="1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marL="298450" indent="-285750">
                    <a:lnSpc>
                      <a:spcPct val="150000"/>
                    </a:lnSpc>
                    <a:spcBef>
                      <a:spcPts val="100"/>
                    </a:spcBef>
                    <a:buFont typeface="Arial" panose="020B0604020202020204" pitchFamily="34" charset="0"/>
                    <a:buChar char="•"/>
                  </a:pP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새로운 정보 중 어떤 것을 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cell state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에 저장할 것인지를 정하는 게이트</a:t>
                  </a:r>
                  <a:endParaRPr lang="en-US" altLang="ko-KR" sz="1800" dirty="0">
                    <a:latin typeface="+mn-lt"/>
                    <a:ea typeface="나눔스퀘어 Bold" panose="020B0600000101010101" pitchFamily="50" charset="-127"/>
                  </a:endParaRPr>
                </a:p>
                <a:p>
                  <a:pPr marL="298450" indent="-285750">
                    <a:lnSpc>
                      <a:spcPct val="150000"/>
                    </a:lnSpc>
                    <a:spcBef>
                      <a:spcPts val="10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"input gate layer"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라고 불리는 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sigmoid layer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가 어떤 값을 업데이트할 지정 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𝑡</m:t>
                          </m:r>
                        </m:sub>
                      </m:sSub>
                    </m:oMath>
                  </a14:m>
                  <a:endParaRPr lang="en-US" altLang="ko-KR" sz="1800" dirty="0">
                    <a:latin typeface="+mn-lt"/>
                    <a:ea typeface="나눔스퀘어 Bold" panose="020B0600000101010101" pitchFamily="50" charset="-127"/>
                  </a:endParaRPr>
                </a:p>
                <a:p>
                  <a:pPr marL="298450" indent="-285750">
                    <a:lnSpc>
                      <a:spcPct val="150000"/>
                    </a:lnSpc>
                    <a:spcBef>
                      <a:spcPts val="10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tanh layer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가 새로운 후보 값들인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800" i="1" smtClean="0">
                                  <a:latin typeface="Cambria Math" panose="02040503050406030204" pitchFamily="18" charset="0"/>
                                  <a:ea typeface="나눔스퀘어 Bold" panose="020B0600000101010101" pitchFamily="50" charset="-127"/>
                                </a:rPr>
                              </m:ctrlPr>
                            </m:acc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나눔스퀘어 Bold" panose="020B0600000101010101" pitchFamily="50" charset="-127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 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라는 벡터를 만들고  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cell state</a:t>
                  </a:r>
                  <a:r>
                    <a:rPr lang="ko-KR" altLang="en-US" sz="1800" dirty="0">
                      <a:latin typeface="+mn-lt"/>
                      <a:ea typeface="나눔스퀘어 Bold" panose="020B0600000101010101" pitchFamily="50" charset="-127"/>
                    </a:rPr>
                    <a:t>에 더할 준비를 하게 됨 </a:t>
                  </a:r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  <a:ea typeface="나눔스퀘어 Bold" panose="020B0600000101010101" pitchFamily="50" charset="-127"/>
                                </a:rPr>
                              </m:ctrlPr>
                            </m:acc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  <a:ea typeface="나눔스퀘어 Bold" panose="020B0600000101010101" pitchFamily="50" charset="-127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나눔스퀘어 Bold" panose="020B0600000101010101" pitchFamily="50" charset="-127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altLang="ko-KR" sz="1800" dirty="0">
                      <a:latin typeface="+mn-lt"/>
                      <a:ea typeface="나눔스퀘어 Bold" panose="020B0600000101010101" pitchFamily="50" charset="-127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1" name="object 6">
                  <a:extLst>
                    <a:ext uri="{FF2B5EF4-FFF2-40B4-BE49-F238E27FC236}">
                      <a16:creationId xmlns:a16="http://schemas.microsoft.com/office/drawing/2014/main" id="{58B411EA-A8D6-10B9-7312-02B83D6375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080" y="1797744"/>
                  <a:ext cx="11129412" cy="1173554"/>
                </a:xfrm>
                <a:prstGeom prst="rect">
                  <a:avLst/>
                </a:prstGeom>
                <a:blipFill>
                  <a:blip r:embed="rId4"/>
                  <a:stretch>
                    <a:fillRect l="-1111" b="-1034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A04EC4D-84BC-43D5-B1C5-170392D948E1}"/>
              </a:ext>
            </a:extLst>
          </p:cNvPr>
          <p:cNvSpPr txBox="1">
            <a:spLocks/>
          </p:cNvSpPr>
          <p:nvPr/>
        </p:nvSpPr>
        <p:spPr>
          <a:xfrm>
            <a:off x="240773" y="100627"/>
            <a:ext cx="6799124" cy="71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4800" b="0" i="0" u="none" strike="noStrike" cap="none" spc="0" baseline="0"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Font typeface="Avenir Next"/>
              <a:buNone/>
            </a:pP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01 | Seq2Seq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562994-B151-F60F-9EC6-7903DD2425EA}"/>
              </a:ext>
            </a:extLst>
          </p:cNvPr>
          <p:cNvGrpSpPr/>
          <p:nvPr/>
        </p:nvGrpSpPr>
        <p:grpSpPr>
          <a:xfrm>
            <a:off x="9620249" y="72322"/>
            <a:ext cx="2743201" cy="869790"/>
            <a:chOff x="9620249" y="72322"/>
            <a:chExt cx="2743201" cy="86979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B2553C7-2A29-44B7-BE70-07C55A321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32495" y="72322"/>
              <a:ext cx="2373780" cy="7849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DA6BCE-4496-13C1-4E5F-1A2FC510A9AA}"/>
                </a:ext>
              </a:extLst>
            </p:cNvPr>
            <p:cNvSpPr txBox="1"/>
            <p:nvPr/>
          </p:nvSpPr>
          <p:spPr>
            <a:xfrm>
              <a:off x="9620249" y="72322"/>
              <a:ext cx="2743201" cy="86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/>
                <a:t>19</a:t>
              </a:r>
              <a:r>
                <a:rPr lang="ko-KR" altLang="en-US" b="1" dirty="0"/>
                <a:t>기 정규세션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/>
                <a:t>TOBIG’S 18</a:t>
              </a:r>
              <a:r>
                <a:rPr lang="ko-KR" altLang="en-US" b="1" dirty="0"/>
                <a:t>기 국주현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AF167657-5458-89CC-F543-F147DF9FFD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687" t="34791" b="25408"/>
          <a:stretch/>
        </p:blipFill>
        <p:spPr>
          <a:xfrm>
            <a:off x="1122995" y="5787815"/>
            <a:ext cx="3623151" cy="923133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A19E62A9-853D-0F80-9CB7-A5E228DD1F49}"/>
              </a:ext>
            </a:extLst>
          </p:cNvPr>
          <p:cNvSpPr/>
          <p:nvPr/>
        </p:nvSpPr>
        <p:spPr>
          <a:xfrm>
            <a:off x="5460125" y="4288109"/>
            <a:ext cx="828283" cy="4572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DF8D5B3-EC17-E0BA-1520-A0AF508E737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2624"/>
          <a:stretch/>
        </p:blipFill>
        <p:spPr>
          <a:xfrm>
            <a:off x="6760862" y="2959890"/>
            <a:ext cx="4158523" cy="254656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AC44E06-27FB-E22F-2B57-497F6785FD9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022" t="43778" r="-1441" b="29543"/>
          <a:stretch/>
        </p:blipFill>
        <p:spPr>
          <a:xfrm>
            <a:off x="7598256" y="5595812"/>
            <a:ext cx="3037439" cy="7044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CD4B9BB-D417-899A-7009-96934F81AB97}"/>
              </a:ext>
            </a:extLst>
          </p:cNvPr>
          <p:cNvSpPr txBox="1"/>
          <p:nvPr/>
        </p:nvSpPr>
        <p:spPr>
          <a:xfrm>
            <a:off x="8006094" y="6204925"/>
            <a:ext cx="2221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Cell</a:t>
            </a:r>
            <a:r>
              <a:rPr lang="ko-KR" altLang="en-US" dirty="0"/>
              <a:t> </a:t>
            </a:r>
            <a:r>
              <a:rPr lang="en-US" altLang="ko-KR" dirty="0"/>
              <a:t>state</a:t>
            </a:r>
            <a:r>
              <a:rPr lang="ko-KR" altLang="en-US" dirty="0"/>
              <a:t> 업데이트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0627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2403</Words>
  <Application>Microsoft Office PowerPoint</Application>
  <PresentationFormat>와이드스크린</PresentationFormat>
  <Paragraphs>423</Paragraphs>
  <Slides>41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0" baseType="lpstr">
      <vt:lpstr>-apple-system</vt:lpstr>
      <vt:lpstr>Avenir Next</vt:lpstr>
      <vt:lpstr>나눔스퀘어 Bold</vt:lpstr>
      <vt:lpstr>나눔스퀘어 ExtraBold</vt:lpstr>
      <vt:lpstr>맑은 고딕</vt:lpstr>
      <vt:lpstr>Arial</vt:lpstr>
      <vt:lpstr>Cambria Math</vt:lpstr>
      <vt:lpstr>Segoe UI</vt:lpstr>
      <vt:lpstr>Office 테마</vt:lpstr>
      <vt:lpstr>NLP Advanced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Week1</dc:title>
  <dc:creator>tpdud0616@outlook.kr</dc:creator>
  <cp:lastModifiedBy>국주현</cp:lastModifiedBy>
  <cp:revision>177</cp:revision>
  <dcterms:created xsi:type="dcterms:W3CDTF">2021-01-09T12:25:41Z</dcterms:created>
  <dcterms:modified xsi:type="dcterms:W3CDTF">2023-03-08T08:19:53Z</dcterms:modified>
</cp:coreProperties>
</file>