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754" r:id="rId3"/>
    <p:sldId id="755" r:id="rId4"/>
    <p:sldId id="695" r:id="rId5"/>
    <p:sldId id="668" r:id="rId6"/>
    <p:sldId id="726" r:id="rId7"/>
    <p:sldId id="696" r:id="rId8"/>
    <p:sldId id="725" r:id="rId9"/>
    <p:sldId id="727" r:id="rId10"/>
    <p:sldId id="753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51" r:id="rId28"/>
    <p:sldId id="744" r:id="rId29"/>
    <p:sldId id="745" r:id="rId30"/>
    <p:sldId id="746" r:id="rId31"/>
    <p:sldId id="747" r:id="rId32"/>
    <p:sldId id="748" r:id="rId33"/>
    <p:sldId id="749" r:id="rId34"/>
    <p:sldId id="750" r:id="rId35"/>
    <p:sldId id="718" r:id="rId3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626F9-C9D7-6BAA-705E-E27F2C0D4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E7AD82-EA8F-FA7B-35D7-2B08C778C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853B6-6EC9-B232-D236-0541BB45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5C224-43C7-8408-7C84-5643E136C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8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6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2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41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21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59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4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A0458-5760-2549-1055-1B1660D22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72360A-5FB7-6FEB-759D-A579D7B78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0146EE-D63B-8A12-8D42-2EAA924DF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19FB6-59CB-39A1-DCC5-0CC33AB4D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99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00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12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0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3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4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18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6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7F27A-4EC7-7A5B-21D8-A13689A0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9DB8D5-AE2B-3190-5260-0A7A756B2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AE2485-03F1-5B99-DF12-707A76297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4983A-3D00-AE01-9D41-5473A99C8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84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8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4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38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8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8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8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6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FiHan/ssai_winter_24w%20&#51032;%20lec1/lec1-0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FiHan/ssai_winter_24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Hello Python,</a:t>
            </a:r>
          </a:p>
          <a:p>
            <a:r>
              <a:rPr lang="en-US" altLang="ko-KR" sz="2400" dirty="0"/>
              <a:t>Hello </a:t>
            </a:r>
            <a:r>
              <a:rPr lang="en-US" altLang="ko-KR" sz="2400" dirty="0" err="1"/>
              <a:t>PyTorch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F1001-9B1F-7C1A-936A-7597B998E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7E56E14-549C-222E-ECE6-6C8DD44A32D2}"/>
              </a:ext>
            </a:extLst>
          </p:cNvPr>
          <p:cNvSpPr/>
          <p:nvPr/>
        </p:nvSpPr>
        <p:spPr>
          <a:xfrm>
            <a:off x="3851914" y="1449627"/>
            <a:ext cx="5218486" cy="155585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8F332-C099-B996-374A-2A336B56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설정</a:t>
            </a: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12AC7A-FA2D-03EC-FEC1-7987297D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DFE5B9F-A287-48F3-1722-B0697C40773E}"/>
              </a:ext>
            </a:extLst>
          </p:cNvPr>
          <p:cNvSpPr txBox="1">
            <a:spLocks/>
          </p:cNvSpPr>
          <p:nvPr/>
        </p:nvSpPr>
        <p:spPr>
          <a:xfrm>
            <a:off x="683568" y="3150428"/>
            <a:ext cx="8280920" cy="10602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 err="1"/>
              <a:t>코랩</a:t>
            </a:r>
            <a:r>
              <a:rPr lang="en-US" altLang="ko-KR" sz="1500" dirty="0"/>
              <a:t>(Google </a:t>
            </a:r>
            <a:r>
              <a:rPr lang="en-US" altLang="ko-KR" sz="1500" dirty="0" err="1"/>
              <a:t>Colab</a:t>
            </a:r>
            <a:r>
              <a:rPr lang="en-US" altLang="ko-KR" sz="1500" dirty="0"/>
              <a:t>): </a:t>
            </a:r>
            <a:r>
              <a:rPr lang="ko-KR" altLang="en-US" sz="1500" dirty="0"/>
              <a:t>서버 설정을 편리하게 도와주는 서비스</a:t>
            </a:r>
            <a:endParaRPr lang="en-US" altLang="ko-KR" sz="1500" dirty="0"/>
          </a:p>
          <a:p>
            <a:pPr lvl="1"/>
            <a:r>
              <a:rPr lang="ko-KR" altLang="en-US" sz="1300" dirty="0"/>
              <a:t>클라우드 서버</a:t>
            </a:r>
            <a:r>
              <a:rPr lang="en-US" altLang="ko-KR" sz="1300" dirty="0"/>
              <a:t>(</a:t>
            </a:r>
            <a:r>
              <a:rPr lang="ko-KR" altLang="en-US" sz="1300" dirty="0"/>
              <a:t>하드웨어</a:t>
            </a:r>
            <a:r>
              <a:rPr lang="en-US" altLang="ko-KR" sz="1300" dirty="0"/>
              <a:t>) </a:t>
            </a:r>
            <a:r>
              <a:rPr lang="ko-KR" altLang="en-US" sz="1300" dirty="0"/>
              <a:t>자원 제공</a:t>
            </a:r>
            <a:r>
              <a:rPr lang="en-US" altLang="ko-KR" sz="1300" dirty="0"/>
              <a:t>(CPU, GPU, RAM)</a:t>
            </a:r>
          </a:p>
          <a:p>
            <a:pPr lvl="1"/>
            <a:r>
              <a:rPr lang="ko-KR" altLang="en-US" sz="1300" dirty="0"/>
              <a:t>터미널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콘다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주피터랩</a:t>
            </a:r>
            <a:r>
              <a:rPr lang="en-US" altLang="ko-KR" sz="1300" dirty="0"/>
              <a:t>(</a:t>
            </a:r>
            <a:r>
              <a:rPr lang="ko-KR" altLang="en-US" sz="1300" dirty="0"/>
              <a:t>소프트웨어</a:t>
            </a:r>
            <a:r>
              <a:rPr lang="en-US" altLang="ko-KR" sz="1300" dirty="0"/>
              <a:t>)</a:t>
            </a:r>
            <a:r>
              <a:rPr lang="ko-KR" altLang="en-US" sz="1300" dirty="0"/>
              <a:t> 설정이 대부분 돼있어 사용자의 개발환경 설정 부담을 </a:t>
            </a:r>
            <a:r>
              <a:rPr lang="ko-KR" altLang="en-US" sz="1300" dirty="0" err="1"/>
              <a:t>덜어줌</a:t>
            </a:r>
            <a:endParaRPr lang="en-US" altLang="ko-KR" sz="1300" b="0" dirty="0"/>
          </a:p>
        </p:txBody>
      </p:sp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7FBF569C-1F14-5BC5-0988-EFF70B67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68" y="1705539"/>
            <a:ext cx="593920" cy="535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D36EF09-C585-414C-30B4-CB38C2D7131E}"/>
              </a:ext>
            </a:extLst>
          </p:cNvPr>
          <p:cNvGrpSpPr/>
          <p:nvPr/>
        </p:nvGrpSpPr>
        <p:grpSpPr>
          <a:xfrm>
            <a:off x="4016845" y="1449626"/>
            <a:ext cx="1659411" cy="972593"/>
            <a:chOff x="6080722" y="1764267"/>
            <a:chExt cx="1406994" cy="914400"/>
          </a:xfrm>
        </p:grpSpPr>
        <p:pic>
          <p:nvPicPr>
            <p:cNvPr id="7" name="그래픽 6" descr="컴퓨터 단색으로 채워진">
              <a:extLst>
                <a:ext uri="{FF2B5EF4-FFF2-40B4-BE49-F238E27FC236}">
                  <a16:creationId xmlns:a16="http://schemas.microsoft.com/office/drawing/2014/main" id="{37AA42DF-7AC9-490A-E52E-427E507EA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0722" y="1764267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672ADA0A-FE3A-4375-6557-EA5033724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6948264" y="1764267"/>
              <a:ext cx="291478" cy="914400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E3324DB6-53CE-2A04-0ED7-F27029452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7196238" y="1764267"/>
              <a:ext cx="291478" cy="914400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834AF2-3170-9430-052E-7FB7A3F92A3A}"/>
              </a:ext>
            </a:extLst>
          </p:cNvPr>
          <p:cNvSpPr txBox="1">
            <a:spLocks/>
          </p:cNvSpPr>
          <p:nvPr/>
        </p:nvSpPr>
        <p:spPr>
          <a:xfrm>
            <a:off x="269859" y="2338238"/>
            <a:ext cx="1486677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로컬</a:t>
            </a:r>
            <a:r>
              <a:rPr lang="en-US" altLang="ko-KR" sz="1600" dirty="0"/>
              <a:t>(Local)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8798295-5308-7945-A8E8-303A2EEDFC52}"/>
              </a:ext>
            </a:extLst>
          </p:cNvPr>
          <p:cNvSpPr txBox="1">
            <a:spLocks/>
          </p:cNvSpPr>
          <p:nvPr/>
        </p:nvSpPr>
        <p:spPr>
          <a:xfrm>
            <a:off x="3971447" y="2338238"/>
            <a:ext cx="2063198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서버</a:t>
            </a:r>
            <a:r>
              <a:rPr lang="en-US" altLang="ko-KR" sz="1600" dirty="0"/>
              <a:t>(Server)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B0ACD6-66CA-3379-8828-6660A4CBD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71" y="1762683"/>
            <a:ext cx="874728" cy="552211"/>
          </a:xfrm>
          <a:prstGeom prst="rect">
            <a:avLst/>
          </a:prstGeom>
        </p:spPr>
      </p:pic>
      <p:pic>
        <p:nvPicPr>
          <p:cNvPr id="20" name="그래픽 19" descr="줄 화살표: 일자형 단색으로 채워진">
            <a:extLst>
              <a:ext uri="{FF2B5EF4-FFF2-40B4-BE49-F238E27FC236}">
                <a16:creationId xmlns:a16="http://schemas.microsoft.com/office/drawing/2014/main" id="{78B56D8B-7E30-C461-0362-ABF4D98DFD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162" y="1914599"/>
            <a:ext cx="383835" cy="346161"/>
          </a:xfrm>
          <a:prstGeom prst="rect">
            <a:avLst/>
          </a:prstGeom>
        </p:spPr>
      </p:pic>
      <p:pic>
        <p:nvPicPr>
          <p:cNvPr id="21" name="그래픽 20" descr="줄 화살표: 일자형 단색으로 채워진">
            <a:extLst>
              <a:ext uri="{FF2B5EF4-FFF2-40B4-BE49-F238E27FC236}">
                <a16:creationId xmlns:a16="http://schemas.microsoft.com/office/drawing/2014/main" id="{4EF63AFC-C817-CDF6-9C25-B3BDF9C7B3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0575" y="1797798"/>
            <a:ext cx="383835" cy="346161"/>
          </a:xfrm>
          <a:prstGeom prst="rect">
            <a:avLst/>
          </a:prstGeom>
        </p:spPr>
      </p:pic>
      <p:pic>
        <p:nvPicPr>
          <p:cNvPr id="22" name="그래픽 21" descr="줄 화살표: 일자형 단색으로 채워진">
            <a:extLst>
              <a:ext uri="{FF2B5EF4-FFF2-40B4-BE49-F238E27FC236}">
                <a16:creationId xmlns:a16="http://schemas.microsoft.com/office/drawing/2014/main" id="{FABC25DF-1C50-8029-AC77-37589A5464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383" y="1914599"/>
            <a:ext cx="383835" cy="346161"/>
          </a:xfrm>
          <a:prstGeom prst="rect">
            <a:avLst/>
          </a:prstGeom>
        </p:spPr>
      </p:pic>
      <p:pic>
        <p:nvPicPr>
          <p:cNvPr id="23" name="그래픽 22" descr="줄 화살표: 일자형 단색으로 채워진">
            <a:extLst>
              <a:ext uri="{FF2B5EF4-FFF2-40B4-BE49-F238E27FC236}">
                <a16:creationId xmlns:a16="http://schemas.microsoft.com/office/drawing/2014/main" id="{9AAD5098-0478-FB8C-1E53-D29B3E3A18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8796" y="1797798"/>
            <a:ext cx="383835" cy="346161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5EA5634-9ED4-4E84-5002-6DDDE1D945ED}"/>
              </a:ext>
            </a:extLst>
          </p:cNvPr>
          <p:cNvSpPr txBox="1">
            <a:spLocks/>
          </p:cNvSpPr>
          <p:nvPr/>
        </p:nvSpPr>
        <p:spPr>
          <a:xfrm>
            <a:off x="1926998" y="2341081"/>
            <a:ext cx="1606455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터미널</a:t>
            </a:r>
            <a:r>
              <a:rPr lang="en-US" altLang="ko-KR" sz="1600" dirty="0"/>
              <a:t>(Terminal)</a:t>
            </a:r>
          </a:p>
        </p:txBody>
      </p:sp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D1A84DA2-3A30-A9A8-A1A9-522F25FF16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1584" y="1995012"/>
            <a:ext cx="720135" cy="720135"/>
          </a:xfrm>
          <a:prstGeom prst="rect">
            <a:avLst/>
          </a:prstGeom>
        </p:spPr>
      </p:pic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6BE5A3CF-63F0-AB41-6584-569B8CA0D2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328" y="1594640"/>
            <a:ext cx="720135" cy="720135"/>
          </a:xfrm>
          <a:prstGeom prst="rect">
            <a:avLst/>
          </a:prstGeom>
        </p:spPr>
      </p:pic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51F22CE7-0246-8F07-8214-2321222AD4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451" y="2062151"/>
            <a:ext cx="720135" cy="720135"/>
          </a:xfrm>
          <a:prstGeom prst="rect">
            <a:avLst/>
          </a:prstGeom>
        </p:spPr>
      </p:pic>
      <p:pic>
        <p:nvPicPr>
          <p:cNvPr id="37" name="그래픽 36" descr="화살표 원 단색으로 채워진">
            <a:extLst>
              <a:ext uri="{FF2B5EF4-FFF2-40B4-BE49-F238E27FC236}">
                <a16:creationId xmlns:a16="http://schemas.microsoft.com/office/drawing/2014/main" id="{7DFE89E8-7FA7-7E39-CFD7-DC3039A64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4717" y="1655164"/>
            <a:ext cx="914400" cy="914400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1617D61D-F68E-E8FF-E57A-DA1F9B9A6BAC}"/>
              </a:ext>
            </a:extLst>
          </p:cNvPr>
          <p:cNvSpPr txBox="1">
            <a:spLocks/>
          </p:cNvSpPr>
          <p:nvPr/>
        </p:nvSpPr>
        <p:spPr>
          <a:xfrm>
            <a:off x="2356811" y="2635353"/>
            <a:ext cx="591149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SSH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37AEE8-75FA-40C1-E5B0-6426E2B35D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3504" y="4228971"/>
            <a:ext cx="5216992" cy="18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5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400021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변수를 저장하는 자료형</a:t>
            </a:r>
            <a:endParaRPr lang="en-US" altLang="ko-KR" sz="2200" dirty="0"/>
          </a:p>
          <a:p>
            <a:pPr lvl="1"/>
            <a:r>
              <a:rPr lang="ko-KR" altLang="en-US" sz="2200" dirty="0"/>
              <a:t>반복문과 조건문</a:t>
            </a:r>
            <a:endParaRPr lang="en-US" altLang="ko-KR" sz="2200" dirty="0"/>
          </a:p>
          <a:p>
            <a:pPr lvl="1"/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sz="2200" dirty="0"/>
              <a:t>모듈과 패키지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657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print: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2"/>
            <a:r>
              <a:rPr lang="ko-KR" altLang="en-US" sz="1800" dirty="0"/>
              <a:t>화면에 사용자가 원하는 텍스트나 변수의 내용을 출력할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B7B24-D974-4F19-8996-2F698DC1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7" t="26683" r="18148" b="27818"/>
          <a:stretch/>
        </p:blipFill>
        <p:spPr>
          <a:xfrm>
            <a:off x="853979" y="3224855"/>
            <a:ext cx="2999437" cy="141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717743-F89F-4F05-90D4-F48750DA6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25" t="19813" r="13268" b="21125"/>
          <a:stretch/>
        </p:blipFill>
        <p:spPr>
          <a:xfrm>
            <a:off x="4427984" y="2924944"/>
            <a:ext cx="375575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출력과 입력</a:t>
            </a:r>
            <a:endParaRPr lang="en-US" altLang="ko-KR" sz="2200" dirty="0"/>
          </a:p>
          <a:p>
            <a:pPr lvl="1"/>
            <a:r>
              <a:rPr lang="en-US" altLang="ko-KR" sz="2000" dirty="0"/>
              <a:t>input: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lvl="2"/>
            <a:r>
              <a:rPr lang="ko-KR" altLang="en-US" sz="1800" dirty="0"/>
              <a:t>프로그램에 사용자가 원하는 텍스트나 변수의 내용을 입력할 때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BC7E5-535F-4A3D-9B4D-4140AD3ED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0" t="25039" r="14778" b="26076"/>
          <a:stretch/>
        </p:blipFill>
        <p:spPr>
          <a:xfrm>
            <a:off x="1727684" y="3217604"/>
            <a:ext cx="5688632" cy="22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4896544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숫자형</a:t>
            </a:r>
            <a:endParaRPr lang="en-US" altLang="ko-KR" sz="2000" dirty="0"/>
          </a:p>
          <a:p>
            <a:pPr lvl="2"/>
            <a:r>
              <a:rPr lang="en-US" altLang="ko-KR" dirty="0"/>
              <a:t>int(</a:t>
            </a:r>
            <a:r>
              <a:rPr lang="ko-KR" altLang="en-US" dirty="0"/>
              <a:t>정수</a:t>
            </a:r>
            <a:r>
              <a:rPr lang="en-US" altLang="ko-KR" dirty="0"/>
              <a:t>), float(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E6E2F-A729-4C05-9F64-D6BED0F3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122966"/>
            <a:ext cx="2671153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2"/>
            <a:r>
              <a:rPr lang="ko-KR" altLang="en-US" dirty="0"/>
              <a:t>큰따옴표</a:t>
            </a:r>
            <a:r>
              <a:rPr lang="en-US" altLang="ko-KR" dirty="0"/>
              <a:t>(“”) </a:t>
            </a:r>
            <a:r>
              <a:rPr lang="ko-KR" altLang="en-US" dirty="0"/>
              <a:t>또는 작은따옴표</a:t>
            </a:r>
            <a:r>
              <a:rPr lang="en-US" altLang="ko-KR" dirty="0"/>
              <a:t>(‘’)</a:t>
            </a:r>
            <a:r>
              <a:rPr lang="ko-KR" altLang="en-US" dirty="0"/>
              <a:t>로 묶음</a:t>
            </a:r>
            <a:endParaRPr lang="en-US" altLang="ko-KR" dirty="0"/>
          </a:p>
          <a:p>
            <a:pPr lvl="2"/>
            <a:r>
              <a:rPr lang="en-US" altLang="ko-KR" dirty="0"/>
              <a:t>s[0]: </a:t>
            </a:r>
            <a:r>
              <a:rPr lang="ko-KR" altLang="en-US" dirty="0"/>
              <a:t>문자열의 첫 번째 글자</a:t>
            </a:r>
            <a:r>
              <a:rPr lang="en-US" altLang="ko-KR" dirty="0"/>
              <a:t>, s[1:4]: </a:t>
            </a:r>
            <a:r>
              <a:rPr lang="ko-KR" altLang="en-US" dirty="0"/>
              <a:t>문자열의 두 번째</a:t>
            </a:r>
            <a:r>
              <a:rPr lang="en-US" altLang="ko-KR" dirty="0"/>
              <a:t>~</a:t>
            </a:r>
            <a:r>
              <a:rPr lang="ko-KR" altLang="en-US" dirty="0"/>
              <a:t>다섯 번째 글자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27340-5344-43F3-B619-8AD9B844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042" y="3356992"/>
            <a:ext cx="353591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/>
              <a:t>리스트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유연한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자유로움</a:t>
            </a:r>
            <a:r>
              <a:rPr lang="en-US" altLang="ko-KR" dirty="0"/>
              <a:t>(mutable)</a:t>
            </a:r>
          </a:p>
          <a:p>
            <a:pPr lvl="2"/>
            <a:r>
              <a:rPr lang="ko-KR" altLang="en-US" dirty="0"/>
              <a:t>대신 처리 속도가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자료형에 비해 느림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74DAF-DA7F-4BEF-99CB-BBB6FE41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3212976"/>
            <a:ext cx="4968552" cy="21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튜플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저장하는 </a:t>
            </a:r>
            <a:r>
              <a:rPr lang="en-US" altLang="ko-KR" sz="2000" dirty="0"/>
              <a:t>‘</a:t>
            </a:r>
            <a:r>
              <a:rPr lang="ko-KR" altLang="en-US" sz="2000" dirty="0"/>
              <a:t>고정된</a:t>
            </a:r>
            <a:r>
              <a:rPr lang="en-US" altLang="ko-KR" sz="2000" dirty="0"/>
              <a:t>’</a:t>
            </a:r>
            <a:r>
              <a:rPr lang="ko-KR" altLang="en-US" sz="2000" dirty="0"/>
              <a:t> 상자와 같음</a:t>
            </a:r>
            <a:endParaRPr lang="en-US" altLang="ko-KR" sz="2000" dirty="0"/>
          </a:p>
          <a:p>
            <a:pPr lvl="2"/>
            <a:r>
              <a:rPr lang="ko-KR" altLang="en-US" dirty="0"/>
              <a:t>개별 데이터를 넣었다 빼는 것이 어려움</a:t>
            </a:r>
            <a:r>
              <a:rPr lang="en-US" altLang="ko-KR" dirty="0"/>
              <a:t>(immutable)</a:t>
            </a:r>
          </a:p>
          <a:p>
            <a:pPr lvl="2"/>
            <a:r>
              <a:rPr lang="ko-KR" altLang="en-US" dirty="0"/>
              <a:t>대신 처리 속도가 리스트</a:t>
            </a:r>
            <a:r>
              <a:rPr lang="en-US" altLang="ko-KR" dirty="0"/>
              <a:t>(list)</a:t>
            </a:r>
            <a:r>
              <a:rPr lang="ko-KR" altLang="en-US" dirty="0"/>
              <a:t> 자료형에 비해 빠름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06EF8-D162-471B-97DD-7F2109C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84984"/>
            <a:ext cx="311484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자료형</a:t>
            </a:r>
            <a:r>
              <a:rPr lang="en-US" altLang="ko-KR" sz="2200" dirty="0"/>
              <a:t>: </a:t>
            </a:r>
            <a:r>
              <a:rPr lang="ko-KR" altLang="en-US" sz="2200" dirty="0"/>
              <a:t>변수의 </a:t>
            </a:r>
            <a:r>
              <a:rPr lang="en-US" altLang="ko-KR" sz="2200" dirty="0"/>
              <a:t>‘</a:t>
            </a:r>
            <a:r>
              <a:rPr lang="ko-KR" altLang="en-US" sz="2200" dirty="0"/>
              <a:t>품사</a:t>
            </a:r>
            <a:r>
              <a:rPr lang="en-US" altLang="ko-KR" sz="2200" dirty="0"/>
              <a:t>’</a:t>
            </a:r>
          </a:p>
          <a:p>
            <a:pPr lvl="1"/>
            <a:r>
              <a:rPr lang="ko-KR" altLang="en-US" sz="2000" dirty="0" err="1"/>
              <a:t>딕셔너리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데이터를 </a:t>
            </a:r>
            <a:r>
              <a:rPr lang="en-US" altLang="ko-KR" sz="2000" dirty="0"/>
              <a:t>‘</a:t>
            </a:r>
            <a:r>
              <a:rPr lang="ko-KR" altLang="en-US" sz="2000" dirty="0"/>
              <a:t>라벨을 붙여</a:t>
            </a:r>
            <a:r>
              <a:rPr lang="en-US" altLang="ko-KR" sz="2000" dirty="0"/>
              <a:t>‘ </a:t>
            </a:r>
            <a:r>
              <a:rPr lang="ko-KR" altLang="en-US" sz="2000" dirty="0"/>
              <a:t>저장하는 상자와 같음</a:t>
            </a:r>
            <a:endParaRPr lang="en-US" altLang="ko-KR" sz="2000" dirty="0"/>
          </a:p>
          <a:p>
            <a:pPr lvl="2"/>
            <a:r>
              <a:rPr lang="en-US" altLang="ko-KR" dirty="0"/>
              <a:t>Key-value </a:t>
            </a:r>
            <a:r>
              <a:rPr lang="ko-KR" altLang="en-US" dirty="0"/>
              <a:t>쌍으로 데이터를 저장함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B7453-3D08-452D-B903-F020A91D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60" y="3104964"/>
            <a:ext cx="4141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각 요소에 대하여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 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E9C16-D554-4891-AF54-13B92363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7" y="2996952"/>
            <a:ext cx="31284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F337-ED7C-55D1-D32A-5C13185B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26CCF-B830-376C-0A1C-A15215CA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설정</a:t>
            </a: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968324-FB73-EF41-C86E-36BD9A4E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Preparation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BEA85E2-96A0-8470-9086-D837C7FD7C05}"/>
              </a:ext>
            </a:extLst>
          </p:cNvPr>
          <p:cNvSpPr txBox="1">
            <a:spLocks/>
          </p:cNvSpPr>
          <p:nvPr/>
        </p:nvSpPr>
        <p:spPr>
          <a:xfrm>
            <a:off x="683568" y="1556792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본인 구글드라이브에 실습코드 </a:t>
            </a:r>
            <a:r>
              <a:rPr lang="ko-KR" altLang="en-US" sz="1500" dirty="0" err="1"/>
              <a:t>다운로드받기</a:t>
            </a:r>
            <a:endParaRPr lang="en-US" altLang="ko-KR" sz="1500" dirty="0"/>
          </a:p>
          <a:p>
            <a:pPr lvl="1"/>
            <a:r>
              <a:rPr lang="en-US" altLang="ko-KR" sz="1300" dirty="0">
                <a:hlinkClick r:id="rId3"/>
              </a:rPr>
              <a:t>https://github.com/WiFiHan/ssai_winter_24w</a:t>
            </a:r>
            <a:r>
              <a:rPr lang="en-US" altLang="ko-KR" sz="1300" dirty="0"/>
              <a:t>  </a:t>
            </a:r>
            <a:r>
              <a:rPr lang="ko-KR" altLang="en-US" sz="1300" dirty="0"/>
              <a:t>에서 </a:t>
            </a:r>
            <a:r>
              <a:rPr lang="en-US" altLang="ko-KR" sz="1300" dirty="0"/>
              <a:t>lec1/lec1-0.ipynb </a:t>
            </a:r>
            <a:r>
              <a:rPr lang="ko-KR" altLang="en-US" sz="1300" dirty="0"/>
              <a:t>파일 다운로드</a:t>
            </a:r>
            <a:endParaRPr lang="en-US" altLang="ko-KR" sz="1300" dirty="0"/>
          </a:p>
          <a:p>
            <a:pPr lvl="1"/>
            <a:r>
              <a:rPr lang="ko-KR" altLang="en-US" sz="1300" b="0" dirty="0"/>
              <a:t>본인 구글드라이브에 </a:t>
            </a:r>
            <a:r>
              <a:rPr lang="en-US" altLang="ko-KR" sz="1300" b="0" dirty="0"/>
              <a:t>lec1-0.ipynb </a:t>
            </a:r>
            <a:r>
              <a:rPr lang="ko-KR" altLang="en-US" sz="1300" b="0" dirty="0"/>
              <a:t>파일 업로드</a:t>
            </a:r>
            <a:endParaRPr lang="en-US" altLang="ko-KR" sz="1300" b="0" dirty="0"/>
          </a:p>
          <a:p>
            <a:pPr lvl="1"/>
            <a:r>
              <a:rPr lang="ko-KR" altLang="en-US" sz="1300" b="0" dirty="0"/>
              <a:t>구글드라이브에 </a:t>
            </a:r>
            <a:r>
              <a:rPr lang="ko-KR" altLang="en-US" sz="1300" b="0" dirty="0" err="1"/>
              <a:t>업로드된</a:t>
            </a:r>
            <a:r>
              <a:rPr lang="ko-KR" altLang="en-US" sz="1300" b="0" dirty="0"/>
              <a:t> </a:t>
            </a:r>
            <a:r>
              <a:rPr lang="en-US" altLang="ko-KR" sz="1300" b="0" dirty="0"/>
              <a:t>lec1-0.ipynb </a:t>
            </a:r>
            <a:r>
              <a:rPr lang="ko-KR" altLang="en-US" sz="1300" b="0" dirty="0"/>
              <a:t>파일 더블클릭</a:t>
            </a:r>
            <a:endParaRPr lang="en-US" altLang="ko-KR" sz="1300" b="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DBC05B4-F750-DD88-1633-E0F14254645C}"/>
              </a:ext>
            </a:extLst>
          </p:cNvPr>
          <p:cNvSpPr txBox="1">
            <a:spLocks/>
          </p:cNvSpPr>
          <p:nvPr/>
        </p:nvSpPr>
        <p:spPr>
          <a:xfrm>
            <a:off x="683568" y="5013176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300" b="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2ADB3CB-B4EE-E3DC-D6D5-12B16C48C832}"/>
              </a:ext>
            </a:extLst>
          </p:cNvPr>
          <p:cNvSpPr txBox="1">
            <a:spLocks/>
          </p:cNvSpPr>
          <p:nvPr/>
        </p:nvSpPr>
        <p:spPr>
          <a:xfrm>
            <a:off x="683568" y="5013176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300" b="0" dirty="0"/>
              <a:t>셀</a:t>
            </a:r>
            <a:r>
              <a:rPr lang="en-US" altLang="ko-KR" sz="1300" b="0" dirty="0"/>
              <a:t>(</a:t>
            </a:r>
            <a:r>
              <a:rPr lang="ko-KR" altLang="en-US" sz="1300" b="0" dirty="0"/>
              <a:t>블록</a:t>
            </a:r>
            <a:r>
              <a:rPr lang="en-US" altLang="ko-KR" sz="1300" b="0" dirty="0"/>
              <a:t>)</a:t>
            </a:r>
            <a:r>
              <a:rPr lang="ko-KR" altLang="en-US" sz="1300" b="0" dirty="0"/>
              <a:t> 두 개를 모두 실행</a:t>
            </a:r>
            <a:endParaRPr lang="en-US" altLang="ko-KR" sz="1300" b="0" dirty="0"/>
          </a:p>
          <a:p>
            <a:pPr lvl="1"/>
            <a:r>
              <a:rPr lang="en-US" altLang="ko-KR" sz="1300" dirty="0"/>
              <a:t>“</a:t>
            </a:r>
            <a:r>
              <a:rPr lang="ko-KR" altLang="en-US" sz="1300" dirty="0"/>
              <a:t>내 드라이브</a:t>
            </a:r>
            <a:r>
              <a:rPr lang="en-US" altLang="ko-KR" sz="1300" dirty="0"/>
              <a:t>”</a:t>
            </a:r>
            <a:r>
              <a:rPr lang="ko-KR" altLang="en-US" sz="1300" dirty="0"/>
              <a:t> 첫 화면에 </a:t>
            </a:r>
            <a:r>
              <a:rPr lang="en-US" altLang="ko-KR" sz="1300" dirty="0"/>
              <a:t>“ssai_winter_24w” </a:t>
            </a:r>
            <a:r>
              <a:rPr lang="ko-KR" altLang="en-US" sz="1300" dirty="0"/>
              <a:t>폴더가 </a:t>
            </a:r>
            <a:r>
              <a:rPr lang="ko-KR" altLang="en-US" sz="1300" dirty="0" err="1"/>
              <a:t>다운로드됐는지</a:t>
            </a:r>
            <a:r>
              <a:rPr lang="ko-KR" altLang="en-US" sz="1300" dirty="0"/>
              <a:t> 확인</a:t>
            </a:r>
            <a:endParaRPr lang="en-US" altLang="ko-KR" sz="1300" dirty="0"/>
          </a:p>
          <a:p>
            <a:pPr lvl="1"/>
            <a:r>
              <a:rPr lang="en-US" altLang="ko-KR" sz="1300" dirty="0"/>
              <a:t>“ssai_winter_24w” </a:t>
            </a:r>
            <a:r>
              <a:rPr lang="ko-KR" altLang="en-US" sz="1300" dirty="0"/>
              <a:t>폴더 내부에 </a:t>
            </a:r>
            <a:r>
              <a:rPr lang="en-US" altLang="ko-KR" sz="1300" dirty="0"/>
              <a:t>“lec1”</a:t>
            </a:r>
            <a:r>
              <a:rPr lang="ko-KR" altLang="en-US" sz="1300" dirty="0"/>
              <a:t> 폴더가 있는지 확인</a:t>
            </a:r>
            <a:endParaRPr lang="en-US" altLang="ko-KR" sz="1300" b="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3575179-BFAE-350D-7ADF-D2EDAC3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96" y="2780928"/>
            <a:ext cx="4006008" cy="19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7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반복문</a:t>
            </a:r>
            <a:endParaRPr lang="en-US" altLang="ko-KR" sz="2200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어떤 조건의 </a:t>
            </a:r>
            <a:r>
              <a:rPr lang="ko-KR" altLang="en-US" dirty="0" err="1"/>
              <a:t>평가값이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일 때까지 </a:t>
            </a:r>
            <a:r>
              <a:rPr lang="ko-KR" altLang="en-US" dirty="0" err="1"/>
              <a:t>들여쓰기된</a:t>
            </a:r>
            <a:r>
              <a:rPr lang="ko-KR" altLang="en-US" dirty="0"/>
              <a:t> 행위를</a:t>
            </a:r>
            <a:r>
              <a:rPr lang="en-US" altLang="ko-KR" dirty="0"/>
              <a:t> </a:t>
            </a:r>
            <a:r>
              <a:rPr lang="ko-KR" altLang="en-US" dirty="0"/>
              <a:t>반복 수행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ABE22-6D7F-4886-8A7F-29CB442E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31" y="2564904"/>
            <a:ext cx="341914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23042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조건문</a:t>
            </a:r>
            <a:endParaRPr lang="en-US" altLang="ko-KR" sz="2200" dirty="0"/>
          </a:p>
          <a:p>
            <a:pPr lvl="1"/>
            <a:r>
              <a:rPr lang="ko-KR" altLang="en-US" dirty="0"/>
              <a:t>조건에 따라 수행되는 코드를 다르게 할 수 있음</a:t>
            </a:r>
            <a:r>
              <a:rPr lang="en-US" altLang="ko-KR" dirty="0"/>
              <a:t>(Branch)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Python</a:t>
            </a:r>
            <a:r>
              <a:rPr lang="ko-KR" altLang="en-US" dirty="0"/>
              <a:t>에서 </a:t>
            </a:r>
            <a:r>
              <a:rPr lang="en-US" altLang="ko-KR" dirty="0"/>
              <a:t>‘=‘</a:t>
            </a:r>
            <a:r>
              <a:rPr lang="ko-KR" altLang="en-US" dirty="0"/>
              <a:t>과</a:t>
            </a:r>
            <a:r>
              <a:rPr lang="en-US" altLang="ko-KR" dirty="0"/>
              <a:t> ‘==‘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en-US" altLang="ko-KR" dirty="0"/>
              <a:t>‘=‘:</a:t>
            </a:r>
            <a:r>
              <a:rPr lang="ko-KR" altLang="en-US" dirty="0"/>
              <a:t> 좌변의 변수에</a:t>
            </a:r>
            <a:r>
              <a:rPr lang="en-US" altLang="ko-KR" dirty="0"/>
              <a:t>,</a:t>
            </a:r>
            <a:r>
              <a:rPr lang="ko-KR" altLang="en-US" dirty="0"/>
              <a:t> 우변을 계산한 값을 </a:t>
            </a:r>
            <a:r>
              <a:rPr lang="ko-KR" altLang="en-US" b="1" dirty="0"/>
              <a:t>할당</a:t>
            </a:r>
            <a:r>
              <a:rPr lang="ko-KR" altLang="en-US" dirty="0"/>
              <a:t>하는 기호</a:t>
            </a:r>
            <a:endParaRPr lang="en-US" altLang="ko-KR" dirty="0"/>
          </a:p>
          <a:p>
            <a:pPr lvl="3"/>
            <a:r>
              <a:rPr lang="en-US" altLang="ko-KR" dirty="0"/>
              <a:t>Ex. x= x+10: 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에 기존 </a:t>
            </a:r>
            <a:r>
              <a:rPr lang="en-US" altLang="ko-KR" dirty="0"/>
              <a:t>x</a:t>
            </a:r>
            <a:r>
              <a:rPr lang="ko-KR" altLang="en-US" dirty="0"/>
              <a:t>값에 </a:t>
            </a:r>
            <a:r>
              <a:rPr lang="en-US" altLang="ko-KR" dirty="0"/>
              <a:t>10</a:t>
            </a:r>
            <a:r>
              <a:rPr lang="ko-KR" altLang="en-US" dirty="0"/>
              <a:t>을 더한 새로운 값을 할당하겠다</a:t>
            </a:r>
            <a:endParaRPr lang="en-US" altLang="ko-KR" dirty="0"/>
          </a:p>
          <a:p>
            <a:pPr lvl="2"/>
            <a:r>
              <a:rPr lang="en-US" altLang="ko-KR" dirty="0"/>
              <a:t>‘==‘: </a:t>
            </a:r>
            <a:r>
              <a:rPr lang="ko-KR" altLang="en-US" dirty="0"/>
              <a:t>좌변과 우변을 각각 계산한 값이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</a:t>
            </a:r>
            <a:r>
              <a:rPr lang="en-US" altLang="ko-KR" dirty="0"/>
              <a:t>True/False</a:t>
            </a:r>
            <a:r>
              <a:rPr lang="ko-KR" altLang="en-US" dirty="0"/>
              <a:t>로 </a:t>
            </a:r>
            <a:r>
              <a:rPr lang="ko-KR" altLang="en-US" b="1" dirty="0"/>
              <a:t>판단</a:t>
            </a:r>
            <a:r>
              <a:rPr lang="ko-KR" altLang="en-US" dirty="0"/>
              <a:t>하는 기호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B582E-D478-4F55-85C7-357C7418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789040"/>
            <a:ext cx="131305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3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12776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함수</a:t>
            </a:r>
            <a:endParaRPr lang="en-US" altLang="ko-KR" sz="2200" dirty="0"/>
          </a:p>
          <a:p>
            <a:pPr lvl="1"/>
            <a:r>
              <a:rPr lang="ko-KR" altLang="en-US" dirty="0"/>
              <a:t>특정 행위들을 수행하고</a:t>
            </a:r>
            <a:r>
              <a:rPr lang="en-US" altLang="ko-KR" dirty="0"/>
              <a:t> </a:t>
            </a:r>
            <a:r>
              <a:rPr lang="ko-KR" altLang="en-US" dirty="0"/>
              <a:t>경우에 따라 반환하는 코드 블록</a:t>
            </a:r>
            <a:endParaRPr lang="en-US" altLang="ko-KR" dirty="0"/>
          </a:p>
          <a:p>
            <a:pPr lvl="1"/>
            <a:r>
              <a:rPr lang="ko-KR" altLang="en-US" dirty="0"/>
              <a:t>함수의 동작 원리와 </a:t>
            </a:r>
            <a:r>
              <a:rPr lang="ko-KR" altLang="en-US" dirty="0" err="1"/>
              <a:t>반환값을</a:t>
            </a:r>
            <a:r>
              <a:rPr lang="ko-KR" altLang="en-US" dirty="0"/>
              <a:t> 앞에서 정의하면</a:t>
            </a:r>
            <a:r>
              <a:rPr lang="en-US" altLang="ko-KR" dirty="0"/>
              <a:t>(definition),</a:t>
            </a:r>
          </a:p>
          <a:p>
            <a:pPr lvl="1"/>
            <a:r>
              <a:rPr lang="ko-KR" altLang="en-US" dirty="0"/>
              <a:t>나중에 </a:t>
            </a:r>
            <a:r>
              <a:rPr lang="en-US" altLang="ko-KR" dirty="0"/>
              <a:t>input argument</a:t>
            </a:r>
            <a:r>
              <a:rPr lang="ko-KR" altLang="en-US" dirty="0"/>
              <a:t>를 제공하여 호출함으로써</a:t>
            </a:r>
            <a:r>
              <a:rPr lang="en-US" altLang="ko-KR" dirty="0"/>
              <a:t>(call)</a:t>
            </a:r>
            <a:r>
              <a:rPr lang="ko-KR" altLang="en-US" dirty="0"/>
              <a:t> 해당 동작을 실행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9686F-86E4-4145-B652-0D6EF889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40" y="3427607"/>
            <a:ext cx="3362160" cy="205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193B-FBAD-4552-B579-A8BA2970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68" y="3427606"/>
            <a:ext cx="2609092" cy="20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96752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동일한 특징과 기능을 공유하는 대상을 하나로 묶어서 정의하는 설계도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</a:t>
            </a:r>
            <a:endParaRPr lang="en-US" altLang="ko-KR" dirty="0"/>
          </a:p>
          <a:p>
            <a:pPr lvl="2"/>
            <a:r>
              <a:rPr lang="en-US" altLang="ko-KR" dirty="0"/>
              <a:t>Attribute(Human</a:t>
            </a:r>
            <a:r>
              <a:rPr lang="ko-KR" altLang="en-US" dirty="0"/>
              <a:t>이 공유하는 속성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name, age </a:t>
            </a:r>
            <a:r>
              <a:rPr lang="ko-KR" altLang="en-US" dirty="0"/>
              <a:t>등이 있으며</a:t>
            </a:r>
            <a:endParaRPr lang="en-US" altLang="ko-KR" dirty="0"/>
          </a:p>
          <a:p>
            <a:pPr lvl="2"/>
            <a:r>
              <a:rPr lang="en-US" altLang="ko-KR" dirty="0"/>
              <a:t>Method(Human</a:t>
            </a:r>
            <a:r>
              <a:rPr lang="ko-KR" altLang="en-US" dirty="0"/>
              <a:t>이 공유하는 기능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introduce, </a:t>
            </a:r>
            <a:r>
              <a:rPr lang="en-US" altLang="ko-KR" dirty="0" err="1"/>
              <a:t>celebrate_birthday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D7E06-76EF-42B8-B82F-B66F6E61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12976"/>
            <a:ext cx="4349596" cy="25562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E32475-A4B5-4F5F-AA8A-2EF1DF3D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27" y="3284984"/>
            <a:ext cx="4106828" cy="24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클래스와 상속</a:t>
            </a:r>
            <a:endParaRPr lang="en-US" altLang="ko-KR" sz="2200" dirty="0"/>
          </a:p>
          <a:p>
            <a:pPr lvl="1"/>
            <a:r>
              <a:rPr lang="ko-KR" altLang="en-US" dirty="0"/>
              <a:t>어떤 클래스는 다른 클래스를 상속할 수 있음</a:t>
            </a:r>
            <a:r>
              <a:rPr lang="en-US" altLang="ko-KR" dirty="0"/>
              <a:t>(Inheritance)</a:t>
            </a:r>
          </a:p>
          <a:p>
            <a:pPr lvl="1"/>
            <a:r>
              <a:rPr lang="en-US" altLang="ko-KR" dirty="0"/>
              <a:t>Ex) Dog Class</a:t>
            </a:r>
            <a:r>
              <a:rPr lang="ko-KR" altLang="en-US" dirty="0"/>
              <a:t>가 </a:t>
            </a:r>
            <a:r>
              <a:rPr lang="en-US" altLang="ko-KR" dirty="0"/>
              <a:t>Animal Class</a:t>
            </a:r>
            <a:r>
              <a:rPr lang="ko-KR" altLang="en-US" dirty="0"/>
              <a:t>를 상속하도록 정의하면</a:t>
            </a:r>
            <a:endParaRPr lang="en-US" altLang="ko-KR" dirty="0"/>
          </a:p>
          <a:p>
            <a:pPr lvl="2"/>
            <a:r>
              <a:rPr lang="en-US" altLang="ko-KR" dirty="0"/>
              <a:t>Dog Class</a:t>
            </a:r>
            <a:r>
              <a:rPr lang="ko-KR" altLang="en-US" dirty="0"/>
              <a:t>는 </a:t>
            </a:r>
            <a:r>
              <a:rPr lang="en-US" altLang="ko-KR" dirty="0"/>
              <a:t>Animal Class</a:t>
            </a:r>
            <a:r>
              <a:rPr lang="ko-KR" altLang="en-US" dirty="0"/>
              <a:t>의 </a:t>
            </a:r>
            <a:r>
              <a:rPr lang="en-US" altLang="ko-KR" dirty="0"/>
              <a:t>Attribute, Method</a:t>
            </a:r>
            <a:r>
              <a:rPr lang="ko-KR" altLang="en-US" dirty="0"/>
              <a:t>를 물려받으며</a:t>
            </a:r>
            <a:endParaRPr lang="en-US" altLang="ko-KR" dirty="0"/>
          </a:p>
          <a:p>
            <a:pPr lvl="2"/>
            <a:r>
              <a:rPr lang="ko-KR" altLang="en-US" dirty="0"/>
              <a:t>물려받은 </a:t>
            </a:r>
            <a:r>
              <a:rPr lang="en-US" altLang="ko-KR" dirty="0"/>
              <a:t>Attribute, Method</a:t>
            </a:r>
            <a:r>
              <a:rPr lang="ko-KR" altLang="en-US" dirty="0"/>
              <a:t>를 재정의하거나</a:t>
            </a:r>
            <a:r>
              <a:rPr lang="en-US" altLang="ko-KR" dirty="0"/>
              <a:t> </a:t>
            </a:r>
            <a:r>
              <a:rPr lang="ko-KR" altLang="en-US" dirty="0"/>
              <a:t>새 </a:t>
            </a:r>
            <a:r>
              <a:rPr lang="en-US" altLang="ko-KR" dirty="0"/>
              <a:t>Attribute, Method</a:t>
            </a:r>
            <a:r>
              <a:rPr lang="ko-KR" altLang="en-US" dirty="0"/>
              <a:t>를 가질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23D49-2CDD-4517-940F-0347EADA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8960"/>
            <a:ext cx="3600400" cy="2749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6EFC7D-507B-4677-A373-6B564DE6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98" y="3068960"/>
            <a:ext cx="4304442" cy="27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9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특정 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클래스들의 정의가 담긴 개별 파일</a:t>
            </a:r>
            <a:endParaRPr lang="en-US" altLang="ko-KR" dirty="0"/>
          </a:p>
          <a:p>
            <a:pPr lvl="1"/>
            <a:r>
              <a:rPr lang="ko-KR" altLang="en-US" dirty="0"/>
              <a:t>코드 중복을 줄이고</a:t>
            </a:r>
            <a:r>
              <a:rPr lang="en-US" altLang="ko-KR" dirty="0"/>
              <a:t>, </a:t>
            </a:r>
            <a:r>
              <a:rPr lang="ko-KR" altLang="en-US" dirty="0"/>
              <a:t>기능별로 프로그램을 구조화하기 위해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7B95D-FD0D-4BC1-BCEA-747829D9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06007"/>
            <a:ext cx="2040310" cy="1687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FBC041-2A6D-4885-BF27-930A8560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406007"/>
            <a:ext cx="2697836" cy="343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567606-1E57-4F43-AFB2-08E5677EC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280527"/>
            <a:ext cx="2040310" cy="152437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5EFEE5E-A03D-47F5-8D7F-7AA7654E9C71}"/>
              </a:ext>
            </a:extLst>
          </p:cNvPr>
          <p:cNvSpPr txBox="1">
            <a:spLocks/>
          </p:cNvSpPr>
          <p:nvPr/>
        </p:nvSpPr>
        <p:spPr>
          <a:xfrm>
            <a:off x="3635177" y="3546748"/>
            <a:ext cx="601588" cy="576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9414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모듈과 패키지</a:t>
            </a:r>
          </a:p>
          <a:p>
            <a:pPr lvl="1"/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담긴 폴더</a:t>
            </a:r>
            <a:endParaRPr lang="en-US" altLang="ko-KR" dirty="0"/>
          </a:p>
          <a:p>
            <a:pPr lvl="1"/>
            <a:r>
              <a:rPr lang="ko-KR" altLang="en-US" dirty="0"/>
              <a:t>모듈이 책 한 권이라면</a:t>
            </a:r>
            <a:r>
              <a:rPr lang="en-US" altLang="ko-KR" dirty="0"/>
              <a:t>, </a:t>
            </a:r>
            <a:r>
              <a:rPr lang="ko-KR" altLang="en-US" dirty="0"/>
              <a:t>패키지는 책장과 같음</a:t>
            </a:r>
            <a:endParaRPr lang="en-US" altLang="ko-KR" dirty="0"/>
          </a:p>
          <a:p>
            <a:pPr lvl="1"/>
            <a:r>
              <a:rPr lang="ko-KR" altLang="en-US" dirty="0"/>
              <a:t>모듈과 패키지의 집합이 라이브러리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또한 라이브러리임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입문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DB7294-89CF-4393-B08F-36842F49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36" y="2584023"/>
            <a:ext cx="1218120" cy="1311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28B3F1-2023-481C-898D-AA15B076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0" y="4077072"/>
            <a:ext cx="1676307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DCBD462-1D51-4A01-AEE5-7082BF29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96" y="4077072"/>
            <a:ext cx="1778718" cy="2160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67124C-31F4-4CCA-B902-52E378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60" y="2960948"/>
            <a:ext cx="502109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1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445010"/>
            <a:ext cx="8559790" cy="338437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Contents</a:t>
            </a:r>
          </a:p>
          <a:p>
            <a:pPr lvl="1"/>
            <a:r>
              <a:rPr lang="en-US" altLang="ko-KR" sz="2200" dirty="0"/>
              <a:t>Tensor</a:t>
            </a:r>
          </a:p>
          <a:p>
            <a:pPr lvl="1"/>
            <a:r>
              <a:rPr lang="ko-KR" altLang="en-US" sz="2200" dirty="0"/>
              <a:t>데이터 로드하기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신경망 모델 구조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정의하기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훈련 및 평가하기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4252752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55716"/>
            <a:ext cx="8559790" cy="1983990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/>
              <a:t>Tensor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에서 사용하는 다차원 배열</a:t>
            </a:r>
            <a:r>
              <a:rPr lang="en-US" altLang="ko-KR" sz="2200" dirty="0"/>
              <a:t>(</a:t>
            </a:r>
            <a:r>
              <a:rPr lang="ko-KR" altLang="en-US" sz="2200" dirty="0"/>
              <a:t>배열의 일반화</a:t>
            </a:r>
            <a:r>
              <a:rPr lang="en-US" altLang="ko-KR" sz="2200" dirty="0"/>
              <a:t>)</a:t>
            </a:r>
            <a:r>
              <a:rPr lang="ko-KR" altLang="en-US" sz="2200" dirty="0"/>
              <a:t>의 자료형</a:t>
            </a:r>
            <a:endParaRPr lang="en-US" altLang="ko-KR" sz="2200" dirty="0"/>
          </a:p>
          <a:p>
            <a:pPr lvl="1"/>
            <a:r>
              <a:rPr lang="en-US" altLang="ko-KR" sz="2000" dirty="0"/>
              <a:t>1D: </a:t>
            </a:r>
            <a:r>
              <a:rPr lang="ko-KR" altLang="en-US" sz="2000" dirty="0"/>
              <a:t>벡터</a:t>
            </a:r>
            <a:r>
              <a:rPr lang="en-US" altLang="ko-KR" sz="2000" dirty="0"/>
              <a:t>, 2D:</a:t>
            </a:r>
            <a:r>
              <a:rPr lang="ko-KR" altLang="en-US" sz="2000" dirty="0"/>
              <a:t> 행렬</a:t>
            </a:r>
            <a:r>
              <a:rPr lang="en-US" altLang="ko-KR" sz="2000" dirty="0"/>
              <a:t>, 3D: </a:t>
            </a:r>
            <a:r>
              <a:rPr lang="ko-KR" altLang="en-US" sz="2000" dirty="0"/>
              <a:t>행렬의 묶음</a:t>
            </a:r>
            <a:r>
              <a:rPr lang="en-US" altLang="ko-KR" sz="2000" dirty="0"/>
              <a:t>, 4D…</a:t>
            </a:r>
          </a:p>
          <a:p>
            <a:pPr lvl="1"/>
            <a:r>
              <a:rPr lang="en-US" altLang="ko-KR" sz="2000" dirty="0"/>
              <a:t>CPU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Tensor</a:t>
            </a:r>
            <a:r>
              <a:rPr lang="ko-KR" altLang="en-US" sz="2000" dirty="0"/>
              <a:t>를 </a:t>
            </a:r>
            <a:r>
              <a:rPr lang="en-US" altLang="ko-KR" sz="2000" dirty="0"/>
              <a:t>GPU</a:t>
            </a:r>
            <a:r>
              <a:rPr lang="ko-KR" altLang="en-US" sz="2000" dirty="0"/>
              <a:t>로 이동시킬 수 있음</a:t>
            </a:r>
            <a:endParaRPr lang="en-US" altLang="ko-KR" sz="2000" dirty="0"/>
          </a:p>
          <a:p>
            <a:pPr lvl="2"/>
            <a:r>
              <a:rPr lang="ko-KR" altLang="en-US" sz="1800" dirty="0"/>
              <a:t>병렬처리가 가능해져 연산속도가 가속됨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40DFF-C48D-4033-8A21-A14A4EA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54378"/>
            <a:ext cx="2688227" cy="2694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7B4FA-FC76-460E-BC26-2B9E658BE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23" y="3573016"/>
            <a:ext cx="4773377" cy="24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D9C8-13DE-CEA5-8455-3A021BF3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5D0A2-171D-CCF8-90A8-D029367E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강의노트 다운로드</a:t>
            </a:r>
            <a:endParaRPr lang="en-US" altLang="ko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64242B-F1C6-EEB3-1F5F-7160CFCD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Preparation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46E384C-3A7C-B024-B3C5-64742B674C71}"/>
              </a:ext>
            </a:extLst>
          </p:cNvPr>
          <p:cNvSpPr txBox="1">
            <a:spLocks/>
          </p:cNvSpPr>
          <p:nvPr/>
        </p:nvSpPr>
        <p:spPr>
          <a:xfrm>
            <a:off x="683568" y="1700808"/>
            <a:ext cx="828092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강의노트 </a:t>
            </a:r>
            <a:r>
              <a:rPr lang="ko-KR" altLang="en-US" sz="1500" dirty="0" err="1"/>
              <a:t>다운로드받기</a:t>
            </a:r>
            <a:endParaRPr lang="en-US" altLang="ko-KR" sz="1500" dirty="0"/>
          </a:p>
          <a:p>
            <a:pPr lvl="1"/>
            <a:r>
              <a:rPr lang="ko-KR" altLang="en-US" sz="1300" dirty="0"/>
              <a:t>구글드라이브에 설치된 </a:t>
            </a:r>
            <a:r>
              <a:rPr lang="en-US" altLang="ko-KR" sz="1300" dirty="0"/>
              <a:t>ssai_winter_24w/lec1 </a:t>
            </a:r>
            <a:r>
              <a:rPr lang="ko-KR" altLang="en-US" sz="1300" dirty="0"/>
              <a:t>폴더의 </a:t>
            </a:r>
            <a:r>
              <a:rPr lang="en-US" altLang="ko-KR" sz="1300" dirty="0"/>
              <a:t>lab1.pptx(</a:t>
            </a:r>
            <a:r>
              <a:rPr lang="ko-KR" altLang="en-US" sz="1300" dirty="0"/>
              <a:t>또는 </a:t>
            </a:r>
            <a:r>
              <a:rPr lang="en-US" altLang="ko-KR" sz="1300" dirty="0"/>
              <a:t>pdf) </a:t>
            </a:r>
            <a:r>
              <a:rPr lang="ko-KR" altLang="en-US" sz="1300" dirty="0"/>
              <a:t>파일 다운로드</a:t>
            </a:r>
            <a:endParaRPr lang="en-US" altLang="ko-KR" sz="1300" dirty="0"/>
          </a:p>
          <a:p>
            <a:pPr lvl="1"/>
            <a:r>
              <a:rPr lang="ko-KR" altLang="en-US" sz="1300" b="0" dirty="0"/>
              <a:t>혹은 </a:t>
            </a:r>
            <a:r>
              <a:rPr lang="en-US" altLang="ko-KR" sz="1300" b="0" dirty="0">
                <a:hlinkClick r:id="rId3"/>
              </a:rPr>
              <a:t>https://github.com/WiFiHan/ssai_winter_24w</a:t>
            </a:r>
            <a:r>
              <a:rPr lang="en-US" altLang="ko-KR" sz="1300" b="0" dirty="0"/>
              <a:t> </a:t>
            </a:r>
            <a:r>
              <a:rPr lang="ko-KR" altLang="en-US" sz="1300" b="0" dirty="0"/>
              <a:t>에서 </a:t>
            </a:r>
            <a:r>
              <a:rPr lang="en-US" altLang="ko-KR" sz="1300" b="0" dirty="0"/>
              <a:t>lec1/lab1.pptx(</a:t>
            </a:r>
            <a:r>
              <a:rPr lang="ko-KR" altLang="en-US" sz="1300" b="0" dirty="0"/>
              <a:t>또는 </a:t>
            </a:r>
            <a:r>
              <a:rPr lang="en-US" altLang="ko-KR" sz="1300" b="0" dirty="0"/>
              <a:t>pdf) </a:t>
            </a:r>
            <a:r>
              <a:rPr lang="ko-KR" altLang="en-US" sz="1300" b="0" dirty="0"/>
              <a:t>파일 다운로드</a:t>
            </a:r>
            <a:endParaRPr lang="en-US" altLang="ko-KR" sz="13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8330D-35E8-CF9A-7156-27A57DB5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63" y="2905674"/>
            <a:ext cx="6933673" cy="26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0"/>
            <a:ext cx="8685078" cy="2180127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Dataset &amp; </a:t>
            </a:r>
            <a:r>
              <a:rPr lang="en-US" altLang="ko-KR" sz="2200" dirty="0" err="1"/>
              <a:t>Dataloader</a:t>
            </a:r>
            <a:endParaRPr lang="en-US" altLang="ko-KR" sz="2200" dirty="0"/>
          </a:p>
          <a:p>
            <a:pPr lvl="1"/>
            <a:r>
              <a:rPr lang="en-US" altLang="ko-KR" dirty="0"/>
              <a:t>Dataset: </a:t>
            </a:r>
            <a:r>
              <a:rPr lang="ko-KR" altLang="en-US" dirty="0"/>
              <a:t>데이터를 정의하고 저장함</a:t>
            </a:r>
            <a:endParaRPr lang="en-US" altLang="ko-KR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MNIST </a:t>
            </a:r>
            <a:r>
              <a:rPr lang="ko-KR" altLang="en-US" dirty="0" err="1"/>
              <a:t>손글씨</a:t>
            </a:r>
            <a:r>
              <a:rPr lang="ko-KR" altLang="en-US" dirty="0"/>
              <a:t> 데이터셋</a:t>
            </a:r>
            <a:r>
              <a:rPr lang="en-US" altLang="ko-KR" dirty="0"/>
              <a:t>(0~9 </a:t>
            </a:r>
            <a:r>
              <a:rPr lang="ko-KR" altLang="en-US" dirty="0" err="1"/>
              <a:t>손글씨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 err="1"/>
              <a:t>DataLoader</a:t>
            </a:r>
            <a:r>
              <a:rPr lang="en-US" altLang="ko-KR" dirty="0"/>
              <a:t>: Dataset</a:t>
            </a:r>
            <a:r>
              <a:rPr lang="ko-KR" altLang="en-US" dirty="0"/>
              <a:t>에서 </a:t>
            </a:r>
            <a:r>
              <a:rPr lang="en-US" altLang="ko-KR" dirty="0"/>
              <a:t>batch </a:t>
            </a:r>
            <a:r>
              <a:rPr lang="ko-KR" altLang="en-US" dirty="0"/>
              <a:t>단위로 데이터를 </a:t>
            </a:r>
            <a:r>
              <a:rPr lang="ko-KR" altLang="en-US" dirty="0" err="1"/>
              <a:t>로드함</a:t>
            </a:r>
            <a:endParaRPr lang="en-US" altLang="ko-KR" dirty="0"/>
          </a:p>
          <a:p>
            <a:pPr lvl="2"/>
            <a:r>
              <a:rPr lang="en-US" altLang="ko-KR" dirty="0"/>
              <a:t>Batch Size: </a:t>
            </a:r>
            <a:r>
              <a:rPr lang="ko-KR" altLang="en-US" dirty="0"/>
              <a:t>한 번에 학습하는 데이터의 수</a:t>
            </a:r>
            <a:r>
              <a:rPr lang="en-US" altLang="ko-KR" dirty="0"/>
              <a:t>.</a:t>
            </a:r>
            <a:r>
              <a:rPr lang="ko-KR" altLang="en-US" dirty="0"/>
              <a:t> 클수록 학습 속도 </a:t>
            </a:r>
            <a:r>
              <a:rPr lang="en-US" altLang="ko-KR" dirty="0"/>
              <a:t>&amp;</a:t>
            </a:r>
            <a:r>
              <a:rPr lang="ko-KR" altLang="en-US" dirty="0"/>
              <a:t> 메모리 사용량 증가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en-US" altLang="ko-KR" dirty="0"/>
              <a:t>Batch Size</a:t>
            </a:r>
            <a:r>
              <a:rPr lang="ko-KR" altLang="en-US" dirty="0"/>
              <a:t>가 </a:t>
            </a:r>
            <a:r>
              <a:rPr lang="en-US" altLang="ko-KR" dirty="0"/>
              <a:t>64; </a:t>
            </a:r>
            <a:r>
              <a:rPr lang="ko-KR" altLang="en-US" dirty="0"/>
              <a:t>즉 한 번에 </a:t>
            </a:r>
            <a:r>
              <a:rPr lang="en-US" altLang="ko-KR" dirty="0"/>
              <a:t>64</a:t>
            </a:r>
            <a:r>
              <a:rPr lang="ko-KR" altLang="en-US" dirty="0"/>
              <a:t>개의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이미지를 처리함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2CB8C-7C3E-484E-BB12-B4BC57FA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984"/>
            <a:ext cx="4859918" cy="2930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D4D94-9E9F-4B81-B06A-FCB5E960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2" y="3284983"/>
            <a:ext cx="2508244" cy="29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146004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신경망 모델 구조 정의</a:t>
            </a:r>
            <a:endParaRPr lang="en-US" altLang="ko-KR" sz="2200" dirty="0"/>
          </a:p>
          <a:p>
            <a:pPr lvl="1"/>
            <a:r>
              <a:rPr lang="en-US" altLang="ko-KR" sz="2200" dirty="0" err="1"/>
              <a:t>nn.Module</a:t>
            </a:r>
            <a:r>
              <a:rPr lang="en-US" altLang="ko-KR" sz="2200" dirty="0"/>
              <a:t> </a:t>
            </a:r>
            <a:r>
              <a:rPr lang="ko-KR" altLang="en-US" sz="2200" dirty="0"/>
              <a:t>클래스를 상속하여 신경망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모델 구조 정의</a:t>
            </a:r>
            <a:r>
              <a:rPr lang="en-US" altLang="ko-KR" sz="2200" dirty="0"/>
              <a:t>: </a:t>
            </a:r>
            <a:r>
              <a:rPr lang="ko-KR" altLang="en-US" sz="2200" dirty="0"/>
              <a:t>레이어의 크기 및 순서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6774E-C338-462B-88F0-9297CBB4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303" y="2420888"/>
            <a:ext cx="3809958" cy="3736549"/>
          </a:xfrm>
          <a:prstGeom prst="rect">
            <a:avLst/>
          </a:prstGeom>
        </p:spPr>
      </p:pic>
      <p:pic>
        <p:nvPicPr>
          <p:cNvPr id="4098" name="Picture 2" descr="출력 이미지">
            <a:extLst>
              <a:ext uri="{FF2B5EF4-FFF2-40B4-BE49-F238E27FC236}">
                <a16:creationId xmlns:a16="http://schemas.microsoft.com/office/drawing/2014/main" id="{371FF64C-3955-4402-9830-B25162B5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" y="3429000"/>
            <a:ext cx="4563378" cy="14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손실함수 및 </a:t>
            </a:r>
            <a:r>
              <a:rPr lang="ko-KR" altLang="en-US" sz="2200" dirty="0" err="1"/>
              <a:t>옵티마이저</a:t>
            </a:r>
            <a:r>
              <a:rPr lang="ko-KR" altLang="en-US" sz="2200" dirty="0"/>
              <a:t> 정의</a:t>
            </a:r>
            <a:endParaRPr lang="en-US" altLang="ko-KR" sz="2200" dirty="0"/>
          </a:p>
          <a:p>
            <a:pPr lvl="1"/>
            <a:r>
              <a:rPr lang="ko-KR" altLang="en-US" sz="2200" dirty="0"/>
              <a:t>손실함수</a:t>
            </a:r>
            <a:r>
              <a:rPr lang="en-US" altLang="ko-KR" sz="2200" dirty="0"/>
              <a:t>: </a:t>
            </a:r>
            <a:r>
              <a:rPr lang="ko-KR" altLang="en-US" sz="2200" dirty="0"/>
              <a:t>모델의 예측 오차를 정량화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 err="1"/>
              <a:t>CrossEntropyLoss</a:t>
            </a:r>
            <a:r>
              <a:rPr lang="ko-KR" altLang="en-US" dirty="0"/>
              <a:t>라는 손실함수를 사용</a:t>
            </a:r>
            <a:endParaRPr lang="en-US" altLang="ko-KR" sz="1800" dirty="0"/>
          </a:p>
          <a:p>
            <a:pPr lvl="1"/>
            <a:r>
              <a:rPr lang="ko-KR" altLang="en-US" sz="2200" dirty="0" err="1"/>
              <a:t>옵티마이저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손실함수값을</a:t>
            </a:r>
            <a:r>
              <a:rPr lang="ko-KR" altLang="en-US" sz="2200" dirty="0"/>
              <a:t> 바탕으로 가중치 갱신 규칙을 정함</a:t>
            </a:r>
            <a:endParaRPr lang="en-US" altLang="ko-KR" sz="2200" dirty="0"/>
          </a:p>
          <a:p>
            <a:pPr lvl="2"/>
            <a:r>
              <a:rPr lang="ko-KR" altLang="en-US" dirty="0"/>
              <a:t>아래 예제에선 </a:t>
            </a:r>
            <a:r>
              <a:rPr lang="en-US" altLang="ko-KR" dirty="0"/>
              <a:t>Adam</a:t>
            </a:r>
            <a:r>
              <a:rPr lang="ko-KR" altLang="en-US" dirty="0"/>
              <a:t>이라는 </a:t>
            </a:r>
            <a:r>
              <a:rPr lang="ko-KR" altLang="en-US" dirty="0" err="1"/>
              <a:t>옵티마이저를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73426-ED03-4838-ACAD-B03B8C94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27" y="3284984"/>
            <a:ext cx="577295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2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모델 훈련 및 평가</a:t>
            </a:r>
            <a:endParaRPr lang="en-US" altLang="ko-KR" sz="2200" dirty="0"/>
          </a:p>
          <a:p>
            <a:pPr lvl="1"/>
            <a:r>
              <a:rPr lang="ko-KR" altLang="en-US" sz="2000" dirty="0"/>
              <a:t>훈련</a:t>
            </a:r>
            <a:r>
              <a:rPr lang="en-US" altLang="ko-KR" sz="2000" dirty="0"/>
              <a:t>(Train): </a:t>
            </a:r>
            <a:r>
              <a:rPr lang="ko-KR" altLang="en-US" sz="2000" dirty="0"/>
              <a:t>데이터셋을 바탕으로 가중치를 갱신하는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데이터셋을 바탕으로 </a:t>
            </a:r>
            <a:r>
              <a:rPr lang="ko-KR" altLang="en-US" sz="1800" dirty="0" err="1"/>
              <a:t>손실함수값을</a:t>
            </a:r>
            <a:r>
              <a:rPr lang="ko-KR" altLang="en-US" sz="1800" dirty="0"/>
              <a:t> 계산한 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옵티마이저를</a:t>
            </a:r>
            <a:r>
              <a:rPr lang="ko-KR" altLang="en-US" sz="1800" dirty="0"/>
              <a:t> 작동시킴</a:t>
            </a:r>
            <a:endParaRPr lang="en-US" altLang="ko-KR" sz="1800" dirty="0"/>
          </a:p>
          <a:p>
            <a:pPr lvl="1"/>
            <a:r>
              <a:rPr lang="ko-KR" altLang="en-US" sz="2000" dirty="0"/>
              <a:t>평가</a:t>
            </a:r>
            <a:r>
              <a:rPr lang="en-US" altLang="ko-KR" sz="2000" dirty="0"/>
              <a:t>(Evaluation): </a:t>
            </a:r>
            <a:r>
              <a:rPr lang="ko-KR" altLang="en-US" sz="2000" dirty="0"/>
              <a:t>훈련된 모델의 성능을 평가하는 과정</a:t>
            </a:r>
            <a:endParaRPr lang="en-US" altLang="ko-KR" sz="2000" dirty="0"/>
          </a:p>
          <a:p>
            <a:pPr lvl="2"/>
            <a:r>
              <a:rPr lang="ko-KR" altLang="en-US" sz="1800" dirty="0"/>
              <a:t>아래 예제에서는 </a:t>
            </a:r>
            <a:r>
              <a:rPr lang="en-US" altLang="ko-KR" sz="1800" dirty="0"/>
              <a:t>Accuracy</a:t>
            </a:r>
            <a:r>
              <a:rPr lang="ko-KR" altLang="en-US" sz="1800" dirty="0"/>
              <a:t>를 계산함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B6340-E4EF-4056-96E3-F6A3BA50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" y="3140968"/>
            <a:ext cx="3777725" cy="3142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406E6-F092-4E3C-A8F0-DC773C1C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40968"/>
            <a:ext cx="4132346" cy="2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60841"/>
            <a:ext cx="8559790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예측 결과 시각화</a:t>
            </a:r>
            <a:endParaRPr lang="en-US" altLang="ko-KR" sz="2200" dirty="0"/>
          </a:p>
          <a:p>
            <a:pPr lvl="1"/>
            <a:r>
              <a:rPr lang="en-US" altLang="ko-KR" sz="2000" dirty="0"/>
              <a:t>Matplotlib:</a:t>
            </a:r>
            <a:r>
              <a:rPr lang="ko-KR" altLang="en-US" sz="2000" dirty="0"/>
              <a:t> </a:t>
            </a:r>
            <a:r>
              <a:rPr lang="en-US" altLang="ko-KR" sz="2000" dirty="0"/>
              <a:t>Python</a:t>
            </a:r>
            <a:r>
              <a:rPr lang="ko-KR" altLang="en-US" sz="2000" dirty="0"/>
              <a:t>에서 사용되는 시각화 라이브러리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72701-13D1-4C03-8021-B131275F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3717962" cy="3288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5BB461-02FA-4C52-B17E-6900271C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391627"/>
            <a:ext cx="3261898" cy="3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6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41DFFB-7A4E-470C-86F3-112A4EF1F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2132856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6A3FB2-7DB3-4F12-9276-5AC16055A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2116584"/>
            <a:ext cx="3514151" cy="400222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960841"/>
            <a:ext cx="8685078" cy="232414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코드 예제 해석</a:t>
            </a:r>
            <a:endParaRPr lang="en-US" altLang="ko-KR" sz="2200" dirty="0"/>
          </a:p>
          <a:p>
            <a:pPr lvl="1"/>
            <a:r>
              <a:rPr lang="ko-KR" altLang="en-US" sz="1600" dirty="0"/>
              <a:t>라이브러리 </a:t>
            </a:r>
            <a:r>
              <a:rPr lang="en-US" altLang="ko-KR" sz="1600" dirty="0"/>
              <a:t>Import, </a:t>
            </a:r>
            <a:r>
              <a:rPr lang="ko-KR" altLang="en-US" sz="1600" dirty="0"/>
              <a:t>데이터셋 로드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 모델구조 정의</a:t>
            </a:r>
            <a:r>
              <a:rPr lang="en-US" altLang="ko-KR" sz="1600" dirty="0"/>
              <a:t>, </a:t>
            </a:r>
            <a:r>
              <a:rPr lang="ko-KR" altLang="en-US" sz="1600" dirty="0"/>
              <a:t>손실함수 및 </a:t>
            </a:r>
            <a:r>
              <a:rPr lang="ko-KR" altLang="en-US" sz="1600" dirty="0" err="1"/>
              <a:t>옵티마이저</a:t>
            </a:r>
            <a:r>
              <a:rPr lang="ko-KR" altLang="en-US" sz="1600" dirty="0"/>
              <a:t> 정의</a:t>
            </a:r>
            <a:endParaRPr lang="en-US" altLang="ko-KR" sz="1600" dirty="0"/>
          </a:p>
          <a:p>
            <a:pPr lvl="1"/>
            <a:r>
              <a:rPr lang="ko-KR" altLang="en-US" sz="1600" dirty="0"/>
              <a:t>모델 훈련 및 평가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ko-KR" altLang="en-US" sz="2200" dirty="0"/>
              <a:t>딥러닝 코드의 대략적 구조</a:t>
            </a:r>
            <a:endParaRPr lang="en-US" altLang="ko-KR" sz="2200" dirty="0"/>
          </a:p>
          <a:p>
            <a:pPr lvl="1"/>
            <a:r>
              <a:rPr lang="en-US" altLang="ko-KR" sz="2200" dirty="0"/>
              <a:t>Python</a:t>
            </a:r>
            <a:r>
              <a:rPr lang="ko-KR" altLang="en-US" sz="2200" dirty="0"/>
              <a:t>이란</a:t>
            </a:r>
            <a:r>
              <a:rPr lang="en-US" altLang="ko-KR" sz="2200" dirty="0"/>
              <a:t>?</a:t>
            </a:r>
          </a:p>
          <a:p>
            <a:pPr lvl="1"/>
            <a:r>
              <a:rPr lang="en-US" altLang="ko-KR" sz="2200" dirty="0" err="1"/>
              <a:t>PyTorch</a:t>
            </a:r>
            <a:r>
              <a:rPr lang="ko-KR" altLang="en-US" sz="2200" dirty="0"/>
              <a:t>란</a:t>
            </a:r>
            <a:r>
              <a:rPr lang="en-US" altLang="ko-KR" sz="2200" dirty="0"/>
              <a:t>?</a:t>
            </a:r>
          </a:p>
          <a:p>
            <a:r>
              <a:rPr lang="ko-KR" altLang="en-US" sz="2400" dirty="0"/>
              <a:t>실습환경 구축</a:t>
            </a:r>
            <a:endParaRPr lang="en-US" altLang="ko-KR" sz="2200" dirty="0"/>
          </a:p>
          <a:p>
            <a:r>
              <a:rPr lang="en-US" altLang="ko-KR" sz="2400" dirty="0"/>
              <a:t>Python </a:t>
            </a:r>
            <a:r>
              <a:rPr lang="ko-KR" altLang="en-US" sz="2400" dirty="0"/>
              <a:t>입문</a:t>
            </a:r>
            <a:endParaRPr lang="en-US" altLang="ko-KR" sz="2400" dirty="0"/>
          </a:p>
          <a:p>
            <a:r>
              <a:rPr lang="en-US" altLang="ko-KR" sz="2400" dirty="0" err="1"/>
              <a:t>PyTorch</a:t>
            </a:r>
            <a:r>
              <a:rPr lang="ko-KR" altLang="en-US" sz="2400" dirty="0"/>
              <a:t> 입문</a:t>
            </a:r>
            <a:endParaRPr lang="en-US" altLang="ko-KR" sz="2400" dirty="0"/>
          </a:p>
          <a:p>
            <a:r>
              <a:rPr lang="ko-KR" altLang="en-US" sz="2400" dirty="0"/>
              <a:t>실습코드 실행</a:t>
            </a:r>
            <a:endParaRPr lang="en-US" altLang="ko-KR" sz="22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700808"/>
            <a:ext cx="8559790" cy="45901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Python</a:t>
            </a:r>
          </a:p>
          <a:p>
            <a:pPr lvl="1"/>
            <a:r>
              <a:rPr lang="ko-KR" altLang="en-US" sz="2000" dirty="0"/>
              <a:t>컴퓨터에게 사용자가 의도한 연산을 수행시키는 프로그래밍 언어</a:t>
            </a:r>
            <a:endParaRPr lang="en-US" altLang="ko-KR" sz="2000" dirty="0"/>
          </a:p>
          <a:p>
            <a:pPr lvl="1"/>
            <a:r>
              <a:rPr lang="ko-KR" altLang="en-US" sz="2000" dirty="0"/>
              <a:t>다음과 같은 장점으로 </a:t>
            </a:r>
            <a:r>
              <a:rPr lang="en-US" altLang="ko-KR" sz="2000" dirty="0"/>
              <a:t>AI </a:t>
            </a:r>
            <a:r>
              <a:rPr lang="ko-KR" altLang="en-US" sz="2000" dirty="0"/>
              <a:t>개발 커뮤니티의 필수 언어로 자리잡음</a:t>
            </a:r>
            <a:endParaRPr lang="en-US" altLang="ko-KR" sz="2000" dirty="0"/>
          </a:p>
          <a:p>
            <a:pPr lvl="2"/>
            <a:r>
              <a:rPr lang="en-US" altLang="ko-KR" sz="1800" dirty="0"/>
              <a:t>‘</a:t>
            </a:r>
            <a:r>
              <a:rPr lang="ko-KR" altLang="en-US" sz="1800" dirty="0"/>
              <a:t>비교적</a:t>
            </a:r>
            <a:r>
              <a:rPr lang="en-US" altLang="ko-KR" sz="1800" dirty="0"/>
              <a:t>‘ </a:t>
            </a:r>
            <a:r>
              <a:rPr lang="ko-KR" altLang="en-US" sz="1800" dirty="0"/>
              <a:t>쉽고 간단함</a:t>
            </a:r>
            <a:endParaRPr lang="en-US" altLang="ko-KR" sz="1800" dirty="0"/>
          </a:p>
          <a:p>
            <a:pPr lvl="2"/>
            <a:r>
              <a:rPr lang="ko-KR" altLang="en-US" sz="1800" dirty="0"/>
              <a:t>다양한 라이브러리와 모듈</a:t>
            </a:r>
            <a:endParaRPr lang="en-US" altLang="ko-KR" sz="1800" dirty="0"/>
          </a:p>
          <a:p>
            <a:pPr lvl="3"/>
            <a:r>
              <a:rPr lang="ko-KR" altLang="en-US" sz="1600" dirty="0"/>
              <a:t>사용자가 일일이 구현해야 하는 수고를 덜 수 있음</a:t>
            </a:r>
            <a:endParaRPr lang="en-US" altLang="ko-KR" sz="1600" dirty="0"/>
          </a:p>
          <a:p>
            <a:pPr lvl="3"/>
            <a:r>
              <a:rPr lang="ko-KR" altLang="en-US" sz="1600" dirty="0"/>
              <a:t>데이터 분석</a:t>
            </a:r>
            <a:r>
              <a:rPr lang="en-US" altLang="ko-KR" sz="1600" dirty="0"/>
              <a:t>, AI </a:t>
            </a:r>
            <a:r>
              <a:rPr lang="ko-KR" altLang="en-US" sz="1600" dirty="0"/>
              <a:t>개발 등을 위한 프레임워크도 이미 </a:t>
            </a:r>
            <a:r>
              <a:rPr lang="ko-KR" altLang="en-US" sz="1600" dirty="0" err="1"/>
              <a:t>구현돼있음</a:t>
            </a:r>
            <a:endParaRPr lang="en-US" altLang="ko-KR" sz="1600" dirty="0"/>
          </a:p>
          <a:p>
            <a:pPr lvl="2"/>
            <a:r>
              <a:rPr lang="ko-KR" altLang="en-US" sz="1800" dirty="0"/>
              <a:t>상당량의 온라인 오픈소스 코드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15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060848"/>
            <a:ext cx="8559790" cy="387005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PyTorch</a:t>
            </a:r>
            <a:endParaRPr lang="en-US" altLang="ko-KR" sz="2400" dirty="0"/>
          </a:p>
          <a:p>
            <a:pPr lvl="1"/>
            <a:r>
              <a:rPr lang="en-US" altLang="ko-KR" sz="2000" dirty="0"/>
              <a:t>Facebook</a:t>
            </a:r>
            <a:r>
              <a:rPr lang="ko-KR" altLang="en-US" sz="2000" dirty="0"/>
              <a:t>에서 개발한 딥러닝 프레임워크</a:t>
            </a:r>
            <a:endParaRPr lang="en-US" altLang="ko-KR" sz="2000" dirty="0"/>
          </a:p>
          <a:p>
            <a:pPr lvl="1"/>
            <a:r>
              <a:rPr lang="ko-KR" altLang="en-US" sz="2000" dirty="0"/>
              <a:t>구현의 편의성과 자유도가 높음</a:t>
            </a:r>
            <a:endParaRPr lang="en-US" altLang="ko-KR" sz="2000" dirty="0"/>
          </a:p>
          <a:p>
            <a:pPr lvl="1"/>
            <a:r>
              <a:rPr lang="en-US" altLang="ko-KR" sz="2000" dirty="0"/>
              <a:t>GPU</a:t>
            </a:r>
            <a:r>
              <a:rPr lang="ko-KR" altLang="en-US" sz="2000" dirty="0"/>
              <a:t> 사용이 편리함</a:t>
            </a:r>
            <a:endParaRPr lang="en-US" altLang="ko-KR" sz="2000" dirty="0"/>
          </a:p>
          <a:p>
            <a:pPr lvl="1"/>
            <a:r>
              <a:rPr lang="ko-KR" altLang="en-US" sz="2000" dirty="0"/>
              <a:t>대부분의 </a:t>
            </a:r>
            <a:r>
              <a:rPr lang="en-US" altLang="ko-KR" sz="2000" dirty="0"/>
              <a:t>AI Research Community</a:t>
            </a:r>
            <a:r>
              <a:rPr lang="ko-KR" altLang="en-US" sz="2000" dirty="0"/>
              <a:t>에서 사용 중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Current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98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코드 예제</a:t>
            </a:r>
            <a:endParaRPr lang="en-US" altLang="ko-KR" sz="2400" dirty="0"/>
          </a:p>
          <a:p>
            <a:pPr lvl="1"/>
            <a:r>
              <a:rPr lang="ko-KR" altLang="en-US" sz="2000" dirty="0"/>
              <a:t>간단한 딥러닝 코드 구현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C79A9-DE54-4382-8B89-383773588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1" t="6671" r="6706" b="7034"/>
          <a:stretch/>
        </p:blipFill>
        <p:spPr>
          <a:xfrm>
            <a:off x="912074" y="1958050"/>
            <a:ext cx="3914432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5636A-8799-4946-8D5B-FE46DA3D7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52" t="6951" r="7652" b="6951"/>
          <a:stretch/>
        </p:blipFill>
        <p:spPr>
          <a:xfrm>
            <a:off x="5004048" y="1941778"/>
            <a:ext cx="3514151" cy="40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0B2287-8F7A-9C8D-20E5-FCB7FCDD750F}"/>
              </a:ext>
            </a:extLst>
          </p:cNvPr>
          <p:cNvSpPr/>
          <p:nvPr/>
        </p:nvSpPr>
        <p:spPr>
          <a:xfrm>
            <a:off x="3851914" y="1449627"/>
            <a:ext cx="5218486" cy="155585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836712"/>
            <a:ext cx="8559790" cy="509418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실습환경 도식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실습환경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E0AFE6-AAC7-4E4B-868D-B245F7B9EFA6}"/>
              </a:ext>
            </a:extLst>
          </p:cNvPr>
          <p:cNvSpPr txBox="1">
            <a:spLocks/>
          </p:cNvSpPr>
          <p:nvPr/>
        </p:nvSpPr>
        <p:spPr>
          <a:xfrm>
            <a:off x="683568" y="4203143"/>
            <a:ext cx="8280920" cy="193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로컬</a:t>
            </a:r>
            <a:r>
              <a:rPr lang="en-US" altLang="ko-KR" sz="1500" dirty="0"/>
              <a:t>(local): </a:t>
            </a:r>
            <a:r>
              <a:rPr lang="ko-KR" altLang="en-US" sz="1500" b="0" dirty="0"/>
              <a:t>현재 사용중인 노트북으로</a:t>
            </a:r>
            <a:r>
              <a:rPr lang="en-US" altLang="ko-KR" sz="1500" b="0" dirty="0"/>
              <a:t>, </a:t>
            </a:r>
            <a:r>
              <a:rPr lang="ko-KR" altLang="en-US" sz="1500" b="0" dirty="0"/>
              <a:t>하드웨어 성능 한계로 </a:t>
            </a:r>
            <a:r>
              <a:rPr lang="en-US" altLang="ko-KR" sz="1500" b="0" dirty="0"/>
              <a:t>AI</a:t>
            </a:r>
            <a:r>
              <a:rPr lang="ko-KR" altLang="en-US" sz="1500" b="0" dirty="0"/>
              <a:t> 모델 직접 동작은 어려움</a:t>
            </a:r>
            <a:endParaRPr lang="en-US" altLang="ko-KR" sz="1300" b="0" dirty="0"/>
          </a:p>
          <a:p>
            <a:r>
              <a:rPr lang="ko-KR" altLang="en-US" sz="1500" dirty="0"/>
              <a:t>서버</a:t>
            </a:r>
            <a:r>
              <a:rPr lang="en-US" altLang="ko-KR" sz="1500" dirty="0"/>
              <a:t>(server):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코드가 실제로 저장되고 실행될 고성능 컴퓨터</a:t>
            </a:r>
            <a:endParaRPr lang="en-US" altLang="ko-KR" sz="1500" b="0" dirty="0"/>
          </a:p>
          <a:p>
            <a:r>
              <a:rPr lang="ko-KR" altLang="en-US" sz="1500" dirty="0"/>
              <a:t>터미널</a:t>
            </a:r>
            <a:r>
              <a:rPr lang="en-US" altLang="ko-KR" sz="1500" dirty="0"/>
              <a:t>(terminal):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네트워크 연결</a:t>
            </a:r>
            <a:r>
              <a:rPr lang="en-US" altLang="ko-KR" sz="1500" dirty="0"/>
              <a:t>(SSH)</a:t>
            </a:r>
            <a:r>
              <a:rPr lang="ko-KR" altLang="en-US" sz="1500" b="0" dirty="0"/>
              <a:t>을 통해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로컬에서 서버로 접속하는 창구</a:t>
            </a:r>
            <a:endParaRPr lang="en-US" altLang="ko-KR" sz="1500" b="0" dirty="0"/>
          </a:p>
          <a:p>
            <a:r>
              <a:rPr lang="ko-KR" altLang="en-US" sz="1500" dirty="0" err="1"/>
              <a:t>콘다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conda</a:t>
            </a:r>
            <a:r>
              <a:rPr lang="en-US" altLang="ko-KR" sz="1500" dirty="0"/>
              <a:t>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프로젝트에 맞게 서버 내 환경을 설정하는 도구</a:t>
            </a:r>
            <a:endParaRPr lang="en-US" altLang="ko-KR" sz="1500" b="0" dirty="0"/>
          </a:p>
          <a:p>
            <a:r>
              <a:rPr lang="ko-KR" altLang="en-US" sz="1500" dirty="0"/>
              <a:t>주피터 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jupyter</a:t>
            </a:r>
            <a:r>
              <a:rPr lang="en-US" altLang="ko-KR" sz="1500" dirty="0"/>
              <a:t> lab):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코드 편집 도구</a:t>
            </a:r>
            <a:endParaRPr lang="en-US" altLang="ko-KR" sz="1500" b="0" dirty="0"/>
          </a:p>
        </p:txBody>
      </p:sp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48702502-0A17-41B5-BE0E-B0F4F9E57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68" y="1705539"/>
            <a:ext cx="593920" cy="535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6AB9113-E38E-4EA8-9BD0-537DE6A108FD}"/>
              </a:ext>
            </a:extLst>
          </p:cNvPr>
          <p:cNvGrpSpPr/>
          <p:nvPr/>
        </p:nvGrpSpPr>
        <p:grpSpPr>
          <a:xfrm>
            <a:off x="4016845" y="1449626"/>
            <a:ext cx="1659411" cy="972593"/>
            <a:chOff x="6080722" y="1764267"/>
            <a:chExt cx="1406994" cy="914400"/>
          </a:xfrm>
        </p:grpSpPr>
        <p:pic>
          <p:nvPicPr>
            <p:cNvPr id="7" name="그래픽 6" descr="컴퓨터 단색으로 채워진">
              <a:extLst>
                <a:ext uri="{FF2B5EF4-FFF2-40B4-BE49-F238E27FC236}">
                  <a16:creationId xmlns:a16="http://schemas.microsoft.com/office/drawing/2014/main" id="{1C18B920-ECD5-4647-803A-271823D4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0722" y="1764267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DAABAD14-A925-4C4C-BED3-2B53EB0D7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6948264" y="1764267"/>
              <a:ext cx="291478" cy="914400"/>
            </a:xfrm>
            <a:prstGeom prst="rect">
              <a:avLst/>
            </a:prstGeom>
          </p:spPr>
        </p:pic>
        <p:pic>
          <p:nvPicPr>
            <p:cNvPr id="9" name="그래픽 8" descr="컴퓨터 단색으로 채워진">
              <a:extLst>
                <a:ext uri="{FF2B5EF4-FFF2-40B4-BE49-F238E27FC236}">
                  <a16:creationId xmlns:a16="http://schemas.microsoft.com/office/drawing/2014/main" id="{6902839A-12B0-46A4-A4AB-6E0B0CE695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8124"/>
            <a:stretch/>
          </p:blipFill>
          <p:spPr>
            <a:xfrm>
              <a:off x="7196238" y="1764267"/>
              <a:ext cx="291478" cy="914400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CEC9E-B998-4F15-947C-49520B00D834}"/>
              </a:ext>
            </a:extLst>
          </p:cNvPr>
          <p:cNvSpPr txBox="1">
            <a:spLocks/>
          </p:cNvSpPr>
          <p:nvPr/>
        </p:nvSpPr>
        <p:spPr>
          <a:xfrm>
            <a:off x="269859" y="2338238"/>
            <a:ext cx="1486677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로컬</a:t>
            </a:r>
            <a:r>
              <a:rPr lang="en-US" altLang="ko-KR" sz="1600" dirty="0"/>
              <a:t>(Local)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B4E9B2E-C80D-4A84-ABBF-E06880FD9EFA}"/>
              </a:ext>
            </a:extLst>
          </p:cNvPr>
          <p:cNvSpPr txBox="1">
            <a:spLocks/>
          </p:cNvSpPr>
          <p:nvPr/>
        </p:nvSpPr>
        <p:spPr>
          <a:xfrm>
            <a:off x="3971447" y="2338238"/>
            <a:ext cx="2063198" cy="2635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서버</a:t>
            </a:r>
            <a:r>
              <a:rPr lang="en-US" altLang="ko-KR" sz="1600" dirty="0"/>
              <a:t>(Server)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5B2B12-7C76-4704-BCA7-6B65D022F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71" y="1762683"/>
            <a:ext cx="874728" cy="552211"/>
          </a:xfrm>
          <a:prstGeom prst="rect">
            <a:avLst/>
          </a:prstGeom>
        </p:spPr>
      </p:pic>
      <p:pic>
        <p:nvPicPr>
          <p:cNvPr id="20" name="그래픽 19" descr="줄 화살표: 일자형 단색으로 채워진">
            <a:extLst>
              <a:ext uri="{FF2B5EF4-FFF2-40B4-BE49-F238E27FC236}">
                <a16:creationId xmlns:a16="http://schemas.microsoft.com/office/drawing/2014/main" id="{256E60CB-347D-4EAA-9339-845215D0B5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3162" y="1914599"/>
            <a:ext cx="383835" cy="346161"/>
          </a:xfrm>
          <a:prstGeom prst="rect">
            <a:avLst/>
          </a:prstGeom>
        </p:spPr>
      </p:pic>
      <p:pic>
        <p:nvPicPr>
          <p:cNvPr id="21" name="그래픽 20" descr="줄 화살표: 일자형 단색으로 채워진">
            <a:extLst>
              <a:ext uri="{FF2B5EF4-FFF2-40B4-BE49-F238E27FC236}">
                <a16:creationId xmlns:a16="http://schemas.microsoft.com/office/drawing/2014/main" id="{7F57311D-6255-4D2A-9D32-7402E753EE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0575" y="1797798"/>
            <a:ext cx="383835" cy="346161"/>
          </a:xfrm>
          <a:prstGeom prst="rect">
            <a:avLst/>
          </a:prstGeom>
        </p:spPr>
      </p:pic>
      <p:pic>
        <p:nvPicPr>
          <p:cNvPr id="22" name="그래픽 21" descr="줄 화살표: 일자형 단색으로 채워진">
            <a:extLst>
              <a:ext uri="{FF2B5EF4-FFF2-40B4-BE49-F238E27FC236}">
                <a16:creationId xmlns:a16="http://schemas.microsoft.com/office/drawing/2014/main" id="{8583069A-1C56-4940-87F8-1626190009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383" y="1914599"/>
            <a:ext cx="383835" cy="346161"/>
          </a:xfrm>
          <a:prstGeom prst="rect">
            <a:avLst/>
          </a:prstGeom>
        </p:spPr>
      </p:pic>
      <p:pic>
        <p:nvPicPr>
          <p:cNvPr id="23" name="그래픽 22" descr="줄 화살표: 일자형 단색으로 채워진">
            <a:extLst>
              <a:ext uri="{FF2B5EF4-FFF2-40B4-BE49-F238E27FC236}">
                <a16:creationId xmlns:a16="http://schemas.microsoft.com/office/drawing/2014/main" id="{B91B581D-C32B-406C-83F6-7CA955787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338796" y="1797798"/>
            <a:ext cx="383835" cy="346161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E7275F7-7BB6-45E9-8F61-3D833FDAAD3E}"/>
              </a:ext>
            </a:extLst>
          </p:cNvPr>
          <p:cNvSpPr txBox="1">
            <a:spLocks/>
          </p:cNvSpPr>
          <p:nvPr/>
        </p:nvSpPr>
        <p:spPr>
          <a:xfrm>
            <a:off x="1926998" y="2341081"/>
            <a:ext cx="1606455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터미널</a:t>
            </a:r>
            <a:r>
              <a:rPr lang="en-US" altLang="ko-KR" sz="1600" dirty="0"/>
              <a:t>(Terminal)</a:t>
            </a:r>
          </a:p>
        </p:txBody>
      </p:sp>
      <p:pic>
        <p:nvPicPr>
          <p:cNvPr id="30" name="그래픽 29" descr="문서 단색으로 채워진">
            <a:extLst>
              <a:ext uri="{FF2B5EF4-FFF2-40B4-BE49-F238E27FC236}">
                <a16:creationId xmlns:a16="http://schemas.microsoft.com/office/drawing/2014/main" id="{00A6BB0D-9ADF-4562-AEFE-C7A68FA52A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1584" y="1995012"/>
            <a:ext cx="720135" cy="720135"/>
          </a:xfrm>
          <a:prstGeom prst="rect">
            <a:avLst/>
          </a:prstGeom>
        </p:spPr>
      </p:pic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48E1991E-C40C-4CB7-9FDD-B52A0FB92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328" y="1594640"/>
            <a:ext cx="720135" cy="720135"/>
          </a:xfrm>
          <a:prstGeom prst="rect">
            <a:avLst/>
          </a:prstGeom>
        </p:spPr>
      </p:pic>
      <p:pic>
        <p:nvPicPr>
          <p:cNvPr id="35" name="그래픽 34" descr="문서 단색으로 채워진">
            <a:extLst>
              <a:ext uri="{FF2B5EF4-FFF2-40B4-BE49-F238E27FC236}">
                <a16:creationId xmlns:a16="http://schemas.microsoft.com/office/drawing/2014/main" id="{120D0510-0BC6-4065-86ED-B93FB08693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451" y="2062151"/>
            <a:ext cx="720135" cy="720135"/>
          </a:xfrm>
          <a:prstGeom prst="rect">
            <a:avLst/>
          </a:prstGeom>
        </p:spPr>
      </p:pic>
      <p:pic>
        <p:nvPicPr>
          <p:cNvPr id="37" name="그래픽 36" descr="화살표 원 단색으로 채워진">
            <a:extLst>
              <a:ext uri="{FF2B5EF4-FFF2-40B4-BE49-F238E27FC236}">
                <a16:creationId xmlns:a16="http://schemas.microsoft.com/office/drawing/2014/main" id="{811070B0-D883-4B27-9EF1-77E86133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4717" y="1655164"/>
            <a:ext cx="914400" cy="914400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8C2DB34-B5EC-44AB-86B9-D1C7C6CC9352}"/>
              </a:ext>
            </a:extLst>
          </p:cNvPr>
          <p:cNvSpPr txBox="1">
            <a:spLocks/>
          </p:cNvSpPr>
          <p:nvPr/>
        </p:nvSpPr>
        <p:spPr>
          <a:xfrm>
            <a:off x="2356811" y="2635353"/>
            <a:ext cx="591149" cy="2606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54222839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58467</TotalTime>
  <Words>1194</Words>
  <Application>Microsoft Office PowerPoint</Application>
  <PresentationFormat>화면 슬라이드 쇼(4:3)</PresentationFormat>
  <Paragraphs>244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Vani</vt:lpstr>
      <vt:lpstr>Wingdings</vt:lpstr>
      <vt:lpstr>HIL</vt:lpstr>
      <vt:lpstr>Lecture 1</vt:lpstr>
      <vt:lpstr>Preparation</vt:lpstr>
      <vt:lpstr>Preparation</vt:lpstr>
      <vt:lpstr>Contents</vt:lpstr>
      <vt:lpstr>Intro</vt:lpstr>
      <vt:lpstr>Intro</vt:lpstr>
      <vt:lpstr>Current Works</vt:lpstr>
      <vt:lpstr>Intro</vt:lpstr>
      <vt:lpstr>실습환경</vt:lpstr>
      <vt:lpstr>실습환경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Python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PyTorch 입문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진모 한</cp:lastModifiedBy>
  <cp:revision>1300</cp:revision>
  <cp:lastPrinted>2023-07-04T01:07:53Z</cp:lastPrinted>
  <dcterms:created xsi:type="dcterms:W3CDTF">2012-08-30T16:26:44Z</dcterms:created>
  <dcterms:modified xsi:type="dcterms:W3CDTF">2025-02-09T06:32:45Z</dcterms:modified>
</cp:coreProperties>
</file>