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695" r:id="rId3"/>
    <p:sldId id="668" r:id="rId4"/>
    <p:sldId id="726" r:id="rId5"/>
    <p:sldId id="696" r:id="rId6"/>
    <p:sldId id="725" r:id="rId7"/>
    <p:sldId id="727" r:id="rId8"/>
    <p:sldId id="728" r:id="rId9"/>
    <p:sldId id="729" r:id="rId10"/>
    <p:sldId id="730" r:id="rId11"/>
    <p:sldId id="731" r:id="rId12"/>
    <p:sldId id="732" r:id="rId13"/>
    <p:sldId id="733" r:id="rId14"/>
    <p:sldId id="734" r:id="rId15"/>
    <p:sldId id="735" r:id="rId16"/>
    <p:sldId id="736" r:id="rId17"/>
    <p:sldId id="737" r:id="rId18"/>
    <p:sldId id="738" r:id="rId19"/>
    <p:sldId id="739" r:id="rId20"/>
    <p:sldId id="740" r:id="rId21"/>
    <p:sldId id="741" r:id="rId22"/>
    <p:sldId id="742" r:id="rId23"/>
    <p:sldId id="743" r:id="rId24"/>
    <p:sldId id="751" r:id="rId25"/>
    <p:sldId id="744" r:id="rId26"/>
    <p:sldId id="745" r:id="rId27"/>
    <p:sldId id="746" r:id="rId28"/>
    <p:sldId id="747" r:id="rId29"/>
    <p:sldId id="748" r:id="rId30"/>
    <p:sldId id="749" r:id="rId31"/>
    <p:sldId id="750" r:id="rId32"/>
    <p:sldId id="718" r:id="rId33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F81BD"/>
    <a:srgbClr val="0000FF"/>
    <a:srgbClr val="505050"/>
    <a:srgbClr val="FFF2CC"/>
    <a:srgbClr val="376092"/>
    <a:srgbClr val="C4BD97"/>
    <a:srgbClr val="E9EDF4"/>
    <a:srgbClr val="D0D8E8"/>
    <a:srgbClr val="FFE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0461" autoAdjust="0"/>
  </p:normalViewPr>
  <p:slideViewPr>
    <p:cSldViewPr showGuides="1">
      <p:cViewPr varScale="1">
        <p:scale>
          <a:sx n="113" d="100"/>
          <a:sy n="113" d="100"/>
        </p:scale>
        <p:origin x="159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34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787D8-954D-4A64-8E36-573D00F02EE4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8238-EDA9-4A7E-9915-99A28637A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65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E97DE-87A3-4461-838D-96C2C7DDEC2B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0DDA1-1BFF-4C02-8E1C-5B0DEC6E9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3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06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4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825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333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41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221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59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442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300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6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81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689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975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106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83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0949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418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204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621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784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1082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86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601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140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386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81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388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185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81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6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06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1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>
          <a:xfrm>
            <a:off x="0" y="1"/>
            <a:ext cx="9144000" cy="2996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 userDrawn="1"/>
        </p:nvSpPr>
        <p:spPr>
          <a:xfrm>
            <a:off x="323529" y="953615"/>
            <a:ext cx="8496944" cy="17748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 userDrawn="1"/>
        </p:nvSpPr>
        <p:spPr>
          <a:xfrm>
            <a:off x="-35519" y="4955412"/>
            <a:ext cx="9140634" cy="1911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124744"/>
            <a:ext cx="8352928" cy="1470025"/>
          </a:xfrm>
        </p:spPr>
        <p:txBody>
          <a:bodyPr>
            <a:normAutofit/>
          </a:bodyPr>
          <a:lstStyle>
            <a:lvl1pPr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105160"/>
            <a:ext cx="6400800" cy="160972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-6223" y="2996952"/>
            <a:ext cx="91502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-3366" y="494622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3131840" y="5359818"/>
            <a:ext cx="309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001970"/>
                </a:solidFill>
                <a:latin typeface="Vani" panose="020B0502040204020203" pitchFamily="34" charset="0"/>
                <a:cs typeface="Vani" panose="020B0502040204020203" pitchFamily="34" charset="0"/>
              </a:rPr>
              <a:t>Seoul National University</a:t>
            </a:r>
            <a:endParaRPr lang="ko-KR" altLang="en-US" sz="2000" b="0" dirty="0">
              <a:solidFill>
                <a:srgbClr val="001970"/>
              </a:solidFill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914" y="5260583"/>
            <a:ext cx="467910" cy="467910"/>
          </a:xfrm>
          <a:prstGeom prst="rect">
            <a:avLst/>
          </a:prstGeom>
        </p:spPr>
      </p:pic>
      <p:pic>
        <p:nvPicPr>
          <p:cNvPr id="15" name="Picture 4" descr="D:\dhhong\My Pictures\Lab\HIL-stamp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980" y="5973095"/>
            <a:ext cx="461907" cy="367803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 userDrawn="1"/>
        </p:nvSpPr>
        <p:spPr>
          <a:xfrm>
            <a:off x="3131839" y="6024736"/>
            <a:ext cx="3457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001970"/>
                </a:solidFill>
                <a:latin typeface="Vani" panose="020B0502040204020203" pitchFamily="34" charset="0"/>
                <a:cs typeface="Vani" panose="020B0502040204020203" pitchFamily="34" charset="0"/>
              </a:rPr>
              <a:t>Human Interface Laboratory</a:t>
            </a:r>
            <a:endParaRPr lang="ko-KR" altLang="en-US" sz="2000" b="0">
              <a:solidFill>
                <a:srgbClr val="001970"/>
              </a:solidFill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1241" y="-1"/>
            <a:ext cx="9144000" cy="764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0" y="6420596"/>
            <a:ext cx="9144000" cy="437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>
            <a:lvl1pPr algn="ctr">
              <a:defRPr lang="ko-KR" altLang="en-US" sz="3200" b="1" dirty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5067" y="911404"/>
            <a:ext cx="8784976" cy="5328591"/>
          </a:xfrm>
          <a:noFill/>
        </p:spPr>
        <p:txBody>
          <a:bodyPr>
            <a:normAutofit/>
          </a:bodyPr>
          <a:lstStyle>
            <a:lvl1pPr>
              <a:lnSpc>
                <a:spcPct val="114000"/>
              </a:lnSpc>
              <a:defRPr sz="2000" b="1"/>
            </a:lvl1pPr>
            <a:lvl2pPr>
              <a:lnSpc>
                <a:spcPct val="114000"/>
              </a:lnSpc>
              <a:buSzPct val="80000"/>
              <a:buFont typeface="Wingdings" pitchFamily="2" charset="2"/>
              <a:buChar char="§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14000"/>
              </a:lnSpc>
              <a:defRPr sz="1600"/>
            </a:lvl3pPr>
            <a:lvl4pPr>
              <a:lnSpc>
                <a:spcPct val="114000"/>
              </a:lnSpc>
              <a:defRPr sz="1400"/>
            </a:lvl4pPr>
            <a:lvl5pPr>
              <a:lnSpc>
                <a:spcPct val="114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2726432" y="6480255"/>
            <a:ext cx="1917576" cy="328157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EE3BCBA-DAFA-4073-9158-B305124C38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642059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75727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 userDrawn="1"/>
        </p:nvGrpSpPr>
        <p:grpSpPr>
          <a:xfrm>
            <a:off x="158081" y="6453336"/>
            <a:ext cx="2685727" cy="374350"/>
            <a:chOff x="134603" y="6452123"/>
            <a:chExt cx="2685727" cy="374350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74009" y="6485410"/>
              <a:ext cx="22463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Seoul National University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03" y="6452123"/>
              <a:ext cx="374350" cy="374350"/>
            </a:xfrm>
            <a:prstGeom prst="rect">
              <a:avLst/>
            </a:prstGeom>
          </p:spPr>
        </p:pic>
      </p:grpSp>
      <p:pic>
        <p:nvPicPr>
          <p:cNvPr id="14" name="Picture 4" descr="D:\dhhong\My Pictures\Lab\HIL-stamp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6461500"/>
            <a:ext cx="461907" cy="36780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 userDrawn="1"/>
        </p:nvSpPr>
        <p:spPr>
          <a:xfrm>
            <a:off x="7163191" y="6477797"/>
            <a:ext cx="1934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Human Interface</a:t>
            </a:r>
            <a:r>
              <a:rPr lang="en-US" altLang="ko-KR" sz="140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Lab.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65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2"/>
          <p:cNvSpPr>
            <a:spLocks noGrp="1"/>
          </p:cNvSpPr>
          <p:nvPr>
            <p:ph type="pic" idx="12"/>
          </p:nvPr>
        </p:nvSpPr>
        <p:spPr>
          <a:xfrm>
            <a:off x="3786182" y="714356"/>
            <a:ext cx="4857784" cy="3071834"/>
          </a:xfrm>
          <a:effectLst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7" y="4406900"/>
            <a:ext cx="7708926" cy="1362075"/>
          </a:xfr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pic>
        <p:nvPicPr>
          <p:cNvPr id="11" name="그림 10" descr="서울대로고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3429000"/>
            <a:ext cx="2786082" cy="64393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EE3BCBA-DAFA-4073-9158-B305124C38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Lecture</a:t>
            </a:r>
            <a:r>
              <a:rPr lang="ko-KR" altLang="en-US" sz="2800" dirty="0"/>
              <a:t> </a:t>
            </a:r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105160"/>
            <a:ext cx="9144000" cy="1609724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400" dirty="0"/>
              <a:t>Hello Python,</a:t>
            </a:r>
          </a:p>
          <a:p>
            <a:r>
              <a:rPr lang="en-US" altLang="ko-KR" sz="2400" dirty="0"/>
              <a:t>Hello </a:t>
            </a:r>
            <a:r>
              <a:rPr lang="en-US" altLang="ko-KR" sz="2400" dirty="0" err="1"/>
              <a:t>PyTorch</a:t>
            </a:r>
            <a:r>
              <a:rPr lang="en-US" altLang="ko-KR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101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출력과 입력</a:t>
            </a:r>
            <a:endParaRPr lang="en-US" altLang="ko-KR" sz="2200" dirty="0"/>
          </a:p>
          <a:p>
            <a:pPr lvl="1"/>
            <a:r>
              <a:rPr lang="en-US" altLang="ko-KR" sz="2000" dirty="0"/>
              <a:t>input: </a:t>
            </a:r>
            <a:r>
              <a:rPr lang="ko-KR" altLang="en-US" sz="2000" dirty="0"/>
              <a:t>입력</a:t>
            </a:r>
            <a:endParaRPr lang="en-US" altLang="ko-KR" sz="2000" dirty="0"/>
          </a:p>
          <a:p>
            <a:pPr lvl="2"/>
            <a:r>
              <a:rPr lang="ko-KR" altLang="en-US" sz="1800" dirty="0"/>
              <a:t>프로그램에 사용자가 원하는 텍스트나 변수의 내용을 입력할 때 사용</a:t>
            </a:r>
            <a:endParaRPr lang="en-US" altLang="ko-KR" sz="1800" dirty="0"/>
          </a:p>
          <a:p>
            <a:pPr marL="914400" lvl="2" indent="0">
              <a:buNone/>
            </a:pPr>
            <a:endParaRPr lang="en-US" altLang="ko-KR" sz="1800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DBC7E5-535F-4A3D-9B4D-4140AD3EDD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60" t="25039" r="14778" b="26076"/>
          <a:stretch/>
        </p:blipFill>
        <p:spPr>
          <a:xfrm>
            <a:off x="1727684" y="3217604"/>
            <a:ext cx="5688632" cy="220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3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4896544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자료형</a:t>
            </a:r>
            <a:r>
              <a:rPr lang="en-US" altLang="ko-KR" sz="2200" dirty="0"/>
              <a:t>: </a:t>
            </a:r>
            <a:r>
              <a:rPr lang="ko-KR" altLang="en-US" sz="2200" dirty="0"/>
              <a:t>변수의 </a:t>
            </a:r>
            <a:r>
              <a:rPr lang="en-US" altLang="ko-KR" sz="2200" dirty="0"/>
              <a:t>‘</a:t>
            </a:r>
            <a:r>
              <a:rPr lang="ko-KR" altLang="en-US" sz="2200" dirty="0"/>
              <a:t>품사</a:t>
            </a:r>
            <a:r>
              <a:rPr lang="en-US" altLang="ko-KR" sz="2200" dirty="0"/>
              <a:t>’</a:t>
            </a:r>
          </a:p>
          <a:p>
            <a:pPr lvl="1"/>
            <a:r>
              <a:rPr lang="ko-KR" altLang="en-US" sz="2000" dirty="0"/>
              <a:t>숫자형</a:t>
            </a:r>
            <a:endParaRPr lang="en-US" altLang="ko-KR" sz="2000" dirty="0"/>
          </a:p>
          <a:p>
            <a:pPr lvl="2"/>
            <a:r>
              <a:rPr lang="en-US" altLang="ko-KR" dirty="0"/>
              <a:t>int(</a:t>
            </a:r>
            <a:r>
              <a:rPr lang="ko-KR" altLang="en-US" dirty="0"/>
              <a:t>정수</a:t>
            </a:r>
            <a:r>
              <a:rPr lang="en-US" altLang="ko-KR" dirty="0"/>
              <a:t>), float(</a:t>
            </a:r>
            <a:r>
              <a:rPr lang="ko-KR" altLang="en-US" dirty="0"/>
              <a:t>실수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endParaRPr lang="en-US" altLang="ko-KR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8E6E2F-A729-4C05-9F64-D6BED0F31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3122966"/>
            <a:ext cx="2671153" cy="14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자료형</a:t>
            </a:r>
            <a:r>
              <a:rPr lang="en-US" altLang="ko-KR" sz="2200" dirty="0"/>
              <a:t>: </a:t>
            </a:r>
            <a:r>
              <a:rPr lang="ko-KR" altLang="en-US" sz="2200" dirty="0"/>
              <a:t>변수의 </a:t>
            </a:r>
            <a:r>
              <a:rPr lang="en-US" altLang="ko-KR" sz="2200" dirty="0"/>
              <a:t>‘</a:t>
            </a:r>
            <a:r>
              <a:rPr lang="ko-KR" altLang="en-US" sz="2200" dirty="0"/>
              <a:t>품사</a:t>
            </a:r>
            <a:r>
              <a:rPr lang="en-US" altLang="ko-KR" sz="2200" dirty="0"/>
              <a:t>’</a:t>
            </a:r>
          </a:p>
          <a:p>
            <a:pPr lvl="1"/>
            <a:r>
              <a:rPr lang="ko-KR" altLang="en-US" sz="2000" dirty="0"/>
              <a:t>문자열</a:t>
            </a:r>
            <a:endParaRPr lang="en-US" altLang="ko-KR" sz="2000" dirty="0"/>
          </a:p>
          <a:p>
            <a:pPr lvl="2"/>
            <a:r>
              <a:rPr lang="ko-KR" altLang="en-US" dirty="0"/>
              <a:t>큰따옴표</a:t>
            </a:r>
            <a:r>
              <a:rPr lang="en-US" altLang="ko-KR" dirty="0"/>
              <a:t>(“”) </a:t>
            </a:r>
            <a:r>
              <a:rPr lang="ko-KR" altLang="en-US" dirty="0"/>
              <a:t>또는 작은따옴표</a:t>
            </a:r>
            <a:r>
              <a:rPr lang="en-US" altLang="ko-KR" dirty="0"/>
              <a:t>(‘’)</a:t>
            </a:r>
            <a:r>
              <a:rPr lang="ko-KR" altLang="en-US" dirty="0"/>
              <a:t>로 묶음</a:t>
            </a:r>
            <a:endParaRPr lang="en-US" altLang="ko-KR" dirty="0"/>
          </a:p>
          <a:p>
            <a:pPr lvl="2"/>
            <a:r>
              <a:rPr lang="en-US" altLang="ko-KR" dirty="0"/>
              <a:t>s[0]: </a:t>
            </a:r>
            <a:r>
              <a:rPr lang="ko-KR" altLang="en-US" dirty="0"/>
              <a:t>문자열의 첫 번째 글자</a:t>
            </a:r>
            <a:r>
              <a:rPr lang="en-US" altLang="ko-KR" dirty="0"/>
              <a:t>, s[1:4]: </a:t>
            </a:r>
            <a:r>
              <a:rPr lang="ko-KR" altLang="en-US" dirty="0"/>
              <a:t>문자열의 두 번째</a:t>
            </a:r>
            <a:r>
              <a:rPr lang="en-US" altLang="ko-KR" dirty="0"/>
              <a:t>~</a:t>
            </a:r>
            <a:r>
              <a:rPr lang="ko-KR" altLang="en-US" dirty="0"/>
              <a:t>다섯 번째 글자</a:t>
            </a:r>
            <a:endParaRPr lang="en-US" altLang="ko-KR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C27340-5344-43F3-B619-8AD9B844A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042" y="3356992"/>
            <a:ext cx="3535915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7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자료형</a:t>
            </a:r>
            <a:r>
              <a:rPr lang="en-US" altLang="ko-KR" sz="2200" dirty="0"/>
              <a:t>: </a:t>
            </a:r>
            <a:r>
              <a:rPr lang="ko-KR" altLang="en-US" sz="2200" dirty="0"/>
              <a:t>변수의 </a:t>
            </a:r>
            <a:r>
              <a:rPr lang="en-US" altLang="ko-KR" sz="2200" dirty="0"/>
              <a:t>‘</a:t>
            </a:r>
            <a:r>
              <a:rPr lang="ko-KR" altLang="en-US" sz="2200" dirty="0"/>
              <a:t>품사</a:t>
            </a:r>
            <a:r>
              <a:rPr lang="en-US" altLang="ko-KR" sz="2200" dirty="0"/>
              <a:t>’</a:t>
            </a:r>
          </a:p>
          <a:p>
            <a:pPr lvl="1"/>
            <a:r>
              <a:rPr lang="ko-KR" altLang="en-US" sz="2000" dirty="0"/>
              <a:t>리스트</a:t>
            </a:r>
            <a:r>
              <a:rPr lang="en-US" altLang="ko-KR" sz="2000" dirty="0"/>
              <a:t>: </a:t>
            </a:r>
            <a:r>
              <a:rPr lang="ko-KR" altLang="en-US" sz="2000" dirty="0"/>
              <a:t>여러 데이터를 저장하는 </a:t>
            </a:r>
            <a:r>
              <a:rPr lang="en-US" altLang="ko-KR" sz="2000" dirty="0"/>
              <a:t>‘</a:t>
            </a:r>
            <a:r>
              <a:rPr lang="ko-KR" altLang="en-US" sz="2000" dirty="0"/>
              <a:t>유연한</a:t>
            </a:r>
            <a:r>
              <a:rPr lang="en-US" altLang="ko-KR" sz="2000" dirty="0"/>
              <a:t>’</a:t>
            </a:r>
            <a:r>
              <a:rPr lang="ko-KR" altLang="en-US" sz="2000" dirty="0"/>
              <a:t> 상자와 같음</a:t>
            </a:r>
            <a:endParaRPr lang="en-US" altLang="ko-KR" sz="2000" dirty="0"/>
          </a:p>
          <a:p>
            <a:pPr lvl="2"/>
            <a:r>
              <a:rPr lang="ko-KR" altLang="en-US" dirty="0"/>
              <a:t>개별 데이터를 넣었다 빼는 것이 자유로움</a:t>
            </a:r>
            <a:r>
              <a:rPr lang="en-US" altLang="ko-KR" dirty="0"/>
              <a:t>(mutable)</a:t>
            </a:r>
          </a:p>
          <a:p>
            <a:pPr lvl="2"/>
            <a:r>
              <a:rPr lang="ko-KR" altLang="en-US" dirty="0"/>
              <a:t>대신 처리 속도가 </a:t>
            </a:r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r>
              <a:rPr lang="ko-KR" altLang="en-US" dirty="0"/>
              <a:t> 자료형에 비해 느림</a:t>
            </a:r>
            <a:endParaRPr lang="en-US" altLang="ko-KR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C74DAF-DA7F-4BEF-99CB-BBB6FE417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24" y="3212976"/>
            <a:ext cx="4968552" cy="212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3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자료형</a:t>
            </a:r>
            <a:r>
              <a:rPr lang="en-US" altLang="ko-KR" sz="2200" dirty="0"/>
              <a:t>: </a:t>
            </a:r>
            <a:r>
              <a:rPr lang="ko-KR" altLang="en-US" sz="2200" dirty="0"/>
              <a:t>변수의 </a:t>
            </a:r>
            <a:r>
              <a:rPr lang="en-US" altLang="ko-KR" sz="2200" dirty="0"/>
              <a:t>‘</a:t>
            </a:r>
            <a:r>
              <a:rPr lang="ko-KR" altLang="en-US" sz="2200" dirty="0"/>
              <a:t>품사</a:t>
            </a:r>
            <a:r>
              <a:rPr lang="en-US" altLang="ko-KR" sz="2200" dirty="0"/>
              <a:t>’</a:t>
            </a:r>
          </a:p>
          <a:p>
            <a:pPr lvl="1"/>
            <a:r>
              <a:rPr lang="ko-KR" altLang="en-US" sz="2000" dirty="0" err="1"/>
              <a:t>튜플</a:t>
            </a:r>
            <a:r>
              <a:rPr lang="en-US" altLang="ko-KR" sz="2000" dirty="0"/>
              <a:t>: </a:t>
            </a:r>
            <a:r>
              <a:rPr lang="ko-KR" altLang="en-US" sz="2000" dirty="0"/>
              <a:t>여러 데이터를 저장하는 </a:t>
            </a:r>
            <a:r>
              <a:rPr lang="en-US" altLang="ko-KR" sz="2000" dirty="0"/>
              <a:t>‘</a:t>
            </a:r>
            <a:r>
              <a:rPr lang="ko-KR" altLang="en-US" sz="2000" dirty="0"/>
              <a:t>고정된</a:t>
            </a:r>
            <a:r>
              <a:rPr lang="en-US" altLang="ko-KR" sz="2000" dirty="0"/>
              <a:t>’</a:t>
            </a:r>
            <a:r>
              <a:rPr lang="ko-KR" altLang="en-US" sz="2000" dirty="0"/>
              <a:t> 상자와 같음</a:t>
            </a:r>
            <a:endParaRPr lang="en-US" altLang="ko-KR" sz="2000" dirty="0"/>
          </a:p>
          <a:p>
            <a:pPr lvl="2"/>
            <a:r>
              <a:rPr lang="ko-KR" altLang="en-US" dirty="0"/>
              <a:t>개별 데이터를 넣었다 빼는 것이 어려움</a:t>
            </a:r>
            <a:r>
              <a:rPr lang="en-US" altLang="ko-KR" dirty="0"/>
              <a:t>(immutable)</a:t>
            </a:r>
          </a:p>
          <a:p>
            <a:pPr lvl="2"/>
            <a:r>
              <a:rPr lang="ko-KR" altLang="en-US" dirty="0"/>
              <a:t>대신 처리 속도가 리스트</a:t>
            </a:r>
            <a:r>
              <a:rPr lang="en-US" altLang="ko-KR" dirty="0"/>
              <a:t>(list)</a:t>
            </a:r>
            <a:r>
              <a:rPr lang="ko-KR" altLang="en-US" dirty="0"/>
              <a:t> 자료형에 비해 빠름</a:t>
            </a:r>
            <a:endParaRPr lang="en-US" altLang="ko-KR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D06EF8-D162-471B-97DD-7F2109C81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284984"/>
            <a:ext cx="311484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8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자료형</a:t>
            </a:r>
            <a:r>
              <a:rPr lang="en-US" altLang="ko-KR" sz="2200" dirty="0"/>
              <a:t>: </a:t>
            </a:r>
            <a:r>
              <a:rPr lang="ko-KR" altLang="en-US" sz="2200" dirty="0"/>
              <a:t>변수의 </a:t>
            </a:r>
            <a:r>
              <a:rPr lang="en-US" altLang="ko-KR" sz="2200" dirty="0"/>
              <a:t>‘</a:t>
            </a:r>
            <a:r>
              <a:rPr lang="ko-KR" altLang="en-US" sz="2200" dirty="0"/>
              <a:t>품사</a:t>
            </a:r>
            <a:r>
              <a:rPr lang="en-US" altLang="ko-KR" sz="2200" dirty="0"/>
              <a:t>’</a:t>
            </a:r>
          </a:p>
          <a:p>
            <a:pPr lvl="1"/>
            <a:r>
              <a:rPr lang="ko-KR" altLang="en-US" sz="2000" dirty="0" err="1"/>
              <a:t>딕셔너리</a:t>
            </a:r>
            <a:r>
              <a:rPr lang="en-US" altLang="ko-KR" sz="2000" dirty="0"/>
              <a:t>: </a:t>
            </a:r>
            <a:r>
              <a:rPr lang="ko-KR" altLang="en-US" sz="2000" dirty="0"/>
              <a:t>여러 데이터를 </a:t>
            </a:r>
            <a:r>
              <a:rPr lang="en-US" altLang="ko-KR" sz="2000" dirty="0"/>
              <a:t>‘</a:t>
            </a:r>
            <a:r>
              <a:rPr lang="ko-KR" altLang="en-US" sz="2000" dirty="0"/>
              <a:t>라벨을 붙여</a:t>
            </a:r>
            <a:r>
              <a:rPr lang="en-US" altLang="ko-KR" sz="2000" dirty="0"/>
              <a:t>‘ </a:t>
            </a:r>
            <a:r>
              <a:rPr lang="ko-KR" altLang="en-US" sz="2000" dirty="0"/>
              <a:t>저장하는 상자와 같음</a:t>
            </a:r>
            <a:endParaRPr lang="en-US" altLang="ko-KR" sz="2000" dirty="0"/>
          </a:p>
          <a:p>
            <a:pPr lvl="2"/>
            <a:r>
              <a:rPr lang="en-US" altLang="ko-KR" dirty="0"/>
              <a:t>Key-value </a:t>
            </a:r>
            <a:r>
              <a:rPr lang="ko-KR" altLang="en-US" dirty="0"/>
              <a:t>쌍으로 데이터를 저장함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3B7453-3D08-452D-B903-F020A91D0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760" y="3104964"/>
            <a:ext cx="414109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72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 err="1"/>
              <a:t>반복문</a:t>
            </a:r>
            <a:endParaRPr lang="en-US" altLang="ko-KR" sz="2200" dirty="0"/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: </a:t>
            </a:r>
            <a:r>
              <a:rPr lang="ko-KR" altLang="en-US" dirty="0"/>
              <a:t>각 요소에 대하여 </a:t>
            </a:r>
            <a:r>
              <a:rPr lang="ko-KR" altLang="en-US" dirty="0" err="1"/>
              <a:t>들여쓰기된</a:t>
            </a:r>
            <a:r>
              <a:rPr lang="ko-KR" altLang="en-US" dirty="0"/>
              <a:t> 행위를 반복 수행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7E9C16-D554-4891-AF54-13B92363B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797" y="2996952"/>
            <a:ext cx="312840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4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 err="1"/>
              <a:t>반복문</a:t>
            </a:r>
            <a:endParaRPr lang="en-US" altLang="ko-KR" sz="2200" dirty="0"/>
          </a:p>
          <a:p>
            <a:pPr lvl="1"/>
            <a:r>
              <a:rPr lang="en-US" altLang="ko-KR" dirty="0"/>
              <a:t>While</a:t>
            </a:r>
            <a:r>
              <a:rPr lang="ko-KR" altLang="en-US" dirty="0"/>
              <a:t>문</a:t>
            </a:r>
            <a:r>
              <a:rPr lang="en-US" altLang="ko-KR" dirty="0"/>
              <a:t>: </a:t>
            </a:r>
            <a:r>
              <a:rPr lang="ko-KR" altLang="en-US" dirty="0"/>
              <a:t>어떤 조건의 </a:t>
            </a:r>
            <a:r>
              <a:rPr lang="ko-KR" altLang="en-US" dirty="0" err="1"/>
              <a:t>평가값이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일 때까지 </a:t>
            </a:r>
            <a:r>
              <a:rPr lang="ko-KR" altLang="en-US" dirty="0" err="1"/>
              <a:t>들여쓰기된</a:t>
            </a:r>
            <a:r>
              <a:rPr lang="ko-KR" altLang="en-US" dirty="0"/>
              <a:t> 행위를</a:t>
            </a:r>
            <a:r>
              <a:rPr lang="en-US" altLang="ko-KR" dirty="0"/>
              <a:t> </a:t>
            </a:r>
            <a:r>
              <a:rPr lang="ko-KR" altLang="en-US" dirty="0"/>
              <a:t>반복 수행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8ABE22-6D7F-4886-8A7F-29CB442ED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731" y="2564904"/>
            <a:ext cx="3419147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64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230425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조건문</a:t>
            </a:r>
            <a:endParaRPr lang="en-US" altLang="ko-KR" sz="2200" dirty="0"/>
          </a:p>
          <a:p>
            <a:pPr lvl="1"/>
            <a:r>
              <a:rPr lang="ko-KR" altLang="en-US" dirty="0"/>
              <a:t>조건에 따라 수행되는 코드를 다르게 할 수 있음</a:t>
            </a:r>
            <a:r>
              <a:rPr lang="en-US" altLang="ko-KR" dirty="0"/>
              <a:t>(Branch)</a:t>
            </a:r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) Python</a:t>
            </a:r>
            <a:r>
              <a:rPr lang="ko-KR" altLang="en-US" dirty="0"/>
              <a:t>에서 </a:t>
            </a:r>
            <a:r>
              <a:rPr lang="en-US" altLang="ko-KR" dirty="0"/>
              <a:t>‘=‘</a:t>
            </a:r>
            <a:r>
              <a:rPr lang="ko-KR" altLang="en-US" dirty="0"/>
              <a:t>과</a:t>
            </a:r>
            <a:r>
              <a:rPr lang="en-US" altLang="ko-KR" dirty="0"/>
              <a:t> ‘==‘</a:t>
            </a:r>
            <a:r>
              <a:rPr lang="ko-KR" altLang="en-US" dirty="0"/>
              <a:t>는 다름</a:t>
            </a:r>
            <a:endParaRPr lang="en-US" altLang="ko-KR" dirty="0"/>
          </a:p>
          <a:p>
            <a:pPr lvl="2"/>
            <a:r>
              <a:rPr lang="en-US" altLang="ko-KR" dirty="0"/>
              <a:t>‘=‘:</a:t>
            </a:r>
            <a:r>
              <a:rPr lang="ko-KR" altLang="en-US" dirty="0"/>
              <a:t> 좌변의 변수에</a:t>
            </a:r>
            <a:r>
              <a:rPr lang="en-US" altLang="ko-KR" dirty="0"/>
              <a:t>,</a:t>
            </a:r>
            <a:r>
              <a:rPr lang="ko-KR" altLang="en-US" dirty="0"/>
              <a:t> 우변을 계산한 값을 </a:t>
            </a:r>
            <a:r>
              <a:rPr lang="ko-KR" altLang="en-US" b="1" dirty="0"/>
              <a:t>할당</a:t>
            </a:r>
            <a:r>
              <a:rPr lang="ko-KR" altLang="en-US" dirty="0"/>
              <a:t>하는 기호</a:t>
            </a:r>
            <a:endParaRPr lang="en-US" altLang="ko-KR" dirty="0"/>
          </a:p>
          <a:p>
            <a:pPr lvl="3"/>
            <a:r>
              <a:rPr lang="en-US" altLang="ko-KR" dirty="0"/>
              <a:t>Ex. x= x+10: </a:t>
            </a:r>
            <a:r>
              <a:rPr lang="ko-KR" altLang="en-US" dirty="0"/>
              <a:t>변수 </a:t>
            </a:r>
            <a:r>
              <a:rPr lang="en-US" altLang="ko-KR" dirty="0"/>
              <a:t>x</a:t>
            </a:r>
            <a:r>
              <a:rPr lang="ko-KR" altLang="en-US" dirty="0"/>
              <a:t>에 기존 </a:t>
            </a:r>
            <a:r>
              <a:rPr lang="en-US" altLang="ko-KR" dirty="0"/>
              <a:t>x</a:t>
            </a:r>
            <a:r>
              <a:rPr lang="ko-KR" altLang="en-US" dirty="0"/>
              <a:t>값에 </a:t>
            </a:r>
            <a:r>
              <a:rPr lang="en-US" altLang="ko-KR" dirty="0"/>
              <a:t>10</a:t>
            </a:r>
            <a:r>
              <a:rPr lang="ko-KR" altLang="en-US" dirty="0"/>
              <a:t>을 더한 새로운 값을 할당하겠다</a:t>
            </a:r>
            <a:endParaRPr lang="en-US" altLang="ko-KR" dirty="0"/>
          </a:p>
          <a:p>
            <a:pPr lvl="2"/>
            <a:r>
              <a:rPr lang="en-US" altLang="ko-KR" dirty="0"/>
              <a:t>‘==‘: </a:t>
            </a:r>
            <a:r>
              <a:rPr lang="ko-KR" altLang="en-US" dirty="0"/>
              <a:t>좌변과 우변을 각각 계산한 값이 </a:t>
            </a:r>
            <a:r>
              <a:rPr lang="ko-KR" altLang="en-US" dirty="0" err="1"/>
              <a:t>같은지</a:t>
            </a:r>
            <a:r>
              <a:rPr lang="ko-KR" altLang="en-US" dirty="0"/>
              <a:t> </a:t>
            </a:r>
            <a:r>
              <a:rPr lang="ko-KR" altLang="en-US" dirty="0" err="1"/>
              <a:t>다른지</a:t>
            </a:r>
            <a:r>
              <a:rPr lang="ko-KR" altLang="en-US" dirty="0"/>
              <a:t> </a:t>
            </a:r>
            <a:r>
              <a:rPr lang="en-US" altLang="ko-KR" dirty="0"/>
              <a:t>True/False</a:t>
            </a:r>
            <a:r>
              <a:rPr lang="ko-KR" altLang="en-US" dirty="0"/>
              <a:t>로 </a:t>
            </a:r>
            <a:r>
              <a:rPr lang="ko-KR" altLang="en-US" b="1" dirty="0"/>
              <a:t>판단</a:t>
            </a:r>
            <a:r>
              <a:rPr lang="ko-KR" altLang="en-US" dirty="0"/>
              <a:t>하는 기호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0B582E-D478-4F55-85C7-357C74181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789040"/>
            <a:ext cx="131305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38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함수</a:t>
            </a:r>
            <a:endParaRPr lang="en-US" altLang="ko-KR" sz="2200" dirty="0"/>
          </a:p>
          <a:p>
            <a:pPr lvl="1"/>
            <a:r>
              <a:rPr lang="ko-KR" altLang="en-US" dirty="0"/>
              <a:t>특정 행위들을 수행하고</a:t>
            </a:r>
            <a:r>
              <a:rPr lang="en-US" altLang="ko-KR" dirty="0"/>
              <a:t> </a:t>
            </a:r>
            <a:r>
              <a:rPr lang="ko-KR" altLang="en-US" dirty="0"/>
              <a:t>경우에 따라 반환하는 코드 블록</a:t>
            </a:r>
            <a:endParaRPr lang="en-US" altLang="ko-KR" dirty="0"/>
          </a:p>
          <a:p>
            <a:pPr lvl="1"/>
            <a:r>
              <a:rPr lang="ko-KR" altLang="en-US" dirty="0"/>
              <a:t>함수의 동작 원리와 </a:t>
            </a:r>
            <a:r>
              <a:rPr lang="ko-KR" altLang="en-US" dirty="0" err="1"/>
              <a:t>반환값을</a:t>
            </a:r>
            <a:r>
              <a:rPr lang="ko-KR" altLang="en-US" dirty="0"/>
              <a:t> 앞에서 정의하면</a:t>
            </a:r>
            <a:r>
              <a:rPr lang="en-US" altLang="ko-KR" dirty="0"/>
              <a:t>(definition),</a:t>
            </a:r>
          </a:p>
          <a:p>
            <a:pPr lvl="1"/>
            <a:r>
              <a:rPr lang="ko-KR" altLang="en-US" dirty="0"/>
              <a:t>나중에 </a:t>
            </a:r>
            <a:r>
              <a:rPr lang="en-US" altLang="ko-KR" dirty="0"/>
              <a:t>input argument</a:t>
            </a:r>
            <a:r>
              <a:rPr lang="ko-KR" altLang="en-US" dirty="0"/>
              <a:t>를 제공하여 호출함으로써</a:t>
            </a:r>
            <a:r>
              <a:rPr lang="en-US" altLang="ko-KR" dirty="0"/>
              <a:t>(call)</a:t>
            </a:r>
            <a:r>
              <a:rPr lang="ko-KR" altLang="en-US" dirty="0"/>
              <a:t> 해당 동작을 실행 가능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E9686F-86E4-4145-B652-0D6EF8899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840" y="3427607"/>
            <a:ext cx="3362160" cy="20522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97193B-FBAD-4552-B579-A8BA29706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468" y="3427606"/>
            <a:ext cx="2609092" cy="204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4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376772"/>
            <a:ext cx="8559790" cy="410445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Intro</a:t>
            </a:r>
          </a:p>
          <a:p>
            <a:pPr lvl="1"/>
            <a:r>
              <a:rPr lang="ko-KR" altLang="en-US" sz="2200" dirty="0"/>
              <a:t>딥러닝 코드의 대략적 구조</a:t>
            </a:r>
            <a:endParaRPr lang="en-US" altLang="ko-KR" sz="2200" dirty="0"/>
          </a:p>
          <a:p>
            <a:pPr lvl="1"/>
            <a:r>
              <a:rPr lang="en-US" altLang="ko-KR" sz="2200" dirty="0"/>
              <a:t>Python</a:t>
            </a:r>
            <a:r>
              <a:rPr lang="ko-KR" altLang="en-US" sz="2200" dirty="0"/>
              <a:t>이란</a:t>
            </a:r>
            <a:r>
              <a:rPr lang="en-US" altLang="ko-KR" sz="2200" dirty="0"/>
              <a:t>?</a:t>
            </a:r>
          </a:p>
          <a:p>
            <a:pPr lvl="1"/>
            <a:r>
              <a:rPr lang="en-US" altLang="ko-KR" sz="2200" dirty="0" err="1"/>
              <a:t>PyTorch</a:t>
            </a:r>
            <a:r>
              <a:rPr lang="ko-KR" altLang="en-US" sz="2200" dirty="0"/>
              <a:t>란</a:t>
            </a:r>
            <a:r>
              <a:rPr lang="en-US" altLang="ko-KR" sz="2200" dirty="0"/>
              <a:t>?</a:t>
            </a:r>
          </a:p>
          <a:p>
            <a:r>
              <a:rPr lang="ko-KR" altLang="en-US" sz="2400" dirty="0"/>
              <a:t>실습환경 구축</a:t>
            </a:r>
            <a:endParaRPr lang="en-US" altLang="ko-KR" sz="2200" dirty="0"/>
          </a:p>
          <a:p>
            <a:r>
              <a:rPr lang="en-US" altLang="ko-KR" sz="2400" dirty="0"/>
              <a:t>Python </a:t>
            </a:r>
            <a:r>
              <a:rPr lang="ko-KR" altLang="en-US" sz="2400" dirty="0"/>
              <a:t>입문</a:t>
            </a:r>
            <a:endParaRPr lang="en-US" altLang="ko-KR" sz="2400" dirty="0"/>
          </a:p>
          <a:p>
            <a:r>
              <a:rPr lang="en-US" altLang="ko-KR" sz="2400" dirty="0" err="1"/>
              <a:t>PyTorch</a:t>
            </a:r>
            <a:r>
              <a:rPr lang="ko-KR" altLang="en-US" sz="2400" dirty="0"/>
              <a:t> 입문</a:t>
            </a:r>
            <a:endParaRPr lang="en-US" altLang="ko-KR" sz="2400" dirty="0"/>
          </a:p>
          <a:p>
            <a:r>
              <a:rPr lang="ko-KR" altLang="en-US" sz="2400" dirty="0"/>
              <a:t>실습코드 실행</a:t>
            </a:r>
            <a:endParaRPr lang="en-US" altLang="ko-KR" sz="2200" dirty="0"/>
          </a:p>
          <a:p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466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96752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클래스와 상속</a:t>
            </a:r>
            <a:endParaRPr lang="en-US" altLang="ko-KR" sz="2200" dirty="0"/>
          </a:p>
          <a:p>
            <a:pPr lvl="1"/>
            <a:r>
              <a:rPr lang="ko-KR" altLang="en-US" dirty="0"/>
              <a:t>동일한 특징과 기능을 공유하는 대상을 하나로 묶어서 정의하는 설계도</a:t>
            </a:r>
            <a:endParaRPr lang="en-US" altLang="ko-KR" dirty="0"/>
          </a:p>
          <a:p>
            <a:pPr lvl="1"/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Human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는</a:t>
            </a:r>
            <a:endParaRPr lang="en-US" altLang="ko-KR" dirty="0"/>
          </a:p>
          <a:p>
            <a:pPr lvl="2"/>
            <a:r>
              <a:rPr lang="en-US" altLang="ko-KR" dirty="0"/>
              <a:t>Attribute(Human</a:t>
            </a:r>
            <a:r>
              <a:rPr lang="ko-KR" altLang="en-US" dirty="0"/>
              <a:t>이 공유하는 속성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en-US" altLang="ko-KR" dirty="0"/>
              <a:t>name, age </a:t>
            </a:r>
            <a:r>
              <a:rPr lang="ko-KR" altLang="en-US" dirty="0"/>
              <a:t>등이 있으며</a:t>
            </a:r>
            <a:endParaRPr lang="en-US" altLang="ko-KR" dirty="0"/>
          </a:p>
          <a:p>
            <a:pPr lvl="2"/>
            <a:r>
              <a:rPr lang="en-US" altLang="ko-KR" dirty="0"/>
              <a:t>Method(Human</a:t>
            </a:r>
            <a:r>
              <a:rPr lang="ko-KR" altLang="en-US" dirty="0"/>
              <a:t>이 공유하는 기능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en-US" altLang="ko-KR" dirty="0"/>
              <a:t>introduce, </a:t>
            </a:r>
            <a:r>
              <a:rPr lang="en-US" altLang="ko-KR" dirty="0" err="1"/>
              <a:t>celebrate_birthday</a:t>
            </a:r>
            <a:r>
              <a:rPr lang="en-US" altLang="ko-KR" dirty="0"/>
              <a:t> </a:t>
            </a:r>
            <a:r>
              <a:rPr lang="ko-KR" altLang="en-US" dirty="0"/>
              <a:t>등이 있다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2D7E06-76EF-42B8-B82F-B66F6E618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12976"/>
            <a:ext cx="4349596" cy="25562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E32475-A4B5-4F5F-AA8A-2EF1DF3DC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327" y="3284984"/>
            <a:ext cx="4106828" cy="24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75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클래스와 상속</a:t>
            </a:r>
            <a:endParaRPr lang="en-US" altLang="ko-KR" sz="2200" dirty="0"/>
          </a:p>
          <a:p>
            <a:pPr lvl="1"/>
            <a:r>
              <a:rPr lang="ko-KR" altLang="en-US" dirty="0"/>
              <a:t>어떤 클래스는 다른 클래스를 상속할 수 있음</a:t>
            </a:r>
            <a:r>
              <a:rPr lang="en-US" altLang="ko-KR" dirty="0"/>
              <a:t>(Inheritance)</a:t>
            </a:r>
          </a:p>
          <a:p>
            <a:pPr lvl="1"/>
            <a:r>
              <a:rPr lang="en-US" altLang="ko-KR" dirty="0"/>
              <a:t>Ex) Dog Class</a:t>
            </a:r>
            <a:r>
              <a:rPr lang="ko-KR" altLang="en-US" dirty="0"/>
              <a:t>가 </a:t>
            </a:r>
            <a:r>
              <a:rPr lang="en-US" altLang="ko-KR" dirty="0"/>
              <a:t>Animal Class</a:t>
            </a:r>
            <a:r>
              <a:rPr lang="ko-KR" altLang="en-US" dirty="0"/>
              <a:t>를 상속하도록 정의하면</a:t>
            </a:r>
            <a:endParaRPr lang="en-US" altLang="ko-KR" dirty="0"/>
          </a:p>
          <a:p>
            <a:pPr lvl="2"/>
            <a:r>
              <a:rPr lang="en-US" altLang="ko-KR" dirty="0"/>
              <a:t>Dog Class</a:t>
            </a:r>
            <a:r>
              <a:rPr lang="ko-KR" altLang="en-US" dirty="0"/>
              <a:t>는 </a:t>
            </a:r>
            <a:r>
              <a:rPr lang="en-US" altLang="ko-KR" dirty="0"/>
              <a:t>Animal Class</a:t>
            </a:r>
            <a:r>
              <a:rPr lang="ko-KR" altLang="en-US" dirty="0"/>
              <a:t>의 </a:t>
            </a:r>
            <a:r>
              <a:rPr lang="en-US" altLang="ko-KR" dirty="0"/>
              <a:t>Attribute, Method</a:t>
            </a:r>
            <a:r>
              <a:rPr lang="ko-KR" altLang="en-US" dirty="0"/>
              <a:t>를 물려받으며</a:t>
            </a:r>
            <a:endParaRPr lang="en-US" altLang="ko-KR" dirty="0"/>
          </a:p>
          <a:p>
            <a:pPr lvl="2"/>
            <a:r>
              <a:rPr lang="ko-KR" altLang="en-US" dirty="0"/>
              <a:t>물려받은 </a:t>
            </a:r>
            <a:r>
              <a:rPr lang="en-US" altLang="ko-KR" dirty="0"/>
              <a:t>Attribute, Method</a:t>
            </a:r>
            <a:r>
              <a:rPr lang="ko-KR" altLang="en-US" dirty="0"/>
              <a:t>를 재정의하거나</a:t>
            </a:r>
            <a:r>
              <a:rPr lang="en-US" altLang="ko-KR" dirty="0"/>
              <a:t> </a:t>
            </a:r>
            <a:r>
              <a:rPr lang="ko-KR" altLang="en-US" dirty="0"/>
              <a:t>새 </a:t>
            </a:r>
            <a:r>
              <a:rPr lang="en-US" altLang="ko-KR" dirty="0"/>
              <a:t>Attribute, Method</a:t>
            </a:r>
            <a:r>
              <a:rPr lang="ko-KR" altLang="en-US" dirty="0"/>
              <a:t>를 가질 수 있음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823D49-2CDD-4517-940F-0347EADAC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68960"/>
            <a:ext cx="3600400" cy="27491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6EFC7D-507B-4677-A373-6B564DE61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998" y="3068960"/>
            <a:ext cx="4304442" cy="276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49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dirty="0"/>
              <a:t>모듈과 패키지</a:t>
            </a:r>
          </a:p>
          <a:p>
            <a:pPr lvl="1"/>
            <a:r>
              <a:rPr lang="ko-KR" altLang="en-US" dirty="0"/>
              <a:t>모듈</a:t>
            </a:r>
            <a:r>
              <a:rPr lang="en-US" altLang="ko-KR" dirty="0"/>
              <a:t>: </a:t>
            </a:r>
            <a:r>
              <a:rPr lang="ko-KR" altLang="en-US" dirty="0"/>
              <a:t>특정 함수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클래스들의 정의가 담긴 개별 파일</a:t>
            </a:r>
            <a:endParaRPr lang="en-US" altLang="ko-KR" dirty="0"/>
          </a:p>
          <a:p>
            <a:pPr lvl="1"/>
            <a:r>
              <a:rPr lang="ko-KR" altLang="en-US" dirty="0"/>
              <a:t>코드 중복을 줄이고</a:t>
            </a:r>
            <a:r>
              <a:rPr lang="en-US" altLang="ko-KR" dirty="0"/>
              <a:t>, </a:t>
            </a:r>
            <a:r>
              <a:rPr lang="ko-KR" altLang="en-US" dirty="0"/>
              <a:t>기능별로 프로그램을 구조화하기 위해 사용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D7B95D-FD0D-4BC1-BCEA-747829D9D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06007"/>
            <a:ext cx="2040310" cy="16876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FBC041-2A6D-4885-BF27-930A85603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406007"/>
            <a:ext cx="2697836" cy="34336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567606-1E57-4F43-AFB2-08E5677EC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4280527"/>
            <a:ext cx="2040310" cy="1524370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5EFEE5E-A03D-47F5-8D7F-7AA7654E9C71}"/>
              </a:ext>
            </a:extLst>
          </p:cNvPr>
          <p:cNvSpPr txBox="1">
            <a:spLocks/>
          </p:cNvSpPr>
          <p:nvPr/>
        </p:nvSpPr>
        <p:spPr>
          <a:xfrm>
            <a:off x="3635177" y="3546748"/>
            <a:ext cx="601588" cy="5760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5000" dirty="0">
                <a:solidFill>
                  <a:srgbClr val="FF0000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894142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dirty="0"/>
              <a:t>모듈과 패키지</a:t>
            </a:r>
          </a:p>
          <a:p>
            <a:pPr lvl="1"/>
            <a:r>
              <a:rPr lang="ko-KR" altLang="en-US" dirty="0"/>
              <a:t>패키지</a:t>
            </a:r>
            <a:r>
              <a:rPr lang="en-US" altLang="ko-KR" dirty="0"/>
              <a:t>: </a:t>
            </a:r>
            <a:r>
              <a:rPr lang="ko-KR" altLang="en-US" dirty="0"/>
              <a:t>여러 모듈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이 담긴 폴더</a:t>
            </a:r>
            <a:endParaRPr lang="en-US" altLang="ko-KR" dirty="0"/>
          </a:p>
          <a:p>
            <a:pPr lvl="1"/>
            <a:r>
              <a:rPr lang="ko-KR" altLang="en-US" dirty="0"/>
              <a:t>모듈이 책 한 권이라면</a:t>
            </a:r>
            <a:r>
              <a:rPr lang="en-US" altLang="ko-KR" dirty="0"/>
              <a:t>, </a:t>
            </a:r>
            <a:r>
              <a:rPr lang="ko-KR" altLang="en-US" dirty="0"/>
              <a:t>패키지는 책장과 같음</a:t>
            </a:r>
            <a:endParaRPr lang="en-US" altLang="ko-KR" dirty="0"/>
          </a:p>
          <a:p>
            <a:pPr lvl="1"/>
            <a:r>
              <a:rPr lang="ko-KR" altLang="en-US" dirty="0"/>
              <a:t>모듈과 패키지의 집합이 라이브러리</a:t>
            </a:r>
            <a:r>
              <a:rPr lang="en-US" altLang="ko-KR" dirty="0"/>
              <a:t>(</a:t>
            </a: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또한 라이브러리임</a:t>
            </a:r>
            <a:r>
              <a:rPr lang="en-US" altLang="ko-KR" dirty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DB7294-89CF-4393-B08F-36842F49A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736" y="2584023"/>
            <a:ext cx="1218120" cy="13112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628B3F1-2023-481C-898D-AA15B076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20" y="4077072"/>
            <a:ext cx="1676307" cy="2160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DCBD462-1D51-4A01-AEE5-7082BF291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796" y="4077072"/>
            <a:ext cx="1778718" cy="2160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567124C-31F4-4CCA-B902-52E37887C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3860" y="2960948"/>
            <a:ext cx="502109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14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dirty="0"/>
              <a:t>모듈과 패키지</a:t>
            </a:r>
          </a:p>
          <a:p>
            <a:pPr lvl="1"/>
            <a:r>
              <a:rPr lang="ko-KR" altLang="en-US" dirty="0"/>
              <a:t>패키지</a:t>
            </a:r>
            <a:r>
              <a:rPr lang="en-US" altLang="ko-KR" dirty="0"/>
              <a:t>: </a:t>
            </a:r>
            <a:r>
              <a:rPr lang="ko-KR" altLang="en-US" dirty="0"/>
              <a:t>여러 모듈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이 담긴 폴더</a:t>
            </a:r>
            <a:endParaRPr lang="en-US" altLang="ko-KR" dirty="0"/>
          </a:p>
          <a:p>
            <a:pPr lvl="1"/>
            <a:r>
              <a:rPr lang="ko-KR" altLang="en-US" dirty="0"/>
              <a:t>모듈이 책 한 권이라면</a:t>
            </a:r>
            <a:r>
              <a:rPr lang="en-US" altLang="ko-KR" dirty="0"/>
              <a:t>, </a:t>
            </a:r>
            <a:r>
              <a:rPr lang="ko-KR" altLang="en-US" dirty="0"/>
              <a:t>패키지는 책장과 같음</a:t>
            </a:r>
            <a:endParaRPr lang="en-US" altLang="ko-KR" dirty="0"/>
          </a:p>
          <a:p>
            <a:pPr lvl="1"/>
            <a:r>
              <a:rPr lang="ko-KR" altLang="en-US" dirty="0"/>
              <a:t>모듈과 패키지의 집합이 라이브러리</a:t>
            </a:r>
            <a:r>
              <a:rPr lang="en-US" altLang="ko-KR" dirty="0"/>
              <a:t>(</a:t>
            </a: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또한 라이브러리임</a:t>
            </a:r>
            <a:r>
              <a:rPr lang="en-US" altLang="ko-KR" dirty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DB7294-89CF-4393-B08F-36842F49A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736" y="2584023"/>
            <a:ext cx="1218120" cy="13112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628B3F1-2023-481C-898D-AA15B076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20" y="4077072"/>
            <a:ext cx="1676307" cy="2160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DCBD462-1D51-4A01-AEE5-7082BF291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796" y="4077072"/>
            <a:ext cx="1778718" cy="2160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567124C-31F4-4CCA-B902-52E37887C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3860" y="2960948"/>
            <a:ext cx="502109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31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45010"/>
            <a:ext cx="8559790" cy="338437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Contents</a:t>
            </a:r>
          </a:p>
          <a:p>
            <a:pPr lvl="1"/>
            <a:r>
              <a:rPr lang="en-US" altLang="ko-KR" sz="2200" dirty="0"/>
              <a:t>Tensor</a:t>
            </a:r>
          </a:p>
          <a:p>
            <a:pPr lvl="1"/>
            <a:r>
              <a:rPr lang="ko-KR" altLang="en-US" sz="2200" dirty="0"/>
              <a:t>데이터 로드하기</a:t>
            </a:r>
            <a:endParaRPr lang="en-US" altLang="ko-KR" sz="2200" dirty="0"/>
          </a:p>
          <a:p>
            <a:pPr lvl="1"/>
            <a:r>
              <a:rPr lang="ko-KR" altLang="en-US" sz="2200" dirty="0"/>
              <a:t>신경망 모델 구조 정의하기</a:t>
            </a:r>
            <a:endParaRPr lang="en-US" altLang="ko-KR" sz="2200" dirty="0"/>
          </a:p>
          <a:p>
            <a:pPr lvl="1"/>
            <a:r>
              <a:rPr lang="ko-KR" altLang="en-US" sz="2200" dirty="0"/>
              <a:t>손실함수 및 </a:t>
            </a:r>
            <a:r>
              <a:rPr lang="ko-KR" altLang="en-US" sz="2200" dirty="0" err="1"/>
              <a:t>옵티마이저</a:t>
            </a:r>
            <a:r>
              <a:rPr lang="ko-KR" altLang="en-US" sz="2200" dirty="0"/>
              <a:t> 정의하기</a:t>
            </a:r>
            <a:endParaRPr lang="en-US" altLang="ko-KR" sz="2200" dirty="0"/>
          </a:p>
          <a:p>
            <a:pPr lvl="1"/>
            <a:r>
              <a:rPr lang="ko-KR" altLang="en-US" sz="2200" dirty="0"/>
              <a:t>모델 훈련 및 평가하기</a:t>
            </a:r>
            <a:endParaRPr lang="en-US" altLang="ko-KR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</a:p>
        </p:txBody>
      </p:sp>
    </p:spTree>
    <p:extLst>
      <p:ext uri="{BB962C8B-B14F-4D97-AF65-F5344CB8AC3E}">
        <p14:creationId xmlns:p14="http://schemas.microsoft.com/office/powerpoint/2010/main" val="4252752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55716"/>
            <a:ext cx="8559790" cy="1983990"/>
          </a:xfrm>
        </p:spPr>
        <p:txBody>
          <a:bodyPr>
            <a:normAutofit lnSpcReduction="10000"/>
          </a:bodyPr>
          <a:lstStyle/>
          <a:p>
            <a:r>
              <a:rPr lang="en-US" altLang="ko-KR" sz="2200" dirty="0"/>
              <a:t>Tensor</a:t>
            </a:r>
          </a:p>
          <a:p>
            <a:pPr lvl="1"/>
            <a:r>
              <a:rPr lang="en-US" altLang="ko-KR" sz="2200" dirty="0" err="1"/>
              <a:t>PyTorch</a:t>
            </a:r>
            <a:r>
              <a:rPr lang="ko-KR" altLang="en-US" sz="2200" dirty="0"/>
              <a:t>에서 사용하는 다차원 배열</a:t>
            </a:r>
            <a:r>
              <a:rPr lang="en-US" altLang="ko-KR" sz="2200" dirty="0"/>
              <a:t>(</a:t>
            </a:r>
            <a:r>
              <a:rPr lang="ko-KR" altLang="en-US" sz="2200" dirty="0"/>
              <a:t>배열의 일반화</a:t>
            </a:r>
            <a:r>
              <a:rPr lang="en-US" altLang="ko-KR" sz="2200" dirty="0"/>
              <a:t>)</a:t>
            </a:r>
            <a:r>
              <a:rPr lang="ko-KR" altLang="en-US" sz="2200" dirty="0"/>
              <a:t>의 자료형</a:t>
            </a:r>
            <a:endParaRPr lang="en-US" altLang="ko-KR" sz="2200" dirty="0"/>
          </a:p>
          <a:p>
            <a:pPr lvl="1"/>
            <a:r>
              <a:rPr lang="en-US" altLang="ko-KR" sz="2000" dirty="0"/>
              <a:t>1D: </a:t>
            </a:r>
            <a:r>
              <a:rPr lang="ko-KR" altLang="en-US" sz="2000" dirty="0"/>
              <a:t>벡터</a:t>
            </a:r>
            <a:r>
              <a:rPr lang="en-US" altLang="ko-KR" sz="2000" dirty="0"/>
              <a:t>, 2D:</a:t>
            </a:r>
            <a:r>
              <a:rPr lang="ko-KR" altLang="en-US" sz="2000" dirty="0"/>
              <a:t> 행렬</a:t>
            </a:r>
            <a:r>
              <a:rPr lang="en-US" altLang="ko-KR" sz="2000" dirty="0"/>
              <a:t>, 3D: </a:t>
            </a:r>
            <a:r>
              <a:rPr lang="ko-KR" altLang="en-US" sz="2000" dirty="0"/>
              <a:t>행렬의 묶음</a:t>
            </a:r>
            <a:r>
              <a:rPr lang="en-US" altLang="ko-KR" sz="2000" dirty="0"/>
              <a:t>, 4D…</a:t>
            </a:r>
          </a:p>
          <a:p>
            <a:pPr lvl="1"/>
            <a:r>
              <a:rPr lang="en-US" altLang="ko-KR" sz="2000" dirty="0"/>
              <a:t>CPU</a:t>
            </a:r>
            <a:r>
              <a:rPr lang="ko-KR" altLang="en-US" sz="2000" dirty="0"/>
              <a:t>에 저장된 </a:t>
            </a:r>
            <a:r>
              <a:rPr lang="en-US" altLang="ko-KR" sz="2000" dirty="0"/>
              <a:t>Tensor</a:t>
            </a:r>
            <a:r>
              <a:rPr lang="ko-KR" altLang="en-US" sz="2000" dirty="0"/>
              <a:t>를 </a:t>
            </a:r>
            <a:r>
              <a:rPr lang="en-US" altLang="ko-KR" sz="2000" dirty="0"/>
              <a:t>GPU</a:t>
            </a:r>
            <a:r>
              <a:rPr lang="ko-KR" altLang="en-US" sz="2000" dirty="0"/>
              <a:t>로 이동시킬 수 있음</a:t>
            </a:r>
            <a:endParaRPr lang="en-US" altLang="ko-KR" sz="2000" dirty="0"/>
          </a:p>
          <a:p>
            <a:pPr lvl="2"/>
            <a:r>
              <a:rPr lang="ko-KR" altLang="en-US" sz="1800" dirty="0"/>
              <a:t>병렬처리가 가능해져 연산속도가 가속됨</a:t>
            </a:r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140DFF-C48D-4033-8A21-A14A4EA86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454378"/>
            <a:ext cx="2688227" cy="26943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E7B4FA-FC76-460E-BC26-2B9E658BE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423" y="3573016"/>
            <a:ext cx="4773377" cy="245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67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60840"/>
            <a:ext cx="8685078" cy="2180127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Dataset &amp; </a:t>
            </a:r>
            <a:r>
              <a:rPr lang="en-US" altLang="ko-KR" sz="2200" dirty="0" err="1"/>
              <a:t>Dataloader</a:t>
            </a:r>
            <a:endParaRPr lang="en-US" altLang="ko-KR" sz="2200" dirty="0"/>
          </a:p>
          <a:p>
            <a:pPr lvl="1"/>
            <a:r>
              <a:rPr lang="en-US" altLang="ko-KR" dirty="0"/>
              <a:t>Dataset: </a:t>
            </a:r>
            <a:r>
              <a:rPr lang="ko-KR" altLang="en-US" dirty="0"/>
              <a:t>데이터를 정의하고 저장함</a:t>
            </a:r>
            <a:endParaRPr lang="en-US" altLang="ko-KR" dirty="0"/>
          </a:p>
          <a:p>
            <a:pPr lvl="2"/>
            <a:r>
              <a:rPr lang="ko-KR" altLang="en-US" dirty="0"/>
              <a:t>아래 예제에선 </a:t>
            </a:r>
            <a:r>
              <a:rPr lang="en-US" altLang="ko-KR" dirty="0"/>
              <a:t>MNIST </a:t>
            </a:r>
            <a:r>
              <a:rPr lang="ko-KR" altLang="en-US" dirty="0" err="1"/>
              <a:t>손글씨</a:t>
            </a:r>
            <a:r>
              <a:rPr lang="ko-KR" altLang="en-US" dirty="0"/>
              <a:t> 데이터셋</a:t>
            </a:r>
            <a:r>
              <a:rPr lang="en-US" altLang="ko-KR" dirty="0"/>
              <a:t>(0~9 </a:t>
            </a:r>
            <a:r>
              <a:rPr lang="ko-KR" altLang="en-US" dirty="0" err="1"/>
              <a:t>손글씨</a:t>
            </a:r>
            <a:r>
              <a:rPr lang="en-US" altLang="ko-KR" dirty="0"/>
              <a:t>)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r>
              <a:rPr lang="en-US" altLang="ko-KR" dirty="0" err="1"/>
              <a:t>DataLoader</a:t>
            </a:r>
            <a:r>
              <a:rPr lang="en-US" altLang="ko-KR" dirty="0"/>
              <a:t>: Dataset</a:t>
            </a:r>
            <a:r>
              <a:rPr lang="ko-KR" altLang="en-US" dirty="0"/>
              <a:t>에서 </a:t>
            </a:r>
            <a:r>
              <a:rPr lang="en-US" altLang="ko-KR" dirty="0"/>
              <a:t>batch </a:t>
            </a:r>
            <a:r>
              <a:rPr lang="ko-KR" altLang="en-US" dirty="0"/>
              <a:t>단위로 데이터를 </a:t>
            </a:r>
            <a:r>
              <a:rPr lang="ko-KR" altLang="en-US" dirty="0" err="1"/>
              <a:t>로드함</a:t>
            </a:r>
            <a:endParaRPr lang="en-US" altLang="ko-KR" dirty="0"/>
          </a:p>
          <a:p>
            <a:pPr lvl="2"/>
            <a:r>
              <a:rPr lang="en-US" altLang="ko-KR" dirty="0"/>
              <a:t>Batch Size: </a:t>
            </a:r>
            <a:r>
              <a:rPr lang="ko-KR" altLang="en-US" dirty="0"/>
              <a:t>한 번에 학습하는 데이터의 수</a:t>
            </a:r>
            <a:r>
              <a:rPr lang="en-US" altLang="ko-KR" dirty="0"/>
              <a:t>.</a:t>
            </a:r>
            <a:r>
              <a:rPr lang="ko-KR" altLang="en-US" dirty="0"/>
              <a:t> 클수록 학습 속도 </a:t>
            </a:r>
            <a:r>
              <a:rPr lang="en-US" altLang="ko-KR" dirty="0"/>
              <a:t>&amp;</a:t>
            </a:r>
            <a:r>
              <a:rPr lang="ko-KR" altLang="en-US" dirty="0"/>
              <a:t> 메모리 사용량 증가</a:t>
            </a:r>
            <a:endParaRPr lang="en-US" altLang="ko-KR" dirty="0"/>
          </a:p>
          <a:p>
            <a:pPr lvl="2"/>
            <a:r>
              <a:rPr lang="ko-KR" altLang="en-US" dirty="0"/>
              <a:t>아래 예제에서는 </a:t>
            </a:r>
            <a:r>
              <a:rPr lang="en-US" altLang="ko-KR" dirty="0"/>
              <a:t>Batch Size</a:t>
            </a:r>
            <a:r>
              <a:rPr lang="ko-KR" altLang="en-US" dirty="0"/>
              <a:t>가 </a:t>
            </a:r>
            <a:r>
              <a:rPr lang="en-US" altLang="ko-KR" dirty="0"/>
              <a:t>64; </a:t>
            </a:r>
            <a:r>
              <a:rPr lang="ko-KR" altLang="en-US" dirty="0"/>
              <a:t>즉 한 번에 </a:t>
            </a:r>
            <a:r>
              <a:rPr lang="en-US" altLang="ko-KR" dirty="0"/>
              <a:t>64</a:t>
            </a:r>
            <a:r>
              <a:rPr lang="ko-KR" altLang="en-US" dirty="0"/>
              <a:t>개의 </a:t>
            </a:r>
            <a:r>
              <a:rPr lang="ko-KR" altLang="en-US" dirty="0" err="1"/>
              <a:t>손글씨</a:t>
            </a:r>
            <a:r>
              <a:rPr lang="ko-KR" altLang="en-US" dirty="0"/>
              <a:t> 이미지를 처리함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A2CB8C-7C3E-484E-BB12-B4BC57FA1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284984"/>
            <a:ext cx="4859918" cy="29304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5D4D94-9E9F-4B81-B06A-FCB5E9604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22" y="3284983"/>
            <a:ext cx="2508244" cy="293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17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60841"/>
            <a:ext cx="8559790" cy="1460047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신경망 모델 구조 정의</a:t>
            </a:r>
            <a:endParaRPr lang="en-US" altLang="ko-KR" sz="2200" dirty="0"/>
          </a:p>
          <a:p>
            <a:pPr lvl="1"/>
            <a:r>
              <a:rPr lang="en-US" altLang="ko-KR" sz="2200" dirty="0" err="1"/>
              <a:t>nn.Module</a:t>
            </a:r>
            <a:r>
              <a:rPr lang="en-US" altLang="ko-KR" sz="2200" dirty="0"/>
              <a:t> </a:t>
            </a:r>
            <a:r>
              <a:rPr lang="ko-KR" altLang="en-US" sz="2200" dirty="0"/>
              <a:t>클래스를 상속하여 신경망 정의</a:t>
            </a:r>
            <a:endParaRPr lang="en-US" altLang="ko-KR" sz="2200" dirty="0"/>
          </a:p>
          <a:p>
            <a:pPr lvl="1"/>
            <a:r>
              <a:rPr lang="ko-KR" altLang="en-US" sz="2200" dirty="0"/>
              <a:t>모델 구조 정의</a:t>
            </a:r>
            <a:r>
              <a:rPr lang="en-US" altLang="ko-KR" sz="2200" dirty="0"/>
              <a:t>: </a:t>
            </a:r>
            <a:r>
              <a:rPr lang="ko-KR" altLang="en-US" sz="2200" dirty="0"/>
              <a:t>레이어의 크기 및 순서 설정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16774E-C338-462B-88F0-9297CBB43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303" y="2420888"/>
            <a:ext cx="3809958" cy="3736549"/>
          </a:xfrm>
          <a:prstGeom prst="rect">
            <a:avLst/>
          </a:prstGeom>
        </p:spPr>
      </p:pic>
      <p:pic>
        <p:nvPicPr>
          <p:cNvPr id="4098" name="Picture 2" descr="출력 이미지">
            <a:extLst>
              <a:ext uri="{FF2B5EF4-FFF2-40B4-BE49-F238E27FC236}">
                <a16:creationId xmlns:a16="http://schemas.microsoft.com/office/drawing/2014/main" id="{371FF64C-3955-4402-9830-B25162B54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42" y="3429000"/>
            <a:ext cx="4563378" cy="140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623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60841"/>
            <a:ext cx="8559790" cy="2324143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손실함수 및 </a:t>
            </a:r>
            <a:r>
              <a:rPr lang="ko-KR" altLang="en-US" sz="2200" dirty="0" err="1"/>
              <a:t>옵티마이저</a:t>
            </a:r>
            <a:r>
              <a:rPr lang="ko-KR" altLang="en-US" sz="2200" dirty="0"/>
              <a:t> 정의</a:t>
            </a:r>
            <a:endParaRPr lang="en-US" altLang="ko-KR" sz="2200" dirty="0"/>
          </a:p>
          <a:p>
            <a:pPr lvl="1"/>
            <a:r>
              <a:rPr lang="ko-KR" altLang="en-US" sz="2200" dirty="0"/>
              <a:t>손실함수</a:t>
            </a:r>
            <a:r>
              <a:rPr lang="en-US" altLang="ko-KR" sz="2200" dirty="0"/>
              <a:t>: </a:t>
            </a:r>
            <a:r>
              <a:rPr lang="ko-KR" altLang="en-US" sz="2200" dirty="0"/>
              <a:t>모델의 예측 오차를 정량화</a:t>
            </a:r>
            <a:endParaRPr lang="en-US" altLang="ko-KR" sz="2200" dirty="0"/>
          </a:p>
          <a:p>
            <a:pPr lvl="2"/>
            <a:r>
              <a:rPr lang="ko-KR" altLang="en-US" dirty="0"/>
              <a:t>아래 예제에선 </a:t>
            </a:r>
            <a:r>
              <a:rPr lang="en-US" altLang="ko-KR" dirty="0" err="1"/>
              <a:t>CrossEntropyLoss</a:t>
            </a:r>
            <a:r>
              <a:rPr lang="ko-KR" altLang="en-US" dirty="0"/>
              <a:t>라는 손실함수를 사용</a:t>
            </a:r>
            <a:endParaRPr lang="en-US" altLang="ko-KR" sz="1800" dirty="0"/>
          </a:p>
          <a:p>
            <a:pPr lvl="1"/>
            <a:r>
              <a:rPr lang="ko-KR" altLang="en-US" sz="2200" dirty="0" err="1"/>
              <a:t>옵티마이저</a:t>
            </a:r>
            <a:r>
              <a:rPr lang="en-US" altLang="ko-KR" sz="2200" dirty="0"/>
              <a:t>: </a:t>
            </a:r>
            <a:r>
              <a:rPr lang="ko-KR" altLang="en-US" sz="2200" dirty="0" err="1"/>
              <a:t>손실함수값을</a:t>
            </a:r>
            <a:r>
              <a:rPr lang="ko-KR" altLang="en-US" sz="2200" dirty="0"/>
              <a:t> 바탕으로 가중치 갱신 규칙을 정함</a:t>
            </a:r>
            <a:endParaRPr lang="en-US" altLang="ko-KR" sz="2200" dirty="0"/>
          </a:p>
          <a:p>
            <a:pPr lvl="2"/>
            <a:r>
              <a:rPr lang="ko-KR" altLang="en-US" dirty="0"/>
              <a:t>아래 예제에선 </a:t>
            </a:r>
            <a:r>
              <a:rPr lang="en-US" altLang="ko-KR" dirty="0"/>
              <a:t>Adam</a:t>
            </a:r>
            <a:r>
              <a:rPr lang="ko-KR" altLang="en-US" dirty="0"/>
              <a:t>이라는 </a:t>
            </a:r>
            <a:r>
              <a:rPr lang="ko-KR" altLang="en-US" dirty="0" err="1"/>
              <a:t>옵티마이저를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673426-ED03-4838-ACAD-B03B8C94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827" y="3284984"/>
            <a:ext cx="5772956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4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딥러닝 코드의 대략적 구조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DC3EDA-D846-4BEC-92E0-757976713929}"/>
              </a:ext>
            </a:extLst>
          </p:cNvPr>
          <p:cNvSpPr/>
          <p:nvPr/>
        </p:nvSpPr>
        <p:spPr>
          <a:xfrm>
            <a:off x="683568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필요 라이브러리 </a:t>
            </a:r>
            <a:r>
              <a:rPr lang="en-US" altLang="ko-KR" sz="1400" dirty="0">
                <a:solidFill>
                  <a:schemeClr val="tx1"/>
                </a:solidFill>
              </a:rPr>
              <a:t>Import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754A5A-8D62-4927-BBEC-606AC564AFFA}"/>
              </a:ext>
            </a:extLst>
          </p:cNvPr>
          <p:cNvSpPr/>
          <p:nvPr/>
        </p:nvSpPr>
        <p:spPr>
          <a:xfrm>
            <a:off x="2699792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데이터셋 로드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C7A33E-9378-4D9D-ACC9-0B6BAC709AD8}"/>
              </a:ext>
            </a:extLst>
          </p:cNvPr>
          <p:cNvSpPr/>
          <p:nvPr/>
        </p:nvSpPr>
        <p:spPr>
          <a:xfrm>
            <a:off x="4735571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신경망 구조 정의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F4C97F-D31C-4F11-A297-141308C9DDFA}"/>
              </a:ext>
            </a:extLst>
          </p:cNvPr>
          <p:cNvSpPr/>
          <p:nvPr/>
        </p:nvSpPr>
        <p:spPr>
          <a:xfrm>
            <a:off x="6764310" y="1798823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Optimizer &amp; Objective 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76F599-1F68-4290-BBF2-9BC02C42BE43}"/>
              </a:ext>
            </a:extLst>
          </p:cNvPr>
          <p:cNvSpPr/>
          <p:nvPr/>
        </p:nvSpPr>
        <p:spPr>
          <a:xfrm>
            <a:off x="1688326" y="3903613"/>
            <a:ext cx="199929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</a:t>
            </a:r>
            <a:r>
              <a:rPr lang="en-US" altLang="ko-KR" sz="1400" dirty="0">
                <a:solidFill>
                  <a:schemeClr val="tx1"/>
                </a:solidFill>
              </a:rPr>
              <a:t>: Trial &amp; Error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22BFCE-34A4-48E1-8CE0-683B7E4895FF}"/>
              </a:ext>
            </a:extLst>
          </p:cNvPr>
          <p:cNvSpPr/>
          <p:nvPr/>
        </p:nvSpPr>
        <p:spPr>
          <a:xfrm>
            <a:off x="5096532" y="3903613"/>
            <a:ext cx="200366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모델 평가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5A29FB-3369-42B4-82E6-94430F17DB96}"/>
              </a:ext>
            </a:extLst>
          </p:cNvPr>
          <p:cNvSpPr/>
          <p:nvPr/>
        </p:nvSpPr>
        <p:spPr>
          <a:xfrm>
            <a:off x="683568" y="2636912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4692D9-79D2-4F70-B4AE-5FE089ACAC66}"/>
              </a:ext>
            </a:extLst>
          </p:cNvPr>
          <p:cNvSpPr/>
          <p:nvPr/>
        </p:nvSpPr>
        <p:spPr>
          <a:xfrm>
            <a:off x="6776358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EA871A1-3AA8-4218-BC91-240C6A3BB182}"/>
              </a:ext>
            </a:extLst>
          </p:cNvPr>
          <p:cNvSpPr/>
          <p:nvPr/>
        </p:nvSpPr>
        <p:spPr>
          <a:xfrm>
            <a:off x="6848366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62B726D-A6D2-4A9E-8438-3C387AF1D9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38" y="2715733"/>
            <a:ext cx="789706" cy="789706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73AE8D2-8BD8-431B-8DD6-35964E885720}"/>
              </a:ext>
            </a:extLst>
          </p:cNvPr>
          <p:cNvSpPr/>
          <p:nvPr/>
        </p:nvSpPr>
        <p:spPr>
          <a:xfrm>
            <a:off x="8100392" y="2800067"/>
            <a:ext cx="216024" cy="6480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D3ECF4-0FB1-479F-BAC8-14FA5B620458}"/>
              </a:ext>
            </a:extLst>
          </p:cNvPr>
          <p:cNvSpPr/>
          <p:nvPr/>
        </p:nvSpPr>
        <p:spPr>
          <a:xfrm>
            <a:off x="4753112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D175BA9-CC67-4E0F-B051-EB6A14E98338}"/>
              </a:ext>
            </a:extLst>
          </p:cNvPr>
          <p:cNvSpPr/>
          <p:nvPr/>
        </p:nvSpPr>
        <p:spPr>
          <a:xfrm>
            <a:off x="4825120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6F83CF-7ACE-4538-BF7C-19400578D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92" y="2715733"/>
            <a:ext cx="789706" cy="78970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557ACE-056E-451A-968A-7711024A697E}"/>
              </a:ext>
            </a:extLst>
          </p:cNvPr>
          <p:cNvSpPr/>
          <p:nvPr/>
        </p:nvSpPr>
        <p:spPr>
          <a:xfrm>
            <a:off x="2720600" y="2633904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0732D33-6C80-4A29-ABF7-3BF18154CEE1}"/>
              </a:ext>
            </a:extLst>
          </p:cNvPr>
          <p:cNvSpPr/>
          <p:nvPr/>
        </p:nvSpPr>
        <p:spPr>
          <a:xfrm>
            <a:off x="2792608" y="2790246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5F0A21-31D0-414D-828A-1996B2FEBD2F}"/>
              </a:ext>
            </a:extLst>
          </p:cNvPr>
          <p:cNvSpPr/>
          <p:nvPr/>
        </p:nvSpPr>
        <p:spPr>
          <a:xfrm>
            <a:off x="1688326" y="4769321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56A23CB-21F4-4B25-B49F-953A0A139CB4}"/>
              </a:ext>
            </a:extLst>
          </p:cNvPr>
          <p:cNvSpPr/>
          <p:nvPr/>
        </p:nvSpPr>
        <p:spPr>
          <a:xfrm>
            <a:off x="1760334" y="4925664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64D6AD-08A4-44FD-B6AA-5F6B22B86B7E}"/>
              </a:ext>
            </a:extLst>
          </p:cNvPr>
          <p:cNvSpPr/>
          <p:nvPr/>
        </p:nvSpPr>
        <p:spPr>
          <a:xfrm>
            <a:off x="3336051" y="4925664"/>
            <a:ext cx="267914" cy="9752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9F64A05-6946-4133-857F-FE2E5B5D0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63" y="4897147"/>
            <a:ext cx="1128288" cy="112828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A6B601-8D03-485E-99BB-1A18916892A5}"/>
              </a:ext>
            </a:extLst>
          </p:cNvPr>
          <p:cNvSpPr/>
          <p:nvPr/>
        </p:nvSpPr>
        <p:spPr>
          <a:xfrm>
            <a:off x="5100902" y="4748515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02206DA-E135-429A-81EC-5F3C3766E64F}"/>
              </a:ext>
            </a:extLst>
          </p:cNvPr>
          <p:cNvSpPr/>
          <p:nvPr/>
        </p:nvSpPr>
        <p:spPr>
          <a:xfrm>
            <a:off x="5172910" y="4904858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EB41051-4CE0-4C3F-8B37-982B31DAFC4C}"/>
              </a:ext>
            </a:extLst>
          </p:cNvPr>
          <p:cNvSpPr/>
          <p:nvPr/>
        </p:nvSpPr>
        <p:spPr>
          <a:xfrm>
            <a:off x="6748627" y="4904858"/>
            <a:ext cx="267914" cy="9752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평가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0560738-44D5-4727-8E3C-9E1CCD09BA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39" y="4876341"/>
            <a:ext cx="1128288" cy="1128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FA69B-24AE-458C-8E7E-855B05D01F2A}"/>
              </a:ext>
            </a:extLst>
          </p:cNvPr>
          <p:cNvSpPr txBox="1"/>
          <p:nvPr/>
        </p:nvSpPr>
        <p:spPr>
          <a:xfrm>
            <a:off x="7500327" y="6094075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Icon</a:t>
            </a:r>
            <a:r>
              <a:rPr lang="ko-KR" altLang="en-US" sz="1000" dirty="0"/>
              <a:t> </a:t>
            </a:r>
            <a:r>
              <a:rPr lang="en-US" altLang="ko-KR" sz="1000" dirty="0"/>
              <a:t>designed by </a:t>
            </a:r>
            <a:r>
              <a:rPr lang="en-US" altLang="ko-KR" sz="1000" dirty="0" err="1"/>
              <a:t>freepik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09978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60841"/>
            <a:ext cx="8559790" cy="2324143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모델 훈련 및 평가</a:t>
            </a:r>
            <a:endParaRPr lang="en-US" altLang="ko-KR" sz="2200" dirty="0"/>
          </a:p>
          <a:p>
            <a:pPr lvl="1"/>
            <a:r>
              <a:rPr lang="ko-KR" altLang="en-US" sz="2000" dirty="0"/>
              <a:t>훈련</a:t>
            </a:r>
            <a:r>
              <a:rPr lang="en-US" altLang="ko-KR" sz="2000" dirty="0"/>
              <a:t>(Train): </a:t>
            </a:r>
            <a:r>
              <a:rPr lang="ko-KR" altLang="en-US" sz="2000" dirty="0"/>
              <a:t>데이터셋을 바탕으로 가중치를 갱신하는 과정</a:t>
            </a:r>
            <a:endParaRPr lang="en-US" altLang="ko-KR" sz="2000" dirty="0"/>
          </a:p>
          <a:p>
            <a:pPr lvl="2"/>
            <a:r>
              <a:rPr lang="ko-KR" altLang="en-US" sz="1800" dirty="0"/>
              <a:t>데이터셋을 바탕으로 </a:t>
            </a:r>
            <a:r>
              <a:rPr lang="ko-KR" altLang="en-US" sz="1800" dirty="0" err="1"/>
              <a:t>손실함수값을</a:t>
            </a:r>
            <a:r>
              <a:rPr lang="ko-KR" altLang="en-US" sz="1800" dirty="0"/>
              <a:t> 계산한 뒤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옵티마이저를</a:t>
            </a:r>
            <a:r>
              <a:rPr lang="ko-KR" altLang="en-US" sz="1800" dirty="0"/>
              <a:t> 작동시킴</a:t>
            </a:r>
            <a:endParaRPr lang="en-US" altLang="ko-KR" sz="1800" dirty="0"/>
          </a:p>
          <a:p>
            <a:pPr lvl="1"/>
            <a:r>
              <a:rPr lang="ko-KR" altLang="en-US" sz="2000" dirty="0"/>
              <a:t>평가</a:t>
            </a:r>
            <a:r>
              <a:rPr lang="en-US" altLang="ko-KR" sz="2000" dirty="0"/>
              <a:t>(Evaluation): </a:t>
            </a:r>
            <a:r>
              <a:rPr lang="ko-KR" altLang="en-US" sz="2000" dirty="0"/>
              <a:t>훈련된 모델의 성능을 평가하는 과정</a:t>
            </a:r>
            <a:endParaRPr lang="en-US" altLang="ko-KR" sz="2000" dirty="0"/>
          </a:p>
          <a:p>
            <a:pPr lvl="2"/>
            <a:r>
              <a:rPr lang="ko-KR" altLang="en-US" sz="1800" dirty="0"/>
              <a:t>아래 예제에서는 </a:t>
            </a:r>
            <a:r>
              <a:rPr lang="en-US" altLang="ko-KR" sz="1800" dirty="0"/>
              <a:t>Accuracy</a:t>
            </a:r>
            <a:r>
              <a:rPr lang="ko-KR" altLang="en-US" sz="1800" dirty="0"/>
              <a:t>를 계산함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4B6340-E4EF-4056-96E3-F6A3BA50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83" y="3140968"/>
            <a:ext cx="3777725" cy="31425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4406E6-F092-4E3C-A8F0-DC773C1C4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140968"/>
            <a:ext cx="4132346" cy="297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38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60841"/>
            <a:ext cx="8559790" cy="2324143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예측 결과 시각화</a:t>
            </a:r>
            <a:endParaRPr lang="en-US" altLang="ko-KR" sz="2200" dirty="0"/>
          </a:p>
          <a:p>
            <a:pPr lvl="1"/>
            <a:r>
              <a:rPr lang="en-US" altLang="ko-KR" sz="2000" dirty="0"/>
              <a:t>Matplotlib:</a:t>
            </a:r>
            <a:r>
              <a:rPr lang="ko-KR" altLang="en-US" sz="2000" dirty="0"/>
              <a:t> </a:t>
            </a:r>
            <a:r>
              <a:rPr lang="en-US" altLang="ko-KR" sz="2000" dirty="0"/>
              <a:t>Python</a:t>
            </a:r>
            <a:r>
              <a:rPr lang="ko-KR" altLang="en-US" sz="2000" dirty="0"/>
              <a:t>에서 사용되는 시각화 라이브러리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B72701-13D1-4C03-8021-B131275F5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20888"/>
            <a:ext cx="3717962" cy="32889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5BB461-02FA-4C52-B17E-6900271C9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40" y="2391627"/>
            <a:ext cx="3261898" cy="33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56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Closing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41DFFB-7A4E-470C-86F3-112A4EF1FA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1" t="6671" r="6706" b="7034"/>
          <a:stretch/>
        </p:blipFill>
        <p:spPr>
          <a:xfrm>
            <a:off x="912074" y="2132856"/>
            <a:ext cx="3914432" cy="39604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6A3FB2-7DB3-4F12-9276-5AC16055A5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52" t="6951" r="7652" b="6951"/>
          <a:stretch/>
        </p:blipFill>
        <p:spPr>
          <a:xfrm>
            <a:off x="5004048" y="2116584"/>
            <a:ext cx="3514151" cy="4002228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FEF5A1E-53DE-4855-8D09-0768CD522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10" y="960841"/>
            <a:ext cx="8685078" cy="2324143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코드 예제 해석</a:t>
            </a:r>
            <a:endParaRPr lang="en-US" altLang="ko-KR" sz="2200" dirty="0"/>
          </a:p>
          <a:p>
            <a:pPr lvl="1"/>
            <a:r>
              <a:rPr lang="ko-KR" altLang="en-US" sz="1600" dirty="0"/>
              <a:t>라이브러리 </a:t>
            </a:r>
            <a:r>
              <a:rPr lang="en-US" altLang="ko-KR" sz="1600" dirty="0"/>
              <a:t>Import, </a:t>
            </a:r>
            <a:r>
              <a:rPr lang="ko-KR" altLang="en-US" sz="1600" dirty="0"/>
              <a:t>데이터셋 로드</a:t>
            </a:r>
            <a:r>
              <a:rPr lang="en-US" altLang="ko-KR" sz="1600" dirty="0"/>
              <a:t>, </a:t>
            </a:r>
            <a:r>
              <a:rPr lang="ko-KR" altLang="en-US" sz="1600" dirty="0"/>
              <a:t>신경망 모델구조 정의</a:t>
            </a:r>
            <a:r>
              <a:rPr lang="en-US" altLang="ko-KR" sz="1600" dirty="0"/>
              <a:t>, </a:t>
            </a:r>
            <a:r>
              <a:rPr lang="ko-KR" altLang="en-US" sz="1600" dirty="0"/>
              <a:t>손실함수 및 </a:t>
            </a:r>
            <a:r>
              <a:rPr lang="ko-KR" altLang="en-US" sz="1600" dirty="0" err="1"/>
              <a:t>옵티마이저</a:t>
            </a:r>
            <a:r>
              <a:rPr lang="ko-KR" altLang="en-US" sz="1600" dirty="0"/>
              <a:t> 정의</a:t>
            </a:r>
            <a:endParaRPr lang="en-US" altLang="ko-KR" sz="1600" dirty="0"/>
          </a:p>
          <a:p>
            <a:pPr lvl="1"/>
            <a:r>
              <a:rPr lang="ko-KR" altLang="en-US" sz="1600" dirty="0"/>
              <a:t>모델 훈련 및 평가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8004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700808"/>
            <a:ext cx="8559790" cy="459013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Python</a:t>
            </a:r>
          </a:p>
          <a:p>
            <a:pPr lvl="1"/>
            <a:r>
              <a:rPr lang="ko-KR" altLang="en-US" sz="2000" dirty="0"/>
              <a:t>컴퓨터에게 사용자가 의도한 연산을 수행시키는 프로그래밍 언어</a:t>
            </a:r>
            <a:endParaRPr lang="en-US" altLang="ko-KR" sz="2000" dirty="0"/>
          </a:p>
          <a:p>
            <a:pPr lvl="1"/>
            <a:r>
              <a:rPr lang="ko-KR" altLang="en-US" sz="2000" dirty="0"/>
              <a:t>다음과 같은 장점으로 </a:t>
            </a:r>
            <a:r>
              <a:rPr lang="en-US" altLang="ko-KR" sz="2000" dirty="0"/>
              <a:t>AI </a:t>
            </a:r>
            <a:r>
              <a:rPr lang="ko-KR" altLang="en-US" sz="2000" dirty="0"/>
              <a:t>개발 커뮤니티의 필수 언어로 자리잡음</a:t>
            </a:r>
            <a:endParaRPr lang="en-US" altLang="ko-KR" sz="2000" dirty="0"/>
          </a:p>
          <a:p>
            <a:pPr lvl="2"/>
            <a:r>
              <a:rPr lang="en-US" altLang="ko-KR" sz="1800" dirty="0"/>
              <a:t>‘</a:t>
            </a:r>
            <a:r>
              <a:rPr lang="ko-KR" altLang="en-US" sz="1800" dirty="0"/>
              <a:t>비교적</a:t>
            </a:r>
            <a:r>
              <a:rPr lang="en-US" altLang="ko-KR" sz="1800" dirty="0"/>
              <a:t>‘ </a:t>
            </a:r>
            <a:r>
              <a:rPr lang="ko-KR" altLang="en-US" sz="1800" dirty="0"/>
              <a:t>쉽고 간단함</a:t>
            </a:r>
            <a:endParaRPr lang="en-US" altLang="ko-KR" sz="1800" dirty="0"/>
          </a:p>
          <a:p>
            <a:pPr lvl="2"/>
            <a:r>
              <a:rPr lang="ko-KR" altLang="en-US" sz="1800" dirty="0"/>
              <a:t>다양한 라이브러리와 모듈</a:t>
            </a:r>
            <a:endParaRPr lang="en-US" altLang="ko-KR" sz="1800" dirty="0"/>
          </a:p>
          <a:p>
            <a:pPr lvl="3"/>
            <a:r>
              <a:rPr lang="ko-KR" altLang="en-US" sz="1600" dirty="0"/>
              <a:t>사용자가 일일이 구현해야 하는 수고를 덜 수 있음</a:t>
            </a:r>
            <a:endParaRPr lang="en-US" altLang="ko-KR" sz="1600" dirty="0"/>
          </a:p>
          <a:p>
            <a:pPr lvl="3"/>
            <a:r>
              <a:rPr lang="ko-KR" altLang="en-US" sz="1600" dirty="0"/>
              <a:t>데이터 분석</a:t>
            </a:r>
            <a:r>
              <a:rPr lang="en-US" altLang="ko-KR" sz="1600" dirty="0"/>
              <a:t>, AI </a:t>
            </a:r>
            <a:r>
              <a:rPr lang="ko-KR" altLang="en-US" sz="1600" dirty="0"/>
              <a:t>개발 등을 위한 프레임워크도 이미 </a:t>
            </a:r>
            <a:r>
              <a:rPr lang="ko-KR" altLang="en-US" sz="1600" dirty="0" err="1"/>
              <a:t>구현돼있음</a:t>
            </a:r>
            <a:endParaRPr lang="en-US" altLang="ko-KR" sz="1600" dirty="0"/>
          </a:p>
          <a:p>
            <a:pPr lvl="2"/>
            <a:r>
              <a:rPr lang="ko-KR" altLang="en-US" sz="1800" dirty="0"/>
              <a:t>상당량의 온라인 오픈소스 코드</a:t>
            </a:r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15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2060848"/>
            <a:ext cx="8559790" cy="3870053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PyTorch</a:t>
            </a:r>
            <a:endParaRPr lang="en-US" altLang="ko-KR" sz="2400" dirty="0"/>
          </a:p>
          <a:p>
            <a:pPr lvl="1"/>
            <a:r>
              <a:rPr lang="en-US" altLang="ko-KR" sz="2000" dirty="0"/>
              <a:t>Facebook</a:t>
            </a:r>
            <a:r>
              <a:rPr lang="ko-KR" altLang="en-US" sz="2000" dirty="0"/>
              <a:t>에서 개발한 딥러닝 프레임워크</a:t>
            </a:r>
            <a:endParaRPr lang="en-US" altLang="ko-KR" sz="2000" dirty="0"/>
          </a:p>
          <a:p>
            <a:pPr lvl="1"/>
            <a:r>
              <a:rPr lang="ko-KR" altLang="en-US" sz="2000" dirty="0"/>
              <a:t>구현의 편의성과 자유도가 높음</a:t>
            </a:r>
            <a:endParaRPr lang="en-US" altLang="ko-KR" sz="2000" dirty="0"/>
          </a:p>
          <a:p>
            <a:pPr lvl="1"/>
            <a:r>
              <a:rPr lang="en-US" altLang="ko-KR" sz="2000" dirty="0"/>
              <a:t>GPU</a:t>
            </a:r>
            <a:r>
              <a:rPr lang="ko-KR" altLang="en-US" sz="2000" dirty="0"/>
              <a:t> 사용이 편리함</a:t>
            </a:r>
            <a:endParaRPr lang="en-US" altLang="ko-KR" sz="2000" dirty="0"/>
          </a:p>
          <a:p>
            <a:pPr lvl="1"/>
            <a:r>
              <a:rPr lang="ko-KR" altLang="en-US" sz="2000" dirty="0"/>
              <a:t>대부분의 </a:t>
            </a:r>
            <a:r>
              <a:rPr lang="en-US" altLang="ko-KR" sz="2000" dirty="0"/>
              <a:t>AI Research Community</a:t>
            </a:r>
            <a:r>
              <a:rPr lang="ko-KR" altLang="en-US" sz="2000" dirty="0"/>
              <a:t>에서 사용 중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Current 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98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836712"/>
            <a:ext cx="8559790" cy="509418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코드 예제</a:t>
            </a:r>
            <a:endParaRPr lang="en-US" altLang="ko-KR" sz="2400" dirty="0"/>
          </a:p>
          <a:p>
            <a:pPr lvl="1"/>
            <a:r>
              <a:rPr lang="ko-KR" altLang="en-US" sz="2000" dirty="0"/>
              <a:t>간단한 딥러닝 코드 구현</a:t>
            </a: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CC79A9-DE54-4382-8B89-383773588C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1" t="6671" r="6706" b="7034"/>
          <a:stretch/>
        </p:blipFill>
        <p:spPr>
          <a:xfrm>
            <a:off x="912074" y="1958050"/>
            <a:ext cx="3914432" cy="39604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15636A-8799-4946-8D5B-FE46DA3D79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52" t="6951" r="7652" b="6951"/>
          <a:stretch/>
        </p:blipFill>
        <p:spPr>
          <a:xfrm>
            <a:off x="5004048" y="1941778"/>
            <a:ext cx="3514151" cy="400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9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BB7406E-43FF-445E-B055-28D00F80980E}"/>
              </a:ext>
            </a:extLst>
          </p:cNvPr>
          <p:cNvSpPr/>
          <p:nvPr/>
        </p:nvSpPr>
        <p:spPr>
          <a:xfrm>
            <a:off x="3851914" y="1449627"/>
            <a:ext cx="5218486" cy="1979373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836712"/>
            <a:ext cx="8559790" cy="509418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실습환경 도식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실습환경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E0AFE6-AAC7-4E4B-868D-B245F7B9EFA6}"/>
              </a:ext>
            </a:extLst>
          </p:cNvPr>
          <p:cNvSpPr txBox="1">
            <a:spLocks/>
          </p:cNvSpPr>
          <p:nvPr/>
        </p:nvSpPr>
        <p:spPr>
          <a:xfrm>
            <a:off x="683568" y="4203143"/>
            <a:ext cx="8280920" cy="172068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/>
              <a:t>로컬</a:t>
            </a:r>
            <a:r>
              <a:rPr lang="en-US" altLang="ko-KR" sz="1500" dirty="0"/>
              <a:t>(local): </a:t>
            </a:r>
            <a:r>
              <a:rPr lang="ko-KR" altLang="en-US" sz="1500" b="0" dirty="0"/>
              <a:t>현재 사용중인 노트북으로</a:t>
            </a:r>
            <a:r>
              <a:rPr lang="en-US" altLang="ko-KR" sz="1500" b="0" dirty="0"/>
              <a:t>, </a:t>
            </a:r>
            <a:r>
              <a:rPr lang="ko-KR" altLang="en-US" sz="1500" b="0" dirty="0"/>
              <a:t>하드웨어 성능 한계로 </a:t>
            </a:r>
            <a:r>
              <a:rPr lang="en-US" altLang="ko-KR" sz="1500" b="0" dirty="0"/>
              <a:t>AI</a:t>
            </a:r>
            <a:r>
              <a:rPr lang="ko-KR" altLang="en-US" sz="1500" b="0" dirty="0"/>
              <a:t> 모델 직접 동작은 어려움</a:t>
            </a:r>
            <a:endParaRPr lang="en-US" altLang="ko-KR" sz="1300" b="0" dirty="0"/>
          </a:p>
          <a:p>
            <a:r>
              <a:rPr lang="ko-KR" altLang="en-US" sz="1500" dirty="0"/>
              <a:t>서버</a:t>
            </a:r>
            <a:r>
              <a:rPr lang="en-US" altLang="ko-KR" sz="1500" dirty="0"/>
              <a:t>(server):</a:t>
            </a:r>
            <a:r>
              <a:rPr lang="en-US" altLang="ko-KR" sz="1500" b="0" dirty="0"/>
              <a:t> </a:t>
            </a:r>
            <a:r>
              <a:rPr lang="ko-KR" altLang="en-US" sz="1500" b="0" dirty="0"/>
              <a:t>코드가 실제로 저장되고 실행될 고성능 컴퓨터</a:t>
            </a:r>
            <a:endParaRPr lang="en-US" altLang="ko-KR" sz="1500" b="0" dirty="0"/>
          </a:p>
          <a:p>
            <a:r>
              <a:rPr lang="ko-KR" altLang="en-US" sz="1500" dirty="0"/>
              <a:t>터미널</a:t>
            </a:r>
            <a:r>
              <a:rPr lang="en-US" altLang="ko-KR" sz="1500" dirty="0"/>
              <a:t>(terminal):</a:t>
            </a:r>
            <a:r>
              <a:rPr lang="en-US" altLang="ko-KR" sz="1500" b="0" dirty="0"/>
              <a:t> </a:t>
            </a:r>
            <a:r>
              <a:rPr lang="ko-KR" altLang="en-US" sz="1500" b="0" dirty="0"/>
              <a:t>네트워크 연결</a:t>
            </a:r>
            <a:r>
              <a:rPr lang="en-US" altLang="ko-KR" sz="1500" dirty="0"/>
              <a:t>(SSH)</a:t>
            </a:r>
            <a:r>
              <a:rPr lang="ko-KR" altLang="en-US" sz="1500" b="0" dirty="0"/>
              <a:t>을 통해</a:t>
            </a:r>
            <a:r>
              <a:rPr lang="en-US" altLang="ko-KR" sz="1500" b="0" dirty="0"/>
              <a:t> </a:t>
            </a:r>
            <a:r>
              <a:rPr lang="ko-KR" altLang="en-US" sz="1500" b="0" dirty="0"/>
              <a:t>로컬에서 서버로 접속하는 창구</a:t>
            </a:r>
            <a:endParaRPr lang="en-US" altLang="ko-KR" sz="1500" b="0" dirty="0"/>
          </a:p>
          <a:p>
            <a:r>
              <a:rPr lang="ko-KR" altLang="en-US" sz="1500" dirty="0" err="1"/>
              <a:t>콘다</a:t>
            </a:r>
            <a:r>
              <a:rPr lang="en-US" altLang="ko-KR" sz="1500" dirty="0"/>
              <a:t>(</a:t>
            </a:r>
            <a:r>
              <a:rPr lang="en-US" altLang="ko-KR" sz="1500" dirty="0" err="1"/>
              <a:t>conda</a:t>
            </a:r>
            <a:r>
              <a:rPr lang="en-US" altLang="ko-KR" sz="1500" dirty="0"/>
              <a:t>):</a:t>
            </a:r>
            <a:r>
              <a:rPr lang="en-US" altLang="ko-KR" sz="1500" b="0" dirty="0"/>
              <a:t> </a:t>
            </a:r>
            <a:r>
              <a:rPr lang="ko-KR" altLang="en-US" sz="1500" b="0" dirty="0"/>
              <a:t>프로젝트에 맞게 서버 내 환경을 설정하는 도구</a:t>
            </a:r>
            <a:endParaRPr lang="en-US" altLang="ko-KR" sz="1500" b="0" dirty="0"/>
          </a:p>
          <a:p>
            <a:r>
              <a:rPr lang="ko-KR" altLang="en-US" sz="1500" dirty="0"/>
              <a:t>주피터 랩</a:t>
            </a:r>
            <a:r>
              <a:rPr lang="en-US" altLang="ko-KR" sz="1500" dirty="0"/>
              <a:t>(</a:t>
            </a:r>
            <a:r>
              <a:rPr lang="en-US" altLang="ko-KR" sz="1500" dirty="0" err="1"/>
              <a:t>jupyter</a:t>
            </a:r>
            <a:r>
              <a:rPr lang="en-US" altLang="ko-KR" sz="1500" dirty="0"/>
              <a:t> lab):</a:t>
            </a:r>
            <a:r>
              <a:rPr lang="en-US" altLang="ko-KR" sz="1500" b="0" dirty="0"/>
              <a:t> </a:t>
            </a:r>
            <a:r>
              <a:rPr lang="ko-KR" altLang="en-US" sz="1500" b="0" dirty="0"/>
              <a:t>코드 편집 도구</a:t>
            </a:r>
            <a:endParaRPr lang="en-US" altLang="ko-KR" sz="1500" b="0" dirty="0"/>
          </a:p>
        </p:txBody>
      </p:sp>
      <p:pic>
        <p:nvPicPr>
          <p:cNvPr id="5" name="그래픽 4" descr="랩톱 단색으로 채워진">
            <a:extLst>
              <a:ext uri="{FF2B5EF4-FFF2-40B4-BE49-F238E27FC236}">
                <a16:creationId xmlns:a16="http://schemas.microsoft.com/office/drawing/2014/main" id="{48702502-0A17-41B5-BE0E-B0F4F9E57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68" y="1705539"/>
            <a:ext cx="593920" cy="53562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6AB9113-E38E-4EA8-9BD0-537DE6A108FD}"/>
              </a:ext>
            </a:extLst>
          </p:cNvPr>
          <p:cNvGrpSpPr/>
          <p:nvPr/>
        </p:nvGrpSpPr>
        <p:grpSpPr>
          <a:xfrm>
            <a:off x="4016845" y="1449626"/>
            <a:ext cx="1659411" cy="972593"/>
            <a:chOff x="6080722" y="1764267"/>
            <a:chExt cx="1406994" cy="914400"/>
          </a:xfrm>
        </p:grpSpPr>
        <p:pic>
          <p:nvPicPr>
            <p:cNvPr id="7" name="그래픽 6" descr="컴퓨터 단색으로 채워진">
              <a:extLst>
                <a:ext uri="{FF2B5EF4-FFF2-40B4-BE49-F238E27FC236}">
                  <a16:creationId xmlns:a16="http://schemas.microsoft.com/office/drawing/2014/main" id="{1C18B920-ECD5-4647-803A-271823D48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80722" y="1764267"/>
              <a:ext cx="914400" cy="914400"/>
            </a:xfrm>
            <a:prstGeom prst="rect">
              <a:avLst/>
            </a:prstGeom>
          </p:spPr>
        </p:pic>
        <p:pic>
          <p:nvPicPr>
            <p:cNvPr id="8" name="그래픽 7" descr="컴퓨터 단색으로 채워진">
              <a:extLst>
                <a:ext uri="{FF2B5EF4-FFF2-40B4-BE49-F238E27FC236}">
                  <a16:creationId xmlns:a16="http://schemas.microsoft.com/office/drawing/2014/main" id="{DAABAD14-A925-4C4C-BED3-2B53EB0D7C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68124"/>
            <a:stretch/>
          </p:blipFill>
          <p:spPr>
            <a:xfrm>
              <a:off x="6948264" y="1764267"/>
              <a:ext cx="291478" cy="914400"/>
            </a:xfrm>
            <a:prstGeom prst="rect">
              <a:avLst/>
            </a:prstGeom>
          </p:spPr>
        </p:pic>
        <p:pic>
          <p:nvPicPr>
            <p:cNvPr id="9" name="그래픽 8" descr="컴퓨터 단색으로 채워진">
              <a:extLst>
                <a:ext uri="{FF2B5EF4-FFF2-40B4-BE49-F238E27FC236}">
                  <a16:creationId xmlns:a16="http://schemas.microsoft.com/office/drawing/2014/main" id="{6902839A-12B0-46A4-A4AB-6E0B0CE695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68124"/>
            <a:stretch/>
          </p:blipFill>
          <p:spPr>
            <a:xfrm>
              <a:off x="7196238" y="1764267"/>
              <a:ext cx="291478" cy="914400"/>
            </a:xfrm>
            <a:prstGeom prst="rect">
              <a:avLst/>
            </a:prstGeom>
          </p:spPr>
        </p:pic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2ECEC9E-B998-4F15-947C-49520B00D834}"/>
              </a:ext>
            </a:extLst>
          </p:cNvPr>
          <p:cNvSpPr txBox="1">
            <a:spLocks/>
          </p:cNvSpPr>
          <p:nvPr/>
        </p:nvSpPr>
        <p:spPr>
          <a:xfrm>
            <a:off x="269859" y="2338238"/>
            <a:ext cx="1486677" cy="2635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/>
              <a:t>로컬</a:t>
            </a:r>
            <a:r>
              <a:rPr lang="en-US" altLang="ko-KR" sz="1600" dirty="0"/>
              <a:t>(Local)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B4E9B2E-C80D-4A84-ABBF-E06880FD9EFA}"/>
              </a:ext>
            </a:extLst>
          </p:cNvPr>
          <p:cNvSpPr txBox="1">
            <a:spLocks/>
          </p:cNvSpPr>
          <p:nvPr/>
        </p:nvSpPr>
        <p:spPr>
          <a:xfrm>
            <a:off x="3971447" y="2338238"/>
            <a:ext cx="2063198" cy="2635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/>
              <a:t>서버</a:t>
            </a:r>
            <a:r>
              <a:rPr lang="en-US" altLang="ko-KR" sz="1600" dirty="0"/>
              <a:t>(Server)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85B2B12-7C76-4704-BCA7-6B65D022F7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871" y="1762683"/>
            <a:ext cx="874728" cy="552211"/>
          </a:xfrm>
          <a:prstGeom prst="rect">
            <a:avLst/>
          </a:prstGeom>
        </p:spPr>
      </p:pic>
      <p:pic>
        <p:nvPicPr>
          <p:cNvPr id="20" name="그래픽 19" descr="줄 화살표: 일자형 단색으로 채워진">
            <a:extLst>
              <a:ext uri="{FF2B5EF4-FFF2-40B4-BE49-F238E27FC236}">
                <a16:creationId xmlns:a16="http://schemas.microsoft.com/office/drawing/2014/main" id="{256E60CB-347D-4EAA-9339-845215D0B5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43162" y="1914599"/>
            <a:ext cx="383835" cy="346161"/>
          </a:xfrm>
          <a:prstGeom prst="rect">
            <a:avLst/>
          </a:prstGeom>
        </p:spPr>
      </p:pic>
      <p:pic>
        <p:nvPicPr>
          <p:cNvPr id="21" name="그래픽 20" descr="줄 화살표: 일자형 단색으로 채워진">
            <a:extLst>
              <a:ext uri="{FF2B5EF4-FFF2-40B4-BE49-F238E27FC236}">
                <a16:creationId xmlns:a16="http://schemas.microsoft.com/office/drawing/2014/main" id="{7F57311D-6255-4D2A-9D32-7402E753EE7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550575" y="1797798"/>
            <a:ext cx="383835" cy="346161"/>
          </a:xfrm>
          <a:prstGeom prst="rect">
            <a:avLst/>
          </a:prstGeom>
        </p:spPr>
      </p:pic>
      <p:pic>
        <p:nvPicPr>
          <p:cNvPr id="22" name="그래픽 21" descr="줄 화살표: 일자형 단색으로 채워진">
            <a:extLst>
              <a:ext uri="{FF2B5EF4-FFF2-40B4-BE49-F238E27FC236}">
                <a16:creationId xmlns:a16="http://schemas.microsoft.com/office/drawing/2014/main" id="{8583069A-1C56-4940-87F8-16261900090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31383" y="1914599"/>
            <a:ext cx="383835" cy="346161"/>
          </a:xfrm>
          <a:prstGeom prst="rect">
            <a:avLst/>
          </a:prstGeom>
        </p:spPr>
      </p:pic>
      <p:pic>
        <p:nvPicPr>
          <p:cNvPr id="23" name="그래픽 22" descr="줄 화살표: 일자형 단색으로 채워진">
            <a:extLst>
              <a:ext uri="{FF2B5EF4-FFF2-40B4-BE49-F238E27FC236}">
                <a16:creationId xmlns:a16="http://schemas.microsoft.com/office/drawing/2014/main" id="{B91B581D-C32B-406C-83F6-7CA95578759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338796" y="1797798"/>
            <a:ext cx="383835" cy="346161"/>
          </a:xfrm>
          <a:prstGeom prst="rect">
            <a:avLst/>
          </a:prstGeom>
        </p:spPr>
      </p:pic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E7275F7-7BB6-45E9-8F61-3D833FDAAD3E}"/>
              </a:ext>
            </a:extLst>
          </p:cNvPr>
          <p:cNvSpPr txBox="1">
            <a:spLocks/>
          </p:cNvSpPr>
          <p:nvPr/>
        </p:nvSpPr>
        <p:spPr>
          <a:xfrm>
            <a:off x="1926998" y="2341081"/>
            <a:ext cx="1606455" cy="2606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/>
              <a:t>터미널</a:t>
            </a:r>
            <a:r>
              <a:rPr lang="en-US" altLang="ko-KR" sz="1600" dirty="0"/>
              <a:t>(Terminal)</a:t>
            </a:r>
          </a:p>
        </p:txBody>
      </p:sp>
      <p:pic>
        <p:nvPicPr>
          <p:cNvPr id="30" name="그래픽 29" descr="문서 단색으로 채워진">
            <a:extLst>
              <a:ext uri="{FF2B5EF4-FFF2-40B4-BE49-F238E27FC236}">
                <a16:creationId xmlns:a16="http://schemas.microsoft.com/office/drawing/2014/main" id="{00A6BB0D-9ADF-4562-AEFE-C7A68FA52A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31584" y="1995012"/>
            <a:ext cx="720135" cy="720135"/>
          </a:xfrm>
          <a:prstGeom prst="rect">
            <a:avLst/>
          </a:prstGeom>
        </p:spPr>
      </p:pic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48E1991E-C40C-4CB7-9FDD-B52A0FB927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8328" y="1594640"/>
            <a:ext cx="720135" cy="720135"/>
          </a:xfrm>
          <a:prstGeom prst="rect">
            <a:avLst/>
          </a:prstGeom>
        </p:spPr>
      </p:pic>
      <p:pic>
        <p:nvPicPr>
          <p:cNvPr id="35" name="그래픽 34" descr="문서 단색으로 채워진">
            <a:extLst>
              <a:ext uri="{FF2B5EF4-FFF2-40B4-BE49-F238E27FC236}">
                <a16:creationId xmlns:a16="http://schemas.microsoft.com/office/drawing/2014/main" id="{120D0510-0BC6-4065-86ED-B93FB08693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52451" y="2062151"/>
            <a:ext cx="720135" cy="720135"/>
          </a:xfrm>
          <a:prstGeom prst="rect">
            <a:avLst/>
          </a:prstGeom>
        </p:spPr>
      </p:pic>
      <p:pic>
        <p:nvPicPr>
          <p:cNvPr id="37" name="그래픽 36" descr="화살표 원 단색으로 채워진">
            <a:extLst>
              <a:ext uri="{FF2B5EF4-FFF2-40B4-BE49-F238E27FC236}">
                <a16:creationId xmlns:a16="http://schemas.microsoft.com/office/drawing/2014/main" id="{811070B0-D883-4B27-9EF1-77E86133BF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94717" y="1655164"/>
            <a:ext cx="914400" cy="914400"/>
          </a:xfrm>
          <a:prstGeom prst="rect">
            <a:avLst/>
          </a:prstGeom>
        </p:spPr>
      </p:pic>
      <p:sp>
        <p:nvSpPr>
          <p:cNvPr id="42" name="내용 개체 틀 2">
            <a:extLst>
              <a:ext uri="{FF2B5EF4-FFF2-40B4-BE49-F238E27FC236}">
                <a16:creationId xmlns:a16="http://schemas.microsoft.com/office/drawing/2014/main" id="{08C2DB34-B5EC-44AB-86B9-D1C7C6CC9352}"/>
              </a:ext>
            </a:extLst>
          </p:cNvPr>
          <p:cNvSpPr txBox="1">
            <a:spLocks/>
          </p:cNvSpPr>
          <p:nvPr/>
        </p:nvSpPr>
        <p:spPr>
          <a:xfrm>
            <a:off x="2356811" y="2635353"/>
            <a:ext cx="591149" cy="2606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/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25422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45010"/>
            <a:ext cx="8559790" cy="400021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Contents</a:t>
            </a:r>
          </a:p>
          <a:p>
            <a:pPr lvl="1"/>
            <a:r>
              <a:rPr lang="ko-KR" altLang="en-US" sz="2200" dirty="0"/>
              <a:t>출력과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변수를 저장하는 자료형</a:t>
            </a:r>
            <a:endParaRPr lang="en-US" altLang="ko-KR" sz="2200" dirty="0"/>
          </a:p>
          <a:p>
            <a:pPr lvl="1"/>
            <a:r>
              <a:rPr lang="ko-KR" altLang="en-US" sz="2200" dirty="0"/>
              <a:t>반복문과 조건문</a:t>
            </a:r>
            <a:endParaRPr lang="en-US" altLang="ko-KR" sz="2200" dirty="0"/>
          </a:p>
          <a:p>
            <a:pPr lvl="1"/>
            <a:r>
              <a:rPr lang="ko-KR" altLang="en-US" sz="2200" dirty="0"/>
              <a:t>함수</a:t>
            </a:r>
            <a:endParaRPr lang="en-US" altLang="ko-KR" sz="2200" dirty="0"/>
          </a:p>
          <a:p>
            <a:pPr lvl="1"/>
            <a:r>
              <a:rPr lang="ko-KR" altLang="en-US" sz="2200" dirty="0"/>
              <a:t>클래스와 상속</a:t>
            </a:r>
            <a:endParaRPr lang="en-US" altLang="ko-KR" sz="2200" dirty="0"/>
          </a:p>
          <a:p>
            <a:pPr lvl="1"/>
            <a:r>
              <a:rPr lang="ko-KR" altLang="en-US" sz="2200" dirty="0"/>
              <a:t>모듈과 패키지</a:t>
            </a:r>
            <a:endParaRPr lang="en-US" altLang="ko-KR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</p:spTree>
    <p:extLst>
      <p:ext uri="{BB962C8B-B14F-4D97-AF65-F5344CB8AC3E}">
        <p14:creationId xmlns:p14="http://schemas.microsoft.com/office/powerpoint/2010/main" val="425657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출력과 입력</a:t>
            </a:r>
            <a:endParaRPr lang="en-US" altLang="ko-KR" sz="2200" dirty="0"/>
          </a:p>
          <a:p>
            <a:pPr lvl="1"/>
            <a:r>
              <a:rPr lang="en-US" altLang="ko-KR" sz="2000" dirty="0"/>
              <a:t>print: </a:t>
            </a:r>
            <a:r>
              <a:rPr lang="ko-KR" altLang="en-US" sz="2000" dirty="0"/>
              <a:t>출력</a:t>
            </a:r>
            <a:endParaRPr lang="en-US" altLang="ko-KR" sz="2000" dirty="0"/>
          </a:p>
          <a:p>
            <a:pPr lvl="2"/>
            <a:r>
              <a:rPr lang="ko-KR" altLang="en-US" sz="1800" dirty="0"/>
              <a:t>화면에 사용자가 원하는 텍스트나 변수의 내용을 출력할 때 사용</a:t>
            </a:r>
            <a:endParaRPr lang="en-US" altLang="ko-KR" sz="1800" dirty="0"/>
          </a:p>
          <a:p>
            <a:pPr marL="914400" lvl="2" indent="0">
              <a:buNone/>
            </a:pPr>
            <a:endParaRPr lang="en-US" altLang="ko-KR" sz="1800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3B7B24-D974-4F19-8996-2F698DC1E1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07" t="26683" r="18148" b="27818"/>
          <a:stretch/>
        </p:blipFill>
        <p:spPr>
          <a:xfrm>
            <a:off x="853979" y="3224855"/>
            <a:ext cx="2999437" cy="14164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717743-F89F-4F05-90D4-F48750DA6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25" t="19813" r="13268" b="21125"/>
          <a:stretch/>
        </p:blipFill>
        <p:spPr>
          <a:xfrm>
            <a:off x="4427984" y="2924944"/>
            <a:ext cx="375575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47395"/>
      </p:ext>
    </p:extLst>
  </p:cSld>
  <p:clrMapOvr>
    <a:masterClrMapping/>
  </p:clrMapOvr>
</p:sld>
</file>

<file path=ppt/theme/theme1.xml><?xml version="1.0" encoding="utf-8"?>
<a:theme xmlns:a="http://schemas.openxmlformats.org/drawingml/2006/main" name="HI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HIL</Template>
  <TotalTime>58387</TotalTime>
  <Words>1004</Words>
  <Application>Microsoft Office PowerPoint</Application>
  <PresentationFormat>화면 슬라이드 쇼(4:3)</PresentationFormat>
  <Paragraphs>218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Arial</vt:lpstr>
      <vt:lpstr>Calibri</vt:lpstr>
      <vt:lpstr>Vani</vt:lpstr>
      <vt:lpstr>Wingdings</vt:lpstr>
      <vt:lpstr>HIL</vt:lpstr>
      <vt:lpstr>Lecture 1</vt:lpstr>
      <vt:lpstr>Contents</vt:lpstr>
      <vt:lpstr>Intro</vt:lpstr>
      <vt:lpstr>Intro</vt:lpstr>
      <vt:lpstr>Current Works</vt:lpstr>
      <vt:lpstr>Intro</vt:lpstr>
      <vt:lpstr>실습환경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PyTorch 입문</vt:lpstr>
      <vt:lpstr>PyTorch 입문</vt:lpstr>
      <vt:lpstr>PyTorch 입문</vt:lpstr>
      <vt:lpstr>PyTorch 입문</vt:lpstr>
      <vt:lpstr>PyTorch 입문</vt:lpstr>
      <vt:lpstr>PyTorch 입문</vt:lpstr>
      <vt:lpstr>PyTorch 입문</vt:lpstr>
      <vt:lpstr>Closing</vt:lpstr>
    </vt:vector>
  </TitlesOfParts>
  <Company>HIL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for lab meeting</dc:title>
  <dc:creator>Doo Hwa Hong</dc:creator>
  <cp:lastModifiedBy>진모 한</cp:lastModifiedBy>
  <cp:revision>1298</cp:revision>
  <cp:lastPrinted>2023-07-04T01:07:53Z</cp:lastPrinted>
  <dcterms:created xsi:type="dcterms:W3CDTF">2012-08-30T16:26:44Z</dcterms:created>
  <dcterms:modified xsi:type="dcterms:W3CDTF">2025-01-10T01:52:51Z</dcterms:modified>
</cp:coreProperties>
</file>