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695" r:id="rId3"/>
    <p:sldId id="721" r:id="rId4"/>
    <p:sldId id="668" r:id="rId5"/>
    <p:sldId id="719" r:id="rId6"/>
    <p:sldId id="722" r:id="rId7"/>
    <p:sldId id="720" r:id="rId8"/>
    <p:sldId id="723" r:id="rId9"/>
    <p:sldId id="731" r:id="rId10"/>
    <p:sldId id="724" r:id="rId11"/>
    <p:sldId id="726" r:id="rId12"/>
    <p:sldId id="727" r:id="rId13"/>
    <p:sldId id="730" r:id="rId14"/>
    <p:sldId id="728" r:id="rId15"/>
    <p:sldId id="729" r:id="rId16"/>
    <p:sldId id="734" r:id="rId17"/>
    <p:sldId id="750" r:id="rId18"/>
    <p:sldId id="746" r:id="rId19"/>
    <p:sldId id="751" r:id="rId20"/>
    <p:sldId id="745" r:id="rId21"/>
    <p:sldId id="736" r:id="rId22"/>
    <p:sldId id="738" r:id="rId23"/>
    <p:sldId id="739" r:id="rId24"/>
    <p:sldId id="740" r:id="rId25"/>
    <p:sldId id="741" r:id="rId26"/>
    <p:sldId id="742" r:id="rId27"/>
    <p:sldId id="753" r:id="rId28"/>
    <p:sldId id="743" r:id="rId29"/>
    <p:sldId id="747" r:id="rId30"/>
    <p:sldId id="754" r:id="rId31"/>
    <p:sldId id="748" r:id="rId32"/>
    <p:sldId id="756" r:id="rId33"/>
    <p:sldId id="749" r:id="rId34"/>
    <p:sldId id="757" r:id="rId35"/>
    <p:sldId id="766" r:id="rId36"/>
    <p:sldId id="733" r:id="rId37"/>
    <p:sldId id="758" r:id="rId38"/>
    <p:sldId id="765" r:id="rId39"/>
    <p:sldId id="760" r:id="rId40"/>
    <p:sldId id="761" r:id="rId41"/>
    <p:sldId id="763" r:id="rId42"/>
    <p:sldId id="718" r:id="rId43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0000FF"/>
    <a:srgbClr val="505050"/>
    <a:srgbClr val="FFF2CC"/>
    <a:srgbClr val="376092"/>
    <a:srgbClr val="C4BD97"/>
    <a:srgbClr val="E9EDF4"/>
    <a:srgbClr val="D0D8E8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0461" autoAdjust="0"/>
  </p:normalViewPr>
  <p:slideViewPr>
    <p:cSldViewPr showGuides="1">
      <p:cViewPr varScale="1">
        <p:scale>
          <a:sx n="135" d="100"/>
          <a:sy n="135" d="100"/>
        </p:scale>
        <p:origin x="120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87D8-954D-4A64-8E36-573D00F02EE4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8238-EDA9-4A7E-9915-99A28637A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65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33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5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6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06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26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3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58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9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9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25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09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48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14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42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66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30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9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72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68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1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0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4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5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60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22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295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1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7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026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81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7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6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6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5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3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-35519" y="4955412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131840" y="535981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Seoul National University</a:t>
            </a:r>
            <a:endParaRPr lang="ko-KR" altLang="en-US" sz="2000" b="0" dirty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14" y="5260583"/>
            <a:ext cx="467910" cy="467910"/>
          </a:xfrm>
          <a:prstGeom prst="rect">
            <a:avLst/>
          </a:prstGeom>
        </p:spPr>
      </p:pic>
      <p:pic>
        <p:nvPicPr>
          <p:cNvPr id="15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80" y="5973095"/>
            <a:ext cx="461907" cy="3678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3131839" y="6024736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Human Interface Laboratory</a:t>
            </a:r>
            <a:endParaRPr lang="ko-KR" altLang="en-US" sz="2000" b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67" y="911404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2726432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58081" y="6453336"/>
            <a:ext cx="2685727" cy="374350"/>
            <a:chOff x="134603" y="6452123"/>
            <a:chExt cx="2685727" cy="37435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74009" y="6485410"/>
              <a:ext cx="2246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Seoul National University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03" y="6452123"/>
              <a:ext cx="374350" cy="374350"/>
            </a:xfrm>
            <a:prstGeom prst="rect">
              <a:avLst/>
            </a:prstGeom>
          </p:spPr>
        </p:pic>
      </p:grpSp>
      <p:pic>
        <p:nvPicPr>
          <p:cNvPr id="14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6461500"/>
            <a:ext cx="461907" cy="36780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7163191" y="6477797"/>
            <a:ext cx="19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Interface</a:t>
            </a: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7" y="4406900"/>
            <a:ext cx="7708926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Lecture</a:t>
            </a:r>
            <a:r>
              <a:rPr lang="ko-KR" altLang="en-US" sz="2800" dirty="0"/>
              <a:t> </a:t>
            </a:r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105160"/>
            <a:ext cx="9144000" cy="1609724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400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Implementation</a:t>
            </a:r>
            <a:r>
              <a:rPr lang="ko-KR" altLang="en-US" sz="2400" dirty="0"/>
              <a:t> </a:t>
            </a:r>
            <a:r>
              <a:rPr lang="en-US" altLang="ko-KR" sz="2400" dirty="0"/>
              <a:t>Details</a:t>
            </a:r>
          </a:p>
          <a:p>
            <a:pPr lvl="1"/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lvl="1"/>
            <a:r>
              <a:rPr lang="en-US" altLang="ko-KR" dirty="0"/>
              <a:t>Encoder Block(N</a:t>
            </a:r>
            <a:r>
              <a:rPr lang="ko-KR" altLang="en-US" dirty="0"/>
              <a:t>개 반복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Decoder Block(N</a:t>
            </a:r>
            <a:r>
              <a:rPr lang="ko-KR" altLang="en-US" dirty="0"/>
              <a:t>개 반복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Computing Output Probabilities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28" name="Picture 4" descr="post-thumbnail">
            <a:extLst>
              <a:ext uri="{FF2B5EF4-FFF2-40B4-BE49-F238E27FC236}">
                <a16:creationId xmlns:a16="http://schemas.microsoft.com/office/drawing/2014/main" id="{7BE35303-973E-4DF4-AE85-A8C09EF1D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D07C35C3-4B4A-4A6F-AB83-8A4DA1A705CD}"/>
              </a:ext>
            </a:extLst>
          </p:cNvPr>
          <p:cNvSpPr/>
          <p:nvPr/>
        </p:nvSpPr>
        <p:spPr>
          <a:xfrm>
            <a:off x="893243" y="539015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B6EC01-124E-42EA-B76E-38B9DC1F66D6}"/>
              </a:ext>
            </a:extLst>
          </p:cNvPr>
          <p:cNvSpPr/>
          <p:nvPr/>
        </p:nvSpPr>
        <p:spPr>
          <a:xfrm>
            <a:off x="5475276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0C8237-9BC4-4779-99F5-627663C37AC3}"/>
              </a:ext>
            </a:extLst>
          </p:cNvPr>
          <p:cNvSpPr/>
          <p:nvPr/>
        </p:nvSpPr>
        <p:spPr>
          <a:xfrm>
            <a:off x="6732240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D98A9DB-D495-4D3A-A3EC-3F3866CC8565}"/>
              </a:ext>
            </a:extLst>
          </p:cNvPr>
          <p:cNvSpPr/>
          <p:nvPr/>
        </p:nvSpPr>
        <p:spPr>
          <a:xfrm>
            <a:off x="6732240" y="3896141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Cross-attn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4328E47-D531-4642-A01D-F18A0D031DED}"/>
              </a:ext>
            </a:extLst>
          </p:cNvPr>
          <p:cNvSpPr/>
          <p:nvPr/>
        </p:nvSpPr>
        <p:spPr>
          <a:xfrm>
            <a:off x="6732240" y="303657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token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(this step)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7C0A75F-89AA-4EE9-A916-16645E77AC10}"/>
              </a:ext>
            </a:extLst>
          </p:cNvPr>
          <p:cNvSpPr/>
          <p:nvPr/>
        </p:nvSpPr>
        <p:spPr>
          <a:xfrm>
            <a:off x="5475276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378E08-B005-4CBB-A099-7058E0C0723C}"/>
              </a:ext>
            </a:extLst>
          </p:cNvPr>
          <p:cNvSpPr/>
          <p:nvPr/>
        </p:nvSpPr>
        <p:spPr>
          <a:xfrm>
            <a:off x="6732240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(past)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D3A426-0E23-4065-A8FF-9AA719A49888}"/>
              </a:ext>
            </a:extLst>
          </p:cNvPr>
          <p:cNvCxnSpPr>
            <a:cxnSpLocks/>
            <a:stCxn id="34" idx="0"/>
            <a:endCxn id="30" idx="2"/>
          </p:cNvCxnSpPr>
          <p:nvPr/>
        </p:nvCxnSpPr>
        <p:spPr>
          <a:xfrm flipV="1">
            <a:off x="5979332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1D81EB-FDD7-46F5-9E29-DF149AEFCF4E}"/>
              </a:ext>
            </a:extLst>
          </p:cNvPr>
          <p:cNvCxnSpPr>
            <a:cxnSpLocks/>
          </p:cNvCxnSpPr>
          <p:nvPr/>
        </p:nvCxnSpPr>
        <p:spPr>
          <a:xfrm flipV="1">
            <a:off x="7236296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471686-3C94-4AEE-8D59-DB4FD050F9D6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979332" y="4483562"/>
            <a:ext cx="1256964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726057E-9EA8-498C-8EEC-7A982A26D98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7236296" y="4483562"/>
            <a:ext cx="0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51C1FC-789B-4113-9E42-72F3AC27322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236296" y="3624000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95DE559-51B1-4A3C-A608-958ACFB06FBD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rot="16200000" flipH="1">
            <a:off x="5681030" y="4591844"/>
            <a:ext cx="3110531" cy="12700"/>
          </a:xfrm>
          <a:prstGeom prst="bentConnector5">
            <a:avLst>
              <a:gd name="adj1" fmla="val -7349"/>
              <a:gd name="adj2" fmla="val 5768945"/>
              <a:gd name="adj3" fmla="val 10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액자 45">
            <a:extLst>
              <a:ext uri="{FF2B5EF4-FFF2-40B4-BE49-F238E27FC236}">
                <a16:creationId xmlns:a16="http://schemas.microsoft.com/office/drawing/2014/main" id="{CB757177-1685-40B8-B81A-899FDECE8DE0}"/>
              </a:ext>
            </a:extLst>
          </p:cNvPr>
          <p:cNvSpPr/>
          <p:nvPr/>
        </p:nvSpPr>
        <p:spPr>
          <a:xfrm>
            <a:off x="5403269" y="4653135"/>
            <a:ext cx="1172256" cy="792089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759309DC-42A0-4F62-85EE-7662857DAF92}"/>
              </a:ext>
            </a:extLst>
          </p:cNvPr>
          <p:cNvSpPr/>
          <p:nvPr/>
        </p:nvSpPr>
        <p:spPr>
          <a:xfrm>
            <a:off x="6647532" y="3776910"/>
            <a:ext cx="1172256" cy="1661005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EDA1FC-5DBC-4D9B-AB0A-FA33B8009E53}"/>
              </a:ext>
            </a:extLst>
          </p:cNvPr>
          <p:cNvSpPr txBox="1"/>
          <p:nvPr/>
        </p:nvSpPr>
        <p:spPr>
          <a:xfrm>
            <a:off x="4220657" y="5168225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F935F5-6392-425C-843B-5A20882E0FC0}"/>
              </a:ext>
            </a:extLst>
          </p:cNvPr>
          <p:cNvSpPr txBox="1"/>
          <p:nvPr/>
        </p:nvSpPr>
        <p:spPr>
          <a:xfrm>
            <a:off x="5431180" y="3751980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Decoder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8CC9032C-4DD4-4C59-A655-2B6A0DD5A9A2}"/>
              </a:ext>
            </a:extLst>
          </p:cNvPr>
          <p:cNvSpPr/>
          <p:nvPr/>
        </p:nvSpPr>
        <p:spPr>
          <a:xfrm>
            <a:off x="1259632" y="417716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액자 50">
            <a:extLst>
              <a:ext uri="{FF2B5EF4-FFF2-40B4-BE49-F238E27FC236}">
                <a16:creationId xmlns:a16="http://schemas.microsoft.com/office/drawing/2014/main" id="{4BFC928F-4F73-43C5-9FDF-1CE117D7BB88}"/>
              </a:ext>
            </a:extLst>
          </p:cNvPr>
          <p:cNvSpPr/>
          <p:nvPr/>
        </p:nvSpPr>
        <p:spPr>
          <a:xfrm>
            <a:off x="2151805" y="371703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F3E64FA6-1500-406F-B893-CAF2F6D99BD9}"/>
              </a:ext>
            </a:extLst>
          </p:cNvPr>
          <p:cNvSpPr/>
          <p:nvPr/>
        </p:nvSpPr>
        <p:spPr>
          <a:xfrm>
            <a:off x="2151805" y="3379217"/>
            <a:ext cx="864096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액자 52">
            <a:extLst>
              <a:ext uri="{FF2B5EF4-FFF2-40B4-BE49-F238E27FC236}">
                <a16:creationId xmlns:a16="http://schemas.microsoft.com/office/drawing/2014/main" id="{E08B3B3A-98D6-495F-A702-F9499FDA39D2}"/>
              </a:ext>
            </a:extLst>
          </p:cNvPr>
          <p:cNvSpPr/>
          <p:nvPr/>
        </p:nvSpPr>
        <p:spPr>
          <a:xfrm>
            <a:off x="899592" y="5638372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Input/Output Embedding</a:t>
            </a:r>
          </a:p>
          <a:p>
            <a:pPr lvl="1"/>
            <a:r>
              <a:rPr lang="en-US" altLang="ko-KR" sz="2200" dirty="0"/>
              <a:t>Sequence</a:t>
            </a:r>
            <a:r>
              <a:rPr lang="ko-KR" altLang="en-US" sz="2200" dirty="0"/>
              <a:t>를 신경망이 연산할 수 있는 </a:t>
            </a:r>
            <a:r>
              <a:rPr lang="en-US" altLang="ko-KR" sz="2200" dirty="0"/>
              <a:t>Embedding Vector</a:t>
            </a:r>
            <a:r>
              <a:rPr lang="ko-KR" altLang="en-US" sz="2200" dirty="0"/>
              <a:t>로 변환</a:t>
            </a:r>
            <a:endParaRPr lang="en-US" altLang="ko-KR" sz="2200" dirty="0"/>
          </a:p>
          <a:p>
            <a:r>
              <a:rPr lang="en-US" altLang="ko-KR" sz="2400" dirty="0"/>
              <a:t>Positional Encoding</a:t>
            </a:r>
          </a:p>
          <a:p>
            <a:pPr lvl="1"/>
            <a:r>
              <a:rPr lang="ko-KR" altLang="en-US" dirty="0"/>
              <a:t>토큰 간 순서 정보를 </a:t>
            </a:r>
            <a:r>
              <a:rPr lang="en-US" altLang="ko-KR" dirty="0"/>
              <a:t>sequence</a:t>
            </a:r>
            <a:r>
              <a:rPr lang="ko-KR" altLang="en-US" dirty="0"/>
              <a:t>에 반영</a:t>
            </a:r>
            <a:endParaRPr lang="en-US" altLang="ko-KR" dirty="0"/>
          </a:p>
          <a:p>
            <a:pPr lvl="2"/>
            <a:r>
              <a:rPr lang="en-US" altLang="ko-KR" dirty="0"/>
              <a:t>Attention: 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의 모든 </a:t>
            </a:r>
            <a:r>
              <a:rPr lang="en-US" altLang="ko-KR" dirty="0"/>
              <a:t>token</a:t>
            </a:r>
            <a:r>
              <a:rPr lang="ko-KR" altLang="en-US" dirty="0"/>
              <a:t>을 동시에 처리하므로 순서 정보 소실</a:t>
            </a:r>
            <a:endParaRPr lang="en-US" altLang="ko-KR" dirty="0"/>
          </a:p>
          <a:p>
            <a:pPr lvl="2"/>
            <a:r>
              <a:rPr lang="en-US" altLang="ko-KR" dirty="0" err="1"/>
              <a:t>cf</a:t>
            </a:r>
            <a:r>
              <a:rPr lang="en-US" altLang="ko-KR" dirty="0"/>
              <a:t>) RNN: Input Sequence</a:t>
            </a:r>
            <a:r>
              <a:rPr lang="ko-KR" altLang="en-US" dirty="0"/>
              <a:t>의 순서에 따라 </a:t>
            </a:r>
            <a:r>
              <a:rPr lang="en-US" altLang="ko-KR" dirty="0"/>
              <a:t>hidden state</a:t>
            </a:r>
            <a:r>
              <a:rPr lang="ko-KR" altLang="en-US" dirty="0"/>
              <a:t> 순차적 갱신</a:t>
            </a:r>
            <a:r>
              <a:rPr lang="en-US" altLang="ko-KR" dirty="0"/>
              <a:t>, </a:t>
            </a:r>
            <a:r>
              <a:rPr lang="ko-KR" altLang="en-US" dirty="0"/>
              <a:t>순서 정보 반영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에 </a:t>
            </a:r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 값을 덧셈하는 방식으로 반영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1043608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B792945E-B408-4EDE-BEFC-35DD84F29C97}"/>
              </a:ext>
            </a:extLst>
          </p:cNvPr>
          <p:cNvSpPr/>
          <p:nvPr/>
        </p:nvSpPr>
        <p:spPr>
          <a:xfrm>
            <a:off x="1037259" y="539015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570DA4-5CE1-4B81-976F-9C569F3C4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570140"/>
            <a:ext cx="3067478" cy="1371791"/>
          </a:xfrm>
          <a:prstGeom prst="rect">
            <a:avLst/>
          </a:prstGeom>
        </p:spPr>
      </p:pic>
      <p:sp>
        <p:nvSpPr>
          <p:cNvPr id="28" name="액자 27">
            <a:extLst>
              <a:ext uri="{FF2B5EF4-FFF2-40B4-BE49-F238E27FC236}">
                <a16:creationId xmlns:a16="http://schemas.microsoft.com/office/drawing/2014/main" id="{535C31BE-D3C3-4240-A54E-C53A12D7BE3B}"/>
              </a:ext>
            </a:extLst>
          </p:cNvPr>
          <p:cNvSpPr/>
          <p:nvPr/>
        </p:nvSpPr>
        <p:spPr>
          <a:xfrm>
            <a:off x="1034083" y="5661248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5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9410" y="785914"/>
                <a:ext cx="8757086" cy="24035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Encoder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Block</a:t>
                </a:r>
              </a:p>
              <a:p>
                <a:pPr lvl="1"/>
                <a:r>
                  <a:rPr lang="en-US" altLang="ko-KR" dirty="0"/>
                  <a:t>Multi-Head Attention: </a:t>
                </a:r>
                <a:r>
                  <a:rPr lang="ko-KR" altLang="en-US" dirty="0"/>
                  <a:t>서로 다른 독립된 </a:t>
                </a:r>
                <a:r>
                  <a:rPr lang="en-US" altLang="ko-KR" dirty="0"/>
                  <a:t>Attention</a:t>
                </a:r>
                <a:r>
                  <a:rPr lang="ko-KR" altLang="en-US" dirty="0"/>
                  <a:t>을 수행한 뒤 </a:t>
                </a:r>
                <a:r>
                  <a:rPr lang="ko-KR" altLang="en-US" dirty="0" err="1"/>
                  <a:t>이어붙임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목적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입력 데이터의 다양한 관계를 분담하여 학습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Ex. Head 1: </a:t>
                </a:r>
                <a:r>
                  <a:rPr lang="ko-KR" altLang="en-US" dirty="0"/>
                  <a:t>주어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목적어 관계</a:t>
                </a:r>
                <a:r>
                  <a:rPr lang="en-US" altLang="ko-KR" dirty="0"/>
                  <a:t>, Head 2: </a:t>
                </a:r>
                <a:r>
                  <a:rPr lang="ko-KR" altLang="en-US" dirty="0"/>
                  <a:t>동사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목적어 관계</a:t>
                </a:r>
                <a:r>
                  <a:rPr lang="en-US" altLang="ko-KR" dirty="0"/>
                  <a:t>…</a:t>
                </a:r>
              </a:p>
              <a:p>
                <a:pPr lvl="2"/>
                <a:r>
                  <a:rPr lang="ko-KR" altLang="en-US" dirty="0"/>
                  <a:t>구현</a:t>
                </a:r>
                <a:r>
                  <a:rPr lang="en-US" altLang="ko-KR" dirty="0"/>
                  <a:t>: Input sequence</a:t>
                </a:r>
                <a:r>
                  <a:rPr lang="ko-KR" altLang="en-US" dirty="0"/>
                  <a:t>를 서로 다른 </a:t>
                </a:r>
                <a:r>
                  <a:rPr lang="en-US" altLang="ko-KR" dirty="0"/>
                  <a:t>Linear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로 변환시킴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서로 다른 </a:t>
                </a:r>
                <a:r>
                  <a:rPr lang="en-US" altLang="ko-KR" dirty="0"/>
                  <a:t>Linear Projection</a:t>
                </a:r>
                <a:r>
                  <a:rPr lang="ko-KR" altLang="en-US" dirty="0"/>
                  <a:t>에 의한 독립적인 </a:t>
                </a:r>
                <a:r>
                  <a:rPr lang="en-US" altLang="ko-KR" dirty="0"/>
                  <a:t>Attention </a:t>
                </a:r>
                <a:r>
                  <a:rPr lang="ko-KR" altLang="en-US" dirty="0"/>
                  <a:t>결과를 </a:t>
                </a:r>
                <a:r>
                  <a:rPr lang="ko-KR" altLang="en-US" dirty="0" err="1"/>
                  <a:t>이어붙임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Concat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10" y="785914"/>
                <a:ext cx="8757086" cy="2403575"/>
              </a:xfrm>
              <a:blipFill>
                <a:blip r:embed="rId3"/>
                <a:stretch>
                  <a:fillRect l="-975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DCA32A1-2046-4828-86CB-9445FD425D86}"/>
              </a:ext>
            </a:extLst>
          </p:cNvPr>
          <p:cNvSpPr/>
          <p:nvPr/>
        </p:nvSpPr>
        <p:spPr>
          <a:xfrm>
            <a:off x="1259632" y="417716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1393E46-9DD3-43B0-AFB9-C2E5E67B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60" y="4005064"/>
            <a:ext cx="4574040" cy="17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3F4EF-A855-4C15-BB84-EAA898288E69}"/>
              </a:ext>
            </a:extLst>
          </p:cNvPr>
          <p:cNvSpPr txBox="1"/>
          <p:nvPr/>
        </p:nvSpPr>
        <p:spPr>
          <a:xfrm>
            <a:off x="6660232" y="5985118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https://codingopera.tistory.com/44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D7CC5-700E-4960-B009-99200FA29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509" y="2990789"/>
            <a:ext cx="527758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Encoder</a:t>
            </a:r>
            <a:r>
              <a:rPr lang="ko-KR" altLang="en-US" sz="2400" dirty="0"/>
              <a:t> </a:t>
            </a:r>
            <a:r>
              <a:rPr lang="en-US" altLang="ko-KR" sz="2400" dirty="0"/>
              <a:t>Block</a:t>
            </a:r>
          </a:p>
          <a:p>
            <a:pPr lvl="1"/>
            <a:r>
              <a:rPr lang="en-US" altLang="ko-KR" dirty="0"/>
              <a:t>Skip Connection(Add): </a:t>
            </a:r>
            <a:r>
              <a:rPr lang="ko-KR" altLang="en-US" dirty="0"/>
              <a:t>원본 입력 정보를 그대로 전달해 중요 정보 소실 방지</a:t>
            </a:r>
            <a:endParaRPr lang="en-US" altLang="ko-KR" dirty="0"/>
          </a:p>
          <a:p>
            <a:pPr lvl="1"/>
            <a:r>
              <a:rPr lang="en-US" altLang="ko-KR" dirty="0"/>
              <a:t>Feedforward: </a:t>
            </a:r>
            <a:r>
              <a:rPr lang="ko-KR" altLang="en-US" dirty="0"/>
              <a:t>벡터 크기 조절</a:t>
            </a:r>
            <a:r>
              <a:rPr lang="en-US" altLang="ko-KR" dirty="0"/>
              <a:t>, </a:t>
            </a:r>
            <a:r>
              <a:rPr lang="ko-KR" altLang="en-US" dirty="0"/>
              <a:t>학습 표현력 강화</a:t>
            </a:r>
            <a:endParaRPr lang="en-US" altLang="ko-KR" dirty="0"/>
          </a:p>
          <a:p>
            <a:pPr lvl="1"/>
            <a:r>
              <a:rPr lang="en-US" altLang="ko-KR" dirty="0"/>
              <a:t>Normalization: </a:t>
            </a:r>
            <a:r>
              <a:rPr lang="ko-KR" altLang="en-US" dirty="0"/>
              <a:t>입력 벡터의 평균과 분산을 조정해 학습 안정성 강화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DCA32A1-2046-4828-86CB-9445FD425D86}"/>
              </a:ext>
            </a:extLst>
          </p:cNvPr>
          <p:cNvSpPr/>
          <p:nvPr/>
        </p:nvSpPr>
        <p:spPr>
          <a:xfrm>
            <a:off x="1259632" y="417716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4" descr="딥러닝]Skip-Connection이란? - Meaningful AI">
            <a:extLst>
              <a:ext uri="{FF2B5EF4-FFF2-40B4-BE49-F238E27FC236}">
                <a16:creationId xmlns:a16="http://schemas.microsoft.com/office/drawing/2014/main" id="{2D6539C1-9054-4479-96F2-FECB4819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61459"/>
            <a:ext cx="2311089" cy="12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tecture of a typical multilayer feed forward neural network.  ">
            <a:extLst>
              <a:ext uri="{FF2B5EF4-FFF2-40B4-BE49-F238E27FC236}">
                <a16:creationId xmlns:a16="http://schemas.microsoft.com/office/drawing/2014/main" id="{29A42D7A-C799-4DFD-BAF2-49F4E461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76" y="2786399"/>
            <a:ext cx="1846437" cy="12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FB8AA8-36DC-41A0-ADF9-8DD7BA431A08}"/>
              </a:ext>
            </a:extLst>
          </p:cNvPr>
          <p:cNvSpPr txBox="1"/>
          <p:nvPr/>
        </p:nvSpPr>
        <p:spPr>
          <a:xfrm>
            <a:off x="3847688" y="5932156"/>
            <a:ext cx="5296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https://www.researchgate.net/figure/Architecture-of-a-typical-multilayer-feed-forward-neural-network_fig1_268380188</a:t>
            </a:r>
          </a:p>
        </p:txBody>
      </p:sp>
      <p:pic>
        <p:nvPicPr>
          <p:cNvPr id="1032" name="Picture 8" descr="LayerNorm — PyTorch 2.5 documentation">
            <a:extLst>
              <a:ext uri="{FF2B5EF4-FFF2-40B4-BE49-F238E27FC236}">
                <a16:creationId xmlns:a16="http://schemas.microsoft.com/office/drawing/2014/main" id="{FF03647A-B574-40E9-98AC-F8B863003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72323"/>
            <a:ext cx="1742677" cy="167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0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Decoder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Block</a:t>
                </a:r>
              </a:p>
              <a:p>
                <a:pPr lvl="1"/>
                <a:r>
                  <a:rPr lang="en-US" altLang="ko-KR" dirty="0"/>
                  <a:t>Masked Multi-Head Attention</a:t>
                </a:r>
              </a:p>
              <a:p>
                <a:pPr lvl="2"/>
                <a:r>
                  <a:rPr lang="en-US" altLang="ko-KR" dirty="0"/>
                  <a:t>Train </a:t>
                </a:r>
                <a:r>
                  <a:rPr lang="ko-KR" altLang="en-US" dirty="0"/>
                  <a:t>시 </a:t>
                </a:r>
                <a:r>
                  <a:rPr lang="en-US" altLang="ko-KR" dirty="0"/>
                  <a:t>Output sequence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Self-Attention</a:t>
                </a:r>
                <a:r>
                  <a:rPr lang="ko-KR" altLang="en-US" dirty="0"/>
                  <a:t>에 적용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을 생성할 경우</a:t>
                </a:r>
                <a:r>
                  <a:rPr lang="en-US" altLang="ko-KR" dirty="0"/>
                  <a:t>, output sequence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ko-KR" altLang="en-US" dirty="0" err="1"/>
                  <a:t>번째부터의</a:t>
                </a:r>
                <a:r>
                  <a:rPr lang="ko-KR" altLang="en-US" dirty="0"/>
                  <a:t> 토큰을 가림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Inference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 생성 중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미래</m:t>
                    </m:r>
                  </m:oMath>
                </a14:m>
                <a:r>
                  <a:rPr lang="ko-KR" altLang="en-US" dirty="0"/>
                  <a:t>를 볼 수 없으므로</a:t>
                </a:r>
                <a:r>
                  <a:rPr lang="en-US" altLang="ko-KR" dirty="0"/>
                  <a:t> Train </a:t>
                </a:r>
                <a:r>
                  <a:rPr lang="ko-KR" altLang="en-US" dirty="0"/>
                  <a:t>시에도 </a:t>
                </a:r>
                <a:r>
                  <a:rPr lang="ko-KR" altLang="en-US" dirty="0" err="1"/>
                  <a:t>맞춰줌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Mask: 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sequence</a:t>
                </a:r>
                <a:r>
                  <a:rPr lang="ko-KR" altLang="en-US" dirty="0"/>
                  <a:t>와 미래 시점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 간 연관도를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설정하여 구현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  <a:blipFill>
                <a:blip r:embed="rId3"/>
                <a:stretch>
                  <a:fillRect l="-997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D299059-14CB-44A0-B559-A0FBC727D953}"/>
              </a:ext>
            </a:extLst>
          </p:cNvPr>
          <p:cNvSpPr/>
          <p:nvPr/>
        </p:nvSpPr>
        <p:spPr>
          <a:xfrm>
            <a:off x="2151805" y="371703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D3CE9-73D4-4A8A-8338-90965055C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3699685"/>
            <a:ext cx="5390666" cy="1577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344B3A-BCFE-4967-BFB4-54FE40010CA3}"/>
              </a:ext>
            </a:extLst>
          </p:cNvPr>
          <p:cNvSpPr txBox="1"/>
          <p:nvPr/>
        </p:nvSpPr>
        <p:spPr>
          <a:xfrm>
            <a:off x="3847688" y="5608852"/>
            <a:ext cx="5296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https://tigris-data-science.tistory.com/entry/%EC%B0%A8%EA%B7%BC%EC%B0%A8%EA%B7%BC-%EC%9D%B4%ED%95%B4%ED%95%98%EB%8A%94-Transformer4-Masked-Multi-Head-Attention%EA%B3%BC-Decoder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326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Compute Output probabilities</a:t>
            </a:r>
          </a:p>
          <a:p>
            <a:pPr lvl="1"/>
            <a:r>
              <a:rPr lang="en-US" altLang="ko-KR" dirty="0"/>
              <a:t>Linear: </a:t>
            </a:r>
            <a:r>
              <a:rPr lang="ko-KR" altLang="en-US" dirty="0"/>
              <a:t>벡터 크기 조절</a:t>
            </a:r>
            <a:endParaRPr lang="en-US" altLang="ko-KR" dirty="0"/>
          </a:p>
          <a:p>
            <a:pPr lvl="2"/>
            <a:r>
              <a:rPr lang="en-US" altLang="ko-KR" dirty="0"/>
              <a:t>ex. 256</a:t>
            </a:r>
            <a:r>
              <a:rPr lang="ko-KR" altLang="en-US" dirty="0"/>
              <a:t>차원 벡터를 알파벳 개수에 맞춰 </a:t>
            </a:r>
            <a:r>
              <a:rPr lang="en-US" altLang="ko-KR" dirty="0"/>
              <a:t>26</a:t>
            </a:r>
            <a:r>
              <a:rPr lang="ko-KR" altLang="en-US" dirty="0"/>
              <a:t>차원으로 변경</a:t>
            </a:r>
            <a:endParaRPr lang="en-US" altLang="ko-KR" dirty="0"/>
          </a:p>
          <a:p>
            <a:pPr lvl="1"/>
            <a:r>
              <a:rPr lang="en-US" altLang="ko-KR" dirty="0" err="1"/>
              <a:t>softmax</a:t>
            </a:r>
            <a:r>
              <a:rPr lang="en-US" altLang="ko-KR" dirty="0"/>
              <a:t>: </a:t>
            </a:r>
            <a:r>
              <a:rPr lang="ko-KR" altLang="en-US" dirty="0"/>
              <a:t>주어진 벡터를 </a:t>
            </a:r>
            <a:r>
              <a:rPr lang="en-US" altLang="ko-KR" dirty="0"/>
              <a:t>Discrete probability distribution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47F5C26D-8B63-477F-8DA6-00C57FDF6D34}"/>
              </a:ext>
            </a:extLst>
          </p:cNvPr>
          <p:cNvSpPr/>
          <p:nvPr/>
        </p:nvSpPr>
        <p:spPr>
          <a:xfrm>
            <a:off x="2151805" y="3379217"/>
            <a:ext cx="764011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DD1601-9E31-47B5-A8D1-E4F38CA1E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53" y="3698435"/>
            <a:ext cx="23911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484901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9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필요 라이브러리 </a:t>
            </a:r>
            <a:r>
              <a:rPr lang="en-US" altLang="ko-KR" sz="2400" dirty="0"/>
              <a:t>Import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81983C-83CE-46D3-82E8-58640A41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050" y="2657367"/>
            <a:ext cx="285789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4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2515532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6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데이터셋 로드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129576-EE79-4F00-98E0-2F974AE1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2443025"/>
            <a:ext cx="660174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1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559790" cy="410445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</a:t>
            </a:r>
          </a:p>
          <a:p>
            <a:pPr lvl="1"/>
            <a:r>
              <a:rPr lang="en-US" altLang="ko-KR" sz="2200" dirty="0"/>
              <a:t>Transformer</a:t>
            </a:r>
            <a:r>
              <a:rPr lang="ko-KR" altLang="en-US" sz="2200" dirty="0"/>
              <a:t> 구조의 중요성</a:t>
            </a:r>
            <a:endParaRPr lang="en-US" altLang="ko-KR" sz="2200" dirty="0"/>
          </a:p>
          <a:p>
            <a:r>
              <a:rPr lang="en-US" altLang="ko-KR" sz="2600" dirty="0"/>
              <a:t>Transformer</a:t>
            </a:r>
            <a:r>
              <a:rPr lang="ko-KR" altLang="en-US" sz="2600" dirty="0"/>
              <a:t>의 개념</a:t>
            </a:r>
            <a:endParaRPr lang="en-US" altLang="ko-KR" sz="2400" dirty="0"/>
          </a:p>
          <a:p>
            <a:r>
              <a:rPr lang="en-US" altLang="ko-KR" sz="2400" dirty="0"/>
              <a:t>Transformer</a:t>
            </a:r>
            <a:r>
              <a:rPr lang="ko-KR" altLang="en-US" sz="2400" dirty="0"/>
              <a:t>의 구현</a:t>
            </a:r>
            <a:endParaRPr lang="en-US" altLang="ko-KR" sz="2400" dirty="0"/>
          </a:p>
          <a:p>
            <a:r>
              <a:rPr lang="en-US" altLang="ko-KR" sz="2400" dirty="0"/>
              <a:t>Pre-Trained Transformer </a:t>
            </a:r>
            <a:r>
              <a:rPr lang="ko-KR" altLang="en-US" sz="2400" dirty="0"/>
              <a:t>사용해보기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46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4572000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4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  <a:endParaRPr lang="en-US" altLang="ko-KR" sz="2400" dirty="0"/>
          </a:p>
          <a:p>
            <a:pPr lvl="1"/>
            <a:r>
              <a:rPr lang="en-US" altLang="ko-KR" sz="2200" dirty="0"/>
              <a:t>Input/Output Sequence</a:t>
            </a:r>
            <a:r>
              <a:rPr lang="ko-KR" altLang="en-US" sz="2200" dirty="0"/>
              <a:t>의 </a:t>
            </a:r>
            <a:r>
              <a:rPr lang="en-US" altLang="ko-KR" sz="2200" dirty="0"/>
              <a:t>Embedding </a:t>
            </a:r>
            <a:r>
              <a:rPr lang="ko-KR" altLang="en-US" sz="2200" dirty="0"/>
              <a:t>획득</a:t>
            </a:r>
            <a:endParaRPr lang="en-US" altLang="ko-KR" sz="2200" dirty="0"/>
          </a:p>
          <a:p>
            <a:pPr lvl="1"/>
            <a:r>
              <a:rPr lang="en-US" altLang="ko-KR" sz="2200" dirty="0"/>
              <a:t>Positional Encoding</a:t>
            </a:r>
          </a:p>
          <a:p>
            <a:pPr lvl="1"/>
            <a:r>
              <a:rPr lang="en-US" altLang="ko-KR" sz="2200" dirty="0"/>
              <a:t>Encoder Block</a:t>
            </a:r>
          </a:p>
          <a:p>
            <a:pPr lvl="1"/>
            <a:r>
              <a:rPr lang="en-US" altLang="ko-KR" sz="2200" dirty="0"/>
              <a:t>Decoder</a:t>
            </a:r>
            <a:r>
              <a:rPr lang="ko-KR" altLang="en-US" sz="2200" dirty="0"/>
              <a:t> </a:t>
            </a:r>
            <a:r>
              <a:rPr lang="en-US" altLang="ko-KR" sz="2200" dirty="0"/>
              <a:t>Block</a:t>
            </a:r>
          </a:p>
          <a:p>
            <a:pPr lvl="1"/>
            <a:r>
              <a:rPr lang="en-US" altLang="ko-KR" sz="2200" dirty="0"/>
              <a:t>Computing</a:t>
            </a:r>
            <a:r>
              <a:rPr lang="ko-KR" altLang="en-US" sz="2200" dirty="0"/>
              <a:t> </a:t>
            </a:r>
            <a:r>
              <a:rPr lang="en-US" altLang="ko-KR" sz="2200" dirty="0"/>
              <a:t>Output</a:t>
            </a:r>
            <a:r>
              <a:rPr lang="ko-KR" altLang="en-US" sz="2200" dirty="0"/>
              <a:t> </a:t>
            </a:r>
            <a:r>
              <a:rPr lang="en-US" altLang="ko-KR" sz="2200" dirty="0"/>
              <a:t>Probabilities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10" name="Picture 4" descr="post-thumbnail">
            <a:extLst>
              <a:ext uri="{FF2B5EF4-FFF2-40B4-BE49-F238E27FC236}">
                <a16:creationId xmlns:a16="http://schemas.microsoft.com/office/drawing/2014/main" id="{423D36C7-6726-4A83-9C2D-92D477622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0024D922-3DD0-4252-9CD0-5092CD390CD3}"/>
              </a:ext>
            </a:extLst>
          </p:cNvPr>
          <p:cNvSpPr/>
          <p:nvPr/>
        </p:nvSpPr>
        <p:spPr>
          <a:xfrm>
            <a:off x="6405412" y="467007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BDBB017-AE3C-4C58-9DDB-73EBEE4CB67C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E9C67D65-63C0-4AD6-B3AB-5B4C599E6828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47503EB3-D803-4268-A6E4-E636EB9F7B86}"/>
              </a:ext>
            </a:extLst>
          </p:cNvPr>
          <p:cNvSpPr/>
          <p:nvPr/>
        </p:nvSpPr>
        <p:spPr>
          <a:xfrm>
            <a:off x="7663974" y="2659137"/>
            <a:ext cx="864096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82477B9E-2D6F-4ABB-9F88-1386743759C9}"/>
              </a:ext>
            </a:extLst>
          </p:cNvPr>
          <p:cNvSpPr/>
          <p:nvPr/>
        </p:nvSpPr>
        <p:spPr>
          <a:xfrm>
            <a:off x="6407349" y="4923625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5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  <a:endParaRPr lang="en-US" altLang="ko-KR" sz="2200" dirty="0"/>
          </a:p>
          <a:p>
            <a:pPr lvl="1"/>
            <a:r>
              <a:rPr lang="ko-KR" altLang="en-US" sz="2200" dirty="0"/>
              <a:t>전체적 구조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액자 30">
            <a:extLst>
              <a:ext uri="{FF2B5EF4-FFF2-40B4-BE49-F238E27FC236}">
                <a16:creationId xmlns:a16="http://schemas.microsoft.com/office/drawing/2014/main" id="{BC982097-C129-4607-B7FA-7372C46749DF}"/>
              </a:ext>
            </a:extLst>
          </p:cNvPr>
          <p:cNvSpPr/>
          <p:nvPr/>
        </p:nvSpPr>
        <p:spPr>
          <a:xfrm>
            <a:off x="6405412" y="467007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EBA3E36C-C58A-4B71-8A58-F9FA091E839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1B370840-D910-465C-AB1F-02452FFB598F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1E61675B-BB48-4E9C-8EF7-C20063D9F192}"/>
              </a:ext>
            </a:extLst>
          </p:cNvPr>
          <p:cNvSpPr/>
          <p:nvPr/>
        </p:nvSpPr>
        <p:spPr>
          <a:xfrm>
            <a:off x="7663974" y="2659137"/>
            <a:ext cx="864096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액자 48">
            <a:extLst>
              <a:ext uri="{FF2B5EF4-FFF2-40B4-BE49-F238E27FC236}">
                <a16:creationId xmlns:a16="http://schemas.microsoft.com/office/drawing/2014/main" id="{B2DDF187-478E-48BA-A451-257807E648D4}"/>
              </a:ext>
            </a:extLst>
          </p:cNvPr>
          <p:cNvSpPr/>
          <p:nvPr/>
        </p:nvSpPr>
        <p:spPr>
          <a:xfrm>
            <a:off x="6407349" y="4923625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769AD-001E-4A32-9D78-137A6868B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04" y="2204864"/>
            <a:ext cx="4392488" cy="4006405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DC0281E-9A9F-4C8A-8540-5DB9AE8A91EF}"/>
              </a:ext>
            </a:extLst>
          </p:cNvPr>
          <p:cNvSpPr/>
          <p:nvPr/>
        </p:nvSpPr>
        <p:spPr>
          <a:xfrm>
            <a:off x="2772357" y="3327051"/>
            <a:ext cx="1409930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1D57003-14C4-4B18-A6B1-3948627B5C3B}"/>
              </a:ext>
            </a:extLst>
          </p:cNvPr>
          <p:cNvSpPr/>
          <p:nvPr/>
        </p:nvSpPr>
        <p:spPr>
          <a:xfrm>
            <a:off x="3273968" y="3618738"/>
            <a:ext cx="577952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1A4A24DC-E94A-4820-A4CC-90A68A2AEE7C}"/>
              </a:ext>
            </a:extLst>
          </p:cNvPr>
          <p:cNvSpPr/>
          <p:nvPr/>
        </p:nvSpPr>
        <p:spPr>
          <a:xfrm>
            <a:off x="3275856" y="3911850"/>
            <a:ext cx="577952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5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  <a:endParaRPr lang="en-US" altLang="ko-KR" sz="2200" dirty="0"/>
          </a:p>
          <a:p>
            <a:pPr lvl="1"/>
            <a:r>
              <a:rPr lang="en-US" altLang="ko-KR" sz="2200" dirty="0"/>
              <a:t>Positional</a:t>
            </a:r>
            <a:r>
              <a:rPr lang="ko-KR" altLang="en-US" sz="2200" dirty="0"/>
              <a:t> </a:t>
            </a:r>
            <a:r>
              <a:rPr lang="en-US" altLang="ko-KR" sz="2200" dirty="0"/>
              <a:t>Encoding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액자 30">
            <a:extLst>
              <a:ext uri="{FF2B5EF4-FFF2-40B4-BE49-F238E27FC236}">
                <a16:creationId xmlns:a16="http://schemas.microsoft.com/office/drawing/2014/main" id="{BC982097-C129-4607-B7FA-7372C46749DF}"/>
              </a:ext>
            </a:extLst>
          </p:cNvPr>
          <p:cNvSpPr/>
          <p:nvPr/>
        </p:nvSpPr>
        <p:spPr>
          <a:xfrm>
            <a:off x="6405412" y="467007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1EE3C-CBF6-4E48-B17F-2B8CC7A2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289750"/>
            <a:ext cx="3744416" cy="3037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4A128-8830-49B3-BDF5-26248793E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724" y="2187930"/>
            <a:ext cx="2088232" cy="9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 Block</a:t>
            </a:r>
            <a:r>
              <a:rPr lang="ko-KR" altLang="en-US" sz="2200" dirty="0"/>
              <a:t>의 전체적 구조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A3A3C70C-A463-4BAF-A1C8-06383DB0C17E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269496-1CFA-4138-99F3-7D818DEC3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325090"/>
            <a:ext cx="5106113" cy="3496163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0D5C549-AA1D-4E56-8910-59618C2E96BA}"/>
              </a:ext>
            </a:extLst>
          </p:cNvPr>
          <p:cNvSpPr/>
          <p:nvPr/>
        </p:nvSpPr>
        <p:spPr>
          <a:xfrm>
            <a:off x="2349946" y="3615351"/>
            <a:ext cx="1379164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76DE120-7822-48D7-840F-E0C9F3CA5727}"/>
              </a:ext>
            </a:extLst>
          </p:cNvPr>
          <p:cNvSpPr/>
          <p:nvPr/>
        </p:nvSpPr>
        <p:spPr>
          <a:xfrm>
            <a:off x="2308823" y="3822908"/>
            <a:ext cx="82157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05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Decoder Block</a:t>
            </a:r>
            <a:r>
              <a:rPr lang="ko-KR" altLang="en-US" sz="2200" dirty="0"/>
              <a:t>의 전체적 구조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EBB3F-2F9C-486F-AD45-FC97ED1C8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04864"/>
            <a:ext cx="4689305" cy="3840499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99F05C4B-D93B-47FA-BEFA-DB74FAE6CB5E}"/>
              </a:ext>
            </a:extLst>
          </p:cNvPr>
          <p:cNvSpPr/>
          <p:nvPr/>
        </p:nvSpPr>
        <p:spPr>
          <a:xfrm>
            <a:off x="2142753" y="3284984"/>
            <a:ext cx="103618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7B38DB0-65D7-4C28-9F8F-7F032B765D95}"/>
              </a:ext>
            </a:extLst>
          </p:cNvPr>
          <p:cNvSpPr/>
          <p:nvPr/>
        </p:nvSpPr>
        <p:spPr>
          <a:xfrm>
            <a:off x="2202017" y="3904704"/>
            <a:ext cx="103618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8F5636A-211D-4382-ACC5-CAD3FA5B6106}"/>
              </a:ext>
            </a:extLst>
          </p:cNvPr>
          <p:cNvSpPr/>
          <p:nvPr/>
        </p:nvSpPr>
        <p:spPr>
          <a:xfrm>
            <a:off x="1835696" y="4561243"/>
            <a:ext cx="643390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53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Encoder/Decoder Block: Multi-Head Attention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2CD113E-5821-4F3B-9A5B-2E72538CC4F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78B931-3911-45CF-A737-6A6C2C90AD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"/>
          <a:stretch/>
        </p:blipFill>
        <p:spPr>
          <a:xfrm>
            <a:off x="2781697" y="2204864"/>
            <a:ext cx="3729212" cy="3961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CFDEC-6F2B-4E08-B999-85ED19514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2" y="2962325"/>
            <a:ext cx="2457935" cy="40817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6800077-46F1-43AC-8371-8D0A3B5F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6" y="3586526"/>
            <a:ext cx="2673602" cy="10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BDA8EA35-7D1E-4C07-B918-08AC4C11588D}"/>
              </a:ext>
            </a:extLst>
          </p:cNvPr>
          <p:cNvSpPr/>
          <p:nvPr/>
        </p:nvSpPr>
        <p:spPr>
          <a:xfrm>
            <a:off x="3851920" y="3040608"/>
            <a:ext cx="103618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EA11228-746B-47B9-878B-E3B8E249E0D8}"/>
              </a:ext>
            </a:extLst>
          </p:cNvPr>
          <p:cNvSpPr/>
          <p:nvPr/>
        </p:nvSpPr>
        <p:spPr>
          <a:xfrm>
            <a:off x="1137588" y="3183303"/>
            <a:ext cx="439444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Encoder/Decoder Block: Scaled Dot-Product Attention with mask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2CD113E-5821-4F3B-9A5B-2E72538CC4F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DD8D5B-45C1-4E17-AD82-73F4AEBA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1" y="2348880"/>
            <a:ext cx="565864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75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Encoder/Decoder Block: Feedforward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2CD113E-5821-4F3B-9A5B-2E72538CC4F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937FD-1842-4D7A-9E42-2E13A8543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39" y="2566578"/>
            <a:ext cx="488700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4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6570698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6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Model Architecture for Seq2Seq</a:t>
            </a:r>
          </a:p>
          <a:p>
            <a:pPr lvl="1"/>
            <a:r>
              <a:rPr lang="en-US" altLang="ko-KR" sz="2200" dirty="0"/>
              <a:t>Ex) </a:t>
            </a:r>
            <a:r>
              <a:rPr lang="ko-KR" altLang="en-US" sz="2200" dirty="0"/>
              <a:t>한국어 문장을 영어 문장으로 번역하는 </a:t>
            </a:r>
            <a:r>
              <a:rPr lang="en-US" altLang="ko-KR" sz="2200" dirty="0"/>
              <a:t>AI </a:t>
            </a:r>
            <a:r>
              <a:rPr lang="ko-KR" altLang="en-US" sz="2200" dirty="0"/>
              <a:t>모델</a:t>
            </a:r>
            <a:r>
              <a:rPr lang="en-US" altLang="ko-KR" sz="2200" dirty="0"/>
              <a:t>?</a:t>
            </a:r>
          </a:p>
          <a:p>
            <a:pPr lvl="2"/>
            <a:r>
              <a:rPr lang="ko-KR" altLang="en-US" sz="2000" dirty="0"/>
              <a:t>영어 문장 </a:t>
            </a:r>
            <a:r>
              <a:rPr lang="en-US" altLang="ko-KR" sz="2000" dirty="0"/>
              <a:t>-&gt; </a:t>
            </a:r>
            <a:r>
              <a:rPr lang="ko-KR" altLang="en-US" sz="2000" dirty="0"/>
              <a:t>입력 벡터</a:t>
            </a:r>
            <a:r>
              <a:rPr lang="en-US" altLang="ko-KR" sz="2000" dirty="0"/>
              <a:t>(</a:t>
            </a:r>
            <a:r>
              <a:rPr lang="ko-KR" altLang="en-US" sz="2000" dirty="0"/>
              <a:t>인코딩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2000" dirty="0"/>
              <a:t>입력 벡터 </a:t>
            </a:r>
            <a:r>
              <a:rPr lang="en-US" altLang="ko-KR" sz="2000" dirty="0"/>
              <a:t>– ( AI </a:t>
            </a:r>
            <a:r>
              <a:rPr lang="ko-KR" altLang="en-US" sz="2000" dirty="0"/>
              <a:t>모델</a:t>
            </a:r>
            <a:r>
              <a:rPr lang="en-US" altLang="ko-KR" sz="2000" dirty="0"/>
              <a:t>) -&gt; </a:t>
            </a:r>
            <a:r>
              <a:rPr lang="ko-KR" altLang="en-US" sz="2000" dirty="0"/>
              <a:t>출력 벡터</a:t>
            </a:r>
            <a:endParaRPr lang="en-US" altLang="ko-KR" sz="2000" dirty="0"/>
          </a:p>
          <a:p>
            <a:pPr lvl="2"/>
            <a:r>
              <a:rPr lang="ko-KR" altLang="en-US" sz="2000" dirty="0"/>
              <a:t>출력 벡터 </a:t>
            </a:r>
            <a:r>
              <a:rPr lang="en-US" altLang="ko-KR" sz="2000" dirty="0"/>
              <a:t>-&gt; </a:t>
            </a:r>
            <a:r>
              <a:rPr lang="ko-KR" altLang="en-US" sz="2000" dirty="0"/>
              <a:t>한국어 문장</a:t>
            </a:r>
            <a:r>
              <a:rPr lang="en-US" altLang="ko-KR" sz="2000" dirty="0"/>
              <a:t>(</a:t>
            </a:r>
            <a:r>
              <a:rPr lang="ko-KR" altLang="en-US" sz="2000" dirty="0"/>
              <a:t>디코딩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200" dirty="0"/>
              <a:t>Seq2Seq: Input</a:t>
            </a:r>
            <a:r>
              <a:rPr lang="ko-KR" altLang="en-US" sz="2200" dirty="0"/>
              <a:t> </a:t>
            </a:r>
            <a:r>
              <a:rPr lang="en-US" altLang="ko-KR" sz="2200" dirty="0"/>
              <a:t>Sequence</a:t>
            </a:r>
            <a:r>
              <a:rPr lang="ko-KR" altLang="en-US" sz="2200" dirty="0"/>
              <a:t> </a:t>
            </a:r>
            <a:r>
              <a:rPr lang="en-US" altLang="ko-KR" sz="2200" dirty="0"/>
              <a:t>-&gt; context vector -&gt; Output Sequence</a:t>
            </a:r>
          </a:p>
          <a:p>
            <a:pPr lvl="1"/>
            <a:r>
              <a:rPr lang="en-US" altLang="ko-KR" sz="2200" dirty="0"/>
              <a:t>RNN</a:t>
            </a:r>
            <a:r>
              <a:rPr lang="ko-KR" altLang="en-US" sz="2200" dirty="0"/>
              <a:t> 문제</a:t>
            </a:r>
            <a:r>
              <a:rPr lang="en-US" altLang="ko-KR" sz="2200" dirty="0"/>
              <a:t>: (</a:t>
            </a:r>
            <a:r>
              <a:rPr lang="ko-KR" altLang="en-US" sz="2200" dirty="0"/>
              <a:t>특히</a:t>
            </a:r>
            <a:r>
              <a:rPr lang="en-US" altLang="ko-KR" sz="2200" dirty="0"/>
              <a:t>) </a:t>
            </a:r>
            <a:r>
              <a:rPr lang="ko-KR" altLang="en-US" sz="2200" dirty="0"/>
              <a:t>긴 문장의 모델링이 어려움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10" name="Picture 2" descr="C_1. LSTM, GRU, RNN - Article 1 - Deep Learning Bible - 3. Natural Language  Processing - 한글">
            <a:extLst>
              <a:ext uri="{FF2B5EF4-FFF2-40B4-BE49-F238E27FC236}">
                <a16:creationId xmlns:a16="http://schemas.microsoft.com/office/drawing/2014/main" id="{852EADC7-7B2B-44E1-800D-2B085E5B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82606"/>
            <a:ext cx="3619128" cy="95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27B1C-14C0-4D91-9FEB-956F325B033B}"/>
              </a:ext>
            </a:extLst>
          </p:cNvPr>
          <p:cNvSpPr txBox="1"/>
          <p:nvPr/>
        </p:nvSpPr>
        <p:spPr>
          <a:xfrm>
            <a:off x="7190016" y="6021288"/>
            <a:ext cx="184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https://wikidocs.net/160053</a:t>
            </a:r>
            <a:endParaRPr lang="ko-KR" altLang="en-US" sz="1000" dirty="0"/>
          </a:p>
        </p:txBody>
      </p:sp>
      <p:pic>
        <p:nvPicPr>
          <p:cNvPr id="3078" name="Picture 6" descr="14-01 시퀀스-투-시퀀스(Sequence-to-Sequence, seq2seq) - 딥 러닝을 이용한 자연어 처리 입문">
            <a:extLst>
              <a:ext uri="{FF2B5EF4-FFF2-40B4-BE49-F238E27FC236}">
                <a16:creationId xmlns:a16="http://schemas.microsoft.com/office/drawing/2014/main" id="{94F82429-ECDD-4CB1-BAD7-8EA28DE2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52" y="4414022"/>
            <a:ext cx="2664296" cy="16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5AC31-F194-4A4B-996F-A17A387D8148}"/>
              </a:ext>
            </a:extLst>
          </p:cNvPr>
          <p:cNvSpPr txBox="1"/>
          <p:nvPr/>
        </p:nvSpPr>
        <p:spPr>
          <a:xfrm>
            <a:off x="2750510" y="4432019"/>
            <a:ext cx="160997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나는 학생이다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D4D25-A1FD-E8EF-3C85-0C7AEC4EF0F0}"/>
              </a:ext>
            </a:extLst>
          </p:cNvPr>
          <p:cNvSpPr txBox="1"/>
          <p:nvPr/>
        </p:nvSpPr>
        <p:spPr>
          <a:xfrm>
            <a:off x="1938473" y="6021288"/>
            <a:ext cx="184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https://wikidocs.net/160053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3216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모델 호출 및 </a:t>
            </a:r>
            <a:r>
              <a:rPr lang="en-US" altLang="ko-KR" sz="2400" dirty="0"/>
              <a:t>Optimizer &amp; Loss Function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7B7CF-778F-432E-8175-D5B6652E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75" y="2061971"/>
            <a:ext cx="573485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56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1470718" y="3738672"/>
            <a:ext cx="2453210" cy="2601624"/>
          </a:xfrm>
          <a:prstGeom prst="frame">
            <a:avLst>
              <a:gd name="adj1" fmla="val 30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3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학습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4A94F-BA1C-4464-9F48-47BD4B70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55987"/>
            <a:ext cx="6430272" cy="407726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6C6D1411-E5EB-43DA-A6AB-BD371EEBC3F7}"/>
              </a:ext>
            </a:extLst>
          </p:cNvPr>
          <p:cNvSpPr/>
          <p:nvPr/>
        </p:nvSpPr>
        <p:spPr>
          <a:xfrm>
            <a:off x="2267744" y="3789040"/>
            <a:ext cx="4804309" cy="183155"/>
          </a:xfrm>
          <a:prstGeom prst="frame">
            <a:avLst>
              <a:gd name="adj1" fmla="val 49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59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F0A7E6B7-0630-4647-8B27-826E5EF0578E}"/>
              </a:ext>
            </a:extLst>
          </p:cNvPr>
          <p:cNvSpPr/>
          <p:nvPr/>
        </p:nvSpPr>
        <p:spPr>
          <a:xfrm>
            <a:off x="4868878" y="3738672"/>
            <a:ext cx="2453210" cy="2601624"/>
          </a:xfrm>
          <a:prstGeom prst="frame">
            <a:avLst>
              <a:gd name="adj1" fmla="val 30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89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평가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0B923-E3CA-4D98-A150-E0492520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1" y="1827014"/>
            <a:ext cx="610637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2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Colab</a:t>
            </a:r>
            <a:r>
              <a:rPr lang="ko-KR" altLang="en-US" sz="2400" dirty="0"/>
              <a:t>에서 실습코드 파일 실행</a:t>
            </a:r>
            <a:endParaRPr lang="en-US" altLang="ko-KR" sz="2400" dirty="0"/>
          </a:p>
          <a:p>
            <a:pPr lvl="1"/>
            <a:r>
              <a:rPr lang="ko-KR" altLang="en-US" sz="2200" dirty="0"/>
              <a:t>구글드라이브에서 </a:t>
            </a:r>
            <a:r>
              <a:rPr lang="en-US" altLang="ko-KR" sz="2200" dirty="0"/>
              <a:t>lec4-2.ipynb </a:t>
            </a:r>
            <a:r>
              <a:rPr lang="ko-KR" altLang="en-US" sz="2200" dirty="0"/>
              <a:t>실행</a:t>
            </a:r>
            <a:r>
              <a:rPr lang="en-US" altLang="ko-KR" sz="2200" dirty="0"/>
              <a:t>,</a:t>
            </a:r>
            <a:r>
              <a:rPr lang="ko-KR" altLang="en-US" sz="2200" dirty="0"/>
              <a:t> 런타임 </a:t>
            </a:r>
            <a:r>
              <a:rPr lang="en-US" altLang="ko-KR" sz="2200" dirty="0"/>
              <a:t>‘T4 GPU’</a:t>
            </a:r>
            <a:r>
              <a:rPr lang="ko-KR" altLang="en-US" sz="2200" dirty="0"/>
              <a:t>로 설정</a:t>
            </a:r>
            <a:endParaRPr lang="en-US" altLang="ko-KR" sz="2200" dirty="0"/>
          </a:p>
          <a:p>
            <a:pPr lvl="1"/>
            <a:r>
              <a:rPr lang="ko-KR" altLang="en-US" sz="2200" dirty="0"/>
              <a:t>세션 관리에서 </a:t>
            </a:r>
            <a:r>
              <a:rPr lang="en-US" altLang="ko-KR" sz="2200" dirty="0"/>
              <a:t>lec4-1.ipynb </a:t>
            </a:r>
            <a:r>
              <a:rPr lang="ko-KR" altLang="en-US" sz="2200" dirty="0"/>
              <a:t>파일 삭제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C3AD8BE-A8A7-46BC-866E-CCCDDD7F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F2D071-F279-4637-9D31-0B857E6F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24944"/>
            <a:ext cx="2952858" cy="2808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78A36B-D84A-4838-9ABA-67DF41893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134653"/>
            <a:ext cx="3594835" cy="2598604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642942AB-189F-40A7-BB18-9247C289FF5D}"/>
              </a:ext>
            </a:extLst>
          </p:cNvPr>
          <p:cNvSpPr/>
          <p:nvPr/>
        </p:nvSpPr>
        <p:spPr>
          <a:xfrm>
            <a:off x="2123728" y="5127303"/>
            <a:ext cx="1584599" cy="245913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0EBDD46C-340C-4A61-B33E-013A050358B0}"/>
              </a:ext>
            </a:extLst>
          </p:cNvPr>
          <p:cNvSpPr/>
          <p:nvPr/>
        </p:nvSpPr>
        <p:spPr>
          <a:xfrm>
            <a:off x="7983363" y="3933056"/>
            <a:ext cx="285005" cy="245913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27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217405"/>
            <a:ext cx="8559790" cy="141895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HuggingFace</a:t>
            </a:r>
            <a:endParaRPr lang="en-US" altLang="ko-KR" sz="2400" dirty="0"/>
          </a:p>
          <a:p>
            <a:pPr lvl="1"/>
            <a:r>
              <a:rPr lang="en-US" altLang="ko-KR" dirty="0"/>
              <a:t>Pre-trained AI model</a:t>
            </a:r>
            <a:r>
              <a:rPr lang="ko-KR" altLang="en-US" dirty="0"/>
              <a:t>을 간편하게 사용할 수 있는 오픈소스 플랫폼</a:t>
            </a:r>
            <a:endParaRPr lang="en-US" altLang="ko-KR" dirty="0"/>
          </a:p>
          <a:p>
            <a:pPr lvl="1"/>
            <a:r>
              <a:rPr lang="en-US" altLang="ko-KR" dirty="0"/>
              <a:t>Training,</a:t>
            </a:r>
            <a:r>
              <a:rPr lang="ko-KR" altLang="en-US" dirty="0"/>
              <a:t> </a:t>
            </a:r>
            <a:r>
              <a:rPr lang="en-US" altLang="ko-KR" dirty="0"/>
              <a:t>Inference</a:t>
            </a:r>
            <a:r>
              <a:rPr lang="ko-KR" altLang="en-US" dirty="0"/>
              <a:t>의 간소화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0ABADD4-74EA-4B86-BBC7-C5F85D12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5" y="3455539"/>
            <a:ext cx="4292590" cy="114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010D94-AF7F-4EAA-9910-E19764FC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492896"/>
            <a:ext cx="2841241" cy="36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141895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HuggingFace</a:t>
            </a:r>
            <a:r>
              <a:rPr lang="en-US" altLang="ko-KR" sz="2400" dirty="0"/>
              <a:t> </a:t>
            </a:r>
            <a:r>
              <a:rPr lang="ko-KR" altLang="en-US" sz="2400" dirty="0"/>
              <a:t>회원가입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3"/>
              </a:rPr>
              <a:t>https://huggingface.co/</a:t>
            </a:r>
            <a:r>
              <a:rPr lang="en-US" altLang="ko-KR" dirty="0"/>
              <a:t> </a:t>
            </a:r>
            <a:r>
              <a:rPr lang="ko-KR" altLang="en-US" dirty="0"/>
              <a:t>에서 계정 생성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D8229-37D9-44C1-B351-3BF5E8842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687710"/>
            <a:ext cx="2767647" cy="3394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0D9FE5-2D84-4FC3-BA9A-9B00A8F2A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10" y="2442889"/>
            <a:ext cx="5062359" cy="3716979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E2DB3FD6-D5A4-4BD3-99BD-FD6B1C2DD8DF}"/>
              </a:ext>
            </a:extLst>
          </p:cNvPr>
          <p:cNvSpPr/>
          <p:nvPr/>
        </p:nvSpPr>
        <p:spPr>
          <a:xfrm>
            <a:off x="4820978" y="2414075"/>
            <a:ext cx="474647" cy="266392"/>
          </a:xfrm>
          <a:prstGeom prst="frame">
            <a:avLst>
              <a:gd name="adj1" fmla="val 137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31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286422"/>
            <a:ext cx="8559790" cy="60829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라이브러리 설치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204551-221B-4D95-960F-5DAC9FE85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69" y="2999754"/>
            <a:ext cx="5425661" cy="8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7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14189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Inference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 lvl="1"/>
            <a:r>
              <a:rPr lang="en-US" altLang="ko-KR" sz="2200" dirty="0"/>
              <a:t>BERT(Transformer</a:t>
            </a:r>
            <a:r>
              <a:rPr lang="ko-KR" altLang="en-US" sz="2200" dirty="0"/>
              <a:t>의 </a:t>
            </a:r>
            <a:r>
              <a:rPr lang="en-US" altLang="ko-KR" sz="2200" dirty="0"/>
              <a:t>Encoder </a:t>
            </a:r>
            <a:r>
              <a:rPr lang="ko-KR" altLang="en-US" sz="2200" dirty="0"/>
              <a:t>구조 특화</a:t>
            </a:r>
            <a:r>
              <a:rPr lang="en-US" altLang="ko-KR" sz="2200" dirty="0"/>
              <a:t>)</a:t>
            </a:r>
            <a:r>
              <a:rPr lang="ko-KR" altLang="en-US" sz="2200" dirty="0"/>
              <a:t>를 활용한</a:t>
            </a:r>
            <a:endParaRPr lang="en-US" altLang="ko-KR" sz="2200" dirty="0"/>
          </a:p>
          <a:p>
            <a:pPr lvl="1"/>
            <a:r>
              <a:rPr lang="ko-KR" altLang="en-US" sz="2200" dirty="0"/>
              <a:t>감정 분류 모델</a:t>
            </a:r>
            <a:r>
              <a:rPr lang="en-US" altLang="ko-KR" sz="2200" dirty="0"/>
              <a:t>(</a:t>
            </a:r>
            <a:r>
              <a:rPr lang="ko-KR" altLang="en-US" sz="2200" dirty="0"/>
              <a:t>긍정</a:t>
            </a:r>
            <a:r>
              <a:rPr lang="en-US" altLang="ko-KR" sz="2200" dirty="0"/>
              <a:t>/</a:t>
            </a:r>
            <a:r>
              <a:rPr lang="ko-KR" altLang="en-US" sz="2200" dirty="0"/>
              <a:t>부정 분류</a:t>
            </a:r>
            <a:r>
              <a:rPr lang="en-US" altLang="ko-KR" sz="22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28BFFC-2C54-44D0-832F-08FCCA53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39" y="2564904"/>
            <a:ext cx="5294121" cy="34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2420888"/>
            <a:ext cx="8559790" cy="27179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</a:t>
            </a:r>
            <a:r>
              <a:rPr lang="ko-KR" altLang="en-US" sz="2400" dirty="0"/>
              <a:t>의 중요성</a:t>
            </a:r>
            <a:endParaRPr lang="en-US" altLang="ko-KR" sz="2400" dirty="0"/>
          </a:p>
          <a:p>
            <a:pPr lvl="1"/>
            <a:r>
              <a:rPr lang="en-US" altLang="ko-KR" sz="2200" dirty="0"/>
              <a:t>Transformer</a:t>
            </a:r>
            <a:r>
              <a:rPr lang="ko-KR" altLang="en-US" sz="2200" dirty="0"/>
              <a:t>는 </a:t>
            </a:r>
            <a:r>
              <a:rPr lang="en-US" altLang="ko-KR" sz="2200" dirty="0"/>
              <a:t>RNN </a:t>
            </a:r>
            <a:r>
              <a:rPr lang="ko-KR" altLang="en-US" sz="2200" dirty="0"/>
              <a:t>대비 대체로 성능이 높은 </a:t>
            </a:r>
            <a:r>
              <a:rPr lang="en-US" altLang="ko-KR" sz="2200" dirty="0"/>
              <a:t>Sequence Model</a:t>
            </a:r>
          </a:p>
          <a:p>
            <a:pPr lvl="1"/>
            <a:r>
              <a:rPr lang="ko-KR" altLang="en-US" sz="2200" dirty="0"/>
              <a:t>최근 대부분의 생성모델에서 </a:t>
            </a:r>
            <a:r>
              <a:rPr lang="en-US" altLang="ko-KR" sz="2200" dirty="0"/>
              <a:t>Transformer </a:t>
            </a:r>
            <a:r>
              <a:rPr lang="ko-KR" altLang="en-US" sz="2200" dirty="0"/>
              <a:t>구조를 활용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78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7172910" cy="14401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Training(Fine-tuning)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 lvl="1"/>
            <a:r>
              <a:rPr lang="en-US" altLang="ko-KR" sz="2200" dirty="0"/>
              <a:t>IMDb(</a:t>
            </a:r>
            <a:r>
              <a:rPr lang="ko-KR" altLang="en-US" sz="2200" dirty="0"/>
              <a:t>영화 리뷰 데이터셋</a:t>
            </a:r>
            <a:r>
              <a:rPr lang="en-US" altLang="ko-KR" sz="2200" dirty="0"/>
              <a:t>)</a:t>
            </a:r>
            <a:r>
              <a:rPr lang="ko-KR" altLang="en-US" sz="2200" dirty="0"/>
              <a:t>에서</a:t>
            </a:r>
            <a:endParaRPr lang="en-US" altLang="ko-KR" sz="2200" dirty="0"/>
          </a:p>
          <a:p>
            <a:pPr lvl="1"/>
            <a:r>
              <a:rPr lang="en-US" altLang="ko-KR" sz="2200" dirty="0"/>
              <a:t>BERT(Transformer</a:t>
            </a:r>
            <a:r>
              <a:rPr lang="ko-KR" altLang="en-US" sz="2200" dirty="0"/>
              <a:t>의 </a:t>
            </a:r>
            <a:r>
              <a:rPr lang="en-US" altLang="ko-KR" sz="2200" dirty="0"/>
              <a:t>Encoder </a:t>
            </a:r>
            <a:r>
              <a:rPr lang="ko-KR" altLang="en-US" sz="2200" dirty="0"/>
              <a:t>구조 특화</a:t>
            </a:r>
            <a:r>
              <a:rPr lang="en-US" altLang="ko-KR" sz="2200" dirty="0"/>
              <a:t>)</a:t>
            </a:r>
            <a:r>
              <a:rPr lang="ko-KR" altLang="en-US" sz="2200" dirty="0"/>
              <a:t> 기반</a:t>
            </a:r>
            <a:endParaRPr lang="en-US" altLang="ko-KR" sz="2200" dirty="0"/>
          </a:p>
          <a:p>
            <a:pPr lvl="1"/>
            <a:r>
              <a:rPr lang="ko-KR" altLang="en-US" sz="2200" dirty="0"/>
              <a:t>감정 분류 모델</a:t>
            </a:r>
            <a:r>
              <a:rPr lang="en-US" altLang="ko-KR" sz="2200" dirty="0"/>
              <a:t>(</a:t>
            </a:r>
            <a:r>
              <a:rPr lang="ko-KR" altLang="en-US" sz="2200" dirty="0"/>
              <a:t>긍정</a:t>
            </a:r>
            <a:r>
              <a:rPr lang="en-US" altLang="ko-KR" sz="2200" dirty="0"/>
              <a:t>/</a:t>
            </a:r>
            <a:r>
              <a:rPr lang="ko-KR" altLang="en-US" sz="2200" dirty="0"/>
              <a:t>부정 분류</a:t>
            </a:r>
            <a:r>
              <a:rPr lang="en-US" altLang="ko-KR" sz="2200" dirty="0"/>
              <a:t>) </a:t>
            </a:r>
            <a:r>
              <a:rPr lang="ko-KR" altLang="en-US" sz="2200" dirty="0"/>
              <a:t>훈련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E37A7C-96A2-4F0D-8D43-B42EF3F7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3" y="3068960"/>
            <a:ext cx="3645404" cy="1440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C1E607-6BE4-477C-8D3A-AA8215BC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70" y="2420387"/>
            <a:ext cx="1984829" cy="37422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AD4DF3-28BA-4B98-BFB1-8BB9DCE6E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516" y="3103144"/>
            <a:ext cx="212437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4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7172910" cy="14401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Fine-tuning </a:t>
            </a:r>
            <a:r>
              <a:rPr lang="ko-KR" altLang="en-US" sz="2400" dirty="0"/>
              <a:t>후 </a:t>
            </a:r>
            <a:r>
              <a:rPr lang="en-US" altLang="ko-KR" sz="2400" dirty="0"/>
              <a:t>Inference</a:t>
            </a:r>
          </a:p>
          <a:p>
            <a:pPr lvl="1"/>
            <a:r>
              <a:rPr lang="en-US" altLang="ko-KR" sz="2200" dirty="0"/>
              <a:t>IMDb(</a:t>
            </a:r>
            <a:r>
              <a:rPr lang="ko-KR" altLang="en-US" sz="2200" dirty="0"/>
              <a:t>영화 리뷰 데이터셋</a:t>
            </a:r>
            <a:r>
              <a:rPr lang="en-US" altLang="ko-KR" sz="2200" dirty="0"/>
              <a:t>)</a:t>
            </a:r>
            <a:r>
              <a:rPr lang="ko-KR" altLang="en-US" sz="2200" dirty="0"/>
              <a:t>에서</a:t>
            </a:r>
            <a:endParaRPr lang="en-US" altLang="ko-KR" sz="2200" dirty="0"/>
          </a:p>
          <a:p>
            <a:pPr lvl="1"/>
            <a:r>
              <a:rPr lang="en-US" altLang="ko-KR" sz="2200" dirty="0"/>
              <a:t>BERT(Transformer</a:t>
            </a:r>
            <a:r>
              <a:rPr lang="ko-KR" altLang="en-US" sz="2200" dirty="0"/>
              <a:t>의 </a:t>
            </a:r>
            <a:r>
              <a:rPr lang="en-US" altLang="ko-KR" sz="2200" dirty="0"/>
              <a:t>Encoder </a:t>
            </a:r>
            <a:r>
              <a:rPr lang="ko-KR" altLang="en-US" sz="2200" dirty="0"/>
              <a:t>구조 특화</a:t>
            </a:r>
            <a:r>
              <a:rPr lang="en-US" altLang="ko-KR" sz="2200" dirty="0"/>
              <a:t>)</a:t>
            </a:r>
            <a:r>
              <a:rPr lang="ko-KR" altLang="en-US" sz="2200" dirty="0"/>
              <a:t> 기반</a:t>
            </a:r>
            <a:endParaRPr lang="en-US" altLang="ko-KR" sz="2200" dirty="0"/>
          </a:p>
          <a:p>
            <a:pPr lvl="1"/>
            <a:r>
              <a:rPr lang="ko-KR" altLang="en-US" sz="2200" dirty="0"/>
              <a:t>감정 분류 모델</a:t>
            </a:r>
            <a:r>
              <a:rPr lang="en-US" altLang="ko-KR" sz="2200" dirty="0"/>
              <a:t>(</a:t>
            </a:r>
            <a:r>
              <a:rPr lang="ko-KR" altLang="en-US" sz="2200" dirty="0"/>
              <a:t>긍정</a:t>
            </a:r>
            <a:r>
              <a:rPr lang="en-US" altLang="ko-KR" sz="2200" dirty="0"/>
              <a:t>/</a:t>
            </a:r>
            <a:r>
              <a:rPr lang="ko-KR" altLang="en-US" sz="2200" dirty="0"/>
              <a:t>부정 분류</a:t>
            </a:r>
            <a:r>
              <a:rPr lang="en-US" altLang="ko-KR" sz="2200" dirty="0"/>
              <a:t>) </a:t>
            </a:r>
            <a:r>
              <a:rPr lang="ko-KR" altLang="en-US" sz="2200" dirty="0"/>
              <a:t>훈련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3780B3-8799-425C-BA96-D2B8A677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24944"/>
            <a:ext cx="514421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2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EF5A1E-53DE-4855-8D09-0768CD52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1700808"/>
            <a:ext cx="8685078" cy="3044223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Summary</a:t>
            </a:r>
          </a:p>
          <a:p>
            <a:pPr lvl="1"/>
            <a:r>
              <a:rPr lang="en-US" altLang="ko-KR" sz="2000" dirty="0"/>
              <a:t>Transformer</a:t>
            </a:r>
            <a:r>
              <a:rPr lang="ko-KR" altLang="en-US" sz="2000" dirty="0"/>
              <a:t>란</a:t>
            </a:r>
            <a:r>
              <a:rPr lang="en-US" altLang="ko-KR" sz="2000" dirty="0"/>
              <a:t>: Attention Mechanism</a:t>
            </a:r>
            <a:r>
              <a:rPr lang="ko-KR" altLang="en-US" sz="2000" dirty="0"/>
              <a:t>을 활용한 </a:t>
            </a:r>
            <a:r>
              <a:rPr lang="en-US" altLang="ko-KR" sz="2000" dirty="0"/>
              <a:t>Sequence Model</a:t>
            </a:r>
          </a:p>
          <a:p>
            <a:pPr lvl="2"/>
            <a:r>
              <a:rPr lang="en-US" altLang="ko-KR" sz="1800" dirty="0"/>
              <a:t>Attention: </a:t>
            </a:r>
            <a:r>
              <a:rPr lang="ko-KR" altLang="en-US" sz="1800" dirty="0"/>
              <a:t> 서로 다른 두 </a:t>
            </a:r>
            <a:r>
              <a:rPr lang="en-US" altLang="ko-KR" sz="1800" dirty="0"/>
              <a:t>Sequence</a:t>
            </a:r>
            <a:r>
              <a:rPr lang="ko-KR" altLang="en-US" sz="1800" dirty="0"/>
              <a:t>의 </a:t>
            </a:r>
            <a:r>
              <a:rPr lang="en-US" altLang="ko-KR" sz="1800" dirty="0"/>
              <a:t>token</a:t>
            </a:r>
            <a:r>
              <a:rPr lang="ko-KR" altLang="en-US" sz="1800" dirty="0"/>
              <a:t>간 연관성을 직접 반영</a:t>
            </a:r>
            <a:endParaRPr lang="en-US" altLang="ko-KR" sz="1800" dirty="0"/>
          </a:p>
          <a:p>
            <a:pPr lvl="2"/>
            <a:r>
              <a:rPr lang="ko-KR" altLang="en-US" sz="1800" dirty="0"/>
              <a:t>기본적으로 </a:t>
            </a:r>
            <a:r>
              <a:rPr lang="en-US" altLang="ko-KR" sz="1800" dirty="0"/>
              <a:t>Encoder – Decoder </a:t>
            </a:r>
            <a:r>
              <a:rPr lang="ko-KR" altLang="en-US" sz="1800" dirty="0"/>
              <a:t>구조</a:t>
            </a:r>
            <a:endParaRPr lang="en-US" altLang="ko-KR" sz="1800" dirty="0"/>
          </a:p>
          <a:p>
            <a:pPr lvl="3"/>
            <a:r>
              <a:rPr lang="ko-KR" altLang="en-US" sz="1600" dirty="0"/>
              <a:t>개량형으로 </a:t>
            </a:r>
            <a:r>
              <a:rPr lang="en-US" altLang="ko-KR" sz="1600" dirty="0"/>
              <a:t>Encoder </a:t>
            </a:r>
            <a:r>
              <a:rPr lang="ko-KR" altLang="en-US" sz="1600" dirty="0"/>
              <a:t>특화</a:t>
            </a:r>
            <a:r>
              <a:rPr lang="en-US" altLang="ko-KR" sz="1600" dirty="0"/>
              <a:t>(ex. BERT)</a:t>
            </a:r>
            <a:r>
              <a:rPr lang="ko-KR" altLang="en-US" sz="1600" dirty="0"/>
              <a:t>와 </a:t>
            </a:r>
            <a:r>
              <a:rPr lang="en-US" altLang="ko-KR" sz="1600" dirty="0"/>
              <a:t>Decoder </a:t>
            </a:r>
            <a:r>
              <a:rPr lang="ko-KR" altLang="en-US" sz="1600" dirty="0"/>
              <a:t>특화</a:t>
            </a:r>
            <a:r>
              <a:rPr lang="en-US" altLang="ko-KR" sz="1600" dirty="0"/>
              <a:t>(ex. GPT) </a:t>
            </a:r>
            <a:r>
              <a:rPr lang="ko-KR" altLang="en-US" sz="1600" dirty="0"/>
              <a:t>있음</a:t>
            </a:r>
            <a:endParaRPr lang="en-US" altLang="ko-KR" sz="1600" dirty="0"/>
          </a:p>
          <a:p>
            <a:pPr lvl="1"/>
            <a:r>
              <a:rPr lang="en-US" altLang="ko-KR" sz="2000" dirty="0" err="1"/>
              <a:t>PyTorch</a:t>
            </a:r>
            <a:r>
              <a:rPr lang="ko-KR" altLang="en-US" sz="2000" dirty="0"/>
              <a:t>를 활용한 </a:t>
            </a:r>
            <a:r>
              <a:rPr lang="en-US" altLang="ko-KR" sz="2000" dirty="0"/>
              <a:t>Transformer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HuggingFace</a:t>
            </a:r>
            <a:r>
              <a:rPr lang="ko-KR" altLang="en-US" sz="2000" dirty="0"/>
              <a:t>를 활용한 </a:t>
            </a:r>
            <a:r>
              <a:rPr lang="en-US" altLang="ko-KR" sz="2000" dirty="0"/>
              <a:t>Pre-trained model inference &amp; training</a:t>
            </a:r>
          </a:p>
        </p:txBody>
      </p:sp>
    </p:spTree>
    <p:extLst>
      <p:ext uri="{BB962C8B-B14F-4D97-AF65-F5344CB8AC3E}">
        <p14:creationId xmlns:p14="http://schemas.microsoft.com/office/powerpoint/2010/main" val="388004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</a:t>
            </a:r>
            <a:r>
              <a:rPr lang="ko-KR" altLang="en-US" sz="2400" dirty="0"/>
              <a:t>란</a:t>
            </a:r>
            <a:endParaRPr lang="en-US" altLang="ko-KR" sz="2400" dirty="0"/>
          </a:p>
          <a:p>
            <a:pPr lvl="1"/>
            <a:r>
              <a:rPr lang="ko-KR" altLang="en-US" sz="2200" dirty="0"/>
              <a:t>성능이 뛰어난 </a:t>
            </a:r>
            <a:r>
              <a:rPr lang="en-US" altLang="ko-KR" sz="2200" dirty="0"/>
              <a:t>Sequence Model</a:t>
            </a:r>
          </a:p>
          <a:p>
            <a:pPr lvl="1"/>
            <a:r>
              <a:rPr lang="en-US" altLang="ko-KR" sz="2200" dirty="0"/>
              <a:t>Attention</a:t>
            </a:r>
            <a:r>
              <a:rPr lang="ko-KR" altLang="en-US" sz="2200" dirty="0"/>
              <a:t> </a:t>
            </a:r>
            <a:r>
              <a:rPr lang="en-US" altLang="ko-KR" sz="2200" dirty="0"/>
              <a:t>Mechanism</a:t>
            </a:r>
            <a:r>
              <a:rPr lang="ko-KR" altLang="en-US" sz="2200" dirty="0"/>
              <a:t>이 핵심</a:t>
            </a:r>
            <a:endParaRPr lang="en-US" altLang="ko-KR" sz="2200" dirty="0"/>
          </a:p>
          <a:p>
            <a:pPr lvl="2"/>
            <a:r>
              <a:rPr lang="en-US" altLang="ko-KR" sz="2000" dirty="0"/>
              <a:t>Attention Mechanism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Input</a:t>
            </a:r>
            <a:r>
              <a:rPr lang="ko-KR" altLang="en-US" sz="2000" dirty="0"/>
              <a:t> 정보를 보다 직접적으로 반영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cf</a:t>
            </a:r>
            <a:r>
              <a:rPr lang="en-US" altLang="ko-KR" sz="2000" dirty="0"/>
              <a:t>) RNN: hidden state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Input</a:t>
            </a:r>
            <a:r>
              <a:rPr lang="ko-KR" altLang="en-US" sz="2000" dirty="0"/>
              <a:t> 정보를 보다 간접적으로 반영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6" name="Picture 2" descr="C_1. LSTM, GRU, RNN - Article 1 - Deep Learning Bible - 3. Natural Language  Processing - 한글">
            <a:extLst>
              <a:ext uri="{FF2B5EF4-FFF2-40B4-BE49-F238E27FC236}">
                <a16:creationId xmlns:a16="http://schemas.microsoft.com/office/drawing/2014/main" id="{18D4C9A0-651D-46C1-A967-290DD7A2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41852"/>
            <a:ext cx="3322712" cy="8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1224208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6FDB11-0FAE-428A-AFC7-C92D743734CC}"/>
              </a:ext>
            </a:extLst>
          </p:cNvPr>
          <p:cNvSpPr/>
          <p:nvPr/>
        </p:nvSpPr>
        <p:spPr>
          <a:xfrm>
            <a:off x="1827229" y="4890308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5F9FE8C-B2AE-4E6A-8885-AFCFE640DECD}"/>
              </a:ext>
            </a:extLst>
          </p:cNvPr>
          <p:cNvSpPr/>
          <p:nvPr/>
        </p:nvSpPr>
        <p:spPr>
          <a:xfrm>
            <a:off x="2543037" y="4847973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3C3DB049-435C-4E6B-AB31-2B60A26D5184}"/>
              </a:ext>
            </a:extLst>
          </p:cNvPr>
          <p:cNvSpPr/>
          <p:nvPr/>
        </p:nvSpPr>
        <p:spPr>
          <a:xfrm>
            <a:off x="2551504" y="4343917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238E-07B2-E097-ABEC-D068B3597571}"/>
              </a:ext>
            </a:extLst>
          </p:cNvPr>
          <p:cNvSpPr txBox="1"/>
          <p:nvPr/>
        </p:nvSpPr>
        <p:spPr>
          <a:xfrm>
            <a:off x="786345" y="6203111"/>
            <a:ext cx="3713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Need(NIPS)”, 2017.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262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08719"/>
            <a:ext cx="8973110" cy="18532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Attention</a:t>
            </a:r>
          </a:p>
          <a:p>
            <a:pPr lvl="1"/>
            <a:r>
              <a:rPr lang="en-US" altLang="ko-KR" sz="2200" dirty="0"/>
              <a:t>Input Sequence</a:t>
            </a:r>
            <a:r>
              <a:rPr lang="ko-KR" altLang="en-US" sz="2200" dirty="0"/>
              <a:t>에 대한 </a:t>
            </a:r>
            <a:r>
              <a:rPr lang="en-US" altLang="ko-KR" sz="2200" dirty="0"/>
              <a:t>context vector</a:t>
            </a:r>
            <a:r>
              <a:rPr lang="ko-KR" altLang="en-US" sz="2200" dirty="0"/>
              <a:t>를 생성하는 메커니즘</a:t>
            </a:r>
            <a:endParaRPr lang="en-US" altLang="ko-KR" sz="2200" dirty="0"/>
          </a:p>
          <a:p>
            <a:pPr lvl="1"/>
            <a:r>
              <a:rPr lang="en-US" altLang="ko-KR" sz="2200" dirty="0"/>
              <a:t>Sequence</a:t>
            </a:r>
            <a:r>
              <a:rPr lang="ko-KR" altLang="en-US" sz="2200" dirty="0"/>
              <a:t> 각 </a:t>
            </a:r>
            <a:r>
              <a:rPr lang="en-US" altLang="ko-KR" sz="2200" dirty="0"/>
              <a:t>Token</a:t>
            </a:r>
            <a:r>
              <a:rPr lang="ko-KR" altLang="en-US" sz="2200" dirty="0"/>
              <a:t>간 연관성을 직접 반영하여 </a:t>
            </a:r>
            <a:r>
              <a:rPr lang="en-US" altLang="ko-KR" sz="2200" dirty="0"/>
              <a:t>Input</a:t>
            </a:r>
            <a:r>
              <a:rPr lang="ko-KR" altLang="en-US" sz="2200" dirty="0"/>
              <a:t>을 재조정</a:t>
            </a:r>
            <a:endParaRPr lang="en-US" altLang="ko-KR" sz="2200" dirty="0"/>
          </a:p>
          <a:p>
            <a:pPr lvl="2"/>
            <a:r>
              <a:rPr lang="ko-KR" altLang="en-US" sz="2000" dirty="0"/>
              <a:t>모든 </a:t>
            </a:r>
            <a:r>
              <a:rPr lang="en-US" altLang="ko-KR" sz="2000" dirty="0"/>
              <a:t>Token</a:t>
            </a:r>
            <a:r>
              <a:rPr lang="ko-KR" altLang="en-US" sz="2000" dirty="0"/>
              <a:t>과의 연관성 반영 가능 </a:t>
            </a:r>
            <a:r>
              <a:rPr lang="en-US" altLang="ko-KR" sz="2000" dirty="0"/>
              <a:t>=&gt;</a:t>
            </a:r>
            <a:r>
              <a:rPr lang="ko-KR" altLang="en-US" sz="2000" dirty="0"/>
              <a:t> </a:t>
            </a:r>
            <a:r>
              <a:rPr lang="en-US" altLang="ko-KR" sz="2000" dirty="0"/>
              <a:t>Long Sequence Modeling </a:t>
            </a:r>
            <a:r>
              <a:rPr lang="ko-KR" altLang="en-US" sz="2000" dirty="0"/>
              <a:t>용이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57F5B-F074-49D4-99F6-75702F7BBFC3}"/>
              </a:ext>
            </a:extLst>
          </p:cNvPr>
          <p:cNvSpPr txBox="1"/>
          <p:nvPr/>
        </p:nvSpPr>
        <p:spPr>
          <a:xfrm>
            <a:off x="5055361" y="6116543"/>
            <a:ext cx="1719214" cy="2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https://wikidocs.net/22893</a:t>
            </a:r>
            <a:endParaRPr lang="ko-KR" altLang="en-US" sz="1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1109BE-4761-4C9B-84A4-28D62F6CBD72}"/>
              </a:ext>
            </a:extLst>
          </p:cNvPr>
          <p:cNvGrpSpPr/>
          <p:nvPr/>
        </p:nvGrpSpPr>
        <p:grpSpPr>
          <a:xfrm>
            <a:off x="5055361" y="2953629"/>
            <a:ext cx="4007671" cy="3115479"/>
            <a:chOff x="5055361" y="2792758"/>
            <a:chExt cx="4007671" cy="3115479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EB0038C8-0998-4A54-900E-53ADF5720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361" y="2863694"/>
              <a:ext cx="3764796" cy="300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42C6E9-6100-4A72-AE65-9DAA6BFC9FE6}"/>
                </a:ext>
              </a:extLst>
            </p:cNvPr>
            <p:cNvSpPr txBox="1"/>
            <p:nvPr/>
          </p:nvSpPr>
          <p:spPr>
            <a:xfrm>
              <a:off x="8011091" y="5707093"/>
              <a:ext cx="278571" cy="2011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7121C-9A78-42F3-98B6-0AA2B03C384B}"/>
                </a:ext>
              </a:extLst>
            </p:cNvPr>
            <p:cNvSpPr txBox="1"/>
            <p:nvPr/>
          </p:nvSpPr>
          <p:spPr>
            <a:xfrm>
              <a:off x="8464128" y="5707093"/>
              <a:ext cx="278571" cy="2011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5CE887-6FDD-453C-8B74-9AFE393D8031}"/>
                </a:ext>
              </a:extLst>
            </p:cNvPr>
            <p:cNvSpPr txBox="1"/>
            <p:nvPr/>
          </p:nvSpPr>
          <p:spPr>
            <a:xfrm>
              <a:off x="8309232" y="2792758"/>
              <a:ext cx="753800" cy="2011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학생이다</a:t>
              </a:r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EB64CDC7-E6B6-4A40-AD9C-2F4B8781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3" y="4639365"/>
            <a:ext cx="4640733" cy="13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3C0523-6FCF-4302-9939-2B1F3956038B}"/>
              </a:ext>
            </a:extLst>
          </p:cNvPr>
          <p:cNvSpPr txBox="1"/>
          <p:nvPr/>
        </p:nvSpPr>
        <p:spPr>
          <a:xfrm>
            <a:off x="3103378" y="5815853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139B9-B35B-4626-A761-6FADBF627E31}"/>
              </a:ext>
            </a:extLst>
          </p:cNvPr>
          <p:cNvSpPr txBox="1"/>
          <p:nvPr/>
        </p:nvSpPr>
        <p:spPr>
          <a:xfrm>
            <a:off x="3539481" y="5815853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3F7CA-52AC-43AE-8941-282B48904A63}"/>
              </a:ext>
            </a:extLst>
          </p:cNvPr>
          <p:cNvSpPr txBox="1"/>
          <p:nvPr/>
        </p:nvSpPr>
        <p:spPr>
          <a:xfrm>
            <a:off x="3818052" y="5817663"/>
            <a:ext cx="753800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학생이다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5FEE2B-2E8D-40FB-BBDC-DC231F91AC62}"/>
              </a:ext>
            </a:extLst>
          </p:cNvPr>
          <p:cNvSpPr txBox="1"/>
          <p:nvPr/>
        </p:nvSpPr>
        <p:spPr>
          <a:xfrm>
            <a:off x="2682858" y="4581128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4D32F-34CE-4A69-AE28-E1A2CFB0C3D9}"/>
              </a:ext>
            </a:extLst>
          </p:cNvPr>
          <p:cNvSpPr txBox="1"/>
          <p:nvPr/>
        </p:nvSpPr>
        <p:spPr>
          <a:xfrm>
            <a:off x="3110494" y="4581128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1FA4-0400-44EF-BF03-D0A14BABABEB}"/>
              </a:ext>
            </a:extLst>
          </p:cNvPr>
          <p:cNvSpPr txBox="1"/>
          <p:nvPr/>
        </p:nvSpPr>
        <p:spPr>
          <a:xfrm>
            <a:off x="3389065" y="4581128"/>
            <a:ext cx="598404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학생이다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06CD6-FE37-4ADF-A28C-92176E6BD7FA}"/>
              </a:ext>
            </a:extLst>
          </p:cNvPr>
          <p:cNvSpPr txBox="1"/>
          <p:nvPr/>
        </p:nvSpPr>
        <p:spPr>
          <a:xfrm>
            <a:off x="1179739" y="2955019"/>
            <a:ext cx="2171312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&lt;w/o</a:t>
            </a:r>
            <a:r>
              <a:rPr lang="ko-KR" altLang="en-US" sz="1500" dirty="0"/>
              <a:t> </a:t>
            </a:r>
            <a:r>
              <a:rPr lang="en-US" altLang="ko-KR" sz="1500" dirty="0"/>
              <a:t>Attention&gt;</a:t>
            </a:r>
            <a:endParaRPr lang="ko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CDF32-E6B0-4A86-950D-EE9713003327}"/>
              </a:ext>
            </a:extLst>
          </p:cNvPr>
          <p:cNvSpPr txBox="1"/>
          <p:nvPr/>
        </p:nvSpPr>
        <p:spPr>
          <a:xfrm>
            <a:off x="5785064" y="2962169"/>
            <a:ext cx="2171312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&lt;w/</a:t>
            </a:r>
            <a:r>
              <a:rPr lang="ko-KR" altLang="en-US" sz="1500" dirty="0"/>
              <a:t> </a:t>
            </a:r>
            <a:r>
              <a:rPr lang="en-US" altLang="ko-KR" sz="1500" dirty="0"/>
              <a:t>Attention&gt;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5523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35431"/>
            <a:ext cx="8752046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Attention</a:t>
            </a:r>
          </a:p>
          <a:p>
            <a:pPr lvl="1"/>
            <a:r>
              <a:rPr lang="en-US" altLang="ko-KR" sz="2200" dirty="0"/>
              <a:t>context vector</a:t>
            </a:r>
            <a:r>
              <a:rPr lang="ko-KR" altLang="en-US" sz="2200" dirty="0"/>
              <a:t>는</a:t>
            </a:r>
            <a:r>
              <a:rPr lang="en-US" altLang="ko-KR" sz="2200" dirty="0"/>
              <a:t> </a:t>
            </a:r>
            <a:r>
              <a:rPr lang="ko-KR" altLang="en-US" sz="2200" dirty="0"/>
              <a:t>각 </a:t>
            </a:r>
            <a:r>
              <a:rPr lang="en-US" altLang="ko-KR" sz="2200" dirty="0"/>
              <a:t>Input token vector</a:t>
            </a:r>
            <a:r>
              <a:rPr lang="ko-KR" altLang="en-US" sz="2200" dirty="0"/>
              <a:t>의 </a:t>
            </a:r>
            <a:r>
              <a:rPr lang="ko-KR" altLang="en-US" sz="2200" dirty="0" err="1"/>
              <a:t>가중합</a:t>
            </a:r>
            <a:r>
              <a:rPr lang="en-US" altLang="ko-KR" sz="2200" dirty="0"/>
              <a:t>(</a:t>
            </a:r>
            <a:r>
              <a:rPr lang="ko-KR" altLang="en-US" sz="2200" dirty="0"/>
              <a:t>중요도에 차등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가중치는 </a:t>
            </a:r>
            <a:r>
              <a:rPr lang="en-US" altLang="ko-KR" sz="2200" dirty="0"/>
              <a:t>Input sequence</a:t>
            </a:r>
            <a:r>
              <a:rPr lang="ko-KR" altLang="en-US" sz="2200" dirty="0"/>
              <a:t>와 </a:t>
            </a:r>
            <a:r>
              <a:rPr lang="en-US" altLang="ko-KR" sz="2200" dirty="0"/>
              <a:t>Target sequence</a:t>
            </a:r>
            <a:r>
              <a:rPr lang="ko-KR" altLang="en-US" sz="2200" dirty="0"/>
              <a:t> 내 </a:t>
            </a:r>
            <a:r>
              <a:rPr lang="en-US" altLang="ko-KR" sz="2200" dirty="0"/>
              <a:t>token</a:t>
            </a:r>
            <a:r>
              <a:rPr lang="ko-KR" altLang="en-US" sz="2200" dirty="0"/>
              <a:t>간 연관도</a:t>
            </a:r>
            <a:endParaRPr lang="en-US" altLang="ko-KR" sz="2000" dirty="0"/>
          </a:p>
          <a:p>
            <a:pPr lvl="2"/>
            <a:r>
              <a:rPr lang="en-US" altLang="ko-KR" sz="2000" dirty="0"/>
              <a:t>Cross-Attention: Target Sequence</a:t>
            </a:r>
            <a:r>
              <a:rPr lang="ko-KR" altLang="en-US" sz="2000" dirty="0"/>
              <a:t>가 </a:t>
            </a:r>
            <a:r>
              <a:rPr lang="en-US" altLang="ko-KR" sz="2000" dirty="0"/>
              <a:t>Input Sequence</a:t>
            </a:r>
            <a:r>
              <a:rPr lang="ko-KR" altLang="en-US" sz="2000" dirty="0"/>
              <a:t>와 다름</a:t>
            </a:r>
            <a:endParaRPr lang="en-US" altLang="ko-KR" sz="1800" dirty="0"/>
          </a:p>
          <a:p>
            <a:pPr lvl="2"/>
            <a:r>
              <a:rPr lang="en-US" altLang="ko-KR" sz="2000" dirty="0"/>
              <a:t>Self-Attention: Target Sequence</a:t>
            </a:r>
            <a:r>
              <a:rPr lang="ko-KR" altLang="en-US" sz="2000" dirty="0"/>
              <a:t>가 </a:t>
            </a:r>
            <a:r>
              <a:rPr lang="en-US" altLang="ko-KR" sz="2000" dirty="0"/>
              <a:t>Input Sequence </a:t>
            </a:r>
            <a:r>
              <a:rPr lang="ko-KR" altLang="en-US" sz="2000" dirty="0"/>
              <a:t>자기 자신임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61E24C-6383-4997-B466-30610110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35650" y="3285430"/>
            <a:ext cx="2632858" cy="291999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A86159C-19FC-4960-B767-92F932B1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21" y="5332721"/>
            <a:ext cx="3940623" cy="779696"/>
          </a:xfrm>
          <a:prstGeom prst="rect">
            <a:avLst/>
          </a:prstGeom>
        </p:spPr>
      </p:pic>
      <p:pic>
        <p:nvPicPr>
          <p:cNvPr id="2050" name="Picture 2" descr="업로드한 이미지">
            <a:extLst>
              <a:ext uri="{FF2B5EF4-FFF2-40B4-BE49-F238E27FC236}">
                <a16:creationId xmlns:a16="http://schemas.microsoft.com/office/drawing/2014/main" id="{6082FBC6-22A7-431E-AF34-34A7C4DC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2443604" cy="12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DDF2A36-4F65-4EA0-8334-2B14ED268FCA}"/>
              </a:ext>
            </a:extLst>
          </p:cNvPr>
          <p:cNvSpPr/>
          <p:nvPr/>
        </p:nvSpPr>
        <p:spPr>
          <a:xfrm>
            <a:off x="2758216" y="4770255"/>
            <a:ext cx="288032" cy="474701"/>
          </a:xfrm>
          <a:prstGeom prst="downArrow">
            <a:avLst>
              <a:gd name="adj1" fmla="val 32363"/>
              <a:gd name="adj2" fmla="val 47061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DB20C-BE00-16CF-E11F-9C5C346AF92D}"/>
              </a:ext>
            </a:extLst>
          </p:cNvPr>
          <p:cNvSpPr txBox="1"/>
          <p:nvPr/>
        </p:nvSpPr>
        <p:spPr>
          <a:xfrm>
            <a:off x="4788024" y="6203111"/>
            <a:ext cx="3713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Need(NIPS)”, 2017.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923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Transformer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Architecture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200" dirty="0"/>
                  <a:t>번째 토큰 생성 시 세 종류의 </a:t>
                </a:r>
                <a:r>
                  <a:rPr lang="en-US" altLang="ko-KR" sz="2200" dirty="0"/>
                  <a:t>Attention Mechanism </a:t>
                </a:r>
                <a:r>
                  <a:rPr lang="ko-KR" altLang="en-US" sz="2200" dirty="0"/>
                  <a:t>활용</a:t>
                </a:r>
                <a:endParaRPr lang="en-US" altLang="ko-KR" sz="2200" dirty="0"/>
              </a:p>
              <a:p>
                <a:pPr lvl="2"/>
                <a:r>
                  <a:rPr lang="en-US" altLang="ko-KR" sz="1800" dirty="0"/>
                  <a:t>Input Sequence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Self-Attention</a:t>
                </a:r>
              </a:p>
              <a:p>
                <a:pPr lvl="2"/>
                <a:r>
                  <a:rPr lang="en-US" altLang="ko-KR" sz="1800" dirty="0"/>
                  <a:t>Output Sequence(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1800" dirty="0"/>
                  <a:t>번째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Self-Attention</a:t>
                </a:r>
              </a:p>
              <a:p>
                <a:pPr lvl="2"/>
                <a:r>
                  <a:rPr lang="en-US" altLang="ko-KR" sz="1800" dirty="0"/>
                  <a:t>Input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context vector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Output context vector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Cross-Attention</a:t>
                </a:r>
              </a:p>
              <a:p>
                <a:pPr lvl="2"/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  <a:blipFill>
                <a:blip r:embed="rId3"/>
                <a:stretch>
                  <a:fillRect l="-997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6FDB11-0FAE-428A-AFC7-C92D743734CC}"/>
              </a:ext>
            </a:extLst>
          </p:cNvPr>
          <p:cNvSpPr/>
          <p:nvPr/>
        </p:nvSpPr>
        <p:spPr>
          <a:xfrm>
            <a:off x="1502613" y="4890308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5F9FE8C-B2AE-4E6A-8885-AFCFE640DECD}"/>
              </a:ext>
            </a:extLst>
          </p:cNvPr>
          <p:cNvSpPr/>
          <p:nvPr/>
        </p:nvSpPr>
        <p:spPr>
          <a:xfrm>
            <a:off x="2218421" y="4847973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3C3DB049-435C-4E6B-AB31-2B60A26D5184}"/>
              </a:ext>
            </a:extLst>
          </p:cNvPr>
          <p:cNvSpPr/>
          <p:nvPr/>
        </p:nvSpPr>
        <p:spPr>
          <a:xfrm>
            <a:off x="2226888" y="4343917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E21EBA-11A7-45C5-978D-C0771AF381E1}"/>
              </a:ext>
            </a:extLst>
          </p:cNvPr>
          <p:cNvSpPr/>
          <p:nvPr/>
        </p:nvSpPr>
        <p:spPr>
          <a:xfrm>
            <a:off x="5475276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8AE45E-EAAA-464E-9AAF-D108AB1B1466}"/>
              </a:ext>
            </a:extLst>
          </p:cNvPr>
          <p:cNvSpPr/>
          <p:nvPr/>
        </p:nvSpPr>
        <p:spPr>
          <a:xfrm>
            <a:off x="6732240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884FF9-BFEE-4641-B147-D397078F3763}"/>
              </a:ext>
            </a:extLst>
          </p:cNvPr>
          <p:cNvSpPr/>
          <p:nvPr/>
        </p:nvSpPr>
        <p:spPr>
          <a:xfrm>
            <a:off x="6732240" y="3896141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Cross-attn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F7A0A1-94C4-4C51-B7EC-925A7F9FEDA0}"/>
              </a:ext>
            </a:extLst>
          </p:cNvPr>
          <p:cNvSpPr/>
          <p:nvPr/>
        </p:nvSpPr>
        <p:spPr>
          <a:xfrm>
            <a:off x="6732240" y="303657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token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(this step)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4A83EF-AA6B-4C9D-A49D-98D913E616CF}"/>
              </a:ext>
            </a:extLst>
          </p:cNvPr>
          <p:cNvSpPr/>
          <p:nvPr/>
        </p:nvSpPr>
        <p:spPr>
          <a:xfrm>
            <a:off x="5475276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E1F405C-5BC1-4F30-82FD-077BC035E772}"/>
              </a:ext>
            </a:extLst>
          </p:cNvPr>
          <p:cNvSpPr/>
          <p:nvPr/>
        </p:nvSpPr>
        <p:spPr>
          <a:xfrm>
            <a:off x="6732240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(past)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E75320-EAFF-4093-BCAB-8D6F40BD2FE1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5979332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A33F6D-065A-486C-ACA4-99941A9D2085}"/>
              </a:ext>
            </a:extLst>
          </p:cNvPr>
          <p:cNvCxnSpPr>
            <a:cxnSpLocks/>
          </p:cNvCxnSpPr>
          <p:nvPr/>
        </p:nvCxnSpPr>
        <p:spPr>
          <a:xfrm flipV="1">
            <a:off x="7236296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893871-F662-4E58-AF2D-6B7598A4A3C5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5979332" y="4483562"/>
            <a:ext cx="1256964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0B2C08-17CA-441A-8687-249272699F6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236296" y="4483562"/>
            <a:ext cx="0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284635-A5B4-4A3C-926A-E60EE720510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236296" y="3624000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A0D92B-C974-4684-8170-380F55A1E01D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H="1">
            <a:off x="5681030" y="4591844"/>
            <a:ext cx="3110531" cy="12700"/>
          </a:xfrm>
          <a:prstGeom prst="bentConnector5">
            <a:avLst>
              <a:gd name="adj1" fmla="val -7349"/>
              <a:gd name="adj2" fmla="val 5768945"/>
              <a:gd name="adj3" fmla="val 10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3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</a:t>
            </a:r>
          </a:p>
          <a:p>
            <a:pPr lvl="1"/>
            <a:r>
              <a:rPr lang="ko-KR" altLang="en-US" sz="2200" dirty="0"/>
              <a:t>기본적으로 </a:t>
            </a:r>
            <a:r>
              <a:rPr lang="en-US" altLang="ko-KR" sz="2200" dirty="0"/>
              <a:t>N</a:t>
            </a:r>
            <a:r>
              <a:rPr lang="ko-KR" altLang="en-US" sz="2200" dirty="0"/>
              <a:t>개의 </a:t>
            </a:r>
            <a:r>
              <a:rPr lang="en-US" altLang="ko-KR" sz="2200" dirty="0"/>
              <a:t>Encoder Block</a:t>
            </a:r>
            <a:r>
              <a:rPr lang="ko-KR" altLang="en-US" sz="2200" dirty="0"/>
              <a:t>과 </a:t>
            </a:r>
            <a:r>
              <a:rPr lang="en-US" altLang="ko-KR" sz="2200" dirty="0"/>
              <a:t>Decoder Block</a:t>
            </a:r>
            <a:r>
              <a:rPr lang="ko-KR" altLang="en-US" sz="2200" dirty="0"/>
              <a:t>으로 구성됨</a:t>
            </a:r>
            <a:endParaRPr lang="en-US" altLang="ko-KR" dirty="0"/>
          </a:p>
          <a:p>
            <a:pPr lvl="2"/>
            <a:r>
              <a:rPr lang="en-US" altLang="ko-KR" sz="2000" dirty="0"/>
              <a:t>Encoder Block</a:t>
            </a:r>
            <a:r>
              <a:rPr lang="ko-KR" altLang="en-US" sz="2000" dirty="0"/>
              <a:t>만 특화</a:t>
            </a:r>
            <a:r>
              <a:rPr lang="en-US" altLang="ko-KR" sz="2000" dirty="0"/>
              <a:t>: </a:t>
            </a:r>
            <a:r>
              <a:rPr lang="ko-KR" altLang="en-US" sz="2000" dirty="0"/>
              <a:t> </a:t>
            </a:r>
            <a:r>
              <a:rPr lang="en-US" altLang="ko-KR" sz="2000" dirty="0"/>
              <a:t>ex. BERT(</a:t>
            </a:r>
            <a:r>
              <a:rPr lang="ko-KR" altLang="en-US" sz="2000" dirty="0"/>
              <a:t>주어진 문장의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생성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Decoder Block</a:t>
            </a:r>
            <a:r>
              <a:rPr lang="ko-KR" altLang="en-US" sz="2000" dirty="0"/>
              <a:t>만 특화</a:t>
            </a:r>
            <a:r>
              <a:rPr lang="en-US" altLang="ko-KR" sz="2000" dirty="0"/>
              <a:t>: GPT(</a:t>
            </a:r>
            <a:r>
              <a:rPr lang="ko-KR" altLang="en-US" sz="2000" dirty="0"/>
              <a:t>언어 생성</a:t>
            </a:r>
            <a:r>
              <a:rPr lang="en-US" altLang="ko-KR" sz="20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6FDB11-0FAE-428A-AFC7-C92D743734CC}"/>
              </a:ext>
            </a:extLst>
          </p:cNvPr>
          <p:cNvSpPr/>
          <p:nvPr/>
        </p:nvSpPr>
        <p:spPr>
          <a:xfrm>
            <a:off x="1266281" y="4198731"/>
            <a:ext cx="850575" cy="1296144"/>
          </a:xfrm>
          <a:prstGeom prst="frame">
            <a:avLst>
              <a:gd name="adj1" fmla="val 29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5F9FE8C-B2AE-4E6A-8885-AFCFE640DECD}"/>
              </a:ext>
            </a:extLst>
          </p:cNvPr>
          <p:cNvSpPr/>
          <p:nvPr/>
        </p:nvSpPr>
        <p:spPr>
          <a:xfrm>
            <a:off x="2129825" y="3702380"/>
            <a:ext cx="895435" cy="1769403"/>
          </a:xfrm>
          <a:prstGeom prst="frame">
            <a:avLst>
              <a:gd name="adj1" fmla="val 40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E21EBA-11A7-45C5-978D-C0771AF381E1}"/>
              </a:ext>
            </a:extLst>
          </p:cNvPr>
          <p:cNvSpPr/>
          <p:nvPr/>
        </p:nvSpPr>
        <p:spPr>
          <a:xfrm>
            <a:off x="5475276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8AE45E-EAAA-464E-9AAF-D108AB1B1466}"/>
              </a:ext>
            </a:extLst>
          </p:cNvPr>
          <p:cNvSpPr/>
          <p:nvPr/>
        </p:nvSpPr>
        <p:spPr>
          <a:xfrm>
            <a:off x="6732240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884FF9-BFEE-4641-B147-D397078F3763}"/>
              </a:ext>
            </a:extLst>
          </p:cNvPr>
          <p:cNvSpPr/>
          <p:nvPr/>
        </p:nvSpPr>
        <p:spPr>
          <a:xfrm>
            <a:off x="6732240" y="3896141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Cross-attn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F7A0A1-94C4-4C51-B7EC-925A7F9FEDA0}"/>
              </a:ext>
            </a:extLst>
          </p:cNvPr>
          <p:cNvSpPr/>
          <p:nvPr/>
        </p:nvSpPr>
        <p:spPr>
          <a:xfrm>
            <a:off x="6732240" y="303657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token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(this step)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4A83EF-AA6B-4C9D-A49D-98D913E616CF}"/>
              </a:ext>
            </a:extLst>
          </p:cNvPr>
          <p:cNvSpPr/>
          <p:nvPr/>
        </p:nvSpPr>
        <p:spPr>
          <a:xfrm>
            <a:off x="5475276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E1F405C-5BC1-4F30-82FD-077BC035E772}"/>
              </a:ext>
            </a:extLst>
          </p:cNvPr>
          <p:cNvSpPr/>
          <p:nvPr/>
        </p:nvSpPr>
        <p:spPr>
          <a:xfrm>
            <a:off x="6732240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(past)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E75320-EAFF-4093-BCAB-8D6F40BD2FE1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5979332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A33F6D-065A-486C-ACA4-99941A9D2085}"/>
              </a:ext>
            </a:extLst>
          </p:cNvPr>
          <p:cNvCxnSpPr>
            <a:cxnSpLocks/>
          </p:cNvCxnSpPr>
          <p:nvPr/>
        </p:nvCxnSpPr>
        <p:spPr>
          <a:xfrm flipV="1">
            <a:off x="7236296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893871-F662-4E58-AF2D-6B7598A4A3C5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5979332" y="4483562"/>
            <a:ext cx="1256964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0B2C08-17CA-441A-8687-249272699F6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236296" y="4483562"/>
            <a:ext cx="0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284635-A5B4-4A3C-926A-E60EE720510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236296" y="3624000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A0D92B-C974-4684-8170-380F55A1E01D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H="1">
            <a:off x="5681030" y="4591844"/>
            <a:ext cx="3110531" cy="12700"/>
          </a:xfrm>
          <a:prstGeom prst="bentConnector5">
            <a:avLst>
              <a:gd name="adj1" fmla="val -7349"/>
              <a:gd name="adj2" fmla="val 5768945"/>
              <a:gd name="adj3" fmla="val 10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액자 36">
            <a:extLst>
              <a:ext uri="{FF2B5EF4-FFF2-40B4-BE49-F238E27FC236}">
                <a16:creationId xmlns:a16="http://schemas.microsoft.com/office/drawing/2014/main" id="{97FE27B8-C7AC-4C2A-9096-08E8A22DFC0C}"/>
              </a:ext>
            </a:extLst>
          </p:cNvPr>
          <p:cNvSpPr/>
          <p:nvPr/>
        </p:nvSpPr>
        <p:spPr>
          <a:xfrm>
            <a:off x="5403269" y="4653135"/>
            <a:ext cx="1172256" cy="792089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0286E5F0-575E-4002-B4C6-B0129C546807}"/>
              </a:ext>
            </a:extLst>
          </p:cNvPr>
          <p:cNvSpPr/>
          <p:nvPr/>
        </p:nvSpPr>
        <p:spPr>
          <a:xfrm>
            <a:off x="6647532" y="3776910"/>
            <a:ext cx="1172256" cy="1661005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C4858D-4906-4485-834C-D2D09AC86E69}"/>
              </a:ext>
            </a:extLst>
          </p:cNvPr>
          <p:cNvSpPr txBox="1"/>
          <p:nvPr/>
        </p:nvSpPr>
        <p:spPr>
          <a:xfrm>
            <a:off x="4220657" y="5168225"/>
            <a:ext cx="128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Encoder Block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(=&gt; BERT)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C95E7-EF6B-4C2C-ABC2-E8A37F925A95}"/>
              </a:ext>
            </a:extLst>
          </p:cNvPr>
          <p:cNvSpPr txBox="1"/>
          <p:nvPr/>
        </p:nvSpPr>
        <p:spPr>
          <a:xfrm>
            <a:off x="5431180" y="3751980"/>
            <a:ext cx="128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Decoder Block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(=&gt; GPT)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F0CFE0-A098-43D8-BE8C-24BEE439C847}"/>
              </a:ext>
            </a:extLst>
          </p:cNvPr>
          <p:cNvSpPr txBox="1"/>
          <p:nvPr/>
        </p:nvSpPr>
        <p:spPr>
          <a:xfrm>
            <a:off x="101220" y="5097802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54208F-BD09-4B32-9974-98193B34D084}"/>
              </a:ext>
            </a:extLst>
          </p:cNvPr>
          <p:cNvSpPr txBox="1"/>
          <p:nvPr/>
        </p:nvSpPr>
        <p:spPr>
          <a:xfrm>
            <a:off x="893243" y="3679280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Decoder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5227"/>
      </p:ext>
    </p:extLst>
  </p:cSld>
  <p:clrMapOvr>
    <a:masterClrMapping/>
  </p:clrMapOvr>
</p:sld>
</file>

<file path=ppt/theme/theme1.xml><?xml version="1.0" encoding="utf-8"?>
<a:theme xmlns:a="http://schemas.openxmlformats.org/drawingml/2006/main" name="H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59035</TotalTime>
  <Words>1426</Words>
  <Application>Microsoft Office PowerPoint</Application>
  <PresentationFormat>On-screen Show (4:3)</PresentationFormat>
  <Paragraphs>363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Cambria Math</vt:lpstr>
      <vt:lpstr>Vani</vt:lpstr>
      <vt:lpstr>Wingdings</vt:lpstr>
      <vt:lpstr>HIL</vt:lpstr>
      <vt:lpstr>Lecture 4</vt:lpstr>
      <vt:lpstr>Contents</vt:lpstr>
      <vt:lpstr>Intro</vt:lpstr>
      <vt:lpstr>Intro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Closing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Lee Hyeonseung</cp:lastModifiedBy>
  <cp:revision>1327</cp:revision>
  <cp:lastPrinted>2023-07-04T01:07:53Z</cp:lastPrinted>
  <dcterms:created xsi:type="dcterms:W3CDTF">2012-08-30T16:26:44Z</dcterms:created>
  <dcterms:modified xsi:type="dcterms:W3CDTF">2025-01-10T01:51:38Z</dcterms:modified>
</cp:coreProperties>
</file>