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1352" cy="6857568" type="custom"/>
  <p:notesSz cx="12191352" cy="6857568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111533712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 bwMode="auto">
          <a:xfrm>
            <a:off x="755951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"/>
          <p:cNvSpPr txBox="1"/>
          <p:nvPr>
            <p:ph type="hdr"/>
          </p:nvPr>
        </p:nvSpPr>
        <p:spPr bwMode="auto">
          <a:xfrm>
            <a:off x="0" y="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 txBox="1"/>
          <p:nvPr>
            <p:ph type="dt" sz="half"/>
          </p:nvPr>
        </p:nvSpPr>
        <p:spPr bwMode="auto">
          <a:xfrm>
            <a:off x="4278690" y="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fld id="{1D1B89AE-8D35-4BB5-B492-6D9BE4F23A39}" type="datetime1">
              <a:rPr/>
              <a:t/>
            </a:fld>
            <a:endParaRPr/>
          </a:p>
        </p:txBody>
      </p:sp>
      <p:sp>
        <p:nvSpPr>
          <p:cNvPr id="5" name=""/>
          <p:cNvSpPr txBox="1"/>
          <p:nvPr>
            <p:ph type="ftr" sz="quarter"/>
          </p:nvPr>
        </p:nvSpPr>
        <p:spPr bwMode="auto">
          <a:xfrm>
            <a:off x="0" y="1015676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/>
          </a:p>
        </p:txBody>
      </p:sp>
      <p:sp>
        <p:nvSpPr>
          <p:cNvPr id="6" name=""/>
          <p:cNvSpPr txBox="1"/>
          <p:nvPr>
            <p:ph type="sldNum" sz="quarter"/>
          </p:nvPr>
        </p:nvSpPr>
        <p:spPr bwMode="auto">
          <a:xfrm>
            <a:off x="4278690" y="1015676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5" accent4="accent4" accent5="accent5" accent6="accent6" hlink="hlink" folHlink="folHlink"/>
  <p:notesStyle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2"/>
          <p:cNvSpPr txBox="1"/>
          <p:nvPr>
            <p:ph type="body"/>
          </p:nvPr>
        </p:nvSpPr>
        <p:spPr bwMode="auto">
          <a:xfrm>
            <a:off x="685756" y="4400362"/>
            <a:ext cx="5484254" cy="359833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t">
            <a:normAutofit/>
          </a:bodyPr>
          <a:lstStyle/>
          <a:p>
            <a:pPr marL="215986" marR="0" indent="-2145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marR="0" indent="-2145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marR="0" indent="-2145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3" name="CustomShape 3"/>
          <p:cNvSpPr/>
          <p:nvPr/>
        </p:nvSpPr>
        <p:spPr bwMode="auto">
          <a:xfrm flipH="0" flipV="0">
            <a:off x="3884514" y="8684812"/>
            <a:ext cx="2969812" cy="456811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b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/>
          <p:nvPr>
            <p:ph type="title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/>
          <p:cNvSpPr txBox="1"/>
          <p:nvPr>
            <p:ph type="body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 bwMode="auto">
          <a:xfrm flipH="0" flipV="0">
            <a:off x="0" y="-22317"/>
            <a:ext cx="12189552" cy="6840649"/>
          </a:xfrm>
          <a:prstGeom prst="rect">
            <a:avLst/>
          </a:prstGeom>
          <a:solidFill>
            <a:srgbClr val="30348F"/>
          </a:solidFill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pic>
        <p:nvPicPr>
          <p:cNvPr id="3" name="Picture 14"/>
          <p:cNvPicPr/>
          <p:nvPr/>
        </p:nvPicPr>
        <p:blipFill>
          <a:blip r:embed="rId4">
            <a:alphaModFix amt="100000"/>
            <a:lum bright="0" contrast="0"/>
          </a:blip>
          <a:srcRect l="13279" t="60608" r="43105" b="7998"/>
          <a:stretch/>
        </p:blipFill>
        <p:spPr bwMode="auto">
          <a:xfrm>
            <a:off x="711315" y="0"/>
            <a:ext cx="11478236" cy="582299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CustomShape 2"/>
          <p:cNvSpPr/>
          <p:nvPr/>
        </p:nvSpPr>
        <p:spPr bwMode="auto">
          <a:xfrm flipH="0" flipV="0">
            <a:off x="0" y="4827655"/>
            <a:ext cx="12189552" cy="2050070"/>
          </a:xfrm>
          <a:prstGeom prst="rect">
            <a:avLst/>
          </a:prstGeom>
          <a:solidFill>
            <a:srgbClr val="425E9B"/>
          </a:solidFill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pic>
        <p:nvPicPr>
          <p:cNvPr id="5" name="Picture 21"/>
          <p:cNvPicPr/>
          <p:nvPr/>
        </p:nvPicPr>
        <p:blipFill>
          <a:blip r:embed="rId5">
            <a:alphaModFix amt="100000"/>
            <a:lum bright="0" contrast="0"/>
          </a:blip>
          <a:srcRect l="0" t="0" r="0" b="15506"/>
          <a:stretch/>
        </p:blipFill>
        <p:spPr bwMode="auto">
          <a:xfrm>
            <a:off x="852426" y="682157"/>
            <a:ext cx="1430549" cy="68791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ustomShape 3"/>
          <p:cNvSpPr/>
          <p:nvPr/>
        </p:nvSpPr>
        <p:spPr bwMode="auto">
          <a:xfrm flipH="0" flipV="0">
            <a:off x="0" y="-22317"/>
            <a:ext cx="12030082" cy="6335960"/>
          </a:xfrm>
          <a:prstGeom prst="rect">
            <a:avLst/>
          </a:prstGeom>
          <a:solidFill>
            <a:srgbClr val="30348F"/>
          </a:solidFill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4">
            <a:alphaModFix amt="100000"/>
            <a:lum bright="0" contrast="0"/>
          </a:blip>
          <a:srcRect l="13279" t="60608" r="43105" b="7998"/>
          <a:stretch/>
        </p:blipFill>
        <p:spPr bwMode="auto">
          <a:xfrm>
            <a:off x="711315" y="0"/>
            <a:ext cx="11478236" cy="5822993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CustomShape 4"/>
          <p:cNvSpPr/>
          <p:nvPr/>
        </p:nvSpPr>
        <p:spPr bwMode="auto">
          <a:xfrm flipH="0" flipV="0">
            <a:off x="12599" y="4831975"/>
            <a:ext cx="12176592" cy="2040351"/>
          </a:xfrm>
          <a:prstGeom prst="rect">
            <a:avLst/>
          </a:prstGeom>
          <a:solidFill>
            <a:srgbClr val="425E9B"/>
          </a:solidFill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pic>
        <p:nvPicPr>
          <p:cNvPr id="9" name="Picture 14"/>
          <p:cNvPicPr/>
          <p:nvPr/>
        </p:nvPicPr>
        <p:blipFill>
          <a:blip r:embed="rId5">
            <a:alphaModFix amt="100000"/>
            <a:lum bright="0" contrast="0"/>
          </a:blip>
          <a:srcRect l="0" t="0" r="0" b="15506"/>
          <a:stretch/>
        </p:blipFill>
        <p:spPr bwMode="auto">
          <a:xfrm>
            <a:off x="852426" y="682157"/>
            <a:ext cx="1430549" cy="68791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CustomShape 5"/>
          <p:cNvSpPr/>
          <p:nvPr/>
        </p:nvSpPr>
        <p:spPr bwMode="auto">
          <a:xfrm flipH="0" flipV="0">
            <a:off x="11036904" y="5716439"/>
            <a:ext cx="1169206" cy="1169206"/>
          </a:xfrm>
          <a:custGeom>
            <a:avLst/>
            <a:gdLst/>
            <a:ahLst/>
            <a:cxnLst/>
            <a:rect l="0" t="0" r="r" b="b"/>
            <a:pathLst>
              <a:path w="1402596" h="1402596" fill="norm" stroke="1" extrusionOk="0">
                <a:moveTo>
                  <a:pt x="0" y="1402596"/>
                </a:moveTo>
                <a:lnTo>
                  <a:pt x="1402596" y="0"/>
                </a:lnTo>
                <a:lnTo>
                  <a:pt x="1402596" y="1402596"/>
                </a:lnTo>
                <a:lnTo>
                  <a:pt x="0" y="14025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6"/>
          <p:cNvSpPr/>
          <p:nvPr/>
        </p:nvSpPr>
        <p:spPr bwMode="auto">
          <a:xfrm rot="18940800" flipH="0" flipV="0">
            <a:off x="10537626" y="5650389"/>
            <a:ext cx="1638616" cy="772511"/>
          </a:xfrm>
          <a:custGeom>
            <a:avLst/>
            <a:gdLst/>
            <a:ahLst/>
            <a:cxnLst/>
            <a:rect l="0" t="0" r="r" b="b"/>
            <a:pathLst>
              <a:path w="1568570" h="780013" fill="norm" stroke="1" extrusionOk="0">
                <a:moveTo>
                  <a:pt x="0" y="780013"/>
                </a:moveTo>
                <a:cubicBezTo>
                  <a:pt x="22577" y="772854"/>
                  <a:pt x="614066" y="457407"/>
                  <a:pt x="805448" y="0"/>
                </a:cubicBezTo>
                <a:cubicBezTo>
                  <a:pt x="1338525" y="651398"/>
                  <a:pt x="1577484" y="756042"/>
                  <a:pt x="1568317" y="756181"/>
                </a:cubicBezTo>
                <a:lnTo>
                  <a:pt x="0" y="780013"/>
                </a:lnTo>
                <a:close/>
              </a:path>
            </a:pathLst>
          </a:custGeom>
          <a:solidFill>
            <a:srgbClr val="30338F"/>
          </a:solidFill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2" name="CustomShape 7"/>
          <p:cNvSpPr/>
          <p:nvPr/>
        </p:nvSpPr>
        <p:spPr bwMode="auto">
          <a:xfrm flipH="0" flipV="0">
            <a:off x="11290688" y="6408316"/>
            <a:ext cx="1001456" cy="477329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3" name=""/>
          <p:cNvSpPr txBox="1"/>
          <p:nvPr>
            <p:ph type="title"/>
          </p:nvPr>
        </p:nvSpPr>
        <p:spPr bwMode="auto">
          <a:xfrm>
            <a:off x="609441" y="273582"/>
            <a:ext cx="10971748" cy="114472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14" name=""/>
          <p:cNvSpPr txBox="1"/>
          <p:nvPr>
            <p:ph type="body"/>
          </p:nvPr>
        </p:nvSpPr>
        <p:spPr bwMode="auto">
          <a:xfrm>
            <a:off x="609441" y="1604418"/>
            <a:ext cx="10971748" cy="39770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geant.org/display/W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 bwMode="auto">
          <a:xfrm flipH="0" flipV="0">
            <a:off x="744433" y="5185833"/>
            <a:ext cx="6197369" cy="425853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Calibri"/>
                <a:ea typeface="DejaVu Sans"/>
                <a:cs typeface="DejaVu Sans"/>
              </a:rPr>
              <a:t>Yerevan, Armenia</a:t>
            </a:r>
            <a:endParaRPr/>
          </a:p>
          <a:p>
            <a:pPr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Calibri"/>
                <a:ea typeface="DejaVu Sans"/>
                <a:cs typeface="DejaVu Sans"/>
              </a:rPr>
              <a:t>October 2023</a:t>
            </a:r>
            <a:endParaRPr/>
          </a:p>
        </p:txBody>
      </p:sp>
      <p:sp>
        <p:nvSpPr>
          <p:cNvPr id="3" name="CustomShape 2"/>
          <p:cNvSpPr/>
          <p:nvPr/>
        </p:nvSpPr>
        <p:spPr bwMode="auto">
          <a:xfrm flipH="0" flipV="0">
            <a:off x="744433" y="2314294"/>
            <a:ext cx="9892176" cy="429092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u="none">
                <a:solidFill>
                  <a:srgbClr val="FFFFFF"/>
                </a:solidFill>
                <a:latin typeface="Calibri"/>
                <a:ea typeface="DejaVu Sans"/>
                <a:cs typeface="DejaVu Sans"/>
              </a:rPr>
              <a:t>WiFiMon Installation with Ansible Playbook</a:t>
            </a:r>
            <a:endParaRPr/>
          </a:p>
        </p:txBody>
      </p:sp>
      <p:sp>
        <p:nvSpPr>
          <p:cNvPr id="4" name="CustomShape 3"/>
          <p:cNvSpPr/>
          <p:nvPr/>
        </p:nvSpPr>
        <p:spPr bwMode="auto">
          <a:xfrm flipH="0" flipV="0">
            <a:off x="632480" y="3248795"/>
            <a:ext cx="10441862" cy="477329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defRPr/>
            </a:pPr>
            <a:endParaRPr/>
          </a:p>
          <a:p>
            <a:pPr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defRPr/>
            </a:pPr>
            <a:r>
              <a:rPr lang="en-US" sz="2400" u="none">
                <a:solidFill>
                  <a:srgbClr val="FFFFFF"/>
                </a:solidFill>
                <a:latin typeface="Calibri"/>
                <a:ea typeface="DejaVu Sans"/>
                <a:cs typeface="DejaVu Sans"/>
              </a:rPr>
              <a:t>Rezi Tchabashvili, GRENA</a:t>
            </a:r>
            <a:endParaRPr/>
          </a:p>
          <a:p>
            <a:pPr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defRPr/>
            </a:pPr>
            <a:r>
              <a:rPr lang="en-US" sz="1800" u="none">
                <a:solidFill>
                  <a:srgbClr val="FFFFFF"/>
                </a:solidFill>
                <a:latin typeface="Calibri"/>
                <a:ea typeface="DejaVu Sans"/>
                <a:cs typeface="DejaVu Sans"/>
              </a:rPr>
              <a:t>WiFiMon Project Team Member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 bwMode="auto">
          <a:xfrm flipH="0" flipV="0">
            <a:off x="11451958" y="6501910"/>
            <a:ext cx="567684" cy="31965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3" name="CustomShape 2"/>
          <p:cNvSpPr/>
          <p:nvPr/>
        </p:nvSpPr>
        <p:spPr bwMode="auto">
          <a:xfrm flipH="0" flipV="0">
            <a:off x="548605" y="1371513"/>
            <a:ext cx="9142344" cy="499216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Info for WiFiMon Installation with Ansible Playbook: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Supported Operating Systems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Debian 10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Debian 11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Ubuntu 20.04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Ubuntu 22.04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Minimal Hardware Requirements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4 Core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8GB Ram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10GB Free space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 bwMode="auto">
          <a:xfrm flipH="0" flipV="0">
            <a:off x="11451958" y="6501910"/>
            <a:ext cx="567684" cy="31965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3" name="CustomShape 2"/>
          <p:cNvSpPr/>
          <p:nvPr/>
        </p:nvSpPr>
        <p:spPr bwMode="auto">
          <a:xfrm flipH="0" flipV="0">
            <a:off x="665238" y="558684"/>
            <a:ext cx="5428818" cy="906422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4" name="CustomShape 3"/>
          <p:cNvSpPr/>
          <p:nvPr/>
        </p:nvSpPr>
        <p:spPr bwMode="auto">
          <a:xfrm flipH="0" flipV="0">
            <a:off x="457171" y="1554382"/>
            <a:ext cx="10879594" cy="289241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There is list of services which Ansible playbook is going to install and configure for Wifimon to work: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WiFiMon software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PostgreSQL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Kibana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Logstash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Elasticsearch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Nginx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2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Salt        </a:t>
            </a:r>
            <a:endParaRPr/>
          </a:p>
        </p:txBody>
      </p:sp>
      <p:sp>
        <p:nvSpPr>
          <p:cNvPr id="5" name="CustomShape 4"/>
          <p:cNvSpPr/>
          <p:nvPr/>
        </p:nvSpPr>
        <p:spPr bwMode="auto">
          <a:xfrm flipH="0" flipV="0">
            <a:off x="91434" y="4663146"/>
            <a:ext cx="11885371" cy="5903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  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  </a:t>
            </a: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Ansible playbook also loads dashboards in Kibana, configures variables of Wifimon setup   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  </a:t>
            </a:r>
            <a:r>
              <a:rPr lang="en-US" sz="20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and etc..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 bwMode="auto">
          <a:xfrm flipH="0" flipV="0">
            <a:off x="11451958" y="6501910"/>
            <a:ext cx="567684" cy="319658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3" name="CustomShape 2"/>
          <p:cNvSpPr/>
          <p:nvPr/>
        </p:nvSpPr>
        <p:spPr bwMode="auto">
          <a:xfrm flipH="0" flipV="0">
            <a:off x="1461147" y="761712"/>
            <a:ext cx="3192278" cy="429092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4" name="CustomShape 3"/>
          <p:cNvSpPr/>
          <p:nvPr/>
        </p:nvSpPr>
        <p:spPr bwMode="auto">
          <a:xfrm flipH="0" flipV="0">
            <a:off x="275382" y="1371513"/>
            <a:ext cx="9508081" cy="427689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Prerequisites before Installation with Ansible playbook: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lvl="0" indent="21598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/>
          </a:p>
          <a:p>
            <a:pPr lvl="0" indent="21598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Git clone repository: git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	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clone https://gitlab.grena.ge/nugzar/wifimon-ansible.git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Adjust the IP address (or FQDN) under </a:t>
            </a:r>
            <a:r>
              <a:rPr lang="en-US" sz="18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[WAS]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section in </a:t>
            </a:r>
            <a:r>
              <a:rPr lang="en-US" sz="18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hosts.cfg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file. Set IP or FQDN of the server on which you plan to install WAS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Ensure that the FQDN of WAS (configured as a combination of </a:t>
            </a:r>
            <a:r>
              <a:rPr lang="en-US" sz="18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was_server_hostname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and </a:t>
            </a:r>
            <a:r>
              <a:rPr lang="en-US" sz="18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was_server_domainname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variables in </a:t>
            </a:r>
            <a:r>
              <a:rPr lang="en-US" sz="18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vars/main.yml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) has the DNS record of type A and resolves to the public IP of the WAS itself, which is set in hosts.cfg file under the </a:t>
            </a:r>
            <a:r>
              <a:rPr lang="en-US" sz="18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[WAS]</a:t>
            </a: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 section.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u="none">
                <a:solidFill>
                  <a:srgbClr val="C9211E"/>
                </a:solidFill>
                <a:latin typeface="Noto Sans"/>
                <a:ea typeface="DejaVu Sans"/>
                <a:cs typeface="DejaVu Sans"/>
              </a:rPr>
              <a:t>Following 4 FQDNs should be pointed to the same IP as WAS: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&lt;was_server_hostname&gt;-ui.&lt;was_server_domainname&gt;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&lt;was_server_hostname&gt;-elastic.&lt;was_server_domainname&gt;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&lt;was_server_hostname&gt;-kibana.&lt;was_server_domainname&gt;</a:t>
            </a:r>
            <a:endParaRPr/>
          </a:p>
          <a:p>
            <a:pPr marL="215986" marR="0" lvl="0" indent="2149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u="none">
                <a:solidFill>
                  <a:srgbClr val="FFFFFF"/>
                </a:solidFill>
                <a:latin typeface="Noto Sans"/>
                <a:ea typeface="DejaVu Sans"/>
                <a:cs typeface="DejaVu Sans"/>
              </a:rPr>
              <a:t>&lt;was_server_hostname&gt;-flask.&lt;was_server_domainname&gt;</a:t>
            </a:r>
            <a:endParaRPr/>
          </a:p>
        </p:txBody>
      </p:sp>
      <p:sp>
        <p:nvSpPr>
          <p:cNvPr id="5" name="TextShape 4"/>
          <p:cNvSpPr/>
          <p:nvPr/>
        </p:nvSpPr>
        <p:spPr bwMode="auto">
          <a:xfrm flipH="0" flipV="0">
            <a:off x="8869481" y="4724702"/>
            <a:ext cx="3108404" cy="2096867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C9211E"/>
                </a:solidFill>
                <a:latin typeface="Arial"/>
              </a:rPr>
              <a:t>In our case we have: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Arial"/>
              </a:rPr>
              <a:t>was-test.grena.ge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Arial"/>
              </a:rPr>
              <a:t>was-test-ui.grena.ge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Arial"/>
              </a:rPr>
              <a:t>was-test-elastic.grena.ge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Arial"/>
              </a:rPr>
              <a:t>was-test-kibana.grena.ge</a:t>
            </a:r>
            <a:endParaRPr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none">
                <a:solidFill>
                  <a:srgbClr val="FFFFFF"/>
                </a:solidFill>
                <a:latin typeface="Arial"/>
              </a:rPr>
              <a:t>was-test-flask.grena.ge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 bwMode="auto">
          <a:xfrm flipH="0" flipV="0">
            <a:off x="744433" y="2187222"/>
            <a:ext cx="9892176" cy="429092"/>
          </a:xfrm>
          <a:prstGeom prst="rect">
            <a:avLst/>
          </a:prstGeom>
          <a:noFill/>
          <a:ln>
            <a:noFill/>
          </a:ln>
          <a:effectLst/>
        </p:spPr>
        <p:txBody>
          <a:bodyPr lIns="89993" tIns="44996" rIns="89993" bIns="44996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u="none">
                <a:solidFill>
                  <a:srgbClr val="FFFFFF"/>
                </a:solidFill>
                <a:latin typeface="Calibri"/>
                <a:ea typeface="DejaVu Sans"/>
                <a:cs typeface="DejaVu Sans"/>
              </a:rPr>
              <a:t>Thank You</a:t>
            </a:r>
            <a:endParaRPr/>
          </a:p>
        </p:txBody>
      </p:sp>
      <p:sp>
        <p:nvSpPr>
          <p:cNvPr id="3" name=""/>
          <p:cNvSpPr txBox="1"/>
          <p:nvPr/>
        </p:nvSpPr>
        <p:spPr bwMode="auto">
          <a:xfrm>
            <a:off x="274302" y="2925895"/>
            <a:ext cx="7863344" cy="11098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400" strike="noStrike">
                <a:solidFill>
                  <a:srgbClr val="FFFFFF"/>
                </a:solidFill>
              </a:rPr>
              <a:t>Home page</a:t>
            </a:r>
            <a:r>
              <a:rPr sz="2000" strike="noStrike">
                <a:solidFill>
                  <a:srgbClr val="FFFFFF"/>
                </a:solidFill>
              </a:rPr>
              <a:t>:  </a:t>
            </a:r>
            <a:r>
              <a:rPr sz="2000" u="sng" strike="noStrike">
                <a:solidFill>
                  <a:srgbClr val="FFFFFF"/>
                </a:solidFill>
                <a:hlinkClick r:id="rId2" tooltip="https://wiki.geant.org/display/WIF"/>
              </a:rPr>
              <a:t>https://wiki.geant.org/display/WIF</a:t>
            </a:r>
            <a:endParaRPr/>
          </a:p>
          <a:p>
            <a:pPr>
              <a:defRPr/>
            </a:pPr>
            <a:r>
              <a:rPr sz="2400" strike="noStrike">
                <a:solidFill>
                  <a:srgbClr val="FFFFFF"/>
                </a:solidFill>
              </a:rPr>
              <a:t>Wifimon mailing list</a:t>
            </a:r>
            <a:r>
              <a:rPr sz="1800" strike="noStrike">
                <a:solidFill>
                  <a:srgbClr val="FFFFFF"/>
                </a:solidFill>
              </a:rPr>
              <a:t>: </a:t>
            </a:r>
            <a:r>
              <a:rPr sz="2000" strike="noStrike">
                <a:solidFill>
                  <a:srgbClr val="FFFFFF"/>
                </a:solidFill>
              </a:rPr>
              <a:t>wifimon-ops@lists.geant.org</a:t>
            </a:r>
            <a:endParaRPr/>
          </a:p>
        </p:txBody>
      </p:sp>
      <p:sp>
        <p:nvSpPr>
          <p:cNvPr id="4" name=""/>
          <p:cNvSpPr txBox="1"/>
          <p:nvPr/>
        </p:nvSpPr>
        <p:spPr bwMode="auto">
          <a:xfrm>
            <a:off x="274302" y="4480277"/>
            <a:ext cx="6126094" cy="88554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 strike="noStrike">
                <a:solidFill>
                  <a:srgbClr val="FFFFFF"/>
                </a:solidFill>
              </a:rPr>
              <a:t>www.geant.org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User Theme: 2">
  <a:themeElements>
    <a:clrScheme name="User Theme: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2023-10-05T08:05:15Z</dcterms:modified>
  <cp:category/>
  <cp:contentStatus/>
  <cp:version/>
</cp:coreProperties>
</file>