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79" r:id="rId6"/>
    <p:sldMasterId id="2147483688" r:id="rId7"/>
    <p:sldMasterId id="2147483681" r:id="rId8"/>
    <p:sldMasterId id="2147483683" r:id="rId9"/>
  </p:sldMasterIdLst>
  <p:notesMasterIdLst>
    <p:notesMasterId r:id="rId45"/>
  </p:notesMasterIdLst>
  <p:sldIdLst>
    <p:sldId id="420" r:id="rId10"/>
    <p:sldId id="1097" r:id="rId11"/>
    <p:sldId id="1096" r:id="rId12"/>
    <p:sldId id="1099" r:id="rId13"/>
    <p:sldId id="1098" r:id="rId14"/>
    <p:sldId id="1128" r:id="rId15"/>
    <p:sldId id="1100" r:id="rId16"/>
    <p:sldId id="1101" r:id="rId17"/>
    <p:sldId id="1102" r:id="rId18"/>
    <p:sldId id="1103" r:id="rId19"/>
    <p:sldId id="1104" r:id="rId20"/>
    <p:sldId id="1105" r:id="rId21"/>
    <p:sldId id="1106" r:id="rId22"/>
    <p:sldId id="1107" r:id="rId23"/>
    <p:sldId id="1108" r:id="rId24"/>
    <p:sldId id="1118" r:id="rId25"/>
    <p:sldId id="1119" r:id="rId26"/>
    <p:sldId id="1120" r:id="rId27"/>
    <p:sldId id="1121" r:id="rId28"/>
    <p:sldId id="1122" r:id="rId29"/>
    <p:sldId id="1123" r:id="rId30"/>
    <p:sldId id="1125" r:id="rId31"/>
    <p:sldId id="1126" r:id="rId32"/>
    <p:sldId id="1124" r:id="rId33"/>
    <p:sldId id="1127" r:id="rId34"/>
    <p:sldId id="1109" r:id="rId35"/>
    <p:sldId id="1110" r:id="rId36"/>
    <p:sldId id="1111" r:id="rId37"/>
    <p:sldId id="1112" r:id="rId38"/>
    <p:sldId id="1114" r:id="rId39"/>
    <p:sldId id="1113" r:id="rId40"/>
    <p:sldId id="1115" r:id="rId41"/>
    <p:sldId id="1116" r:id="rId42"/>
    <p:sldId id="1117" r:id="rId43"/>
    <p:sldId id="108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na De Giorgi" initials="MDG" lastIdx="1" clrIdx="0">
    <p:extLst>
      <p:ext uri="{19B8F6BF-5375-455C-9EA6-DF929625EA0E}">
        <p15:presenceInfo xmlns:p15="http://schemas.microsoft.com/office/powerpoint/2012/main" userId="S::marina.degiorgi@geant.org::6a91c7ad-f824-4005-8c6e-460699cd9346" providerId="AD"/>
      </p:ext>
    </p:extLst>
  </p:cmAuthor>
  <p:cmAuthor id="2" name="Paul Hasleham" initials="PH" lastIdx="1" clrIdx="1">
    <p:extLst>
      <p:ext uri="{19B8F6BF-5375-455C-9EA6-DF929625EA0E}">
        <p15:presenceInfo xmlns:p15="http://schemas.microsoft.com/office/powerpoint/2012/main" userId="vue7nv8lUmvJnVoN18htNPcEISingpEqoE+wkukXTH0=" providerId="None"/>
      </p:ext>
    </p:extLst>
  </p:cmAuthor>
  <p:cmAuthor id="3" name="Leonardo Marino" initials="LM" lastIdx="2" clrIdx="2">
    <p:extLst>
      <p:ext uri="{19B8F6BF-5375-455C-9EA6-DF929625EA0E}">
        <p15:presenceInfo xmlns:p15="http://schemas.microsoft.com/office/powerpoint/2012/main" userId="85O0jWq4khe/e03UXpgSX/u+MVRG/EN6OCKD0xVajVE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B8BD"/>
    <a:srgbClr val="1F4270"/>
    <a:srgbClr val="1F4E79"/>
    <a:srgbClr val="9CFEF5"/>
    <a:srgbClr val="00FFFF"/>
    <a:srgbClr val="C4457A"/>
    <a:srgbClr val="F4E200"/>
    <a:srgbClr val="002060"/>
    <a:srgbClr val="45A342"/>
    <a:srgbClr val="0ABB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8" autoAdjust="0"/>
    <p:restoredTop sz="96300" autoAdjust="0"/>
  </p:normalViewPr>
  <p:slideViewPr>
    <p:cSldViewPr snapToGrid="0">
      <p:cViewPr varScale="1">
        <p:scale>
          <a:sx n="110" d="100"/>
          <a:sy n="110" d="100"/>
        </p:scale>
        <p:origin x="1032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4.xml"/><Relationship Id="rId3" Type="http://schemas.openxmlformats.org/officeDocument/2006/relationships/customXml" Target="../customXml/item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commentAuthors" Target="commentAuthors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FA2B-42E7-483C-89A7-B63D17235420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26957-3063-4AF5-9C10-771E4439D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994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26957-3063-4AF5-9C10-771E4439D98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575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3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26957-3063-4AF5-9C10-771E4439D98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904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3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26957-3063-4AF5-9C10-771E4439D98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701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3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26957-3063-4AF5-9C10-771E4439D98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989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3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26957-3063-4AF5-9C10-771E4439D98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691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3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26957-3063-4AF5-9C10-771E4439D98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048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3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26957-3063-4AF5-9C10-771E4439D98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716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3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26957-3063-4AF5-9C10-771E4439D98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340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3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26957-3063-4AF5-9C10-771E4439D98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408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3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26957-3063-4AF5-9C10-771E4439D98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800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3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26957-3063-4AF5-9C10-771E4439D98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84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26957-3063-4AF5-9C10-771E4439D98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6946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3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26957-3063-4AF5-9C10-771E4439D98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819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3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26957-3063-4AF5-9C10-771E4439D98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580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3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26957-3063-4AF5-9C10-771E4439D98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5134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3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26957-3063-4AF5-9C10-771E4439D98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3409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3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26957-3063-4AF5-9C10-771E4439D98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03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3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26957-3063-4AF5-9C10-771E4439D98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2095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3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26957-3063-4AF5-9C10-771E4439D98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1679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3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26957-3063-4AF5-9C10-771E4439D98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779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3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26957-3063-4AF5-9C10-771E4439D98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3793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3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26957-3063-4AF5-9C10-771E4439D98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9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3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26957-3063-4AF5-9C10-771E4439D98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1268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3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26957-3063-4AF5-9C10-771E4439D98E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5638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3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26957-3063-4AF5-9C10-771E4439D98E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7862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3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26957-3063-4AF5-9C10-771E4439D98E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1265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3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26957-3063-4AF5-9C10-771E4439D98E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676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3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26957-3063-4AF5-9C10-771E4439D98E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3132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26957-3063-4AF5-9C10-771E4439D98E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789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3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26957-3063-4AF5-9C10-771E4439D98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569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3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26957-3063-4AF5-9C10-771E4439D98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409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3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26957-3063-4AF5-9C10-771E4439D98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03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3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26957-3063-4AF5-9C10-771E4439D98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23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3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26957-3063-4AF5-9C10-771E4439D98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990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3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26957-3063-4AF5-9C10-771E4439D98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7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A939C3-905C-4049-D5FD-91F532688AE0}"/>
              </a:ext>
            </a:extLst>
          </p:cNvPr>
          <p:cNvSpPr/>
          <p:nvPr userDrawn="1"/>
        </p:nvSpPr>
        <p:spPr>
          <a:xfrm>
            <a:off x="0" y="-22301"/>
            <a:ext cx="12032535" cy="6338264"/>
          </a:xfrm>
          <a:prstGeom prst="rect">
            <a:avLst/>
          </a:prstGeom>
          <a:solidFill>
            <a:srgbClr val="303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5F30A1-C025-1F55-1C24-49A097BD07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6" t="60631" r="43125" b="7997"/>
          <a:stretch/>
        </p:blipFill>
        <p:spPr>
          <a:xfrm>
            <a:off x="711199" y="-22302"/>
            <a:ext cx="11480801" cy="58252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47AC89-A300-37E0-582A-DEC698078DFC}"/>
              </a:ext>
            </a:extLst>
          </p:cNvPr>
          <p:cNvSpPr/>
          <p:nvPr userDrawn="1"/>
        </p:nvSpPr>
        <p:spPr>
          <a:xfrm>
            <a:off x="12754" y="4832211"/>
            <a:ext cx="12179246" cy="2042360"/>
          </a:xfrm>
          <a:prstGeom prst="rect">
            <a:avLst/>
          </a:prstGeom>
          <a:solidFill>
            <a:srgbClr val="425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C079E9-6E43-7154-64B2-1A5EEF4F8B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5504"/>
          <a:stretch/>
        </p:blipFill>
        <p:spPr>
          <a:xfrm>
            <a:off x="852542" y="682159"/>
            <a:ext cx="1432450" cy="689706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623F1CF0-B6DA-C595-B8D5-3F120932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354" y="2314410"/>
            <a:ext cx="9894723" cy="430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909EE48B-16DB-EFC1-DECD-D77BE81D890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44354" y="2777636"/>
            <a:ext cx="10444393" cy="4793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subtitle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941A64-01CD-4B12-F0DF-7AA9843D140F}"/>
              </a:ext>
            </a:extLst>
          </p:cNvPr>
          <p:cNvSpPr/>
          <p:nvPr userDrawn="1"/>
        </p:nvSpPr>
        <p:spPr>
          <a:xfrm>
            <a:off x="11037739" y="5716824"/>
            <a:ext cx="1171195" cy="1171195"/>
          </a:xfrm>
          <a:custGeom>
            <a:avLst/>
            <a:gdLst>
              <a:gd name="connsiteX0" fmla="*/ 0 w 1402596"/>
              <a:gd name="connsiteY0" fmla="*/ 0 h 1402596"/>
              <a:gd name="connsiteX1" fmla="*/ 1402596 w 1402596"/>
              <a:gd name="connsiteY1" fmla="*/ 0 h 1402596"/>
              <a:gd name="connsiteX2" fmla="*/ 1402596 w 1402596"/>
              <a:gd name="connsiteY2" fmla="*/ 1402596 h 1402596"/>
              <a:gd name="connsiteX3" fmla="*/ 0 w 1402596"/>
              <a:gd name="connsiteY3" fmla="*/ 1402596 h 1402596"/>
              <a:gd name="connsiteX4" fmla="*/ 0 w 1402596"/>
              <a:gd name="connsiteY4" fmla="*/ 0 h 1402596"/>
              <a:gd name="connsiteX0" fmla="*/ 0 w 1402596"/>
              <a:gd name="connsiteY0" fmla="*/ 1402596 h 1402596"/>
              <a:gd name="connsiteX1" fmla="*/ 1402596 w 1402596"/>
              <a:gd name="connsiteY1" fmla="*/ 0 h 1402596"/>
              <a:gd name="connsiteX2" fmla="*/ 1402596 w 1402596"/>
              <a:gd name="connsiteY2" fmla="*/ 1402596 h 1402596"/>
              <a:gd name="connsiteX3" fmla="*/ 0 w 1402596"/>
              <a:gd name="connsiteY3" fmla="*/ 1402596 h 1402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2596" h="1402596">
                <a:moveTo>
                  <a:pt x="0" y="1402596"/>
                </a:moveTo>
                <a:lnTo>
                  <a:pt x="1402596" y="0"/>
                </a:lnTo>
                <a:lnTo>
                  <a:pt x="1402596" y="1402596"/>
                </a:lnTo>
                <a:lnTo>
                  <a:pt x="0" y="14025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28DAA213-132D-6A2A-F21C-9C7AAC5538AA}"/>
              </a:ext>
            </a:extLst>
          </p:cNvPr>
          <p:cNvSpPr/>
          <p:nvPr userDrawn="1"/>
        </p:nvSpPr>
        <p:spPr>
          <a:xfrm rot="18940972">
            <a:off x="10539361" y="5650681"/>
            <a:ext cx="1640667" cy="774393"/>
          </a:xfrm>
          <a:custGeom>
            <a:avLst/>
            <a:gdLst>
              <a:gd name="connsiteX0" fmla="*/ 0 w 1591482"/>
              <a:gd name="connsiteY0" fmla="*/ 750465 h 750465"/>
              <a:gd name="connsiteX1" fmla="*/ 795741 w 1591482"/>
              <a:gd name="connsiteY1" fmla="*/ 0 h 750465"/>
              <a:gd name="connsiteX2" fmla="*/ 1591482 w 1591482"/>
              <a:gd name="connsiteY2" fmla="*/ 750465 h 750465"/>
              <a:gd name="connsiteX3" fmla="*/ 0 w 1591482"/>
              <a:gd name="connsiteY3" fmla="*/ 750465 h 750465"/>
              <a:gd name="connsiteX0" fmla="*/ 0 w 1591482"/>
              <a:gd name="connsiteY0" fmla="*/ 761518 h 761518"/>
              <a:gd name="connsiteX1" fmla="*/ 784688 w 1591482"/>
              <a:gd name="connsiteY1" fmla="*/ 0 h 761518"/>
              <a:gd name="connsiteX2" fmla="*/ 1591482 w 1591482"/>
              <a:gd name="connsiteY2" fmla="*/ 761518 h 761518"/>
              <a:gd name="connsiteX3" fmla="*/ 0 w 1591482"/>
              <a:gd name="connsiteY3" fmla="*/ 761518 h 761518"/>
              <a:gd name="connsiteX0" fmla="*/ 0 w 1591482"/>
              <a:gd name="connsiteY0" fmla="*/ 761518 h 761518"/>
              <a:gd name="connsiteX1" fmla="*/ 784688 w 1591482"/>
              <a:gd name="connsiteY1" fmla="*/ 0 h 761518"/>
              <a:gd name="connsiteX2" fmla="*/ 1591482 w 1591482"/>
              <a:gd name="connsiteY2" fmla="*/ 761518 h 761518"/>
              <a:gd name="connsiteX3" fmla="*/ 0 w 1591482"/>
              <a:gd name="connsiteY3" fmla="*/ 761518 h 761518"/>
              <a:gd name="connsiteX0" fmla="*/ 0 w 1591482"/>
              <a:gd name="connsiteY0" fmla="*/ 761518 h 761518"/>
              <a:gd name="connsiteX1" fmla="*/ 784688 w 1591482"/>
              <a:gd name="connsiteY1" fmla="*/ 0 h 761518"/>
              <a:gd name="connsiteX2" fmla="*/ 1591482 w 1591482"/>
              <a:gd name="connsiteY2" fmla="*/ 761518 h 761518"/>
              <a:gd name="connsiteX3" fmla="*/ 0 w 1591482"/>
              <a:gd name="connsiteY3" fmla="*/ 761518 h 761518"/>
              <a:gd name="connsiteX0" fmla="*/ 0 w 1591543"/>
              <a:gd name="connsiteY0" fmla="*/ 761518 h 761518"/>
              <a:gd name="connsiteX1" fmla="*/ 784688 w 1591543"/>
              <a:gd name="connsiteY1" fmla="*/ 0 h 761518"/>
              <a:gd name="connsiteX2" fmla="*/ 1591482 w 1591543"/>
              <a:gd name="connsiteY2" fmla="*/ 761518 h 761518"/>
              <a:gd name="connsiteX3" fmla="*/ 0 w 1591543"/>
              <a:gd name="connsiteY3" fmla="*/ 761518 h 761518"/>
              <a:gd name="connsiteX0" fmla="*/ 0 w 1591556"/>
              <a:gd name="connsiteY0" fmla="*/ 756181 h 756181"/>
              <a:gd name="connsiteX1" fmla="*/ 828613 w 1591556"/>
              <a:gd name="connsiteY1" fmla="*/ 0 h 756181"/>
              <a:gd name="connsiteX2" fmla="*/ 1591482 w 1591556"/>
              <a:gd name="connsiteY2" fmla="*/ 756181 h 756181"/>
              <a:gd name="connsiteX3" fmla="*/ 0 w 1591556"/>
              <a:gd name="connsiteY3" fmla="*/ 756181 h 756181"/>
              <a:gd name="connsiteX0" fmla="*/ 0 w 1591550"/>
              <a:gd name="connsiteY0" fmla="*/ 756181 h 756181"/>
              <a:gd name="connsiteX1" fmla="*/ 828613 w 1591550"/>
              <a:gd name="connsiteY1" fmla="*/ 0 h 756181"/>
              <a:gd name="connsiteX2" fmla="*/ 1591482 w 1591550"/>
              <a:gd name="connsiteY2" fmla="*/ 756181 h 756181"/>
              <a:gd name="connsiteX3" fmla="*/ 0 w 1591550"/>
              <a:gd name="connsiteY3" fmla="*/ 756181 h 756181"/>
              <a:gd name="connsiteX0" fmla="*/ 0 w 1591550"/>
              <a:gd name="connsiteY0" fmla="*/ 756181 h 756181"/>
              <a:gd name="connsiteX1" fmla="*/ 828613 w 1591550"/>
              <a:gd name="connsiteY1" fmla="*/ 0 h 756181"/>
              <a:gd name="connsiteX2" fmla="*/ 1591482 w 1591550"/>
              <a:gd name="connsiteY2" fmla="*/ 756181 h 756181"/>
              <a:gd name="connsiteX3" fmla="*/ 0 w 1591550"/>
              <a:gd name="connsiteY3" fmla="*/ 756181 h 756181"/>
              <a:gd name="connsiteX0" fmla="*/ 0 w 1591550"/>
              <a:gd name="connsiteY0" fmla="*/ 756181 h 756181"/>
              <a:gd name="connsiteX1" fmla="*/ 828613 w 1591550"/>
              <a:gd name="connsiteY1" fmla="*/ 0 h 756181"/>
              <a:gd name="connsiteX2" fmla="*/ 1591482 w 1591550"/>
              <a:gd name="connsiteY2" fmla="*/ 756181 h 756181"/>
              <a:gd name="connsiteX3" fmla="*/ 0 w 1591550"/>
              <a:gd name="connsiteY3" fmla="*/ 756181 h 756181"/>
              <a:gd name="connsiteX0" fmla="*/ 0 w 1591548"/>
              <a:gd name="connsiteY0" fmla="*/ 756181 h 756181"/>
              <a:gd name="connsiteX1" fmla="*/ 828613 w 1591548"/>
              <a:gd name="connsiteY1" fmla="*/ 0 h 756181"/>
              <a:gd name="connsiteX2" fmla="*/ 1591482 w 1591548"/>
              <a:gd name="connsiteY2" fmla="*/ 756181 h 756181"/>
              <a:gd name="connsiteX3" fmla="*/ 0 w 1591548"/>
              <a:gd name="connsiteY3" fmla="*/ 756181 h 756181"/>
              <a:gd name="connsiteX0" fmla="*/ 0 w 1591548"/>
              <a:gd name="connsiteY0" fmla="*/ 756181 h 756181"/>
              <a:gd name="connsiteX1" fmla="*/ 828613 w 1591548"/>
              <a:gd name="connsiteY1" fmla="*/ 0 h 756181"/>
              <a:gd name="connsiteX2" fmla="*/ 1591482 w 1591548"/>
              <a:gd name="connsiteY2" fmla="*/ 756181 h 756181"/>
              <a:gd name="connsiteX3" fmla="*/ 0 w 1591548"/>
              <a:gd name="connsiteY3" fmla="*/ 756181 h 756181"/>
              <a:gd name="connsiteX0" fmla="*/ 0 w 1591548"/>
              <a:gd name="connsiteY0" fmla="*/ 756181 h 756181"/>
              <a:gd name="connsiteX1" fmla="*/ 828613 w 1591548"/>
              <a:gd name="connsiteY1" fmla="*/ 0 h 756181"/>
              <a:gd name="connsiteX2" fmla="*/ 1591482 w 1591548"/>
              <a:gd name="connsiteY2" fmla="*/ 756181 h 756181"/>
              <a:gd name="connsiteX3" fmla="*/ 0 w 1591548"/>
              <a:gd name="connsiteY3" fmla="*/ 756181 h 756181"/>
              <a:gd name="connsiteX0" fmla="*/ 0 w 1591548"/>
              <a:gd name="connsiteY0" fmla="*/ 756181 h 756181"/>
              <a:gd name="connsiteX1" fmla="*/ 828613 w 1591548"/>
              <a:gd name="connsiteY1" fmla="*/ 0 h 756181"/>
              <a:gd name="connsiteX2" fmla="*/ 1591482 w 1591548"/>
              <a:gd name="connsiteY2" fmla="*/ 756181 h 756181"/>
              <a:gd name="connsiteX3" fmla="*/ 0 w 1591548"/>
              <a:gd name="connsiteY3" fmla="*/ 756181 h 756181"/>
              <a:gd name="connsiteX0" fmla="*/ 0 w 1568383"/>
              <a:gd name="connsiteY0" fmla="*/ 780013 h 780013"/>
              <a:gd name="connsiteX1" fmla="*/ 805448 w 1568383"/>
              <a:gd name="connsiteY1" fmla="*/ 0 h 780013"/>
              <a:gd name="connsiteX2" fmla="*/ 1568317 w 1568383"/>
              <a:gd name="connsiteY2" fmla="*/ 756181 h 780013"/>
              <a:gd name="connsiteX3" fmla="*/ 0 w 1568383"/>
              <a:gd name="connsiteY3" fmla="*/ 780013 h 780013"/>
              <a:gd name="connsiteX0" fmla="*/ 28149 w 1596532"/>
              <a:gd name="connsiteY0" fmla="*/ 780013 h 780020"/>
              <a:gd name="connsiteX1" fmla="*/ 833597 w 1596532"/>
              <a:gd name="connsiteY1" fmla="*/ 0 h 780020"/>
              <a:gd name="connsiteX2" fmla="*/ 1596466 w 1596532"/>
              <a:gd name="connsiteY2" fmla="*/ 756181 h 780020"/>
              <a:gd name="connsiteX3" fmla="*/ 28149 w 1596532"/>
              <a:gd name="connsiteY3" fmla="*/ 780013 h 780020"/>
              <a:gd name="connsiteX0" fmla="*/ 28149 w 1596719"/>
              <a:gd name="connsiteY0" fmla="*/ 780013 h 780020"/>
              <a:gd name="connsiteX1" fmla="*/ 833597 w 1596719"/>
              <a:gd name="connsiteY1" fmla="*/ 0 h 780020"/>
              <a:gd name="connsiteX2" fmla="*/ 1596466 w 1596719"/>
              <a:gd name="connsiteY2" fmla="*/ 756181 h 780020"/>
              <a:gd name="connsiteX3" fmla="*/ 28149 w 1596719"/>
              <a:gd name="connsiteY3" fmla="*/ 780013 h 780020"/>
              <a:gd name="connsiteX0" fmla="*/ 26113 w 1594683"/>
              <a:gd name="connsiteY0" fmla="*/ 780013 h 780029"/>
              <a:gd name="connsiteX1" fmla="*/ 831561 w 1594683"/>
              <a:gd name="connsiteY1" fmla="*/ 0 h 780029"/>
              <a:gd name="connsiteX2" fmla="*/ 1594430 w 1594683"/>
              <a:gd name="connsiteY2" fmla="*/ 756181 h 780029"/>
              <a:gd name="connsiteX3" fmla="*/ 26113 w 1594683"/>
              <a:gd name="connsiteY3" fmla="*/ 780013 h 780029"/>
              <a:gd name="connsiteX0" fmla="*/ 19416 w 1587986"/>
              <a:gd name="connsiteY0" fmla="*/ 780013 h 852385"/>
              <a:gd name="connsiteX1" fmla="*/ 824864 w 1587986"/>
              <a:gd name="connsiteY1" fmla="*/ 0 h 852385"/>
              <a:gd name="connsiteX2" fmla="*/ 1587733 w 1587986"/>
              <a:gd name="connsiteY2" fmla="*/ 756181 h 852385"/>
              <a:gd name="connsiteX3" fmla="*/ 19416 w 1587986"/>
              <a:gd name="connsiteY3" fmla="*/ 780013 h 852385"/>
              <a:gd name="connsiteX0" fmla="*/ 19416 w 1587986"/>
              <a:gd name="connsiteY0" fmla="*/ 780013 h 852385"/>
              <a:gd name="connsiteX1" fmla="*/ 824864 w 1587986"/>
              <a:gd name="connsiteY1" fmla="*/ 0 h 852385"/>
              <a:gd name="connsiteX2" fmla="*/ 1587733 w 1587986"/>
              <a:gd name="connsiteY2" fmla="*/ 756181 h 852385"/>
              <a:gd name="connsiteX3" fmla="*/ 19416 w 1587986"/>
              <a:gd name="connsiteY3" fmla="*/ 780013 h 852385"/>
              <a:gd name="connsiteX0" fmla="*/ 19416 w 1587986"/>
              <a:gd name="connsiteY0" fmla="*/ 780013 h 780013"/>
              <a:gd name="connsiteX1" fmla="*/ 824864 w 1587986"/>
              <a:gd name="connsiteY1" fmla="*/ 0 h 780013"/>
              <a:gd name="connsiteX2" fmla="*/ 1587733 w 1587986"/>
              <a:gd name="connsiteY2" fmla="*/ 756181 h 780013"/>
              <a:gd name="connsiteX3" fmla="*/ 19416 w 1587986"/>
              <a:gd name="connsiteY3" fmla="*/ 780013 h 780013"/>
              <a:gd name="connsiteX0" fmla="*/ 0 w 1568570"/>
              <a:gd name="connsiteY0" fmla="*/ 780013 h 780013"/>
              <a:gd name="connsiteX1" fmla="*/ 805448 w 1568570"/>
              <a:gd name="connsiteY1" fmla="*/ 0 h 780013"/>
              <a:gd name="connsiteX2" fmla="*/ 1568317 w 1568570"/>
              <a:gd name="connsiteY2" fmla="*/ 756181 h 780013"/>
              <a:gd name="connsiteX3" fmla="*/ 0 w 1568570"/>
              <a:gd name="connsiteY3" fmla="*/ 780013 h 78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570" h="780013">
                <a:moveTo>
                  <a:pt x="0" y="780013"/>
                </a:moveTo>
                <a:cubicBezTo>
                  <a:pt x="22577" y="772854"/>
                  <a:pt x="614066" y="457407"/>
                  <a:pt x="805448" y="0"/>
                </a:cubicBezTo>
                <a:cubicBezTo>
                  <a:pt x="1338525" y="651398"/>
                  <a:pt x="1577484" y="756042"/>
                  <a:pt x="1568317" y="756181"/>
                </a:cubicBezTo>
                <a:lnTo>
                  <a:pt x="0" y="780013"/>
                </a:lnTo>
                <a:close/>
              </a:path>
            </a:pathLst>
          </a:custGeom>
          <a:solidFill>
            <a:srgbClr val="303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A8479A2B-31D9-0E3C-9171-7C8A00505931}"/>
              </a:ext>
            </a:extLst>
          </p:cNvPr>
          <p:cNvSpPr txBox="1">
            <a:spLocks/>
          </p:cNvSpPr>
          <p:nvPr userDrawn="1"/>
        </p:nvSpPr>
        <p:spPr>
          <a:xfrm>
            <a:off x="11291245" y="6408696"/>
            <a:ext cx="1003253" cy="47932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000" b="1" cap="all" dirty="0">
                <a:solidFill>
                  <a:srgbClr val="EE426D"/>
                </a:solidFill>
              </a:rPr>
              <a:t>Gn5-1</a:t>
            </a:r>
            <a:endParaRPr lang="en-GB" sz="2000" b="1" cap="all" dirty="0">
              <a:solidFill>
                <a:srgbClr val="EE42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07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35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16E53-B331-D746-836D-0D6BAC2D7CF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9389" y="1567629"/>
            <a:ext cx="10444393" cy="4503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5B5F70-4483-CEAA-B08B-0FAAFC15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389" y="734174"/>
            <a:ext cx="9894723" cy="430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758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3C02-CB49-7B46-F9C9-E6E7C6E13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25" y="390292"/>
            <a:ext cx="9390692" cy="752705"/>
          </a:xfrm>
          <a:prstGeom prst="rect">
            <a:avLst/>
          </a:prstGeom>
        </p:spPr>
        <p:txBody>
          <a:bodyPr/>
          <a:lstStyle>
            <a:lvl1pPr>
              <a:defRPr sz="2400" b="1" cap="none" baseline="0">
                <a:solidFill>
                  <a:srgbClr val="1F4270"/>
                </a:solidFill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86790A62-2E7B-5F7B-4677-4AD038BB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2675" y="6502153"/>
            <a:ext cx="569600" cy="321399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defTabSz="914377"/>
            <a:fld id="{6FA41F67-6E16-BC4F-8A8C-42F359C0BCBA}" type="slidenum">
              <a:rPr lang="en-GB" smtClean="0"/>
              <a:pPr defTabSz="914377"/>
              <a:t>‹#›</a:t>
            </a:fld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B244539-6C7B-7301-9B0A-59FE06FB2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1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N5-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35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16E53-B331-D746-836D-0D6BAC2D7CF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9389" y="1567629"/>
            <a:ext cx="10444393" cy="4503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5B5F70-4483-CEAA-B08B-0FAAFC15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389" y="734174"/>
            <a:ext cx="9894723" cy="430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96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N5-IC1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375818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N5-IC1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3C02-CB49-7B46-F9C9-E6E7C6E13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25" y="390292"/>
            <a:ext cx="9390692" cy="752705"/>
          </a:xfrm>
          <a:prstGeom prst="rect">
            <a:avLst/>
          </a:prstGeom>
        </p:spPr>
        <p:txBody>
          <a:bodyPr/>
          <a:lstStyle>
            <a:lvl1pPr>
              <a:defRPr sz="2400" b="1" cap="none" baseline="0">
                <a:solidFill>
                  <a:srgbClr val="1F4270"/>
                </a:solidFill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86790A62-2E7B-5F7B-4677-4AD038BB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2675" y="6502153"/>
            <a:ext cx="569600" cy="321399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defTabSz="914377"/>
            <a:fld id="{6FA41F67-6E16-BC4F-8A8C-42F359C0BCBA}" type="slidenum">
              <a:rPr lang="en-GB" smtClean="0"/>
              <a:pPr defTabSz="914377"/>
              <a:t>‹#›</a:t>
            </a:fld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B244539-6C7B-7301-9B0A-59FE06FB2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81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14C84F7-885B-A94E-8E78-3C548CC59F92}"/>
              </a:ext>
            </a:extLst>
          </p:cNvPr>
          <p:cNvSpPr/>
          <p:nvPr userDrawn="1"/>
        </p:nvSpPr>
        <p:spPr>
          <a:xfrm>
            <a:off x="1538868" y="6467707"/>
            <a:ext cx="1538868" cy="390293"/>
          </a:xfrm>
          <a:prstGeom prst="rect">
            <a:avLst/>
          </a:prstGeom>
          <a:solidFill>
            <a:srgbClr val="FFDD7D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033503-981C-D64F-93D8-D1BA5F2FF6CB}"/>
              </a:ext>
            </a:extLst>
          </p:cNvPr>
          <p:cNvSpPr/>
          <p:nvPr userDrawn="1"/>
        </p:nvSpPr>
        <p:spPr>
          <a:xfrm>
            <a:off x="3077736" y="6467707"/>
            <a:ext cx="1538868" cy="390293"/>
          </a:xfrm>
          <a:prstGeom prst="rect">
            <a:avLst/>
          </a:prstGeom>
          <a:solidFill>
            <a:srgbClr val="FFDD7D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</a:rPr>
              <a:t>Achievements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31B7F4-3BD6-224E-B99D-5A03C421D10D}"/>
              </a:ext>
            </a:extLst>
          </p:cNvPr>
          <p:cNvSpPr/>
          <p:nvPr userDrawn="1"/>
        </p:nvSpPr>
        <p:spPr>
          <a:xfrm>
            <a:off x="4616604" y="6467707"/>
            <a:ext cx="1538868" cy="390293"/>
          </a:xfrm>
          <a:prstGeom prst="rect">
            <a:avLst/>
          </a:prstGeom>
          <a:solidFill>
            <a:srgbClr val="FFDD7D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890159-B149-7240-8171-7C52C8290442}"/>
              </a:ext>
            </a:extLst>
          </p:cNvPr>
          <p:cNvSpPr/>
          <p:nvPr userDrawn="1"/>
        </p:nvSpPr>
        <p:spPr>
          <a:xfrm>
            <a:off x="6155472" y="6467707"/>
            <a:ext cx="1538868" cy="390293"/>
          </a:xfrm>
          <a:prstGeom prst="rect">
            <a:avLst/>
          </a:prstGeom>
          <a:solidFill>
            <a:srgbClr val="FFDD7D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</a:rPr>
              <a:t>Q&amp;A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63192-1966-31A9-FD95-8217F77F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25" y="390292"/>
            <a:ext cx="9390692" cy="752705"/>
          </a:xfrm>
          <a:prstGeom prst="rect">
            <a:avLst/>
          </a:prstGeom>
        </p:spPr>
        <p:txBody>
          <a:bodyPr/>
          <a:lstStyle>
            <a:lvl1pPr>
              <a:defRPr sz="2400" b="1" cap="none" baseline="0">
                <a:solidFill>
                  <a:srgbClr val="1F4270"/>
                </a:solidFill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E5318C5-706F-F2A5-CB60-BE840063A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2675" y="6502153"/>
            <a:ext cx="569600" cy="321399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defTabSz="914377"/>
            <a:fld id="{6FA41F67-6E16-BC4F-8A8C-42F359C0BCBA}" type="slidenum">
              <a:rPr lang="en-GB" smtClean="0"/>
              <a:pPr defTabSz="914377"/>
              <a:t>‹#›</a:t>
            </a:fld>
            <a:endParaRPr lang="en-GB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A5C0BC5-752A-CD9F-DAEB-92F43948E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65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16E53-B331-D746-836D-0D6BAC2D7CF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9389" y="1567629"/>
            <a:ext cx="10444393" cy="4503737"/>
          </a:xfrm>
          <a:prstGeom prst="rect">
            <a:avLst/>
          </a:prstGeom>
        </p:spPr>
        <p:txBody>
          <a:bodyPr/>
          <a:lstStyle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5B5F70-4483-CEAA-B08B-0FAAFC15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389" y="387589"/>
            <a:ext cx="9894723" cy="430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53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A939C3-905C-4049-D5FD-91F532688AE0}"/>
              </a:ext>
            </a:extLst>
          </p:cNvPr>
          <p:cNvSpPr/>
          <p:nvPr userDrawn="1"/>
        </p:nvSpPr>
        <p:spPr>
          <a:xfrm>
            <a:off x="0" y="-22302"/>
            <a:ext cx="12192000" cy="6842711"/>
          </a:xfrm>
          <a:prstGeom prst="rect">
            <a:avLst/>
          </a:prstGeom>
          <a:solidFill>
            <a:srgbClr val="303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5F30A1-C025-1F55-1C24-49A097BD07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6" t="60631" r="43125" b="7997"/>
          <a:stretch/>
        </p:blipFill>
        <p:spPr>
          <a:xfrm>
            <a:off x="711199" y="-22302"/>
            <a:ext cx="11480801" cy="58252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47AC89-A300-37E0-582A-DEC698078DFC}"/>
              </a:ext>
            </a:extLst>
          </p:cNvPr>
          <p:cNvSpPr/>
          <p:nvPr userDrawn="1"/>
        </p:nvSpPr>
        <p:spPr>
          <a:xfrm>
            <a:off x="0" y="4828031"/>
            <a:ext cx="12192000" cy="2052067"/>
          </a:xfrm>
          <a:prstGeom prst="rect">
            <a:avLst/>
          </a:prstGeom>
          <a:solidFill>
            <a:srgbClr val="425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C079E9-6E43-7154-64B2-1A5EEF4F8B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5504"/>
          <a:stretch/>
        </p:blipFill>
        <p:spPr>
          <a:xfrm>
            <a:off x="852542" y="682159"/>
            <a:ext cx="1432450" cy="689706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623F1CF0-B6DA-C595-B8D5-3F1209326C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4354" y="2187410"/>
            <a:ext cx="9894723" cy="430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br>
              <a:rPr lang="en-US" dirty="0"/>
            </a:br>
            <a:endParaRPr lang="en-GB" dirty="0"/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909EE48B-16DB-EFC1-DECD-D77BE81D89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1199" y="2952989"/>
            <a:ext cx="10444393" cy="4793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endParaRPr lang="en-GB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CCCA3BB8-A994-4079-4751-525E79977CE8}"/>
              </a:ext>
            </a:extLst>
          </p:cNvPr>
          <p:cNvSpPr txBox="1">
            <a:spLocks/>
          </p:cNvSpPr>
          <p:nvPr userDrawn="1"/>
        </p:nvSpPr>
        <p:spPr>
          <a:xfrm>
            <a:off x="744354" y="5303545"/>
            <a:ext cx="5467827" cy="42767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bg1"/>
                </a:solidFill>
              </a:rPr>
              <a:t>www.geant.org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9" name="Picture 8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47868D09-7E26-5049-0782-B28B5EDDF46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89" y="5824136"/>
            <a:ext cx="1984777" cy="4148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1AFB44-C939-9C74-C018-C6BB0EDC813E}"/>
              </a:ext>
            </a:extLst>
          </p:cNvPr>
          <p:cNvSpPr txBox="1"/>
          <p:nvPr userDrawn="1"/>
        </p:nvSpPr>
        <p:spPr>
          <a:xfrm>
            <a:off x="788189" y="3888884"/>
            <a:ext cx="6130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EE5634-7C1C-5968-19AF-0C55F30326B9}"/>
              </a:ext>
            </a:extLst>
          </p:cNvPr>
          <p:cNvSpPr txBox="1"/>
          <p:nvPr userDrawn="1"/>
        </p:nvSpPr>
        <p:spPr>
          <a:xfrm>
            <a:off x="734920" y="3208081"/>
            <a:ext cx="9622737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solidFill>
                  <a:schemeClr val="bg1"/>
                </a:solidFill>
              </a:rPr>
              <a:t>Homepage</a:t>
            </a:r>
            <a:r>
              <a:rPr lang="en-GB" sz="2800" dirty="0">
                <a:solidFill>
                  <a:schemeClr val="bg1"/>
                </a:solidFill>
              </a:rPr>
              <a:t>: https://wiki.geant.org/display/WIF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err="1">
                <a:solidFill>
                  <a:schemeClr val="bg1"/>
                </a:solidFill>
              </a:rPr>
              <a:t>WiFiMon</a:t>
            </a:r>
            <a:r>
              <a:rPr lang="en-US" sz="2800" b="1" dirty="0">
                <a:solidFill>
                  <a:schemeClr val="bg1"/>
                </a:solidFill>
              </a:rPr>
              <a:t> mailing list</a:t>
            </a:r>
            <a:r>
              <a:rPr lang="en-US" sz="2800" dirty="0">
                <a:solidFill>
                  <a:schemeClr val="bg1"/>
                </a:solidFill>
              </a:rPr>
              <a:t>: wifimon-ops@lists.geant.org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85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639E1F8-990F-F5B1-0F9A-2A6582A4B0A9}"/>
              </a:ext>
            </a:extLst>
          </p:cNvPr>
          <p:cNvSpPr/>
          <p:nvPr userDrawn="1"/>
        </p:nvSpPr>
        <p:spPr>
          <a:xfrm>
            <a:off x="0" y="-22302"/>
            <a:ext cx="12192000" cy="6842711"/>
          </a:xfrm>
          <a:prstGeom prst="rect">
            <a:avLst/>
          </a:prstGeom>
          <a:solidFill>
            <a:srgbClr val="303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85A7FE-50B9-666E-795F-45B63970CB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6" t="60631" r="43125" b="7997"/>
          <a:stretch/>
        </p:blipFill>
        <p:spPr>
          <a:xfrm>
            <a:off x="711199" y="-22302"/>
            <a:ext cx="11480801" cy="582520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9B5C591-99D1-235D-18AA-B504CEF331E4}"/>
              </a:ext>
            </a:extLst>
          </p:cNvPr>
          <p:cNvSpPr/>
          <p:nvPr userDrawn="1"/>
        </p:nvSpPr>
        <p:spPr>
          <a:xfrm>
            <a:off x="0" y="4828031"/>
            <a:ext cx="12192000" cy="2052067"/>
          </a:xfrm>
          <a:prstGeom prst="rect">
            <a:avLst/>
          </a:prstGeom>
          <a:solidFill>
            <a:srgbClr val="425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4D23DF3-447B-8C13-7C2C-570B97CE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5504"/>
          <a:stretch/>
        </p:blipFill>
        <p:spPr>
          <a:xfrm>
            <a:off x="852542" y="682159"/>
            <a:ext cx="1432450" cy="6897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2800" b="1" kern="1200" dirty="0">
          <a:solidFill>
            <a:schemeClr val="accent1">
              <a:lumMod val="50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9389" y="918524"/>
            <a:ext cx="10472611" cy="430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388" y="1566391"/>
            <a:ext cx="104726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886023-3160-F54D-ABE2-A8AFA16E520E}"/>
              </a:ext>
            </a:extLst>
          </p:cNvPr>
          <p:cNvSpPr/>
          <p:nvPr userDrawn="1"/>
        </p:nvSpPr>
        <p:spPr>
          <a:xfrm>
            <a:off x="0" y="-38314"/>
            <a:ext cx="12192000" cy="593453"/>
          </a:xfrm>
          <a:prstGeom prst="rect">
            <a:avLst/>
          </a:prstGeom>
          <a:solidFill>
            <a:srgbClr val="1D2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72B47DB-29AD-084C-8232-6CAF9C67327F}"/>
              </a:ext>
            </a:extLst>
          </p:cNvPr>
          <p:cNvSpPr txBox="1">
            <a:spLocks/>
          </p:cNvSpPr>
          <p:nvPr userDrawn="1"/>
        </p:nvSpPr>
        <p:spPr>
          <a:xfrm>
            <a:off x="10646471" y="105344"/>
            <a:ext cx="670560" cy="332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EB0FA4-9B1C-4D6B-AF0A-97437B69127A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r>
              <a:rPr lang="en-GB" dirty="0">
                <a:solidFill>
                  <a:schemeClr val="bg1"/>
                </a:solidFill>
              </a:rPr>
              <a:t>     |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65F78CF-3545-4647-AFFC-4E9114BD5F00}"/>
              </a:ext>
            </a:extLst>
          </p:cNvPr>
          <p:cNvSpPr txBox="1">
            <a:spLocks/>
          </p:cNvSpPr>
          <p:nvPr userDrawn="1"/>
        </p:nvSpPr>
        <p:spPr>
          <a:xfrm>
            <a:off x="11356610" y="139678"/>
            <a:ext cx="1268825" cy="29094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4E200"/>
                </a:solidFill>
                <a:latin typeface="+mn-lt"/>
              </a:rPr>
              <a:t>GN5-1</a:t>
            </a:r>
            <a:endParaRPr lang="en-GB" sz="1200" b="1" dirty="0">
              <a:solidFill>
                <a:srgbClr val="F4E200"/>
              </a:solidFill>
              <a:latin typeface="+mn-lt"/>
            </a:endParaRPr>
          </a:p>
        </p:txBody>
      </p:sp>
      <p:pic>
        <p:nvPicPr>
          <p:cNvPr id="5" name="Picture 4" descr="A picture containing aircraft&#10;&#10;Description automatically generated">
            <a:extLst>
              <a:ext uri="{FF2B5EF4-FFF2-40B4-BE49-F238E27FC236}">
                <a16:creationId xmlns:a16="http://schemas.microsoft.com/office/drawing/2014/main" id="{A3DBBBB7-9CE4-D342-A765-EF35A5E661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1" t="70685" r="16055" b="24139"/>
          <a:stretch/>
        </p:blipFill>
        <p:spPr>
          <a:xfrm flipH="1">
            <a:off x="0" y="-38313"/>
            <a:ext cx="10286482" cy="59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9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2800" b="1" kern="1200" dirty="0">
          <a:solidFill>
            <a:schemeClr val="accent1">
              <a:lumMod val="50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9389" y="918524"/>
            <a:ext cx="10472611" cy="430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388" y="1566391"/>
            <a:ext cx="104726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886023-3160-F54D-ABE2-A8AFA16E520E}"/>
              </a:ext>
            </a:extLst>
          </p:cNvPr>
          <p:cNvSpPr/>
          <p:nvPr userDrawn="1"/>
        </p:nvSpPr>
        <p:spPr>
          <a:xfrm>
            <a:off x="0" y="-38314"/>
            <a:ext cx="12192000" cy="593453"/>
          </a:xfrm>
          <a:prstGeom prst="rect">
            <a:avLst/>
          </a:prstGeom>
          <a:solidFill>
            <a:srgbClr val="1D2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72B47DB-29AD-084C-8232-6CAF9C67327F}"/>
              </a:ext>
            </a:extLst>
          </p:cNvPr>
          <p:cNvSpPr txBox="1">
            <a:spLocks/>
          </p:cNvSpPr>
          <p:nvPr userDrawn="1"/>
        </p:nvSpPr>
        <p:spPr>
          <a:xfrm>
            <a:off x="10646471" y="105344"/>
            <a:ext cx="670560" cy="332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EB0FA4-9B1C-4D6B-AF0A-97437B69127A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r>
              <a:rPr lang="en-GB" dirty="0">
                <a:solidFill>
                  <a:schemeClr val="bg1"/>
                </a:solidFill>
              </a:rPr>
              <a:t>     |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65F78CF-3545-4647-AFFC-4E9114BD5F00}"/>
              </a:ext>
            </a:extLst>
          </p:cNvPr>
          <p:cNvSpPr txBox="1">
            <a:spLocks/>
          </p:cNvSpPr>
          <p:nvPr userDrawn="1"/>
        </p:nvSpPr>
        <p:spPr>
          <a:xfrm>
            <a:off x="11356610" y="139678"/>
            <a:ext cx="1268825" cy="29094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4E200"/>
                </a:solidFill>
                <a:latin typeface="+mn-lt"/>
              </a:rPr>
              <a:t>GN5-IC1</a:t>
            </a:r>
            <a:endParaRPr lang="en-GB" sz="1200" b="1" dirty="0">
              <a:solidFill>
                <a:srgbClr val="F4E200"/>
              </a:solidFill>
              <a:latin typeface="+mn-lt"/>
            </a:endParaRPr>
          </a:p>
        </p:txBody>
      </p:sp>
      <p:pic>
        <p:nvPicPr>
          <p:cNvPr id="5" name="Picture 4" descr="A picture containing aircraft&#10;&#10;Description automatically generated">
            <a:extLst>
              <a:ext uri="{FF2B5EF4-FFF2-40B4-BE49-F238E27FC236}">
                <a16:creationId xmlns:a16="http://schemas.microsoft.com/office/drawing/2014/main" id="{A3DBBBB7-9CE4-D342-A765-EF35A5E661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1" t="70685" r="16055" b="24139"/>
          <a:stretch/>
        </p:blipFill>
        <p:spPr>
          <a:xfrm flipH="1">
            <a:off x="0" y="-38313"/>
            <a:ext cx="10286482" cy="59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1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2800" b="1" kern="1200" dirty="0">
          <a:solidFill>
            <a:schemeClr val="accent1">
              <a:lumMod val="50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0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2800" b="1" kern="1200" dirty="0">
          <a:solidFill>
            <a:schemeClr val="accent1">
              <a:lumMod val="50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639E1F8-990F-F5B1-0F9A-2A6582A4B0A9}"/>
              </a:ext>
            </a:extLst>
          </p:cNvPr>
          <p:cNvSpPr/>
          <p:nvPr userDrawn="1"/>
        </p:nvSpPr>
        <p:spPr>
          <a:xfrm>
            <a:off x="0" y="-22302"/>
            <a:ext cx="12192000" cy="6842711"/>
          </a:xfrm>
          <a:prstGeom prst="rect">
            <a:avLst/>
          </a:prstGeom>
          <a:solidFill>
            <a:srgbClr val="303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85A7FE-50B9-666E-795F-45B63970CB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6" t="60631" r="43125" b="7997"/>
          <a:stretch/>
        </p:blipFill>
        <p:spPr>
          <a:xfrm>
            <a:off x="711199" y="-22302"/>
            <a:ext cx="11480801" cy="582520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9B5C591-99D1-235D-18AA-B504CEF331E4}"/>
              </a:ext>
            </a:extLst>
          </p:cNvPr>
          <p:cNvSpPr/>
          <p:nvPr userDrawn="1"/>
        </p:nvSpPr>
        <p:spPr>
          <a:xfrm>
            <a:off x="0" y="4828031"/>
            <a:ext cx="12192000" cy="2052067"/>
          </a:xfrm>
          <a:prstGeom prst="rect">
            <a:avLst/>
          </a:prstGeom>
          <a:solidFill>
            <a:srgbClr val="425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3F881E-B96E-DF9A-A5E7-193EEFB677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5504"/>
          <a:stretch/>
        </p:blipFill>
        <p:spPr>
          <a:xfrm>
            <a:off x="852542" y="682159"/>
            <a:ext cx="1432450" cy="68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5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2800" b="1" kern="1200" dirty="0">
          <a:solidFill>
            <a:schemeClr val="accent1">
              <a:lumMod val="50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EE7EDA4-3067-4DC1-E658-1AB44EC4A9F6}"/>
              </a:ext>
            </a:extLst>
          </p:cNvPr>
          <p:cNvSpPr txBox="1">
            <a:spLocks/>
          </p:cNvSpPr>
          <p:nvPr/>
        </p:nvSpPr>
        <p:spPr>
          <a:xfrm>
            <a:off x="188249" y="5205868"/>
            <a:ext cx="10444393" cy="1329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Exploring Virtualization &amp; Monitoring Opportunities in Networking</a:t>
            </a:r>
          </a:p>
          <a:p>
            <a:r>
              <a:rPr lang="en-US" dirty="0">
                <a:solidFill>
                  <a:schemeClr val="bg1"/>
                </a:solidFill>
              </a:rPr>
              <a:t>Workshop, Yerevan, Armenia</a:t>
            </a:r>
          </a:p>
          <a:p>
            <a:r>
              <a:rPr lang="en-US" dirty="0">
                <a:solidFill>
                  <a:schemeClr val="bg1"/>
                </a:solidFill>
              </a:rPr>
              <a:t>October 5th, 2023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27E757D6-C1A6-5F20-39AE-D5C4BC7D4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16" y="1782873"/>
            <a:ext cx="6753726" cy="1246157"/>
          </a:xfrm>
        </p:spPr>
        <p:txBody>
          <a:bodyPr/>
          <a:lstStyle/>
          <a:p>
            <a:r>
              <a:rPr lang="en-US" dirty="0" err="1"/>
              <a:t>WiFiMon</a:t>
            </a:r>
            <a:r>
              <a:rPr lang="en-US" dirty="0"/>
              <a:t> ASNET-AM Pilot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4C65C26-CF99-E236-2A5D-989BA89C0B6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8249" y="2850920"/>
            <a:ext cx="10444393" cy="1747205"/>
          </a:xfrm>
        </p:spPr>
        <p:txBody>
          <a:bodyPr lIns="91440" tIns="45720" rIns="91440" bIns="45720" anchor="t"/>
          <a:lstStyle/>
          <a:p>
            <a:endParaRPr lang="en-US" sz="2800" dirty="0">
              <a:cs typeface="Calibri"/>
            </a:endParaRPr>
          </a:p>
          <a:p>
            <a:r>
              <a:rPr lang="en-US" sz="2800" dirty="0">
                <a:cs typeface="Calibri"/>
              </a:rPr>
              <a:t>Nikos Kostopoulos, NTUA, </a:t>
            </a:r>
            <a:r>
              <a:rPr lang="en-US" sz="2800" dirty="0" err="1">
                <a:cs typeface="Calibri"/>
              </a:rPr>
              <a:t>WiFiMon</a:t>
            </a:r>
            <a:r>
              <a:rPr lang="en-US" sz="2800" dirty="0">
                <a:cs typeface="Calibri"/>
              </a:rPr>
              <a:t> Team Member</a:t>
            </a:r>
          </a:p>
          <a:p>
            <a:r>
              <a:rPr lang="en-US" sz="2800" b="1" dirty="0">
                <a:cs typeface="Calibri"/>
              </a:rPr>
              <a:t>Pilot Support: </a:t>
            </a:r>
            <a:r>
              <a:rPr lang="en-US" sz="2800" dirty="0">
                <a:cs typeface="Calibri"/>
              </a:rPr>
              <a:t>Samuel </a:t>
            </a:r>
            <a:r>
              <a:rPr lang="en-US" sz="2800" dirty="0" err="1">
                <a:cs typeface="Calibri"/>
              </a:rPr>
              <a:t>Petrosyan</a:t>
            </a:r>
            <a:r>
              <a:rPr lang="en-US" sz="2800" dirty="0">
                <a:cs typeface="Calibri"/>
              </a:rPr>
              <a:t>, ASNET-AM</a:t>
            </a:r>
            <a:endParaRPr lang="en-US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2544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5;p42">
            <a:extLst>
              <a:ext uri="{FF2B5EF4-FFF2-40B4-BE49-F238E27FC236}">
                <a16:creationId xmlns:a16="http://schemas.microsoft.com/office/drawing/2014/main" id="{50CF4301-13E3-2CA9-4BB9-C28276BE37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5001" y="88872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>
              <a:spcBef>
                <a:spcPts val="0"/>
              </a:spcBef>
              <a:buSzPts val="1800"/>
              <a:defRPr/>
            </a:pPr>
            <a:r>
              <a:rPr lang="en-US" sz="3600" i="1" dirty="0">
                <a:solidFill>
                  <a:schemeClr val="bg1"/>
                </a:solidFill>
              </a:rPr>
              <a:t>Overview of </a:t>
            </a:r>
            <a:r>
              <a:rPr lang="en-US" sz="3600" i="1" dirty="0" err="1">
                <a:solidFill>
                  <a:schemeClr val="bg1"/>
                </a:solidFill>
              </a:rPr>
              <a:t>WiFiMon</a:t>
            </a:r>
            <a:r>
              <a:rPr lang="en-US" sz="3600" i="1" dirty="0">
                <a:solidFill>
                  <a:schemeClr val="bg1"/>
                </a:solidFill>
              </a:rPr>
              <a:t> Measurements (4/8)</a:t>
            </a:r>
            <a:endParaRPr lang="en-GB" sz="3600" i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615CC5-E104-EAC7-06A5-1262B172D1D6}"/>
              </a:ext>
            </a:extLst>
          </p:cNvPr>
          <p:cNvSpPr/>
          <p:nvPr/>
        </p:nvSpPr>
        <p:spPr bwMode="auto">
          <a:xfrm>
            <a:off x="278878" y="6058684"/>
            <a:ext cx="11695409" cy="6822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Google Shape;296;p42">
            <a:extLst>
              <a:ext uri="{FF2B5EF4-FFF2-40B4-BE49-F238E27FC236}">
                <a16:creationId xmlns:a16="http://schemas.microsoft.com/office/drawing/2014/main" id="{9E794BD3-1748-A29A-6A56-A748404775C1}"/>
              </a:ext>
            </a:extLst>
          </p:cNvPr>
          <p:cNvSpPr txBox="1"/>
          <p:nvPr/>
        </p:nvSpPr>
        <p:spPr bwMode="auto">
          <a:xfrm>
            <a:off x="949031" y="6058684"/>
            <a:ext cx="10964091" cy="59422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</a:rPr>
              <a:t>The </a:t>
            </a:r>
            <a:r>
              <a:rPr lang="en-US" sz="2800" b="1" i="1" dirty="0">
                <a:solidFill>
                  <a:srgbClr val="1E4E79"/>
                </a:solidFill>
                <a:cs typeface="Calibri"/>
              </a:rPr>
              <a:t>Overview</a:t>
            </a:r>
            <a:r>
              <a:rPr lang="en-US" sz="2800" dirty="0">
                <a:solidFill>
                  <a:srgbClr val="1E4E79"/>
                </a:solidFill>
                <a:cs typeface="Calibri"/>
              </a:rPr>
              <a:t> tab summarizes received measurements on a daily basis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EFB15F1-F147-51EE-5BFA-6EED60C40F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9"/>
          <a:stretch/>
        </p:blipFill>
        <p:spPr>
          <a:xfrm>
            <a:off x="694508" y="714055"/>
            <a:ext cx="10802984" cy="520705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C3A3205-59A2-9654-B952-255D196899D4}"/>
              </a:ext>
            </a:extLst>
          </p:cNvPr>
          <p:cNvSpPr/>
          <p:nvPr/>
        </p:nvSpPr>
        <p:spPr>
          <a:xfrm>
            <a:off x="3962400" y="2943496"/>
            <a:ext cx="618308" cy="531289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5B3016B0-9AA0-78AE-21C2-DEED9E97E397}"/>
              </a:ext>
            </a:extLst>
          </p:cNvPr>
          <p:cNvSpPr txBox="1"/>
          <p:nvPr/>
        </p:nvSpPr>
        <p:spPr bwMode="auto">
          <a:xfrm>
            <a:off x="2834435" y="3317580"/>
            <a:ext cx="3988526" cy="59422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en-US" sz="2800" b="1" i="1" dirty="0">
                <a:solidFill>
                  <a:srgbClr val="1E4E79"/>
                </a:solidFill>
                <a:cs typeface="Calibri"/>
              </a:rPr>
              <a:t>Minimum download throughput reported</a:t>
            </a:r>
          </a:p>
        </p:txBody>
      </p:sp>
    </p:spTree>
    <p:extLst>
      <p:ext uri="{BB962C8B-B14F-4D97-AF65-F5344CB8AC3E}">
        <p14:creationId xmlns:p14="http://schemas.microsoft.com/office/powerpoint/2010/main" val="1964290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5;p42">
            <a:extLst>
              <a:ext uri="{FF2B5EF4-FFF2-40B4-BE49-F238E27FC236}">
                <a16:creationId xmlns:a16="http://schemas.microsoft.com/office/drawing/2014/main" id="{50CF4301-13E3-2CA9-4BB9-C28276BE37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5001" y="88872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>
              <a:spcBef>
                <a:spcPts val="0"/>
              </a:spcBef>
              <a:buSzPts val="1800"/>
              <a:defRPr/>
            </a:pPr>
            <a:r>
              <a:rPr lang="en-US" sz="3600" i="1" dirty="0">
                <a:solidFill>
                  <a:schemeClr val="bg1"/>
                </a:solidFill>
              </a:rPr>
              <a:t>Overview of </a:t>
            </a:r>
            <a:r>
              <a:rPr lang="en-US" sz="3600" i="1" dirty="0" err="1">
                <a:solidFill>
                  <a:schemeClr val="bg1"/>
                </a:solidFill>
              </a:rPr>
              <a:t>WiFiMon</a:t>
            </a:r>
            <a:r>
              <a:rPr lang="en-US" sz="3600" i="1" dirty="0">
                <a:solidFill>
                  <a:schemeClr val="bg1"/>
                </a:solidFill>
              </a:rPr>
              <a:t> Measurements (5/8)</a:t>
            </a:r>
            <a:endParaRPr lang="en-GB" sz="3600" i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615CC5-E104-EAC7-06A5-1262B172D1D6}"/>
              </a:ext>
            </a:extLst>
          </p:cNvPr>
          <p:cNvSpPr/>
          <p:nvPr/>
        </p:nvSpPr>
        <p:spPr bwMode="auto">
          <a:xfrm>
            <a:off x="278878" y="6058684"/>
            <a:ext cx="11695409" cy="6822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Google Shape;296;p42">
            <a:extLst>
              <a:ext uri="{FF2B5EF4-FFF2-40B4-BE49-F238E27FC236}">
                <a16:creationId xmlns:a16="http://schemas.microsoft.com/office/drawing/2014/main" id="{9E794BD3-1748-A29A-6A56-A748404775C1}"/>
              </a:ext>
            </a:extLst>
          </p:cNvPr>
          <p:cNvSpPr txBox="1"/>
          <p:nvPr/>
        </p:nvSpPr>
        <p:spPr bwMode="auto">
          <a:xfrm>
            <a:off x="949031" y="6058684"/>
            <a:ext cx="10964091" cy="59422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</a:rPr>
              <a:t>The </a:t>
            </a:r>
            <a:r>
              <a:rPr lang="en-US" sz="2800" b="1" i="1" dirty="0">
                <a:solidFill>
                  <a:srgbClr val="1E4E79"/>
                </a:solidFill>
                <a:cs typeface="Calibri"/>
              </a:rPr>
              <a:t>Overview</a:t>
            </a:r>
            <a:r>
              <a:rPr lang="en-US" sz="2800" dirty="0">
                <a:solidFill>
                  <a:srgbClr val="1E4E79"/>
                </a:solidFill>
                <a:cs typeface="Calibri"/>
              </a:rPr>
              <a:t> tab summarizes received measurements on a daily basis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EFB15F1-F147-51EE-5BFA-6EED60C40F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9"/>
          <a:stretch/>
        </p:blipFill>
        <p:spPr>
          <a:xfrm>
            <a:off x="694508" y="714055"/>
            <a:ext cx="10802984" cy="520705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C3A3205-59A2-9654-B952-255D196899D4}"/>
              </a:ext>
            </a:extLst>
          </p:cNvPr>
          <p:cNvSpPr/>
          <p:nvPr/>
        </p:nvSpPr>
        <p:spPr>
          <a:xfrm>
            <a:off x="4607866" y="2921568"/>
            <a:ext cx="774030" cy="531289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5B3016B0-9AA0-78AE-21C2-DEED9E97E397}"/>
              </a:ext>
            </a:extLst>
          </p:cNvPr>
          <p:cNvSpPr txBox="1"/>
          <p:nvPr/>
        </p:nvSpPr>
        <p:spPr bwMode="auto">
          <a:xfrm>
            <a:off x="3387633" y="3293320"/>
            <a:ext cx="3988526" cy="59422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en-US" sz="2800" b="1" i="1" dirty="0">
                <a:solidFill>
                  <a:srgbClr val="1E4E79"/>
                </a:solidFill>
                <a:cs typeface="Calibri"/>
              </a:rPr>
              <a:t>Maximum download throughput reported</a:t>
            </a:r>
          </a:p>
        </p:txBody>
      </p:sp>
    </p:spTree>
    <p:extLst>
      <p:ext uri="{BB962C8B-B14F-4D97-AF65-F5344CB8AC3E}">
        <p14:creationId xmlns:p14="http://schemas.microsoft.com/office/powerpoint/2010/main" val="345407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5;p42">
            <a:extLst>
              <a:ext uri="{FF2B5EF4-FFF2-40B4-BE49-F238E27FC236}">
                <a16:creationId xmlns:a16="http://schemas.microsoft.com/office/drawing/2014/main" id="{50CF4301-13E3-2CA9-4BB9-C28276BE37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5001" y="88872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>
              <a:spcBef>
                <a:spcPts val="0"/>
              </a:spcBef>
              <a:buSzPts val="1800"/>
              <a:defRPr/>
            </a:pPr>
            <a:r>
              <a:rPr lang="en-US" sz="3600" i="1" dirty="0">
                <a:solidFill>
                  <a:schemeClr val="bg1"/>
                </a:solidFill>
              </a:rPr>
              <a:t>Overview of </a:t>
            </a:r>
            <a:r>
              <a:rPr lang="en-US" sz="3600" i="1" dirty="0" err="1">
                <a:solidFill>
                  <a:schemeClr val="bg1"/>
                </a:solidFill>
              </a:rPr>
              <a:t>WiFiMon</a:t>
            </a:r>
            <a:r>
              <a:rPr lang="en-US" sz="3600" i="1" dirty="0">
                <a:solidFill>
                  <a:schemeClr val="bg1"/>
                </a:solidFill>
              </a:rPr>
              <a:t> Measurements (6/8)</a:t>
            </a:r>
            <a:endParaRPr lang="en-GB" sz="3600" i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615CC5-E104-EAC7-06A5-1262B172D1D6}"/>
              </a:ext>
            </a:extLst>
          </p:cNvPr>
          <p:cNvSpPr/>
          <p:nvPr/>
        </p:nvSpPr>
        <p:spPr bwMode="auto">
          <a:xfrm>
            <a:off x="278878" y="6058684"/>
            <a:ext cx="11695409" cy="6822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Google Shape;296;p42">
            <a:extLst>
              <a:ext uri="{FF2B5EF4-FFF2-40B4-BE49-F238E27FC236}">
                <a16:creationId xmlns:a16="http://schemas.microsoft.com/office/drawing/2014/main" id="{9E794BD3-1748-A29A-6A56-A748404775C1}"/>
              </a:ext>
            </a:extLst>
          </p:cNvPr>
          <p:cNvSpPr txBox="1"/>
          <p:nvPr/>
        </p:nvSpPr>
        <p:spPr bwMode="auto">
          <a:xfrm>
            <a:off x="949031" y="6058684"/>
            <a:ext cx="10964091" cy="59422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</a:rPr>
              <a:t>The </a:t>
            </a:r>
            <a:r>
              <a:rPr lang="en-US" sz="2800" b="1" i="1" dirty="0">
                <a:solidFill>
                  <a:srgbClr val="1E4E79"/>
                </a:solidFill>
                <a:cs typeface="Calibri"/>
              </a:rPr>
              <a:t>Overview</a:t>
            </a:r>
            <a:r>
              <a:rPr lang="en-US" sz="2800" dirty="0">
                <a:solidFill>
                  <a:srgbClr val="1E4E79"/>
                </a:solidFill>
                <a:cs typeface="Calibri"/>
              </a:rPr>
              <a:t> tab summarizes received measurements on a daily basis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EFB15F1-F147-51EE-5BFA-6EED60C40F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9"/>
          <a:stretch/>
        </p:blipFill>
        <p:spPr>
          <a:xfrm>
            <a:off x="694508" y="714055"/>
            <a:ext cx="10802984" cy="520705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C3A3205-59A2-9654-B952-255D196899D4}"/>
              </a:ext>
            </a:extLst>
          </p:cNvPr>
          <p:cNvSpPr/>
          <p:nvPr/>
        </p:nvSpPr>
        <p:spPr>
          <a:xfrm>
            <a:off x="5381896" y="2778035"/>
            <a:ext cx="2760618" cy="73152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5B3016B0-9AA0-78AE-21C2-DEED9E97E397}"/>
              </a:ext>
            </a:extLst>
          </p:cNvPr>
          <p:cNvSpPr txBox="1"/>
          <p:nvPr/>
        </p:nvSpPr>
        <p:spPr bwMode="auto">
          <a:xfrm>
            <a:off x="5774815" y="3429000"/>
            <a:ext cx="3734945" cy="59422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en-US" sz="2800" b="1" i="1" dirty="0">
                <a:solidFill>
                  <a:srgbClr val="1E4E79"/>
                </a:solidFill>
                <a:cs typeface="Calibri"/>
              </a:rPr>
              <a:t>Metrics for </a:t>
            </a:r>
            <a:br>
              <a:rPr lang="en-US" sz="2800" b="1" i="1" dirty="0">
                <a:solidFill>
                  <a:srgbClr val="1E4E79"/>
                </a:solidFill>
                <a:cs typeface="Calibri"/>
              </a:rPr>
            </a:br>
            <a:r>
              <a:rPr lang="en-US" sz="2800" b="1" i="1" dirty="0">
                <a:solidFill>
                  <a:srgbClr val="1E4E79"/>
                </a:solidFill>
                <a:cs typeface="Calibri"/>
              </a:rPr>
              <a:t>Upload Throughput</a:t>
            </a:r>
          </a:p>
        </p:txBody>
      </p:sp>
    </p:spTree>
    <p:extLst>
      <p:ext uri="{BB962C8B-B14F-4D97-AF65-F5344CB8AC3E}">
        <p14:creationId xmlns:p14="http://schemas.microsoft.com/office/powerpoint/2010/main" val="90416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5;p42">
            <a:extLst>
              <a:ext uri="{FF2B5EF4-FFF2-40B4-BE49-F238E27FC236}">
                <a16:creationId xmlns:a16="http://schemas.microsoft.com/office/drawing/2014/main" id="{50CF4301-13E3-2CA9-4BB9-C28276BE37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5001" y="88872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>
              <a:spcBef>
                <a:spcPts val="0"/>
              </a:spcBef>
              <a:buSzPts val="1800"/>
              <a:defRPr/>
            </a:pPr>
            <a:r>
              <a:rPr lang="en-US" sz="3600" i="1" dirty="0">
                <a:solidFill>
                  <a:schemeClr val="bg1"/>
                </a:solidFill>
              </a:rPr>
              <a:t>Overview of </a:t>
            </a:r>
            <a:r>
              <a:rPr lang="en-US" sz="3600" i="1" dirty="0" err="1">
                <a:solidFill>
                  <a:schemeClr val="bg1"/>
                </a:solidFill>
              </a:rPr>
              <a:t>WiFiMon</a:t>
            </a:r>
            <a:r>
              <a:rPr lang="en-US" sz="3600" i="1" dirty="0">
                <a:solidFill>
                  <a:schemeClr val="bg1"/>
                </a:solidFill>
              </a:rPr>
              <a:t> Measurements (7/8)</a:t>
            </a:r>
            <a:endParaRPr lang="en-GB" sz="3600" i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615CC5-E104-EAC7-06A5-1262B172D1D6}"/>
              </a:ext>
            </a:extLst>
          </p:cNvPr>
          <p:cNvSpPr/>
          <p:nvPr/>
        </p:nvSpPr>
        <p:spPr bwMode="auto">
          <a:xfrm>
            <a:off x="278878" y="6058684"/>
            <a:ext cx="11695409" cy="6822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Google Shape;296;p42">
            <a:extLst>
              <a:ext uri="{FF2B5EF4-FFF2-40B4-BE49-F238E27FC236}">
                <a16:creationId xmlns:a16="http://schemas.microsoft.com/office/drawing/2014/main" id="{9E794BD3-1748-A29A-6A56-A748404775C1}"/>
              </a:ext>
            </a:extLst>
          </p:cNvPr>
          <p:cNvSpPr txBox="1"/>
          <p:nvPr/>
        </p:nvSpPr>
        <p:spPr bwMode="auto">
          <a:xfrm>
            <a:off x="949031" y="6058684"/>
            <a:ext cx="10964091" cy="59422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</a:rPr>
              <a:t>The </a:t>
            </a:r>
            <a:r>
              <a:rPr lang="en-US" sz="2800" b="1" i="1" dirty="0">
                <a:solidFill>
                  <a:srgbClr val="1E4E79"/>
                </a:solidFill>
                <a:cs typeface="Calibri"/>
              </a:rPr>
              <a:t>Overview</a:t>
            </a:r>
            <a:r>
              <a:rPr lang="en-US" sz="2800" dirty="0">
                <a:solidFill>
                  <a:srgbClr val="1E4E79"/>
                </a:solidFill>
                <a:cs typeface="Calibri"/>
              </a:rPr>
              <a:t> tab summarizes received measurements on a daily basis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EFB15F1-F147-51EE-5BFA-6EED60C40F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9"/>
          <a:stretch/>
        </p:blipFill>
        <p:spPr>
          <a:xfrm>
            <a:off x="694508" y="714055"/>
            <a:ext cx="10802984" cy="520705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C3A3205-59A2-9654-B952-255D196899D4}"/>
              </a:ext>
            </a:extLst>
          </p:cNvPr>
          <p:cNvSpPr/>
          <p:nvPr/>
        </p:nvSpPr>
        <p:spPr>
          <a:xfrm>
            <a:off x="8064139" y="2808516"/>
            <a:ext cx="2595154" cy="73152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5B3016B0-9AA0-78AE-21C2-DEED9E97E397}"/>
              </a:ext>
            </a:extLst>
          </p:cNvPr>
          <p:cNvSpPr txBox="1"/>
          <p:nvPr/>
        </p:nvSpPr>
        <p:spPr bwMode="auto">
          <a:xfrm>
            <a:off x="7934540" y="3429000"/>
            <a:ext cx="3734945" cy="59422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en-US" sz="2800" b="1" i="1" dirty="0">
                <a:solidFill>
                  <a:srgbClr val="1E4E79"/>
                </a:solidFill>
                <a:cs typeface="Calibri"/>
              </a:rPr>
              <a:t>HTTP ping metrics</a:t>
            </a:r>
          </a:p>
        </p:txBody>
      </p:sp>
    </p:spTree>
    <p:extLst>
      <p:ext uri="{BB962C8B-B14F-4D97-AF65-F5344CB8AC3E}">
        <p14:creationId xmlns:p14="http://schemas.microsoft.com/office/powerpoint/2010/main" val="1997215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5;p42">
            <a:extLst>
              <a:ext uri="{FF2B5EF4-FFF2-40B4-BE49-F238E27FC236}">
                <a16:creationId xmlns:a16="http://schemas.microsoft.com/office/drawing/2014/main" id="{50CF4301-13E3-2CA9-4BB9-C28276BE37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5001" y="88872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>
              <a:spcBef>
                <a:spcPts val="0"/>
              </a:spcBef>
              <a:buSzPts val="1800"/>
              <a:defRPr/>
            </a:pPr>
            <a:r>
              <a:rPr lang="en-US" sz="3600" i="1" dirty="0">
                <a:solidFill>
                  <a:schemeClr val="bg1"/>
                </a:solidFill>
              </a:rPr>
              <a:t>Overview of </a:t>
            </a:r>
            <a:r>
              <a:rPr lang="en-US" sz="3600" i="1" dirty="0" err="1">
                <a:solidFill>
                  <a:schemeClr val="bg1"/>
                </a:solidFill>
              </a:rPr>
              <a:t>WiFiMon</a:t>
            </a:r>
            <a:r>
              <a:rPr lang="en-US" sz="3600" i="1" dirty="0">
                <a:solidFill>
                  <a:schemeClr val="bg1"/>
                </a:solidFill>
              </a:rPr>
              <a:t> Measurements (8/8)</a:t>
            </a:r>
            <a:endParaRPr lang="en-GB" sz="3600" i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615CC5-E104-EAC7-06A5-1262B172D1D6}"/>
              </a:ext>
            </a:extLst>
          </p:cNvPr>
          <p:cNvSpPr/>
          <p:nvPr/>
        </p:nvSpPr>
        <p:spPr bwMode="auto">
          <a:xfrm>
            <a:off x="148045" y="5233680"/>
            <a:ext cx="11878491" cy="15246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Google Shape;296;p42">
            <a:extLst>
              <a:ext uri="{FF2B5EF4-FFF2-40B4-BE49-F238E27FC236}">
                <a16:creationId xmlns:a16="http://schemas.microsoft.com/office/drawing/2014/main" id="{9E794BD3-1748-A29A-6A56-A748404775C1}"/>
              </a:ext>
            </a:extLst>
          </p:cNvPr>
          <p:cNvSpPr txBox="1"/>
          <p:nvPr/>
        </p:nvSpPr>
        <p:spPr bwMode="auto">
          <a:xfrm>
            <a:off x="95794" y="5170484"/>
            <a:ext cx="11974287" cy="15246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à"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The </a:t>
            </a:r>
            <a:r>
              <a:rPr lang="en-US" sz="2800" dirty="0" err="1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WiFiMon</a:t>
            </a:r>
            <a:r>
              <a:rPr lang="en-US" sz="2800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 Analysis Server (WAS) received 4717 total measurements on 11  </a:t>
            </a:r>
            <a:br>
              <a:rPr lang="en-US" sz="2800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</a:br>
            <a:r>
              <a:rPr lang="en-US" sz="2800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 days and 429 measurements per day on average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à"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Loss of measurements is evident in various days (e.g. maximum loss on Oct 3</a:t>
            </a:r>
            <a:r>
              <a:rPr lang="en-US" sz="2800" baseline="30000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rd</a:t>
            </a:r>
            <a:r>
              <a:rPr lang="en-US" sz="2800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0" name="Google Shape;296;p42">
            <a:extLst>
              <a:ext uri="{FF2B5EF4-FFF2-40B4-BE49-F238E27FC236}">
                <a16:creationId xmlns:a16="http://schemas.microsoft.com/office/drawing/2014/main" id="{D74FEA1A-D2C2-96C0-E15C-EACA11C2D6AB}"/>
              </a:ext>
            </a:extLst>
          </p:cNvPr>
          <p:cNvSpPr txBox="1"/>
          <p:nvPr/>
        </p:nvSpPr>
        <p:spPr bwMode="auto">
          <a:xfrm>
            <a:off x="2104313" y="546761"/>
            <a:ext cx="8241470" cy="10218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</a:rPr>
              <a:t>Total number of </a:t>
            </a:r>
            <a:r>
              <a:rPr lang="en-US" sz="2800" dirty="0" err="1">
                <a:solidFill>
                  <a:srgbClr val="1E4E79"/>
                </a:solidFill>
                <a:cs typeface="Calibri"/>
              </a:rPr>
              <a:t>WiFiMon</a:t>
            </a:r>
            <a:r>
              <a:rPr lang="en-US" sz="2800" dirty="0">
                <a:solidFill>
                  <a:srgbClr val="1E4E79"/>
                </a:solidFill>
                <a:cs typeface="Calibri"/>
              </a:rPr>
              <a:t> performance measurements received daily between Sep 23</a:t>
            </a:r>
            <a:r>
              <a:rPr lang="en-US" sz="2800" baseline="30000" dirty="0">
                <a:solidFill>
                  <a:srgbClr val="1E4E79"/>
                </a:solidFill>
                <a:cs typeface="Calibri"/>
              </a:rPr>
              <a:t>rd</a:t>
            </a:r>
            <a:r>
              <a:rPr lang="en-US" sz="2800" dirty="0">
                <a:solidFill>
                  <a:srgbClr val="1E4E79"/>
                </a:solidFill>
                <a:cs typeface="Calibri"/>
              </a:rPr>
              <a:t> and Oct 3</a:t>
            </a:r>
            <a:r>
              <a:rPr lang="en-US" sz="2800" baseline="30000" dirty="0">
                <a:solidFill>
                  <a:srgbClr val="1E4E79"/>
                </a:solidFill>
                <a:cs typeface="Calibri"/>
              </a:rPr>
              <a:t>rd</a:t>
            </a:r>
            <a:endParaRPr lang="en-US" sz="2800" dirty="0">
              <a:solidFill>
                <a:srgbClr val="1E4E79"/>
              </a:solidFill>
              <a:cs typeface="Calibri"/>
            </a:endParaRPr>
          </a:p>
        </p:txBody>
      </p:sp>
      <p:pic>
        <p:nvPicPr>
          <p:cNvPr id="12" name="Picture 11" descr="A graph with blue line&#10;&#10;Description automatically generated">
            <a:extLst>
              <a:ext uri="{FF2B5EF4-FFF2-40B4-BE49-F238E27FC236}">
                <a16:creationId xmlns:a16="http://schemas.microsoft.com/office/drawing/2014/main" id="{FDD6D6EA-37D6-B679-1549-C118E96CA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24" y="1589851"/>
            <a:ext cx="10269383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24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5;p42">
            <a:extLst>
              <a:ext uri="{FF2B5EF4-FFF2-40B4-BE49-F238E27FC236}">
                <a16:creationId xmlns:a16="http://schemas.microsoft.com/office/drawing/2014/main" id="{50CF4301-13E3-2CA9-4BB9-C28276BE37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5001" y="88872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>
              <a:spcBef>
                <a:spcPts val="0"/>
              </a:spcBef>
              <a:buSzPts val="1800"/>
              <a:defRPr/>
            </a:pPr>
            <a:r>
              <a:rPr lang="en-US" sz="3600" i="1" dirty="0" err="1">
                <a:solidFill>
                  <a:schemeClr val="bg1"/>
                </a:solidFill>
              </a:rPr>
              <a:t>WiFiMon</a:t>
            </a:r>
            <a:r>
              <a:rPr lang="en-US" sz="3600" i="1" dirty="0">
                <a:solidFill>
                  <a:schemeClr val="bg1"/>
                </a:solidFill>
              </a:rPr>
              <a:t> Performance Measurements</a:t>
            </a:r>
            <a:endParaRPr lang="en-GB" sz="3600" i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615CC5-E104-EAC7-06A5-1262B172D1D6}"/>
              </a:ext>
            </a:extLst>
          </p:cNvPr>
          <p:cNvSpPr/>
          <p:nvPr/>
        </p:nvSpPr>
        <p:spPr bwMode="auto">
          <a:xfrm>
            <a:off x="635727" y="2446937"/>
            <a:ext cx="7376160" cy="3846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Google Shape;296;p42">
            <a:extLst>
              <a:ext uri="{FF2B5EF4-FFF2-40B4-BE49-F238E27FC236}">
                <a16:creationId xmlns:a16="http://schemas.microsoft.com/office/drawing/2014/main" id="{D74FEA1A-D2C2-96C0-E15C-EACA11C2D6AB}"/>
              </a:ext>
            </a:extLst>
          </p:cNvPr>
          <p:cNvSpPr txBox="1"/>
          <p:nvPr/>
        </p:nvSpPr>
        <p:spPr bwMode="auto">
          <a:xfrm>
            <a:off x="545479" y="877687"/>
            <a:ext cx="9991892" cy="10218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en-US" sz="2800" dirty="0" err="1">
                <a:solidFill>
                  <a:srgbClr val="1E4E79"/>
                </a:solidFill>
                <a:cs typeface="Calibri"/>
              </a:rPr>
              <a:t>WiFiMon</a:t>
            </a:r>
            <a:r>
              <a:rPr lang="en-US" sz="2800" dirty="0">
                <a:solidFill>
                  <a:srgbClr val="1E4E79"/>
                </a:solidFill>
                <a:cs typeface="Calibri"/>
              </a:rPr>
              <a:t> may report various types of performance measurements (against the </a:t>
            </a:r>
            <a:r>
              <a:rPr lang="en-US" sz="2800" dirty="0" err="1">
                <a:solidFill>
                  <a:srgbClr val="1E4E79"/>
                </a:solidFill>
                <a:cs typeface="Calibri"/>
              </a:rPr>
              <a:t>WiFiMon</a:t>
            </a:r>
            <a:r>
              <a:rPr lang="en-US" sz="2800" dirty="0">
                <a:solidFill>
                  <a:srgbClr val="1E4E79"/>
                </a:solidFill>
                <a:cs typeface="Calibri"/>
              </a:rPr>
              <a:t> Test Server – WTS)</a:t>
            </a:r>
          </a:p>
        </p:txBody>
      </p:sp>
      <p:sp>
        <p:nvSpPr>
          <p:cNvPr id="3" name="Google Shape;296;p42">
            <a:extLst>
              <a:ext uri="{FF2B5EF4-FFF2-40B4-BE49-F238E27FC236}">
                <a16:creationId xmlns:a16="http://schemas.microsoft.com/office/drawing/2014/main" id="{21D6542E-C673-281E-2C8F-B130C920401E}"/>
              </a:ext>
            </a:extLst>
          </p:cNvPr>
          <p:cNvSpPr txBox="1"/>
          <p:nvPr/>
        </p:nvSpPr>
        <p:spPr bwMode="auto">
          <a:xfrm>
            <a:off x="806737" y="2446937"/>
            <a:ext cx="5803070" cy="10218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</a:rPr>
              <a:t>The most important are: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à"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Download Throughput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à"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Upload Throughput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à"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HTTP Ping Round-Trip Time (RTT)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à"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Jitter</a:t>
            </a:r>
            <a:endParaRPr lang="en-US" sz="2800" dirty="0">
              <a:solidFill>
                <a:srgbClr val="1E4E79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8080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5;p42">
            <a:extLst>
              <a:ext uri="{FF2B5EF4-FFF2-40B4-BE49-F238E27FC236}">
                <a16:creationId xmlns:a16="http://schemas.microsoft.com/office/drawing/2014/main" id="{50CF4301-13E3-2CA9-4BB9-C28276BE37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5001" y="88872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>
              <a:spcBef>
                <a:spcPts val="0"/>
              </a:spcBef>
              <a:buSzPts val="1800"/>
              <a:defRPr/>
            </a:pPr>
            <a:r>
              <a:rPr lang="en-US" sz="3600" i="1" dirty="0">
                <a:solidFill>
                  <a:schemeClr val="bg1"/>
                </a:solidFill>
              </a:rPr>
              <a:t>Average Download Throughput – Per Test-Tool</a:t>
            </a:r>
            <a:endParaRPr lang="en-GB" sz="3600" i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615CC5-E104-EAC7-06A5-1262B172D1D6}"/>
              </a:ext>
            </a:extLst>
          </p:cNvPr>
          <p:cNvSpPr/>
          <p:nvPr/>
        </p:nvSpPr>
        <p:spPr bwMode="auto">
          <a:xfrm>
            <a:off x="200273" y="4855147"/>
            <a:ext cx="11643384" cy="19488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Google Shape;296;p42">
            <a:extLst>
              <a:ext uri="{FF2B5EF4-FFF2-40B4-BE49-F238E27FC236}">
                <a16:creationId xmlns:a16="http://schemas.microsoft.com/office/drawing/2014/main" id="{D74FEA1A-D2C2-96C0-E15C-EACA11C2D6AB}"/>
              </a:ext>
            </a:extLst>
          </p:cNvPr>
          <p:cNvSpPr txBox="1"/>
          <p:nvPr/>
        </p:nvSpPr>
        <p:spPr bwMode="auto">
          <a:xfrm>
            <a:off x="162302" y="557715"/>
            <a:ext cx="8173665" cy="6843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</a:rPr>
              <a:t>Average download throughput during the last 10 days:</a:t>
            </a:r>
          </a:p>
        </p:txBody>
      </p:sp>
      <p:sp>
        <p:nvSpPr>
          <p:cNvPr id="3" name="Google Shape;296;p42">
            <a:extLst>
              <a:ext uri="{FF2B5EF4-FFF2-40B4-BE49-F238E27FC236}">
                <a16:creationId xmlns:a16="http://schemas.microsoft.com/office/drawing/2014/main" id="{21D6542E-C673-281E-2C8F-B130C920401E}"/>
              </a:ext>
            </a:extLst>
          </p:cNvPr>
          <p:cNvSpPr txBox="1"/>
          <p:nvPr/>
        </p:nvSpPr>
        <p:spPr bwMode="auto">
          <a:xfrm>
            <a:off x="243615" y="4864646"/>
            <a:ext cx="11704769" cy="10218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Char char="à"/>
              <a:defRPr/>
            </a:pPr>
            <a:r>
              <a:rPr lang="en-US" sz="2800" dirty="0" err="1">
                <a:solidFill>
                  <a:srgbClr val="1E4E79"/>
                </a:solidFill>
                <a:cs typeface="Calibri"/>
              </a:rPr>
              <a:t>NetTest</a:t>
            </a:r>
            <a:r>
              <a:rPr lang="en-US" sz="2800" dirty="0">
                <a:solidFill>
                  <a:srgbClr val="1E4E79"/>
                </a:solidFill>
                <a:cs typeface="Calibri"/>
              </a:rPr>
              <a:t> reports interesting performance drops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à"/>
              <a:defRPr/>
            </a:pPr>
            <a:r>
              <a:rPr lang="en-US" sz="2800" dirty="0" err="1">
                <a:solidFill>
                  <a:srgbClr val="1E4E79"/>
                </a:solidFill>
                <a:cs typeface="Calibri"/>
              </a:rPr>
              <a:t>LibreSpeed</a:t>
            </a:r>
            <a:r>
              <a:rPr lang="en-US" sz="2800" dirty="0">
                <a:solidFill>
                  <a:srgbClr val="1E4E79"/>
                </a:solidFill>
                <a:cs typeface="Calibri"/>
              </a:rPr>
              <a:t> </a:t>
            </a:r>
            <a:r>
              <a:rPr lang="en-US" sz="2800" dirty="0" err="1">
                <a:solidFill>
                  <a:srgbClr val="1E4E79"/>
                </a:solidFill>
                <a:cs typeface="Calibri"/>
              </a:rPr>
              <a:t>Speedtest</a:t>
            </a:r>
            <a:r>
              <a:rPr lang="en-US" sz="2800" dirty="0">
                <a:solidFill>
                  <a:srgbClr val="1E4E79"/>
                </a:solidFill>
                <a:cs typeface="Calibri"/>
              </a:rPr>
              <a:t> reports rather stable performance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à"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</a:rPr>
              <a:t>Akamai Boomerang detects a very interesting performance drop during the 27</a:t>
            </a:r>
            <a:r>
              <a:rPr lang="en-US" sz="2800" baseline="30000" dirty="0">
                <a:solidFill>
                  <a:srgbClr val="1E4E79"/>
                </a:solidFill>
                <a:cs typeface="Calibri"/>
              </a:rPr>
              <a:t>th</a:t>
            </a:r>
            <a:r>
              <a:rPr lang="en-US" sz="2800" dirty="0">
                <a:solidFill>
                  <a:srgbClr val="1E4E79"/>
                </a:solidFill>
                <a:cs typeface="Calibri"/>
              </a:rPr>
              <a:t> of September; performance suddenly drops and almost stabilizes on a lower value</a:t>
            </a:r>
          </a:p>
        </p:txBody>
      </p:sp>
      <p:pic>
        <p:nvPicPr>
          <p:cNvPr id="5" name="Picture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37AAE89D-B5F6-B677-7E58-9C3C97192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76" y="1194194"/>
            <a:ext cx="8293310" cy="3626117"/>
          </a:xfrm>
          <a:prstGeom prst="rect">
            <a:avLst/>
          </a:prstGeom>
        </p:spPr>
      </p:pic>
      <p:sp>
        <p:nvSpPr>
          <p:cNvPr id="6" name="Google Shape;296;p42">
            <a:extLst>
              <a:ext uri="{FF2B5EF4-FFF2-40B4-BE49-F238E27FC236}">
                <a16:creationId xmlns:a16="http://schemas.microsoft.com/office/drawing/2014/main" id="{4220239F-54EC-93C2-0B6E-218170158BB5}"/>
              </a:ext>
            </a:extLst>
          </p:cNvPr>
          <p:cNvSpPr txBox="1"/>
          <p:nvPr/>
        </p:nvSpPr>
        <p:spPr bwMode="auto">
          <a:xfrm>
            <a:off x="8412763" y="2623420"/>
            <a:ext cx="3918574" cy="6843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en-US" sz="2800" b="1" dirty="0">
                <a:solidFill>
                  <a:srgbClr val="1E4E79"/>
                </a:solidFill>
                <a:cs typeface="Calibri"/>
              </a:rPr>
              <a:t>3 different test-tools were used (</a:t>
            </a:r>
            <a:r>
              <a:rPr lang="en-US" sz="2800" b="1" dirty="0" err="1">
                <a:solidFill>
                  <a:srgbClr val="1E4E79"/>
                </a:solidFill>
                <a:cs typeface="Calibri"/>
              </a:rPr>
              <a:t>NetTest</a:t>
            </a:r>
            <a:r>
              <a:rPr lang="en-US" sz="2800" b="1" dirty="0">
                <a:solidFill>
                  <a:srgbClr val="1E4E79"/>
                </a:solidFill>
                <a:cs typeface="Calibri"/>
              </a:rPr>
              <a:t>, Akamai Boomerang &amp; </a:t>
            </a:r>
            <a:r>
              <a:rPr lang="en-US" sz="2800" b="1" dirty="0" err="1">
                <a:solidFill>
                  <a:srgbClr val="1E4E79"/>
                </a:solidFill>
                <a:cs typeface="Calibri"/>
              </a:rPr>
              <a:t>LibreSpeed</a:t>
            </a:r>
            <a:r>
              <a:rPr lang="en-US" sz="2800" b="1" dirty="0">
                <a:solidFill>
                  <a:srgbClr val="1E4E79"/>
                </a:solidFill>
                <a:cs typeface="Calibri"/>
              </a:rPr>
              <a:t> </a:t>
            </a:r>
            <a:r>
              <a:rPr lang="en-US" sz="2800" b="1" dirty="0" err="1">
                <a:solidFill>
                  <a:srgbClr val="1E4E79"/>
                </a:solidFill>
                <a:cs typeface="Calibri"/>
              </a:rPr>
              <a:t>Speedtest</a:t>
            </a:r>
            <a:r>
              <a:rPr lang="en-US" sz="2800" b="1" dirty="0">
                <a:solidFill>
                  <a:srgbClr val="1E4E79"/>
                </a:solidFill>
                <a:cs typeface="Calibri"/>
              </a:rPr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F5A31C-78A6-C496-97A5-19642826B948}"/>
              </a:ext>
            </a:extLst>
          </p:cNvPr>
          <p:cNvCxnSpPr/>
          <p:nvPr/>
        </p:nvCxnSpPr>
        <p:spPr>
          <a:xfrm>
            <a:off x="9004251" y="1729744"/>
            <a:ext cx="644434" cy="102761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382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5;p42">
            <a:extLst>
              <a:ext uri="{FF2B5EF4-FFF2-40B4-BE49-F238E27FC236}">
                <a16:creationId xmlns:a16="http://schemas.microsoft.com/office/drawing/2014/main" id="{50CF4301-13E3-2CA9-4BB9-C28276BE37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5001" y="88872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>
              <a:spcBef>
                <a:spcPts val="0"/>
              </a:spcBef>
              <a:buSzPts val="1800"/>
              <a:defRPr/>
            </a:pPr>
            <a:r>
              <a:rPr lang="en-US" sz="3600" i="1" dirty="0">
                <a:solidFill>
                  <a:schemeClr val="bg1"/>
                </a:solidFill>
              </a:rPr>
              <a:t>Average Download Throughput – Aggregated</a:t>
            </a:r>
            <a:endParaRPr lang="en-GB" sz="3600" i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615CC5-E104-EAC7-06A5-1262B172D1D6}"/>
              </a:ext>
            </a:extLst>
          </p:cNvPr>
          <p:cNvSpPr/>
          <p:nvPr/>
        </p:nvSpPr>
        <p:spPr bwMode="auto">
          <a:xfrm>
            <a:off x="118960" y="5621501"/>
            <a:ext cx="11643384" cy="919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Google Shape;296;p42">
            <a:extLst>
              <a:ext uri="{FF2B5EF4-FFF2-40B4-BE49-F238E27FC236}">
                <a16:creationId xmlns:a16="http://schemas.microsoft.com/office/drawing/2014/main" id="{D74FEA1A-D2C2-96C0-E15C-EACA11C2D6AB}"/>
              </a:ext>
            </a:extLst>
          </p:cNvPr>
          <p:cNvSpPr txBox="1"/>
          <p:nvPr/>
        </p:nvSpPr>
        <p:spPr bwMode="auto">
          <a:xfrm>
            <a:off x="162302" y="557715"/>
            <a:ext cx="8173665" cy="6843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</a:rPr>
              <a:t>Average download throughput during the last 10 days:</a:t>
            </a:r>
          </a:p>
        </p:txBody>
      </p:sp>
      <p:sp>
        <p:nvSpPr>
          <p:cNvPr id="3" name="Google Shape;296;p42">
            <a:extLst>
              <a:ext uri="{FF2B5EF4-FFF2-40B4-BE49-F238E27FC236}">
                <a16:creationId xmlns:a16="http://schemas.microsoft.com/office/drawing/2014/main" id="{21D6542E-C673-281E-2C8F-B130C920401E}"/>
              </a:ext>
            </a:extLst>
          </p:cNvPr>
          <p:cNvSpPr txBox="1"/>
          <p:nvPr/>
        </p:nvSpPr>
        <p:spPr bwMode="auto">
          <a:xfrm>
            <a:off x="162302" y="5631000"/>
            <a:ext cx="11704769" cy="10218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Char char="à"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</a:rPr>
              <a:t>Interesting points (blue circles) can be seen in the diagram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à"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</a:rPr>
              <a:t>Wi-Fi administrators may further inspect what happened at these points </a:t>
            </a:r>
          </a:p>
        </p:txBody>
      </p:sp>
      <p:sp>
        <p:nvSpPr>
          <p:cNvPr id="6" name="Google Shape;296;p42">
            <a:extLst>
              <a:ext uri="{FF2B5EF4-FFF2-40B4-BE49-F238E27FC236}">
                <a16:creationId xmlns:a16="http://schemas.microsoft.com/office/drawing/2014/main" id="{4220239F-54EC-93C2-0B6E-218170158BB5}"/>
              </a:ext>
            </a:extLst>
          </p:cNvPr>
          <p:cNvSpPr txBox="1"/>
          <p:nvPr/>
        </p:nvSpPr>
        <p:spPr bwMode="auto">
          <a:xfrm>
            <a:off x="8029586" y="2362163"/>
            <a:ext cx="4065758" cy="122576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en-US" sz="2800" b="1" dirty="0">
                <a:solidFill>
                  <a:srgbClr val="1E4E79"/>
                </a:solidFill>
                <a:cs typeface="Calibri"/>
              </a:rPr>
              <a:t>The results of all test-tools are aggregated</a:t>
            </a:r>
          </a:p>
        </p:txBody>
      </p:sp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C9736DF3-38CA-EB7D-CDF7-5CC97452A7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20"/>
          <a:stretch/>
        </p:blipFill>
        <p:spPr>
          <a:xfrm>
            <a:off x="593044" y="1440462"/>
            <a:ext cx="6983244" cy="391530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2015BFF-CCC7-1006-99AD-929AC5C8CB60}"/>
              </a:ext>
            </a:extLst>
          </p:cNvPr>
          <p:cNvSpPr/>
          <p:nvPr/>
        </p:nvSpPr>
        <p:spPr>
          <a:xfrm>
            <a:off x="6718662" y="1679480"/>
            <a:ext cx="269966" cy="269966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A7539F-ECF2-BDC6-2EEA-2B26409DF891}"/>
              </a:ext>
            </a:extLst>
          </p:cNvPr>
          <p:cNvSpPr/>
          <p:nvPr/>
        </p:nvSpPr>
        <p:spPr>
          <a:xfrm>
            <a:off x="6174378" y="2157182"/>
            <a:ext cx="269966" cy="269966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7B92118-D195-3B9B-3788-B6ADCBD02855}"/>
              </a:ext>
            </a:extLst>
          </p:cNvPr>
          <p:cNvSpPr/>
          <p:nvPr/>
        </p:nvSpPr>
        <p:spPr>
          <a:xfrm>
            <a:off x="4314150" y="1679480"/>
            <a:ext cx="269966" cy="269966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B204A35-B7C2-8DA8-3094-99094B70F5CC}"/>
              </a:ext>
            </a:extLst>
          </p:cNvPr>
          <p:cNvSpPr/>
          <p:nvPr/>
        </p:nvSpPr>
        <p:spPr>
          <a:xfrm>
            <a:off x="6191469" y="3768504"/>
            <a:ext cx="269966" cy="269966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AB991B3-877A-E70F-8FBE-46A29A13A688}"/>
              </a:ext>
            </a:extLst>
          </p:cNvPr>
          <p:cNvSpPr/>
          <p:nvPr/>
        </p:nvSpPr>
        <p:spPr>
          <a:xfrm>
            <a:off x="4829437" y="3942862"/>
            <a:ext cx="269966" cy="269966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8559B75-55F0-709C-82DB-9DFEF0AC0C50}"/>
              </a:ext>
            </a:extLst>
          </p:cNvPr>
          <p:cNvSpPr/>
          <p:nvPr/>
        </p:nvSpPr>
        <p:spPr>
          <a:xfrm>
            <a:off x="4215032" y="3697415"/>
            <a:ext cx="269966" cy="269966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639CC1-2AB6-9D18-B925-601BDA395ED1}"/>
              </a:ext>
            </a:extLst>
          </p:cNvPr>
          <p:cNvSpPr/>
          <p:nvPr/>
        </p:nvSpPr>
        <p:spPr>
          <a:xfrm>
            <a:off x="3749040" y="3744614"/>
            <a:ext cx="269966" cy="269966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F238598-CEA6-F130-0CAF-61AA152EAD29}"/>
              </a:ext>
            </a:extLst>
          </p:cNvPr>
          <p:cNvSpPr/>
          <p:nvPr/>
        </p:nvSpPr>
        <p:spPr>
          <a:xfrm>
            <a:off x="1802675" y="3607394"/>
            <a:ext cx="269966" cy="269966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07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5;p42">
            <a:extLst>
              <a:ext uri="{FF2B5EF4-FFF2-40B4-BE49-F238E27FC236}">
                <a16:creationId xmlns:a16="http://schemas.microsoft.com/office/drawing/2014/main" id="{50CF4301-13E3-2CA9-4BB9-C28276BE37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5001" y="88872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>
              <a:spcBef>
                <a:spcPts val="0"/>
              </a:spcBef>
              <a:buSzPts val="1800"/>
              <a:defRPr/>
            </a:pPr>
            <a:r>
              <a:rPr lang="en-US" sz="3600" i="1" dirty="0">
                <a:solidFill>
                  <a:schemeClr val="bg1"/>
                </a:solidFill>
              </a:rPr>
              <a:t>Average Upload Throughput – Aggregated</a:t>
            </a:r>
            <a:endParaRPr lang="en-GB" sz="3600" i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615CC5-E104-EAC7-06A5-1262B172D1D6}"/>
              </a:ext>
            </a:extLst>
          </p:cNvPr>
          <p:cNvSpPr/>
          <p:nvPr/>
        </p:nvSpPr>
        <p:spPr bwMode="auto">
          <a:xfrm>
            <a:off x="1717426" y="5833456"/>
            <a:ext cx="8715441" cy="514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Google Shape;296;p42">
            <a:extLst>
              <a:ext uri="{FF2B5EF4-FFF2-40B4-BE49-F238E27FC236}">
                <a16:creationId xmlns:a16="http://schemas.microsoft.com/office/drawing/2014/main" id="{D74FEA1A-D2C2-96C0-E15C-EACA11C2D6AB}"/>
              </a:ext>
            </a:extLst>
          </p:cNvPr>
          <p:cNvSpPr txBox="1"/>
          <p:nvPr/>
        </p:nvSpPr>
        <p:spPr bwMode="auto">
          <a:xfrm>
            <a:off x="162302" y="557715"/>
            <a:ext cx="8173665" cy="6843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</a:rPr>
              <a:t>Average upload throughput during the last 10 days:</a:t>
            </a:r>
          </a:p>
        </p:txBody>
      </p:sp>
      <p:sp>
        <p:nvSpPr>
          <p:cNvPr id="3" name="Google Shape;296;p42">
            <a:extLst>
              <a:ext uri="{FF2B5EF4-FFF2-40B4-BE49-F238E27FC236}">
                <a16:creationId xmlns:a16="http://schemas.microsoft.com/office/drawing/2014/main" id="{21D6542E-C673-281E-2C8F-B130C920401E}"/>
              </a:ext>
            </a:extLst>
          </p:cNvPr>
          <p:cNvSpPr txBox="1"/>
          <p:nvPr/>
        </p:nvSpPr>
        <p:spPr bwMode="auto">
          <a:xfrm>
            <a:off x="1839347" y="5888102"/>
            <a:ext cx="9386001" cy="5142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</a:rPr>
              <a:t>Significant drops (blue circles) are also visible in the chart</a:t>
            </a:r>
          </a:p>
        </p:txBody>
      </p:sp>
      <p:sp>
        <p:nvSpPr>
          <p:cNvPr id="6" name="Google Shape;296;p42">
            <a:extLst>
              <a:ext uri="{FF2B5EF4-FFF2-40B4-BE49-F238E27FC236}">
                <a16:creationId xmlns:a16="http://schemas.microsoft.com/office/drawing/2014/main" id="{4220239F-54EC-93C2-0B6E-218170158BB5}"/>
              </a:ext>
            </a:extLst>
          </p:cNvPr>
          <p:cNvSpPr txBox="1"/>
          <p:nvPr/>
        </p:nvSpPr>
        <p:spPr bwMode="auto">
          <a:xfrm>
            <a:off x="8511068" y="2811263"/>
            <a:ext cx="3680932" cy="122576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en-US" sz="2800" b="1" dirty="0">
                <a:solidFill>
                  <a:srgbClr val="1E4E79"/>
                </a:solidFill>
                <a:cs typeface="Calibri"/>
              </a:rPr>
              <a:t>The results of all test-tools are aggregated</a:t>
            </a:r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A99D48E9-B337-58C1-319B-E96355CB8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4" y="1552945"/>
            <a:ext cx="7858742" cy="345448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595DB4D-C401-86EF-79EA-FF99DAA7B8DC}"/>
              </a:ext>
            </a:extLst>
          </p:cNvPr>
          <p:cNvSpPr/>
          <p:nvPr/>
        </p:nvSpPr>
        <p:spPr>
          <a:xfrm>
            <a:off x="4343682" y="3767065"/>
            <a:ext cx="269966" cy="269966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B4BC4F-07A3-3F02-C482-B70720B8E033}"/>
              </a:ext>
            </a:extLst>
          </p:cNvPr>
          <p:cNvSpPr/>
          <p:nvPr/>
        </p:nvSpPr>
        <p:spPr>
          <a:xfrm>
            <a:off x="1479510" y="3562415"/>
            <a:ext cx="269966" cy="269966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B6A18B-D3B7-EDB5-910A-2DEFBB08B143}"/>
              </a:ext>
            </a:extLst>
          </p:cNvPr>
          <p:cNvSpPr/>
          <p:nvPr/>
        </p:nvSpPr>
        <p:spPr>
          <a:xfrm>
            <a:off x="7236189" y="4400620"/>
            <a:ext cx="269966" cy="269966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18172C8-94EA-4EED-B349-DCEC1B08902A}"/>
              </a:ext>
            </a:extLst>
          </p:cNvPr>
          <p:cNvSpPr/>
          <p:nvPr/>
        </p:nvSpPr>
        <p:spPr>
          <a:xfrm>
            <a:off x="6608855" y="4397465"/>
            <a:ext cx="269966" cy="269966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F95DD52-3910-D780-5F4F-61F8BAD39997}"/>
              </a:ext>
            </a:extLst>
          </p:cNvPr>
          <p:cNvSpPr/>
          <p:nvPr/>
        </p:nvSpPr>
        <p:spPr>
          <a:xfrm>
            <a:off x="4453487" y="4371338"/>
            <a:ext cx="269966" cy="269966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94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5;p42">
            <a:extLst>
              <a:ext uri="{FF2B5EF4-FFF2-40B4-BE49-F238E27FC236}">
                <a16:creationId xmlns:a16="http://schemas.microsoft.com/office/drawing/2014/main" id="{50CF4301-13E3-2CA9-4BB9-C28276BE37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5001" y="88872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>
              <a:spcBef>
                <a:spcPts val="0"/>
              </a:spcBef>
              <a:buSzPts val="1800"/>
              <a:defRPr/>
            </a:pPr>
            <a:r>
              <a:rPr lang="en-US" sz="3600" i="1" dirty="0">
                <a:solidFill>
                  <a:schemeClr val="bg1"/>
                </a:solidFill>
              </a:rPr>
              <a:t>A Closer look on October 3</a:t>
            </a:r>
            <a:r>
              <a:rPr lang="en-US" sz="3600" i="1" baseline="30000" dirty="0">
                <a:solidFill>
                  <a:schemeClr val="bg1"/>
                </a:solidFill>
              </a:rPr>
              <a:t>rd</a:t>
            </a:r>
            <a:r>
              <a:rPr lang="en-US" sz="3600" i="1" dirty="0">
                <a:solidFill>
                  <a:schemeClr val="bg1"/>
                </a:solidFill>
              </a:rPr>
              <a:t> Measurements</a:t>
            </a:r>
            <a:endParaRPr lang="en-GB" sz="3600" i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615CC5-E104-EAC7-06A5-1262B172D1D6}"/>
              </a:ext>
            </a:extLst>
          </p:cNvPr>
          <p:cNvSpPr/>
          <p:nvPr/>
        </p:nvSpPr>
        <p:spPr bwMode="auto">
          <a:xfrm>
            <a:off x="1005841" y="6007553"/>
            <a:ext cx="10071464" cy="5587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Google Shape;296;p42">
            <a:extLst>
              <a:ext uri="{FF2B5EF4-FFF2-40B4-BE49-F238E27FC236}">
                <a16:creationId xmlns:a16="http://schemas.microsoft.com/office/drawing/2014/main" id="{21D6542E-C673-281E-2C8F-B130C920401E}"/>
              </a:ext>
            </a:extLst>
          </p:cNvPr>
          <p:cNvSpPr txBox="1"/>
          <p:nvPr/>
        </p:nvSpPr>
        <p:spPr bwMode="auto">
          <a:xfrm>
            <a:off x="1005841" y="6062199"/>
            <a:ext cx="10324011" cy="43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</a:rPr>
              <a:t>Download throughput presumably dropped because of data uploads</a:t>
            </a:r>
          </a:p>
        </p:txBody>
      </p:sp>
      <p:pic>
        <p:nvPicPr>
          <p:cNvPr id="7" name="Picture 6" descr="A blue lines with dots&#10;&#10;Description automatically generated">
            <a:extLst>
              <a:ext uri="{FF2B5EF4-FFF2-40B4-BE49-F238E27FC236}">
                <a16:creationId xmlns:a16="http://schemas.microsoft.com/office/drawing/2014/main" id="{FE5C1947-CA00-8657-9DD7-FE6D759092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"/>
          <a:stretch/>
        </p:blipFill>
        <p:spPr>
          <a:xfrm>
            <a:off x="1933303" y="1024703"/>
            <a:ext cx="2203151" cy="3324689"/>
          </a:xfrm>
          <a:prstGeom prst="rect">
            <a:avLst/>
          </a:prstGeom>
        </p:spPr>
      </p:pic>
      <p:pic>
        <p:nvPicPr>
          <p:cNvPr id="13" name="Picture 12" descr="A line drawing of a graph&#10;&#10;Description automatically generated with medium confidence">
            <a:extLst>
              <a:ext uri="{FF2B5EF4-FFF2-40B4-BE49-F238E27FC236}">
                <a16:creationId xmlns:a16="http://schemas.microsoft.com/office/drawing/2014/main" id="{E8A0EEC5-71B3-FB44-B91E-419669DB50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8"/>
          <a:stretch/>
        </p:blipFill>
        <p:spPr>
          <a:xfrm>
            <a:off x="7339907" y="1024703"/>
            <a:ext cx="2735910" cy="3305636"/>
          </a:xfrm>
          <a:prstGeom prst="rect">
            <a:avLst/>
          </a:prstGeom>
        </p:spPr>
      </p:pic>
      <p:sp>
        <p:nvSpPr>
          <p:cNvPr id="14" name="Google Shape;296;p42">
            <a:extLst>
              <a:ext uri="{FF2B5EF4-FFF2-40B4-BE49-F238E27FC236}">
                <a16:creationId xmlns:a16="http://schemas.microsoft.com/office/drawing/2014/main" id="{90A3BE38-21C6-DD69-0AD6-906BDA4560B5}"/>
              </a:ext>
            </a:extLst>
          </p:cNvPr>
          <p:cNvSpPr txBox="1"/>
          <p:nvPr/>
        </p:nvSpPr>
        <p:spPr bwMode="auto">
          <a:xfrm>
            <a:off x="562509" y="4506321"/>
            <a:ext cx="4819388" cy="6843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en-US" sz="2800" b="1" dirty="0">
                <a:solidFill>
                  <a:srgbClr val="1E4E79"/>
                </a:solidFill>
                <a:cs typeface="Calibri"/>
              </a:rPr>
              <a:t>Average download throughput</a:t>
            </a:r>
          </a:p>
        </p:txBody>
      </p:sp>
      <p:sp>
        <p:nvSpPr>
          <p:cNvPr id="15" name="Google Shape;296;p42">
            <a:extLst>
              <a:ext uri="{FF2B5EF4-FFF2-40B4-BE49-F238E27FC236}">
                <a16:creationId xmlns:a16="http://schemas.microsoft.com/office/drawing/2014/main" id="{CD8E2E7D-15DD-F936-FF41-EAFF00435796}"/>
              </a:ext>
            </a:extLst>
          </p:cNvPr>
          <p:cNvSpPr txBox="1"/>
          <p:nvPr/>
        </p:nvSpPr>
        <p:spPr bwMode="auto">
          <a:xfrm>
            <a:off x="6720018" y="4506321"/>
            <a:ext cx="4689792" cy="6843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en-US" sz="2800" b="1" dirty="0">
                <a:solidFill>
                  <a:srgbClr val="1E4E79"/>
                </a:solidFill>
                <a:cs typeface="Calibri"/>
              </a:rPr>
              <a:t>Average upload throughput</a:t>
            </a:r>
          </a:p>
        </p:txBody>
      </p:sp>
    </p:spTree>
    <p:extLst>
      <p:ext uri="{BB962C8B-B14F-4D97-AF65-F5344CB8AC3E}">
        <p14:creationId xmlns:p14="http://schemas.microsoft.com/office/powerpoint/2010/main" val="207466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37AA8C0E-DF6A-C9F2-6E5B-C6D849A0B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96" y="3297754"/>
            <a:ext cx="5961900" cy="195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7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5;p42">
            <a:extLst>
              <a:ext uri="{FF2B5EF4-FFF2-40B4-BE49-F238E27FC236}">
                <a16:creationId xmlns:a16="http://schemas.microsoft.com/office/drawing/2014/main" id="{50CF4301-13E3-2CA9-4BB9-C28276BE37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5001" y="88872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>
              <a:spcBef>
                <a:spcPts val="0"/>
              </a:spcBef>
              <a:buSzPts val="1800"/>
              <a:defRPr/>
            </a:pPr>
            <a:r>
              <a:rPr lang="en-US" sz="3600" i="1" dirty="0">
                <a:solidFill>
                  <a:schemeClr val="bg1"/>
                </a:solidFill>
              </a:rPr>
              <a:t>Average HTTP Ping RTT - Aggregated</a:t>
            </a:r>
            <a:endParaRPr lang="en-GB" sz="3600" i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615CC5-E104-EAC7-06A5-1262B172D1D6}"/>
              </a:ext>
            </a:extLst>
          </p:cNvPr>
          <p:cNvSpPr/>
          <p:nvPr/>
        </p:nvSpPr>
        <p:spPr bwMode="auto">
          <a:xfrm>
            <a:off x="2592024" y="5804906"/>
            <a:ext cx="7170285" cy="514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Google Shape;296;p42">
            <a:extLst>
              <a:ext uri="{FF2B5EF4-FFF2-40B4-BE49-F238E27FC236}">
                <a16:creationId xmlns:a16="http://schemas.microsoft.com/office/drawing/2014/main" id="{D74FEA1A-D2C2-96C0-E15C-EACA11C2D6AB}"/>
              </a:ext>
            </a:extLst>
          </p:cNvPr>
          <p:cNvSpPr txBox="1"/>
          <p:nvPr/>
        </p:nvSpPr>
        <p:spPr bwMode="auto">
          <a:xfrm>
            <a:off x="162302" y="557715"/>
            <a:ext cx="8173665" cy="6843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</a:rPr>
              <a:t>Average HTTP Ping RTT during the last 10 days:</a:t>
            </a:r>
          </a:p>
        </p:txBody>
      </p:sp>
      <p:sp>
        <p:nvSpPr>
          <p:cNvPr id="3" name="Google Shape;296;p42">
            <a:extLst>
              <a:ext uri="{FF2B5EF4-FFF2-40B4-BE49-F238E27FC236}">
                <a16:creationId xmlns:a16="http://schemas.microsoft.com/office/drawing/2014/main" id="{21D6542E-C673-281E-2C8F-B130C920401E}"/>
              </a:ext>
            </a:extLst>
          </p:cNvPr>
          <p:cNvSpPr txBox="1"/>
          <p:nvPr/>
        </p:nvSpPr>
        <p:spPr bwMode="auto">
          <a:xfrm>
            <a:off x="2583315" y="5859552"/>
            <a:ext cx="7274788" cy="5142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</a:rPr>
              <a:t>Higher RTT’s are visible (blue circles) in the chart</a:t>
            </a:r>
          </a:p>
        </p:txBody>
      </p:sp>
      <p:sp>
        <p:nvSpPr>
          <p:cNvPr id="6" name="Google Shape;296;p42">
            <a:extLst>
              <a:ext uri="{FF2B5EF4-FFF2-40B4-BE49-F238E27FC236}">
                <a16:creationId xmlns:a16="http://schemas.microsoft.com/office/drawing/2014/main" id="{4220239F-54EC-93C2-0B6E-218170158BB5}"/>
              </a:ext>
            </a:extLst>
          </p:cNvPr>
          <p:cNvSpPr txBox="1"/>
          <p:nvPr/>
        </p:nvSpPr>
        <p:spPr bwMode="auto">
          <a:xfrm>
            <a:off x="9538680" y="2301833"/>
            <a:ext cx="2522491" cy="122576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en-US" sz="2800" b="1" dirty="0">
                <a:solidFill>
                  <a:srgbClr val="1E4E79"/>
                </a:solidFill>
                <a:cs typeface="Calibri"/>
              </a:rPr>
              <a:t>The results of all test-tools are aggregated</a:t>
            </a:r>
          </a:p>
        </p:txBody>
      </p:sp>
      <p:pic>
        <p:nvPicPr>
          <p:cNvPr id="7" name="Picture 6" descr="A graph with blue dots&#10;&#10;Description automatically generated with medium confidence">
            <a:extLst>
              <a:ext uri="{FF2B5EF4-FFF2-40B4-BE49-F238E27FC236}">
                <a16:creationId xmlns:a16="http://schemas.microsoft.com/office/drawing/2014/main" id="{7F074388-8407-1BC1-DC41-D83064E5EF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52" y="1296759"/>
            <a:ext cx="8916644" cy="390579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15F4606-C4F6-933C-3A00-9438236A3E06}"/>
              </a:ext>
            </a:extLst>
          </p:cNvPr>
          <p:cNvSpPr/>
          <p:nvPr/>
        </p:nvSpPr>
        <p:spPr>
          <a:xfrm>
            <a:off x="2593208" y="3236225"/>
            <a:ext cx="269966" cy="269966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4FBCCB-CC2F-F921-BECB-F01B290DE2B1}"/>
              </a:ext>
            </a:extLst>
          </p:cNvPr>
          <p:cNvSpPr/>
          <p:nvPr/>
        </p:nvSpPr>
        <p:spPr>
          <a:xfrm>
            <a:off x="2035165" y="2779734"/>
            <a:ext cx="269966" cy="269966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A89711-08EB-5652-2CB5-C097130F4122}"/>
              </a:ext>
            </a:extLst>
          </p:cNvPr>
          <p:cNvSpPr/>
          <p:nvPr/>
        </p:nvSpPr>
        <p:spPr>
          <a:xfrm>
            <a:off x="4617872" y="2509768"/>
            <a:ext cx="269966" cy="269966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48B8B0-3DA5-E5A8-5A01-400EA6F67913}"/>
              </a:ext>
            </a:extLst>
          </p:cNvPr>
          <p:cNvSpPr/>
          <p:nvPr/>
        </p:nvSpPr>
        <p:spPr>
          <a:xfrm>
            <a:off x="6191794" y="3159034"/>
            <a:ext cx="269966" cy="269966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D90AB9-B3B3-1F1F-E2C7-E4E1AB94E0F9}"/>
              </a:ext>
            </a:extLst>
          </p:cNvPr>
          <p:cNvSpPr/>
          <p:nvPr/>
        </p:nvSpPr>
        <p:spPr>
          <a:xfrm>
            <a:off x="5834742" y="2727480"/>
            <a:ext cx="269966" cy="269966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B31BE6-8C7D-FAE4-5957-4237471C152B}"/>
              </a:ext>
            </a:extLst>
          </p:cNvPr>
          <p:cNvSpPr/>
          <p:nvPr/>
        </p:nvSpPr>
        <p:spPr>
          <a:xfrm>
            <a:off x="6496595" y="3184195"/>
            <a:ext cx="269966" cy="269966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36560B-E83E-4BCE-31A2-8B1665CC6124}"/>
              </a:ext>
            </a:extLst>
          </p:cNvPr>
          <p:cNvSpPr/>
          <p:nvPr/>
        </p:nvSpPr>
        <p:spPr>
          <a:xfrm>
            <a:off x="6278880" y="2326771"/>
            <a:ext cx="269966" cy="269966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79A428-EEAC-1BF3-C9F9-FE52D390B90D}"/>
              </a:ext>
            </a:extLst>
          </p:cNvPr>
          <p:cNvSpPr/>
          <p:nvPr/>
        </p:nvSpPr>
        <p:spPr>
          <a:xfrm>
            <a:off x="8157439" y="3114673"/>
            <a:ext cx="269966" cy="269966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BFAE092-2E2E-F183-89A4-3DF038BC0DFA}"/>
              </a:ext>
            </a:extLst>
          </p:cNvPr>
          <p:cNvSpPr/>
          <p:nvPr/>
        </p:nvSpPr>
        <p:spPr>
          <a:xfrm>
            <a:off x="8953341" y="3022046"/>
            <a:ext cx="269966" cy="269966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9DA599-94F2-643F-DE60-396EFF5F4880}"/>
              </a:ext>
            </a:extLst>
          </p:cNvPr>
          <p:cNvSpPr/>
          <p:nvPr/>
        </p:nvSpPr>
        <p:spPr>
          <a:xfrm>
            <a:off x="5708470" y="1529172"/>
            <a:ext cx="269966" cy="269966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D38336B-0345-616C-2C3C-0DF98E502459}"/>
              </a:ext>
            </a:extLst>
          </p:cNvPr>
          <p:cNvSpPr/>
          <p:nvPr/>
        </p:nvSpPr>
        <p:spPr>
          <a:xfrm>
            <a:off x="1397725" y="2430037"/>
            <a:ext cx="269966" cy="269966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EC5103E-9C24-CDC3-38F5-07DFDFE40FE9}"/>
              </a:ext>
            </a:extLst>
          </p:cNvPr>
          <p:cNvSpPr/>
          <p:nvPr/>
        </p:nvSpPr>
        <p:spPr>
          <a:xfrm>
            <a:off x="1214845" y="2979690"/>
            <a:ext cx="269966" cy="269966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BC31D6A-49DF-DFEE-C3C8-354D68BF624C}"/>
              </a:ext>
            </a:extLst>
          </p:cNvPr>
          <p:cNvSpPr/>
          <p:nvPr/>
        </p:nvSpPr>
        <p:spPr>
          <a:xfrm>
            <a:off x="2352324" y="2979690"/>
            <a:ext cx="269966" cy="269966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2A8E8B9-B8D9-7C9C-3BE6-5779FF0B11E3}"/>
              </a:ext>
            </a:extLst>
          </p:cNvPr>
          <p:cNvSpPr/>
          <p:nvPr/>
        </p:nvSpPr>
        <p:spPr>
          <a:xfrm>
            <a:off x="3039757" y="3332386"/>
            <a:ext cx="269966" cy="269966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D4FD46-6AA7-F891-1951-423DF6349687}"/>
              </a:ext>
            </a:extLst>
          </p:cNvPr>
          <p:cNvSpPr/>
          <p:nvPr/>
        </p:nvSpPr>
        <p:spPr>
          <a:xfrm>
            <a:off x="4315948" y="3322345"/>
            <a:ext cx="269966" cy="269966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A6EFB1-FA1E-53FE-DE96-BB20AE74ED56}"/>
              </a:ext>
            </a:extLst>
          </p:cNvPr>
          <p:cNvSpPr/>
          <p:nvPr/>
        </p:nvSpPr>
        <p:spPr>
          <a:xfrm>
            <a:off x="4400158" y="2944854"/>
            <a:ext cx="269966" cy="269966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95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5;p42">
            <a:extLst>
              <a:ext uri="{FF2B5EF4-FFF2-40B4-BE49-F238E27FC236}">
                <a16:creationId xmlns:a16="http://schemas.microsoft.com/office/drawing/2014/main" id="{50CF4301-13E3-2CA9-4BB9-C28276BE37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5001" y="88872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>
              <a:spcBef>
                <a:spcPts val="0"/>
              </a:spcBef>
              <a:buSzPts val="1800"/>
              <a:defRPr/>
            </a:pPr>
            <a:r>
              <a:rPr lang="en-US" sz="3600" i="1" dirty="0">
                <a:solidFill>
                  <a:schemeClr val="bg1"/>
                </a:solidFill>
              </a:rPr>
              <a:t>Average Jitter</a:t>
            </a:r>
            <a:endParaRPr lang="en-GB" sz="3600" i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615CC5-E104-EAC7-06A5-1262B172D1D6}"/>
              </a:ext>
            </a:extLst>
          </p:cNvPr>
          <p:cNvSpPr/>
          <p:nvPr/>
        </p:nvSpPr>
        <p:spPr bwMode="auto">
          <a:xfrm>
            <a:off x="1015748" y="5832589"/>
            <a:ext cx="10227018" cy="514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Google Shape;296;p42">
            <a:extLst>
              <a:ext uri="{FF2B5EF4-FFF2-40B4-BE49-F238E27FC236}">
                <a16:creationId xmlns:a16="http://schemas.microsoft.com/office/drawing/2014/main" id="{D74FEA1A-D2C2-96C0-E15C-EACA11C2D6AB}"/>
              </a:ext>
            </a:extLst>
          </p:cNvPr>
          <p:cNvSpPr txBox="1"/>
          <p:nvPr/>
        </p:nvSpPr>
        <p:spPr bwMode="auto">
          <a:xfrm>
            <a:off x="162302" y="557715"/>
            <a:ext cx="8173665" cy="6843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</a:rPr>
              <a:t>Average Jitter during the last 10 days:</a:t>
            </a:r>
          </a:p>
        </p:txBody>
      </p:sp>
      <p:sp>
        <p:nvSpPr>
          <p:cNvPr id="3" name="Google Shape;296;p42">
            <a:extLst>
              <a:ext uri="{FF2B5EF4-FFF2-40B4-BE49-F238E27FC236}">
                <a16:creationId xmlns:a16="http://schemas.microsoft.com/office/drawing/2014/main" id="{21D6542E-C673-281E-2C8F-B130C920401E}"/>
              </a:ext>
            </a:extLst>
          </p:cNvPr>
          <p:cNvSpPr txBox="1"/>
          <p:nvPr/>
        </p:nvSpPr>
        <p:spPr bwMode="auto">
          <a:xfrm>
            <a:off x="1106395" y="5858717"/>
            <a:ext cx="10136371" cy="5142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</a:rPr>
              <a:t>A very high jitter measurement (blue circle) is visible on October 2nd</a:t>
            </a:r>
          </a:p>
        </p:txBody>
      </p:sp>
      <p:pic>
        <p:nvPicPr>
          <p:cNvPr id="5" name="Picture 4" descr="A graph of a number of blue dots&#10;&#10;Description automatically generated with medium confidence">
            <a:extLst>
              <a:ext uri="{FF2B5EF4-FFF2-40B4-BE49-F238E27FC236}">
                <a16:creationId xmlns:a16="http://schemas.microsoft.com/office/drawing/2014/main" id="{D0BA3E1E-C4EB-E789-314C-44B61CB517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49"/>
          <a:stretch/>
        </p:blipFill>
        <p:spPr>
          <a:xfrm>
            <a:off x="2062318" y="1537698"/>
            <a:ext cx="7379639" cy="3924848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0A732E54-A4BC-D03D-18E3-88D86377A3A4}"/>
              </a:ext>
            </a:extLst>
          </p:cNvPr>
          <p:cNvSpPr/>
          <p:nvPr/>
        </p:nvSpPr>
        <p:spPr>
          <a:xfrm>
            <a:off x="7614699" y="1749149"/>
            <a:ext cx="269966" cy="269966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08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5;p42">
            <a:extLst>
              <a:ext uri="{FF2B5EF4-FFF2-40B4-BE49-F238E27FC236}">
                <a16:creationId xmlns:a16="http://schemas.microsoft.com/office/drawing/2014/main" id="{50CF4301-13E3-2CA9-4BB9-C28276BE37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5001" y="88872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>
              <a:spcBef>
                <a:spcPts val="0"/>
              </a:spcBef>
              <a:buSzPts val="1800"/>
              <a:defRPr/>
            </a:pPr>
            <a:r>
              <a:rPr lang="en-US" sz="3600" i="1" dirty="0">
                <a:solidFill>
                  <a:schemeClr val="bg1"/>
                </a:solidFill>
              </a:rPr>
              <a:t>Average Link Quality</a:t>
            </a:r>
            <a:endParaRPr lang="en-GB" sz="3600" i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615CC5-E104-EAC7-06A5-1262B172D1D6}"/>
              </a:ext>
            </a:extLst>
          </p:cNvPr>
          <p:cNvSpPr/>
          <p:nvPr/>
        </p:nvSpPr>
        <p:spPr bwMode="auto">
          <a:xfrm>
            <a:off x="462474" y="5769232"/>
            <a:ext cx="11459560" cy="9563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Google Shape;296;p42">
            <a:extLst>
              <a:ext uri="{FF2B5EF4-FFF2-40B4-BE49-F238E27FC236}">
                <a16:creationId xmlns:a16="http://schemas.microsoft.com/office/drawing/2014/main" id="{D74FEA1A-D2C2-96C0-E15C-EACA11C2D6AB}"/>
              </a:ext>
            </a:extLst>
          </p:cNvPr>
          <p:cNvSpPr txBox="1"/>
          <p:nvPr/>
        </p:nvSpPr>
        <p:spPr bwMode="auto">
          <a:xfrm>
            <a:off x="162302" y="557715"/>
            <a:ext cx="8650772" cy="6843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</a:rPr>
              <a:t>Average link quality during the last 10 days reported from the WLAN NIC of the probe:</a:t>
            </a:r>
          </a:p>
        </p:txBody>
      </p:sp>
      <p:sp>
        <p:nvSpPr>
          <p:cNvPr id="3" name="Google Shape;296;p42">
            <a:extLst>
              <a:ext uri="{FF2B5EF4-FFF2-40B4-BE49-F238E27FC236}">
                <a16:creationId xmlns:a16="http://schemas.microsoft.com/office/drawing/2014/main" id="{21D6542E-C673-281E-2C8F-B130C920401E}"/>
              </a:ext>
            </a:extLst>
          </p:cNvPr>
          <p:cNvSpPr txBox="1"/>
          <p:nvPr/>
        </p:nvSpPr>
        <p:spPr bwMode="auto">
          <a:xfrm>
            <a:off x="506016" y="5812776"/>
            <a:ext cx="11224430" cy="104522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Char char="à"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 Link quality (WLAN NIC) does not capture the drops reported by </a:t>
            </a:r>
            <a:r>
              <a:rPr lang="en-US" sz="2800" dirty="0" err="1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WiFiMon</a:t>
            </a:r>
            <a:endParaRPr lang="en-US" sz="2800" dirty="0">
              <a:solidFill>
                <a:srgbClr val="1E4E79"/>
              </a:solidFill>
              <a:cs typeface="Calibri"/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à"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 A major drop on October 2</a:t>
            </a:r>
            <a:r>
              <a:rPr lang="en-US" sz="2800" baseline="30000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nd</a:t>
            </a:r>
            <a:r>
              <a:rPr lang="en-US" sz="2800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 matches the jitter increase (previous slide)</a:t>
            </a:r>
            <a:endParaRPr lang="en-US" sz="2800" dirty="0">
              <a:solidFill>
                <a:srgbClr val="1E4E79"/>
              </a:solidFill>
              <a:cs typeface="Calibri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6473868-397C-8148-872D-1AE30EF61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436" y="1641670"/>
            <a:ext cx="8230749" cy="3877216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0A732E54-A4BC-D03D-18E3-88D86377A3A4}"/>
              </a:ext>
            </a:extLst>
          </p:cNvPr>
          <p:cNvSpPr/>
          <p:nvPr/>
        </p:nvSpPr>
        <p:spPr>
          <a:xfrm>
            <a:off x="7581962" y="2970280"/>
            <a:ext cx="269966" cy="269966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23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5;p42">
            <a:extLst>
              <a:ext uri="{FF2B5EF4-FFF2-40B4-BE49-F238E27FC236}">
                <a16:creationId xmlns:a16="http://schemas.microsoft.com/office/drawing/2014/main" id="{50CF4301-13E3-2CA9-4BB9-C28276BE37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5001" y="88872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>
              <a:spcBef>
                <a:spcPts val="0"/>
              </a:spcBef>
              <a:buSzPts val="1800"/>
              <a:defRPr/>
            </a:pPr>
            <a:r>
              <a:rPr lang="en-US" sz="3600" i="1" dirty="0">
                <a:solidFill>
                  <a:schemeClr val="bg1"/>
                </a:solidFill>
              </a:rPr>
              <a:t>Average Number of Users</a:t>
            </a:r>
            <a:endParaRPr lang="en-GB" sz="3600" i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615CC5-E104-EAC7-06A5-1262B172D1D6}"/>
              </a:ext>
            </a:extLst>
          </p:cNvPr>
          <p:cNvSpPr/>
          <p:nvPr/>
        </p:nvSpPr>
        <p:spPr bwMode="auto">
          <a:xfrm>
            <a:off x="462474" y="5769232"/>
            <a:ext cx="11459560" cy="9563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Google Shape;296;p42">
            <a:extLst>
              <a:ext uri="{FF2B5EF4-FFF2-40B4-BE49-F238E27FC236}">
                <a16:creationId xmlns:a16="http://schemas.microsoft.com/office/drawing/2014/main" id="{D74FEA1A-D2C2-96C0-E15C-EACA11C2D6AB}"/>
              </a:ext>
            </a:extLst>
          </p:cNvPr>
          <p:cNvSpPr txBox="1"/>
          <p:nvPr/>
        </p:nvSpPr>
        <p:spPr bwMode="auto">
          <a:xfrm>
            <a:off x="162302" y="652087"/>
            <a:ext cx="11759732" cy="6843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</a:rPr>
              <a:t>Average number of Wi-Fi users during the last 10 days (reported by </a:t>
            </a:r>
            <a:r>
              <a:rPr lang="en-US" sz="2800" dirty="0" err="1">
                <a:solidFill>
                  <a:srgbClr val="1E4E79"/>
                </a:solidFill>
                <a:cs typeface="Calibri"/>
              </a:rPr>
              <a:t>arp</a:t>
            </a:r>
            <a:r>
              <a:rPr lang="en-US" sz="2800" dirty="0">
                <a:solidFill>
                  <a:srgbClr val="1E4E79"/>
                </a:solidFill>
                <a:cs typeface="Calibri"/>
              </a:rPr>
              <a:t>-scan):</a:t>
            </a:r>
          </a:p>
        </p:txBody>
      </p:sp>
      <p:sp>
        <p:nvSpPr>
          <p:cNvPr id="3" name="Google Shape;296;p42">
            <a:extLst>
              <a:ext uri="{FF2B5EF4-FFF2-40B4-BE49-F238E27FC236}">
                <a16:creationId xmlns:a16="http://schemas.microsoft.com/office/drawing/2014/main" id="{21D6542E-C673-281E-2C8F-B130C920401E}"/>
              </a:ext>
            </a:extLst>
          </p:cNvPr>
          <p:cNvSpPr txBox="1"/>
          <p:nvPr/>
        </p:nvSpPr>
        <p:spPr bwMode="auto">
          <a:xfrm>
            <a:off x="506016" y="5812776"/>
            <a:ext cx="11224430" cy="104522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Char char="à"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 Almost no users during the weekend (</a:t>
            </a:r>
            <a:r>
              <a:rPr lang="en-US" sz="2800" b="1" dirty="0">
                <a:solidFill>
                  <a:schemeClr val="tx2"/>
                </a:solidFill>
                <a:cs typeface="Calibri"/>
                <a:sym typeface="Wingdings" panose="05000000000000000000" pitchFamily="2" charset="2"/>
              </a:rPr>
              <a:t>blue rectangle</a:t>
            </a:r>
            <a:r>
              <a:rPr lang="en-US" sz="2800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)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à"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 Higher number of users during the conference days (</a:t>
            </a:r>
            <a:r>
              <a:rPr lang="en-US" sz="2800" b="1" dirty="0">
                <a:solidFill>
                  <a:srgbClr val="00B050"/>
                </a:solidFill>
                <a:cs typeface="Calibri"/>
                <a:sym typeface="Wingdings" panose="05000000000000000000" pitchFamily="2" charset="2"/>
              </a:rPr>
              <a:t>green rectangle</a:t>
            </a:r>
            <a:r>
              <a:rPr lang="en-US" sz="2800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)</a:t>
            </a:r>
            <a:endParaRPr lang="en-US" sz="2800" dirty="0">
              <a:solidFill>
                <a:srgbClr val="1E4E79"/>
              </a:solidFill>
              <a:cs typeface="Calibri"/>
            </a:endParaRPr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BB8A28FE-FF15-FE54-17BB-66596181F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15" y="1721496"/>
            <a:ext cx="8240275" cy="39153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E56A4C-D2E3-C885-B13D-6E6F32C14CD2}"/>
              </a:ext>
            </a:extLst>
          </p:cNvPr>
          <p:cNvSpPr/>
          <p:nvPr/>
        </p:nvSpPr>
        <p:spPr>
          <a:xfrm>
            <a:off x="6383847" y="4066903"/>
            <a:ext cx="1697712" cy="97988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AF846-FA1F-6A54-9CAA-B3E9C7C5D3CF}"/>
              </a:ext>
            </a:extLst>
          </p:cNvPr>
          <p:cNvSpPr/>
          <p:nvPr/>
        </p:nvSpPr>
        <p:spPr>
          <a:xfrm>
            <a:off x="8648173" y="1953993"/>
            <a:ext cx="1697712" cy="9798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87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5;p42">
            <a:extLst>
              <a:ext uri="{FF2B5EF4-FFF2-40B4-BE49-F238E27FC236}">
                <a16:creationId xmlns:a16="http://schemas.microsoft.com/office/drawing/2014/main" id="{50CF4301-13E3-2CA9-4BB9-C28276BE37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5001" y="88872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>
              <a:spcBef>
                <a:spcPts val="0"/>
              </a:spcBef>
              <a:buSzPts val="1800"/>
              <a:defRPr/>
            </a:pPr>
            <a:r>
              <a:rPr lang="en-US" sz="3600" i="1" dirty="0" err="1">
                <a:solidFill>
                  <a:schemeClr val="bg1"/>
                </a:solidFill>
              </a:rPr>
              <a:t>WiFiMon</a:t>
            </a:r>
            <a:r>
              <a:rPr lang="en-US" sz="3600" i="1" dirty="0">
                <a:solidFill>
                  <a:schemeClr val="bg1"/>
                </a:solidFill>
              </a:rPr>
              <a:t> Performance Measurements</a:t>
            </a:r>
            <a:endParaRPr lang="en-GB" sz="3600" i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615CC5-E104-EAC7-06A5-1262B172D1D6}"/>
              </a:ext>
            </a:extLst>
          </p:cNvPr>
          <p:cNvSpPr/>
          <p:nvPr/>
        </p:nvSpPr>
        <p:spPr bwMode="auto">
          <a:xfrm>
            <a:off x="635727" y="2446937"/>
            <a:ext cx="7376160" cy="28827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Google Shape;296;p42">
            <a:extLst>
              <a:ext uri="{FF2B5EF4-FFF2-40B4-BE49-F238E27FC236}">
                <a16:creationId xmlns:a16="http://schemas.microsoft.com/office/drawing/2014/main" id="{D74FEA1A-D2C2-96C0-E15C-EACA11C2D6AB}"/>
              </a:ext>
            </a:extLst>
          </p:cNvPr>
          <p:cNvSpPr txBox="1"/>
          <p:nvPr/>
        </p:nvSpPr>
        <p:spPr bwMode="auto">
          <a:xfrm>
            <a:off x="545479" y="877687"/>
            <a:ext cx="9991892" cy="10218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</a:rPr>
              <a:t>Apart from average measurements, </a:t>
            </a:r>
            <a:r>
              <a:rPr lang="en-US" sz="2800" dirty="0" err="1">
                <a:solidFill>
                  <a:srgbClr val="1E4E79"/>
                </a:solidFill>
                <a:cs typeface="Calibri"/>
              </a:rPr>
              <a:t>WiFiMon</a:t>
            </a:r>
            <a:r>
              <a:rPr lang="en-US" sz="2800" dirty="0">
                <a:solidFill>
                  <a:srgbClr val="1E4E79"/>
                </a:solidFill>
                <a:cs typeface="Calibri"/>
              </a:rPr>
              <a:t> may also report:</a:t>
            </a:r>
          </a:p>
        </p:txBody>
      </p:sp>
      <p:sp>
        <p:nvSpPr>
          <p:cNvPr id="3" name="Google Shape;296;p42">
            <a:extLst>
              <a:ext uri="{FF2B5EF4-FFF2-40B4-BE49-F238E27FC236}">
                <a16:creationId xmlns:a16="http://schemas.microsoft.com/office/drawing/2014/main" id="{21D6542E-C673-281E-2C8F-B130C920401E}"/>
              </a:ext>
            </a:extLst>
          </p:cNvPr>
          <p:cNvSpPr txBox="1"/>
          <p:nvPr/>
        </p:nvSpPr>
        <p:spPr bwMode="auto">
          <a:xfrm>
            <a:off x="806737" y="2446937"/>
            <a:ext cx="5803070" cy="10218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  <a:buFont typeface="Wingdings" panose="05000000000000000000" pitchFamily="2" charset="2"/>
              <a:buChar char="à"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Median values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à"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Maximum values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à"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Minimum values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à"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95</a:t>
            </a:r>
            <a:r>
              <a:rPr lang="en-US" sz="2800" baseline="30000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th</a:t>
            </a:r>
            <a:r>
              <a:rPr lang="en-US" sz="2800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 percentile values</a:t>
            </a:r>
            <a:endParaRPr lang="en-US" sz="2800" dirty="0">
              <a:solidFill>
                <a:srgbClr val="1E4E79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6115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5;p42">
            <a:extLst>
              <a:ext uri="{FF2B5EF4-FFF2-40B4-BE49-F238E27FC236}">
                <a16:creationId xmlns:a16="http://schemas.microsoft.com/office/drawing/2014/main" id="{50CF4301-13E3-2CA9-4BB9-C28276BE37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5001" y="88872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>
              <a:spcBef>
                <a:spcPts val="0"/>
              </a:spcBef>
              <a:buSzPts val="1800"/>
              <a:defRPr/>
            </a:pPr>
            <a:r>
              <a:rPr lang="en-US" sz="3600" i="1" dirty="0">
                <a:solidFill>
                  <a:schemeClr val="bg1"/>
                </a:solidFill>
              </a:rPr>
              <a:t>Average vs Max HTTP Ping RTT</a:t>
            </a:r>
            <a:endParaRPr lang="en-GB" sz="3600" i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615CC5-E104-EAC7-06A5-1262B172D1D6}"/>
              </a:ext>
            </a:extLst>
          </p:cNvPr>
          <p:cNvSpPr/>
          <p:nvPr/>
        </p:nvSpPr>
        <p:spPr bwMode="auto">
          <a:xfrm>
            <a:off x="1246246" y="5808054"/>
            <a:ext cx="9979103" cy="5310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Google Shape;296;p42">
            <a:extLst>
              <a:ext uri="{FF2B5EF4-FFF2-40B4-BE49-F238E27FC236}">
                <a16:creationId xmlns:a16="http://schemas.microsoft.com/office/drawing/2014/main" id="{D74FEA1A-D2C2-96C0-E15C-EACA11C2D6AB}"/>
              </a:ext>
            </a:extLst>
          </p:cNvPr>
          <p:cNvSpPr txBox="1"/>
          <p:nvPr/>
        </p:nvSpPr>
        <p:spPr bwMode="auto">
          <a:xfrm>
            <a:off x="162302" y="656292"/>
            <a:ext cx="11063047" cy="6843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</a:rPr>
              <a:t>Comparison between the average and the maximum HTTP Ping RTT:</a:t>
            </a:r>
          </a:p>
        </p:txBody>
      </p:sp>
      <p:sp>
        <p:nvSpPr>
          <p:cNvPr id="3" name="Google Shape;296;p42">
            <a:extLst>
              <a:ext uri="{FF2B5EF4-FFF2-40B4-BE49-F238E27FC236}">
                <a16:creationId xmlns:a16="http://schemas.microsoft.com/office/drawing/2014/main" id="{21D6542E-C673-281E-2C8F-B130C920401E}"/>
              </a:ext>
            </a:extLst>
          </p:cNvPr>
          <p:cNvSpPr txBox="1"/>
          <p:nvPr/>
        </p:nvSpPr>
        <p:spPr bwMode="auto">
          <a:xfrm>
            <a:off x="1263661" y="5851598"/>
            <a:ext cx="9961688" cy="4875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</a:rPr>
              <a:t>Maximum values of RTT are much higher than the reported average</a:t>
            </a:r>
          </a:p>
        </p:txBody>
      </p:sp>
      <p:pic>
        <p:nvPicPr>
          <p:cNvPr id="6" name="Picture 5" descr="A graph with blue dots&#10;&#10;Description automatically generated with medium confidence">
            <a:extLst>
              <a:ext uri="{FF2B5EF4-FFF2-40B4-BE49-F238E27FC236}">
                <a16:creationId xmlns:a16="http://schemas.microsoft.com/office/drawing/2014/main" id="{AAEA42F2-BE4B-0BF5-D6C3-02FEA0A9E4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56"/>
          <a:stretch/>
        </p:blipFill>
        <p:spPr>
          <a:xfrm>
            <a:off x="639791" y="1832833"/>
            <a:ext cx="5286579" cy="2874458"/>
          </a:xfrm>
          <a:prstGeom prst="rect">
            <a:avLst/>
          </a:prstGeom>
        </p:spPr>
      </p:pic>
      <p:pic>
        <p:nvPicPr>
          <p:cNvPr id="12" name="Picture 1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F1CA32B-2752-A90D-377D-34D62722E8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06"/>
          <a:stretch/>
        </p:blipFill>
        <p:spPr>
          <a:xfrm>
            <a:off x="6574971" y="1602889"/>
            <a:ext cx="4498207" cy="30676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E56A4C-D2E3-C885-B13D-6E6F32C14CD2}"/>
              </a:ext>
            </a:extLst>
          </p:cNvPr>
          <p:cNvSpPr/>
          <p:nvPr/>
        </p:nvSpPr>
        <p:spPr>
          <a:xfrm>
            <a:off x="6688181" y="2038248"/>
            <a:ext cx="495931" cy="24339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497756-525A-AE75-4C81-3DADC9797068}"/>
              </a:ext>
            </a:extLst>
          </p:cNvPr>
          <p:cNvSpPr/>
          <p:nvPr/>
        </p:nvSpPr>
        <p:spPr>
          <a:xfrm>
            <a:off x="734146" y="2001137"/>
            <a:ext cx="463053" cy="25438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9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5;p42">
            <a:extLst>
              <a:ext uri="{FF2B5EF4-FFF2-40B4-BE49-F238E27FC236}">
                <a16:creationId xmlns:a16="http://schemas.microsoft.com/office/drawing/2014/main" id="{A63F4AE3-34D4-914E-6B0E-95E5228C18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0592" y="2029098"/>
            <a:ext cx="10416345" cy="1103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5400" i="1" dirty="0"/>
              <a:t>A Glance in the Future of </a:t>
            </a:r>
            <a:r>
              <a:rPr lang="en-US" sz="5400" i="1" dirty="0" err="1"/>
              <a:t>WiFiMon</a:t>
            </a:r>
            <a:endParaRPr sz="5400" i="1" dirty="0"/>
          </a:p>
        </p:txBody>
      </p:sp>
      <p:sp>
        <p:nvSpPr>
          <p:cNvPr id="3" name="Google Shape;295;p42">
            <a:extLst>
              <a:ext uri="{FF2B5EF4-FFF2-40B4-BE49-F238E27FC236}">
                <a16:creationId xmlns:a16="http://schemas.microsoft.com/office/drawing/2014/main" id="{31AA35A8-0CF5-8107-B646-06359D11D433}"/>
              </a:ext>
            </a:extLst>
          </p:cNvPr>
          <p:cNvSpPr txBox="1">
            <a:spLocks/>
          </p:cNvSpPr>
          <p:nvPr/>
        </p:nvSpPr>
        <p:spPr>
          <a:xfrm>
            <a:off x="1180012" y="4214948"/>
            <a:ext cx="9831976" cy="80772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SzPts val="1800"/>
            </a:pPr>
            <a:r>
              <a:rPr lang="en-US" sz="5400" i="1" dirty="0">
                <a:solidFill>
                  <a:schemeClr val="accent6"/>
                </a:solidFill>
              </a:rPr>
              <a:t>Version 2.2.0</a:t>
            </a:r>
            <a:endParaRPr lang="el-GR" sz="5400" i="1" dirty="0">
              <a:solidFill>
                <a:schemeClr val="accent6"/>
              </a:solidFill>
            </a:endParaRPr>
          </a:p>
          <a:p>
            <a:pPr algn="ctr">
              <a:spcBef>
                <a:spcPts val="0"/>
              </a:spcBef>
              <a:buSzPts val="1800"/>
            </a:pPr>
            <a:r>
              <a:rPr lang="el-GR" sz="5400" i="1" dirty="0">
                <a:solidFill>
                  <a:schemeClr val="accent6"/>
                </a:solidFill>
              </a:rPr>
              <a:t>(</a:t>
            </a:r>
            <a:r>
              <a:rPr lang="en-US" sz="5400" i="1" dirty="0">
                <a:solidFill>
                  <a:schemeClr val="accent6"/>
                </a:solidFill>
              </a:rPr>
              <a:t>expected November 2023)</a:t>
            </a:r>
          </a:p>
        </p:txBody>
      </p:sp>
    </p:spTree>
    <p:extLst>
      <p:ext uri="{BB962C8B-B14F-4D97-AF65-F5344CB8AC3E}">
        <p14:creationId xmlns:p14="http://schemas.microsoft.com/office/powerpoint/2010/main" val="2170057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5;p42">
            <a:extLst>
              <a:ext uri="{FF2B5EF4-FFF2-40B4-BE49-F238E27FC236}">
                <a16:creationId xmlns:a16="http://schemas.microsoft.com/office/drawing/2014/main" id="{50CF4301-13E3-2CA9-4BB9-C28276BE37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5001" y="88872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>
              <a:spcBef>
                <a:spcPts val="0"/>
              </a:spcBef>
              <a:buSzPts val="1800"/>
              <a:defRPr/>
            </a:pPr>
            <a:r>
              <a:rPr lang="en-US" sz="3600" i="1" dirty="0" err="1">
                <a:solidFill>
                  <a:schemeClr val="bg1"/>
                </a:solidFill>
              </a:rPr>
              <a:t>WiFiMon</a:t>
            </a:r>
            <a:r>
              <a:rPr lang="en-US" sz="3600" i="1" dirty="0">
                <a:solidFill>
                  <a:schemeClr val="bg1"/>
                </a:solidFill>
              </a:rPr>
              <a:t> Anomaly Detection Feature</a:t>
            </a:r>
            <a:endParaRPr lang="en-GB" sz="3600" i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615CC5-E104-EAC7-06A5-1262B172D1D6}"/>
              </a:ext>
            </a:extLst>
          </p:cNvPr>
          <p:cNvSpPr/>
          <p:nvPr/>
        </p:nvSpPr>
        <p:spPr bwMode="auto">
          <a:xfrm>
            <a:off x="296094" y="3696776"/>
            <a:ext cx="11660776" cy="30723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Google Shape;296;p42">
            <a:extLst>
              <a:ext uri="{FF2B5EF4-FFF2-40B4-BE49-F238E27FC236}">
                <a16:creationId xmlns:a16="http://schemas.microsoft.com/office/drawing/2014/main" id="{9E794BD3-1748-A29A-6A56-A748404775C1}"/>
              </a:ext>
            </a:extLst>
          </p:cNvPr>
          <p:cNvSpPr txBox="1"/>
          <p:nvPr/>
        </p:nvSpPr>
        <p:spPr bwMode="auto">
          <a:xfrm>
            <a:off x="235132" y="990370"/>
            <a:ext cx="12018030" cy="18137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2800" b="1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Currently (</a:t>
            </a:r>
            <a:r>
              <a:rPr lang="en-US" sz="2800" b="1" dirty="0">
                <a:solidFill>
                  <a:schemeClr val="accent6"/>
                </a:solidFill>
                <a:cs typeface="Calibri"/>
                <a:sym typeface="Wingdings" panose="05000000000000000000" pitchFamily="2" charset="2"/>
              </a:rPr>
              <a:t>version 2.1.1</a:t>
            </a:r>
            <a:r>
              <a:rPr lang="en-US" sz="2800" b="1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):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à"/>
              <a:defRPr/>
            </a:pPr>
            <a:r>
              <a:rPr lang="en-US" sz="2800" dirty="0" err="1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WiFiMon</a:t>
            </a:r>
            <a:r>
              <a:rPr lang="en-US" sz="2800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 administrators are expected to </a:t>
            </a:r>
            <a:r>
              <a:rPr lang="en-US" sz="2800" b="1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manually</a:t>
            </a:r>
            <a:r>
              <a:rPr lang="en-US" sz="2800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 inspect measurements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à"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 No mechanisms to automatically detect important throughput deviations</a:t>
            </a:r>
          </a:p>
        </p:txBody>
      </p:sp>
      <p:sp>
        <p:nvSpPr>
          <p:cNvPr id="3" name="Google Shape;296;p42">
            <a:extLst>
              <a:ext uri="{FF2B5EF4-FFF2-40B4-BE49-F238E27FC236}">
                <a16:creationId xmlns:a16="http://schemas.microsoft.com/office/drawing/2014/main" id="{6FDAFC7D-6317-C6F6-9D77-C16B84A14740}"/>
              </a:ext>
            </a:extLst>
          </p:cNvPr>
          <p:cNvSpPr txBox="1"/>
          <p:nvPr/>
        </p:nvSpPr>
        <p:spPr bwMode="auto">
          <a:xfrm>
            <a:off x="400598" y="3692420"/>
            <a:ext cx="11660776" cy="30767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2800" b="1" dirty="0" err="1">
                <a:solidFill>
                  <a:schemeClr val="accent6"/>
                </a:solidFill>
                <a:cs typeface="Calibri"/>
                <a:sym typeface="Wingdings" panose="05000000000000000000" pitchFamily="2" charset="2"/>
              </a:rPr>
              <a:t>WiFiMon</a:t>
            </a:r>
            <a:r>
              <a:rPr lang="en-US" sz="2800" b="1" dirty="0">
                <a:solidFill>
                  <a:schemeClr val="accent6"/>
                </a:solidFill>
                <a:cs typeface="Calibri"/>
                <a:sym typeface="Wingdings" panose="05000000000000000000" pitchFamily="2" charset="2"/>
              </a:rPr>
              <a:t> v2.2.0 </a:t>
            </a:r>
            <a:r>
              <a:rPr lang="en-US" sz="2800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will introduce mechanisms to analyze throughput time series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à"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Anomalies will be detected using the </a:t>
            </a:r>
            <a:r>
              <a:rPr lang="en-US" sz="2800" b="1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Hampel</a:t>
            </a:r>
            <a:r>
              <a:rPr lang="en-US" sz="2800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 method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à"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Hampel method assesses deviations from a median value evaluated on </a:t>
            </a:r>
            <a:br>
              <a:rPr lang="en-US" sz="2800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</a:br>
            <a:r>
              <a:rPr lang="en-US" sz="2800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  specified measurement windows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à"/>
              <a:defRPr/>
            </a:pPr>
            <a:r>
              <a:rPr lang="en-US" sz="2800" dirty="0" err="1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WiFiMon</a:t>
            </a:r>
            <a:r>
              <a:rPr lang="en-US" sz="2800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 UI has been enriched to support the new feature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à"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Still </a:t>
            </a:r>
            <a:r>
              <a:rPr lang="en-US" sz="2800" b="1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under improvement</a:t>
            </a:r>
          </a:p>
        </p:txBody>
      </p:sp>
    </p:spTree>
    <p:extLst>
      <p:ext uri="{BB962C8B-B14F-4D97-AF65-F5344CB8AC3E}">
        <p14:creationId xmlns:p14="http://schemas.microsoft.com/office/powerpoint/2010/main" val="2451192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5;p42">
            <a:extLst>
              <a:ext uri="{FF2B5EF4-FFF2-40B4-BE49-F238E27FC236}">
                <a16:creationId xmlns:a16="http://schemas.microsoft.com/office/drawing/2014/main" id="{50CF4301-13E3-2CA9-4BB9-C28276BE37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5001" y="88872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>
              <a:spcBef>
                <a:spcPts val="0"/>
              </a:spcBef>
              <a:buSzPts val="1800"/>
              <a:defRPr/>
            </a:pPr>
            <a:r>
              <a:rPr lang="en-US" sz="3600" i="1" dirty="0">
                <a:solidFill>
                  <a:schemeClr val="bg1"/>
                </a:solidFill>
              </a:rPr>
              <a:t>Anomaly Detection UI (1/5)</a:t>
            </a:r>
            <a:endParaRPr lang="en-GB" sz="3600" i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615CC5-E104-EAC7-06A5-1262B172D1D6}"/>
              </a:ext>
            </a:extLst>
          </p:cNvPr>
          <p:cNvSpPr/>
          <p:nvPr/>
        </p:nvSpPr>
        <p:spPr bwMode="auto">
          <a:xfrm>
            <a:off x="1520501" y="5691043"/>
            <a:ext cx="9474921" cy="8490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Google Shape;296;p42">
            <a:extLst>
              <a:ext uri="{FF2B5EF4-FFF2-40B4-BE49-F238E27FC236}">
                <a16:creationId xmlns:a16="http://schemas.microsoft.com/office/drawing/2014/main" id="{6FDAFC7D-6317-C6F6-9D77-C16B84A14740}"/>
              </a:ext>
            </a:extLst>
          </p:cNvPr>
          <p:cNvSpPr txBox="1"/>
          <p:nvPr/>
        </p:nvSpPr>
        <p:spPr bwMode="auto">
          <a:xfrm>
            <a:off x="1520501" y="5686687"/>
            <a:ext cx="9579425" cy="5573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2800" b="1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Step 1: </a:t>
            </a:r>
            <a:r>
              <a:rPr lang="en-US" sz="2800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Specification of the window size, i.e. how many previous </a:t>
            </a:r>
            <a:br>
              <a:rPr lang="en-US" sz="2800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</a:br>
            <a:r>
              <a:rPr lang="en-US" sz="2800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              measurements to use for median value calculation</a:t>
            </a: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96AADB2-52B0-AE6E-7E52-E5C96ABF4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01" y="970375"/>
            <a:ext cx="9211961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02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5;p42">
            <a:extLst>
              <a:ext uri="{FF2B5EF4-FFF2-40B4-BE49-F238E27FC236}">
                <a16:creationId xmlns:a16="http://schemas.microsoft.com/office/drawing/2014/main" id="{50CF4301-13E3-2CA9-4BB9-C28276BE37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5001" y="88872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>
              <a:spcBef>
                <a:spcPts val="0"/>
              </a:spcBef>
              <a:buSzPts val="1800"/>
              <a:defRPr/>
            </a:pPr>
            <a:r>
              <a:rPr lang="en-US" sz="3600" i="1" dirty="0">
                <a:solidFill>
                  <a:schemeClr val="bg1"/>
                </a:solidFill>
              </a:rPr>
              <a:t>Anomaly Detection UI (2/5)</a:t>
            </a:r>
            <a:endParaRPr lang="en-GB" sz="3600" i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615CC5-E104-EAC7-06A5-1262B172D1D6}"/>
              </a:ext>
            </a:extLst>
          </p:cNvPr>
          <p:cNvSpPr/>
          <p:nvPr/>
        </p:nvSpPr>
        <p:spPr bwMode="auto">
          <a:xfrm>
            <a:off x="1154741" y="5734585"/>
            <a:ext cx="9922562" cy="6749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Google Shape;296;p42">
            <a:extLst>
              <a:ext uri="{FF2B5EF4-FFF2-40B4-BE49-F238E27FC236}">
                <a16:creationId xmlns:a16="http://schemas.microsoft.com/office/drawing/2014/main" id="{6FDAFC7D-6317-C6F6-9D77-C16B84A14740}"/>
              </a:ext>
            </a:extLst>
          </p:cNvPr>
          <p:cNvSpPr txBox="1"/>
          <p:nvPr/>
        </p:nvSpPr>
        <p:spPr bwMode="auto">
          <a:xfrm>
            <a:off x="1154741" y="5730229"/>
            <a:ext cx="10148985" cy="5573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2800" b="1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Step 2: </a:t>
            </a:r>
            <a:r>
              <a:rPr lang="en-US" sz="2800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What deviation from the median is considered an anomaly?</a:t>
            </a:r>
          </a:p>
        </p:txBody>
      </p:sp>
      <p:pic>
        <p:nvPicPr>
          <p:cNvPr id="5" name="Picture 4" descr="A screen shot of a computer error&#10;&#10;Description automatically generated">
            <a:extLst>
              <a:ext uri="{FF2B5EF4-FFF2-40B4-BE49-F238E27FC236}">
                <a16:creationId xmlns:a16="http://schemas.microsoft.com/office/drawing/2014/main" id="{FAE18387-A551-BF47-CACD-8652455D7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40" y="1323850"/>
            <a:ext cx="9450119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8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5;p42">
            <a:extLst>
              <a:ext uri="{FF2B5EF4-FFF2-40B4-BE49-F238E27FC236}">
                <a16:creationId xmlns:a16="http://schemas.microsoft.com/office/drawing/2014/main" id="{50CF4301-13E3-2CA9-4BB9-C28276BE37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5001" y="88872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>
              <a:spcBef>
                <a:spcPts val="0"/>
              </a:spcBef>
              <a:buSzPts val="1800"/>
              <a:defRPr/>
            </a:pPr>
            <a:r>
              <a:rPr lang="en-US" sz="3600" i="1" dirty="0">
                <a:solidFill>
                  <a:schemeClr val="bg1"/>
                </a:solidFill>
              </a:rPr>
              <a:t>Past </a:t>
            </a:r>
            <a:r>
              <a:rPr lang="en-US" sz="3600" i="1" dirty="0" err="1">
                <a:solidFill>
                  <a:schemeClr val="bg1"/>
                </a:solidFill>
              </a:rPr>
              <a:t>WiFiMon</a:t>
            </a:r>
            <a:r>
              <a:rPr lang="en-US" sz="3600" i="1" dirty="0">
                <a:solidFill>
                  <a:schemeClr val="bg1"/>
                </a:solidFill>
              </a:rPr>
              <a:t> Pilots (1/2)</a:t>
            </a:r>
            <a:endParaRPr lang="en-GB" sz="3600" i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615CC5-E104-EAC7-06A5-1262B172D1D6}"/>
              </a:ext>
            </a:extLst>
          </p:cNvPr>
          <p:cNvSpPr/>
          <p:nvPr/>
        </p:nvSpPr>
        <p:spPr bwMode="auto">
          <a:xfrm>
            <a:off x="1741713" y="4209220"/>
            <a:ext cx="8806901" cy="233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Google Shape;296;p42">
            <a:extLst>
              <a:ext uri="{FF2B5EF4-FFF2-40B4-BE49-F238E27FC236}">
                <a16:creationId xmlns:a16="http://schemas.microsoft.com/office/drawing/2014/main" id="{9E794BD3-1748-A29A-6A56-A748404775C1}"/>
              </a:ext>
            </a:extLst>
          </p:cNvPr>
          <p:cNvSpPr txBox="1"/>
          <p:nvPr/>
        </p:nvSpPr>
        <p:spPr bwMode="auto">
          <a:xfrm>
            <a:off x="214544" y="770690"/>
            <a:ext cx="11762912" cy="294787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en-US" sz="2800" b="1" dirty="0">
                <a:solidFill>
                  <a:srgbClr val="1E4E79"/>
                </a:solidFill>
                <a:cs typeface="Calibri"/>
              </a:rPr>
              <a:t>TNC19 </a:t>
            </a:r>
            <a:r>
              <a:rPr lang="en-US" sz="2800" dirty="0">
                <a:solidFill>
                  <a:srgbClr val="1E4E79"/>
                </a:solidFill>
                <a:cs typeface="Calibri"/>
              </a:rPr>
              <a:t>(Tallinn, Estonia - June 2019)</a:t>
            </a:r>
          </a:p>
          <a:p>
            <a:pPr indent="-457200">
              <a:spcAft>
                <a:spcPts val="1800"/>
              </a:spcAft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</a:rPr>
              <a:t>Monitored conference Wi-Fi network during TNC19 days</a:t>
            </a:r>
            <a:endParaRPr lang="el-GR" sz="2800" dirty="0">
              <a:solidFill>
                <a:srgbClr val="1E4E79"/>
              </a:solidFill>
              <a:cs typeface="Calibri"/>
            </a:endParaRPr>
          </a:p>
          <a:p>
            <a:pPr indent="-457200">
              <a:spcAft>
                <a:spcPts val="1800"/>
              </a:spcAft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</a:rPr>
              <a:t>Based on </a:t>
            </a:r>
            <a:r>
              <a:rPr lang="en-US" sz="2800" dirty="0" err="1">
                <a:solidFill>
                  <a:srgbClr val="1E4E79"/>
                </a:solidFill>
                <a:cs typeface="Calibri"/>
              </a:rPr>
              <a:t>WiFiMon</a:t>
            </a:r>
            <a:r>
              <a:rPr lang="en-US" sz="2800" dirty="0">
                <a:solidFill>
                  <a:srgbClr val="1E4E79"/>
                </a:solidFill>
                <a:cs typeface="Calibri"/>
              </a:rPr>
              <a:t> Hardware Probe (WHP) measurements – 5 WHP’s</a:t>
            </a:r>
          </a:p>
          <a:p>
            <a:pPr indent="-457200">
              <a:spcAft>
                <a:spcPts val="1800"/>
              </a:spcAft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</a:rPr>
              <a:t>More than 800 participants</a:t>
            </a:r>
            <a:endParaRPr dirty="0"/>
          </a:p>
        </p:txBody>
      </p:sp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194DB262-A1C9-432E-40D0-04BF9BE88CFF}"/>
              </a:ext>
            </a:extLst>
          </p:cNvPr>
          <p:cNvSpPr txBox="1"/>
          <p:nvPr/>
        </p:nvSpPr>
        <p:spPr bwMode="auto">
          <a:xfrm>
            <a:off x="1939685" y="4105962"/>
            <a:ext cx="8397388" cy="2277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indent="0">
              <a:spcAft>
                <a:spcPts val="1200"/>
              </a:spcAft>
              <a:buNone/>
              <a:defRPr/>
            </a:pPr>
            <a:r>
              <a:rPr lang="en-US" b="1" dirty="0">
                <a:solidFill>
                  <a:srgbClr val="1F4E79"/>
                </a:solidFill>
                <a:latin typeface="+mn-lt"/>
              </a:rPr>
              <a:t>Pilot Outcomes:</a:t>
            </a:r>
          </a:p>
          <a:p>
            <a:pPr indent="-457200">
              <a:spcAft>
                <a:spcPts val="1200"/>
              </a:spcAft>
              <a:buFont typeface="Wingdings" panose="05000000000000000000" pitchFamily="2" charset="2"/>
              <a:buChar char="à"/>
              <a:defRPr/>
            </a:pPr>
            <a:r>
              <a:rPr lang="en-US" b="1" dirty="0" err="1">
                <a:solidFill>
                  <a:srgbClr val="1F4E79"/>
                </a:solidFill>
                <a:latin typeface="+mn-lt"/>
                <a:sym typeface="Wingdings" panose="05000000000000000000" pitchFamily="2" charset="2"/>
              </a:rPr>
              <a:t>WiFiMon</a:t>
            </a:r>
            <a:r>
              <a:rPr lang="en-US" b="1" dirty="0">
                <a:solidFill>
                  <a:srgbClr val="1F4E79"/>
                </a:solidFill>
                <a:latin typeface="+mn-lt"/>
                <a:sym typeface="Wingdings" panose="05000000000000000000" pitchFamily="2" charset="2"/>
              </a:rPr>
              <a:t> detects significant throughput drops and delivers useful insight about Wi-Fi performance</a:t>
            </a:r>
          </a:p>
          <a:p>
            <a:pPr indent="-457200">
              <a:spcAft>
                <a:spcPts val="1200"/>
              </a:spcAft>
              <a:buFont typeface="Wingdings" panose="05000000000000000000" pitchFamily="2" charset="2"/>
              <a:buChar char="à"/>
              <a:defRPr/>
            </a:pPr>
            <a:r>
              <a:rPr lang="en-US" b="1" dirty="0">
                <a:solidFill>
                  <a:srgbClr val="1F4E79"/>
                </a:solidFill>
                <a:latin typeface="+mn-lt"/>
                <a:sym typeface="Wingdings" panose="05000000000000000000" pitchFamily="2" charset="2"/>
              </a:rPr>
              <a:t>First </a:t>
            </a:r>
            <a:r>
              <a:rPr lang="en-US" b="1" dirty="0" err="1">
                <a:solidFill>
                  <a:srgbClr val="1F4E79"/>
                </a:solidFill>
                <a:latin typeface="+mn-lt"/>
                <a:sym typeface="Wingdings" panose="05000000000000000000" pitchFamily="2" charset="2"/>
              </a:rPr>
              <a:t>WiFiMon</a:t>
            </a:r>
            <a:r>
              <a:rPr lang="en-US" b="1" dirty="0">
                <a:solidFill>
                  <a:srgbClr val="1F4E79"/>
                </a:solidFill>
                <a:latin typeface="+mn-lt"/>
                <a:sym typeface="Wingdings" panose="05000000000000000000" pitchFamily="2" charset="2"/>
              </a:rPr>
              <a:t> crash test was considered successful 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4959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5;p42">
            <a:extLst>
              <a:ext uri="{FF2B5EF4-FFF2-40B4-BE49-F238E27FC236}">
                <a16:creationId xmlns:a16="http://schemas.microsoft.com/office/drawing/2014/main" id="{50CF4301-13E3-2CA9-4BB9-C28276BE37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5001" y="88872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>
              <a:spcBef>
                <a:spcPts val="0"/>
              </a:spcBef>
              <a:buSzPts val="1800"/>
              <a:defRPr/>
            </a:pPr>
            <a:r>
              <a:rPr lang="en-US" sz="3600" i="1" dirty="0">
                <a:solidFill>
                  <a:schemeClr val="bg1"/>
                </a:solidFill>
              </a:rPr>
              <a:t>Anomaly Detection UI (3/5)</a:t>
            </a:r>
            <a:endParaRPr lang="en-GB" sz="3600" i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615CC5-E104-EAC7-06A5-1262B172D1D6}"/>
              </a:ext>
            </a:extLst>
          </p:cNvPr>
          <p:cNvSpPr/>
          <p:nvPr/>
        </p:nvSpPr>
        <p:spPr bwMode="auto">
          <a:xfrm>
            <a:off x="2419233" y="5542997"/>
            <a:ext cx="7353533" cy="6749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Google Shape;296;p42">
            <a:extLst>
              <a:ext uri="{FF2B5EF4-FFF2-40B4-BE49-F238E27FC236}">
                <a16:creationId xmlns:a16="http://schemas.microsoft.com/office/drawing/2014/main" id="{6FDAFC7D-6317-C6F6-9D77-C16B84A14740}"/>
              </a:ext>
            </a:extLst>
          </p:cNvPr>
          <p:cNvSpPr txBox="1"/>
          <p:nvPr/>
        </p:nvSpPr>
        <p:spPr bwMode="auto">
          <a:xfrm>
            <a:off x="2419234" y="5538641"/>
            <a:ext cx="7518996" cy="5573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2800" b="1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Step 3: </a:t>
            </a:r>
            <a:r>
              <a:rPr lang="en-US" sz="2800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How many days to include in the analysis?</a:t>
            </a: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E4B3115-1C64-640D-B2A9-9C21805D0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2" y="1457523"/>
            <a:ext cx="9145276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50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5;p42">
            <a:extLst>
              <a:ext uri="{FF2B5EF4-FFF2-40B4-BE49-F238E27FC236}">
                <a16:creationId xmlns:a16="http://schemas.microsoft.com/office/drawing/2014/main" id="{50CF4301-13E3-2CA9-4BB9-C28276BE37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5001" y="88872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>
              <a:spcBef>
                <a:spcPts val="0"/>
              </a:spcBef>
              <a:buSzPts val="1800"/>
              <a:defRPr/>
            </a:pPr>
            <a:r>
              <a:rPr lang="en-US" sz="3600" i="1" dirty="0">
                <a:solidFill>
                  <a:schemeClr val="bg1"/>
                </a:solidFill>
              </a:rPr>
              <a:t>Anomaly Detection UI (4/5)</a:t>
            </a:r>
            <a:endParaRPr lang="en-GB" sz="3600" i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615CC5-E104-EAC7-06A5-1262B172D1D6}"/>
              </a:ext>
            </a:extLst>
          </p:cNvPr>
          <p:cNvSpPr/>
          <p:nvPr/>
        </p:nvSpPr>
        <p:spPr bwMode="auto">
          <a:xfrm>
            <a:off x="2419233" y="5542997"/>
            <a:ext cx="7353533" cy="6749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Google Shape;296;p42">
            <a:extLst>
              <a:ext uri="{FF2B5EF4-FFF2-40B4-BE49-F238E27FC236}">
                <a16:creationId xmlns:a16="http://schemas.microsoft.com/office/drawing/2014/main" id="{6FDAFC7D-6317-C6F6-9D77-C16B84A14740}"/>
              </a:ext>
            </a:extLst>
          </p:cNvPr>
          <p:cNvSpPr txBox="1"/>
          <p:nvPr/>
        </p:nvSpPr>
        <p:spPr bwMode="auto">
          <a:xfrm>
            <a:off x="2419234" y="5538641"/>
            <a:ext cx="7518996" cy="5573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2800" b="1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Step 4: </a:t>
            </a:r>
            <a:r>
              <a:rPr lang="en-US" sz="2800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Which time series do we want to inspect?</a:t>
            </a:r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F569AC6D-9E01-1BC1-09B2-63E5CEBAE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50" y="1545635"/>
            <a:ext cx="9297698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49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5;p42">
            <a:extLst>
              <a:ext uri="{FF2B5EF4-FFF2-40B4-BE49-F238E27FC236}">
                <a16:creationId xmlns:a16="http://schemas.microsoft.com/office/drawing/2014/main" id="{50CF4301-13E3-2CA9-4BB9-C28276BE37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5001" y="88872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>
              <a:spcBef>
                <a:spcPts val="0"/>
              </a:spcBef>
              <a:buSzPts val="1800"/>
              <a:defRPr/>
            </a:pPr>
            <a:r>
              <a:rPr lang="en-US" sz="3600" i="1" dirty="0">
                <a:solidFill>
                  <a:schemeClr val="bg1"/>
                </a:solidFill>
              </a:rPr>
              <a:t>Anomaly Detection UI (5/5)</a:t>
            </a:r>
            <a:endParaRPr lang="en-GB" sz="3600" i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615CC5-E104-EAC7-06A5-1262B172D1D6}"/>
              </a:ext>
            </a:extLst>
          </p:cNvPr>
          <p:cNvSpPr/>
          <p:nvPr/>
        </p:nvSpPr>
        <p:spPr bwMode="auto">
          <a:xfrm>
            <a:off x="2419233" y="5542997"/>
            <a:ext cx="7438870" cy="6749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Google Shape;296;p42">
            <a:extLst>
              <a:ext uri="{FF2B5EF4-FFF2-40B4-BE49-F238E27FC236}">
                <a16:creationId xmlns:a16="http://schemas.microsoft.com/office/drawing/2014/main" id="{6FDAFC7D-6317-C6F6-9D77-C16B84A14740}"/>
              </a:ext>
            </a:extLst>
          </p:cNvPr>
          <p:cNvSpPr txBox="1"/>
          <p:nvPr/>
        </p:nvSpPr>
        <p:spPr bwMode="auto">
          <a:xfrm>
            <a:off x="2419234" y="5538641"/>
            <a:ext cx="7518996" cy="5573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2800" b="1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Step 5: </a:t>
            </a:r>
            <a:r>
              <a:rPr lang="en-US" sz="2800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Symbolic name of the considered test-tool</a:t>
            </a:r>
          </a:p>
        </p:txBody>
      </p:sp>
      <p:pic>
        <p:nvPicPr>
          <p:cNvPr id="5" name="Picture 4" descr="A screenshot of a computer test&#10;&#10;Description automatically generated">
            <a:extLst>
              <a:ext uri="{FF2B5EF4-FFF2-40B4-BE49-F238E27FC236}">
                <a16:creationId xmlns:a16="http://schemas.microsoft.com/office/drawing/2014/main" id="{E3F235A3-4D8B-09CA-677B-0A0DCEE52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857" y="1606242"/>
            <a:ext cx="9135750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58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5;p42">
            <a:extLst>
              <a:ext uri="{FF2B5EF4-FFF2-40B4-BE49-F238E27FC236}">
                <a16:creationId xmlns:a16="http://schemas.microsoft.com/office/drawing/2014/main" id="{50CF4301-13E3-2CA9-4BB9-C28276BE37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5001" y="88872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>
              <a:spcBef>
                <a:spcPts val="0"/>
              </a:spcBef>
              <a:buSzPts val="1800"/>
              <a:defRPr/>
            </a:pPr>
            <a:r>
              <a:rPr lang="en-US" sz="3600" i="1" dirty="0">
                <a:solidFill>
                  <a:schemeClr val="bg1"/>
                </a:solidFill>
              </a:rPr>
              <a:t>Results for ASNET-AM Pilot (1/2)</a:t>
            </a:r>
            <a:endParaRPr lang="en-GB" sz="3600" i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615CC5-E104-EAC7-06A5-1262B172D1D6}"/>
              </a:ext>
            </a:extLst>
          </p:cNvPr>
          <p:cNvSpPr/>
          <p:nvPr/>
        </p:nvSpPr>
        <p:spPr bwMode="auto">
          <a:xfrm>
            <a:off x="1977047" y="6058914"/>
            <a:ext cx="8682246" cy="6749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Google Shape;296;p42">
            <a:extLst>
              <a:ext uri="{FF2B5EF4-FFF2-40B4-BE49-F238E27FC236}">
                <a16:creationId xmlns:a16="http://schemas.microsoft.com/office/drawing/2014/main" id="{6FDAFC7D-6317-C6F6-9D77-C16B84A14740}"/>
              </a:ext>
            </a:extLst>
          </p:cNvPr>
          <p:cNvSpPr txBox="1"/>
          <p:nvPr/>
        </p:nvSpPr>
        <p:spPr bwMode="auto">
          <a:xfrm>
            <a:off x="2046717" y="6117693"/>
            <a:ext cx="9082838" cy="5573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2800" b="1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Red dots indicate points that should be further inspected</a:t>
            </a:r>
            <a:endParaRPr lang="en-US" sz="2800" dirty="0">
              <a:solidFill>
                <a:srgbClr val="1E4E79"/>
              </a:solidFill>
              <a:cs typeface="Calibri"/>
              <a:sym typeface="Wingdings" panose="05000000000000000000" pitchFamily="2" charset="2"/>
            </a:endParaRPr>
          </a:p>
        </p:txBody>
      </p:sp>
      <p:pic>
        <p:nvPicPr>
          <p:cNvPr id="6" name="Picture 5" descr="A graph with blue lines and red dots&#10;&#10;Description automatically generated">
            <a:extLst>
              <a:ext uri="{FF2B5EF4-FFF2-40B4-BE49-F238E27FC236}">
                <a16:creationId xmlns:a16="http://schemas.microsoft.com/office/drawing/2014/main" id="{5EA94DBD-0EC2-83EA-28A6-147AEEE5B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23" y="731099"/>
            <a:ext cx="10199601" cy="526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52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5;p42">
            <a:extLst>
              <a:ext uri="{FF2B5EF4-FFF2-40B4-BE49-F238E27FC236}">
                <a16:creationId xmlns:a16="http://schemas.microsoft.com/office/drawing/2014/main" id="{50CF4301-13E3-2CA9-4BB9-C28276BE37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5001" y="88872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>
              <a:spcBef>
                <a:spcPts val="0"/>
              </a:spcBef>
              <a:buSzPts val="1800"/>
              <a:defRPr/>
            </a:pPr>
            <a:r>
              <a:rPr lang="en-US" sz="3600" i="1" dirty="0">
                <a:solidFill>
                  <a:schemeClr val="bg1"/>
                </a:solidFill>
              </a:rPr>
              <a:t>Results for ASNET-AM Pilot (2/2)</a:t>
            </a:r>
            <a:endParaRPr lang="en-GB" sz="3600" i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615CC5-E104-EAC7-06A5-1262B172D1D6}"/>
              </a:ext>
            </a:extLst>
          </p:cNvPr>
          <p:cNvSpPr/>
          <p:nvPr/>
        </p:nvSpPr>
        <p:spPr bwMode="auto">
          <a:xfrm>
            <a:off x="818608" y="5649605"/>
            <a:ext cx="10389319" cy="1003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Google Shape;296;p42">
            <a:extLst>
              <a:ext uri="{FF2B5EF4-FFF2-40B4-BE49-F238E27FC236}">
                <a16:creationId xmlns:a16="http://schemas.microsoft.com/office/drawing/2014/main" id="{6FDAFC7D-6317-C6F6-9D77-C16B84A14740}"/>
              </a:ext>
            </a:extLst>
          </p:cNvPr>
          <p:cNvSpPr txBox="1"/>
          <p:nvPr/>
        </p:nvSpPr>
        <p:spPr bwMode="auto">
          <a:xfrm>
            <a:off x="957944" y="5649604"/>
            <a:ext cx="10502537" cy="94495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2800" b="1" dirty="0">
                <a:solidFill>
                  <a:srgbClr val="1E4E79"/>
                </a:solidFill>
                <a:cs typeface="Calibri"/>
                <a:sym typeface="Wingdings" panose="05000000000000000000" pitchFamily="2" charset="2"/>
              </a:rPr>
              <a:t>Stricter Hampel method parameters (e.g. “10” in step 2) may return less red dots, i.e. anomaly indications that are more serious</a:t>
            </a:r>
            <a:endParaRPr lang="en-US" sz="2800" dirty="0">
              <a:solidFill>
                <a:srgbClr val="1E4E79"/>
              </a:solidFill>
              <a:cs typeface="Calibri"/>
              <a:sym typeface="Wingdings" panose="05000000000000000000" pitchFamily="2" charset="2"/>
            </a:endParaRPr>
          </a:p>
        </p:txBody>
      </p:sp>
      <p:pic>
        <p:nvPicPr>
          <p:cNvPr id="5" name="Picture 4" descr="A graph with blue lines&#10;&#10;Description automatically generated">
            <a:extLst>
              <a:ext uri="{FF2B5EF4-FFF2-40B4-BE49-F238E27FC236}">
                <a16:creationId xmlns:a16="http://schemas.microsoft.com/office/drawing/2014/main" id="{03010550-616B-2B6F-1039-4710B2B186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" t="5655" r="3506" b="1431"/>
          <a:stretch/>
        </p:blipFill>
        <p:spPr>
          <a:xfrm>
            <a:off x="1410791" y="742811"/>
            <a:ext cx="9145862" cy="469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10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5957C4-33F6-A01F-C64A-191BBE10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518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5;p42">
            <a:extLst>
              <a:ext uri="{FF2B5EF4-FFF2-40B4-BE49-F238E27FC236}">
                <a16:creationId xmlns:a16="http://schemas.microsoft.com/office/drawing/2014/main" id="{50CF4301-13E3-2CA9-4BB9-C28276BE37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5001" y="88872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>
              <a:spcBef>
                <a:spcPts val="0"/>
              </a:spcBef>
              <a:buSzPts val="1800"/>
              <a:defRPr/>
            </a:pPr>
            <a:r>
              <a:rPr lang="en-US" sz="3600" i="1" dirty="0">
                <a:solidFill>
                  <a:schemeClr val="bg1"/>
                </a:solidFill>
              </a:rPr>
              <a:t>Past </a:t>
            </a:r>
            <a:r>
              <a:rPr lang="en-US" sz="3600" i="1" dirty="0" err="1">
                <a:solidFill>
                  <a:schemeClr val="bg1"/>
                </a:solidFill>
              </a:rPr>
              <a:t>WiFiMon</a:t>
            </a:r>
            <a:r>
              <a:rPr lang="en-US" sz="3600" i="1" dirty="0">
                <a:solidFill>
                  <a:schemeClr val="bg1"/>
                </a:solidFill>
              </a:rPr>
              <a:t> Pilots (2/2)</a:t>
            </a:r>
            <a:endParaRPr lang="en-GB" sz="3600" i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615CC5-E104-EAC7-06A5-1262B172D1D6}"/>
              </a:ext>
            </a:extLst>
          </p:cNvPr>
          <p:cNvSpPr/>
          <p:nvPr/>
        </p:nvSpPr>
        <p:spPr bwMode="auto">
          <a:xfrm>
            <a:off x="214543" y="3884021"/>
            <a:ext cx="11807731" cy="26848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Google Shape;296;p42">
            <a:extLst>
              <a:ext uri="{FF2B5EF4-FFF2-40B4-BE49-F238E27FC236}">
                <a16:creationId xmlns:a16="http://schemas.microsoft.com/office/drawing/2014/main" id="{9E794BD3-1748-A29A-6A56-A748404775C1}"/>
              </a:ext>
            </a:extLst>
          </p:cNvPr>
          <p:cNvSpPr txBox="1"/>
          <p:nvPr/>
        </p:nvSpPr>
        <p:spPr bwMode="auto">
          <a:xfrm>
            <a:off x="214544" y="770690"/>
            <a:ext cx="11762912" cy="294787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en-US" sz="2800" b="1" dirty="0">
                <a:solidFill>
                  <a:srgbClr val="1E4E79"/>
                </a:solidFill>
                <a:cs typeface="Calibri"/>
              </a:rPr>
              <a:t>GÉANT Symposium 2020 </a:t>
            </a:r>
            <a:r>
              <a:rPr lang="en-US" sz="2800" dirty="0">
                <a:solidFill>
                  <a:srgbClr val="1E4E79"/>
                </a:solidFill>
                <a:cs typeface="Calibri"/>
              </a:rPr>
              <a:t>(Ljubljana, Slovenia - February 2020)</a:t>
            </a:r>
          </a:p>
          <a:p>
            <a:pPr indent="-457200">
              <a:spcAft>
                <a:spcPts val="1800"/>
              </a:spcAft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</a:rPr>
              <a:t>Monitored </a:t>
            </a:r>
            <a:r>
              <a:rPr lang="en-US" sz="2800" b="1" dirty="0" err="1">
                <a:solidFill>
                  <a:srgbClr val="1E4E79"/>
                </a:solidFill>
                <a:cs typeface="Calibri"/>
              </a:rPr>
              <a:t>eduroam</a:t>
            </a:r>
            <a:r>
              <a:rPr lang="en-US" sz="2800" dirty="0">
                <a:solidFill>
                  <a:srgbClr val="1E4E79"/>
                </a:solidFill>
                <a:cs typeface="Calibri"/>
              </a:rPr>
              <a:t> during the conference days</a:t>
            </a:r>
            <a:endParaRPr lang="el-GR" sz="2800" dirty="0">
              <a:solidFill>
                <a:srgbClr val="1E4E79"/>
              </a:solidFill>
              <a:cs typeface="Calibri"/>
            </a:endParaRPr>
          </a:p>
          <a:p>
            <a:pPr indent="-457200">
              <a:spcAft>
                <a:spcPts val="1800"/>
              </a:spcAft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</a:rPr>
              <a:t>Based on both crowdsourced and probe measurements (7 WHP’s)</a:t>
            </a:r>
          </a:p>
          <a:p>
            <a:pPr indent="-457200">
              <a:spcAft>
                <a:spcPts val="1800"/>
              </a:spcAft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</a:rPr>
              <a:t>Roughly 250 participants</a:t>
            </a:r>
            <a:endParaRPr dirty="0"/>
          </a:p>
        </p:txBody>
      </p:sp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194DB262-A1C9-432E-40D0-04BF9BE88CFF}"/>
              </a:ext>
            </a:extLst>
          </p:cNvPr>
          <p:cNvSpPr txBox="1"/>
          <p:nvPr/>
        </p:nvSpPr>
        <p:spPr bwMode="auto">
          <a:xfrm>
            <a:off x="269966" y="3801723"/>
            <a:ext cx="11652067" cy="2277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indent="0">
              <a:spcAft>
                <a:spcPts val="1200"/>
              </a:spcAft>
              <a:buNone/>
              <a:defRPr/>
            </a:pPr>
            <a:r>
              <a:rPr lang="en-US" b="1" dirty="0">
                <a:solidFill>
                  <a:srgbClr val="1F4E79"/>
                </a:solidFill>
                <a:latin typeface="+mn-lt"/>
              </a:rPr>
              <a:t>Pilot Outcomes:</a:t>
            </a:r>
          </a:p>
          <a:p>
            <a:pPr indent="-457200">
              <a:spcAft>
                <a:spcPts val="1200"/>
              </a:spcAft>
              <a:buFont typeface="Wingdings" panose="05000000000000000000" pitchFamily="2" charset="2"/>
              <a:buChar char="à"/>
              <a:defRPr/>
            </a:pPr>
            <a:r>
              <a:rPr lang="en-US" b="1" dirty="0" err="1">
                <a:solidFill>
                  <a:srgbClr val="1F4E79"/>
                </a:solidFill>
                <a:latin typeface="+mn-lt"/>
                <a:sym typeface="Wingdings" panose="05000000000000000000" pitchFamily="2" charset="2"/>
              </a:rPr>
              <a:t>WiFiMon</a:t>
            </a:r>
            <a:r>
              <a:rPr lang="en-US" b="1" dirty="0">
                <a:solidFill>
                  <a:srgbClr val="1F4E79"/>
                </a:solidFill>
                <a:latin typeface="+mn-lt"/>
                <a:sym typeface="Wingdings" panose="05000000000000000000" pitchFamily="2" charset="2"/>
              </a:rPr>
              <a:t> detects Wi-Fi performance degradation</a:t>
            </a:r>
          </a:p>
          <a:p>
            <a:pPr indent="-457200">
              <a:spcAft>
                <a:spcPts val="1200"/>
              </a:spcAft>
              <a:buFont typeface="Wingdings" panose="05000000000000000000" pitchFamily="2" charset="2"/>
              <a:buChar char="à"/>
              <a:defRPr/>
            </a:pPr>
            <a:r>
              <a:rPr lang="en-US" b="1" dirty="0">
                <a:solidFill>
                  <a:srgbClr val="1F4E79"/>
                </a:solidFill>
                <a:latin typeface="+mn-lt"/>
                <a:sym typeface="Wingdings" panose="05000000000000000000" pitchFamily="2" charset="2"/>
              </a:rPr>
              <a:t>Probe measurements verify the trends of crowdsourced measurements</a:t>
            </a:r>
          </a:p>
          <a:p>
            <a:pPr indent="-457200">
              <a:spcAft>
                <a:spcPts val="1200"/>
              </a:spcAft>
              <a:buFont typeface="Wingdings" panose="05000000000000000000" pitchFamily="2" charset="2"/>
              <a:buChar char="à"/>
              <a:defRPr/>
            </a:pPr>
            <a:r>
              <a:rPr lang="en-US" b="1" dirty="0" err="1">
                <a:solidFill>
                  <a:srgbClr val="1F4E79"/>
                </a:solidFill>
                <a:latin typeface="+mn-lt"/>
                <a:sym typeface="Wingdings" panose="05000000000000000000" pitchFamily="2" charset="2"/>
              </a:rPr>
              <a:t>WiFiMon</a:t>
            </a:r>
            <a:r>
              <a:rPr lang="en-US" b="1" dirty="0">
                <a:solidFill>
                  <a:srgbClr val="1F4E79"/>
                </a:solidFill>
                <a:latin typeface="+mn-lt"/>
                <a:sym typeface="Wingdings" panose="05000000000000000000" pitchFamily="2" charset="2"/>
              </a:rPr>
              <a:t> detects drops that are not reported by WLAN NIC measurements</a:t>
            </a:r>
            <a:endParaRPr lang="en-US" b="1" dirty="0">
              <a:solidFill>
                <a:srgbClr val="FF0000"/>
              </a:solidFill>
              <a:latin typeface="+mn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180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5;p42">
            <a:extLst>
              <a:ext uri="{FF2B5EF4-FFF2-40B4-BE49-F238E27FC236}">
                <a16:creationId xmlns:a16="http://schemas.microsoft.com/office/drawing/2014/main" id="{50CF4301-13E3-2CA9-4BB9-C28276BE37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5001" y="88872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>
              <a:spcBef>
                <a:spcPts val="0"/>
              </a:spcBef>
              <a:buSzPts val="1800"/>
              <a:defRPr/>
            </a:pPr>
            <a:r>
              <a:rPr lang="en-US" sz="3600" i="1" dirty="0">
                <a:solidFill>
                  <a:schemeClr val="bg1"/>
                </a:solidFill>
              </a:rPr>
              <a:t>ASNET-AM Pilot Details (1/2)</a:t>
            </a:r>
            <a:endParaRPr lang="en-GB" sz="3600" i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615CC5-E104-EAC7-06A5-1262B172D1D6}"/>
              </a:ext>
            </a:extLst>
          </p:cNvPr>
          <p:cNvSpPr/>
          <p:nvPr/>
        </p:nvSpPr>
        <p:spPr bwMode="auto">
          <a:xfrm>
            <a:off x="1663540" y="4440836"/>
            <a:ext cx="9056715" cy="2277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Google Shape;296;p42">
            <a:extLst>
              <a:ext uri="{FF2B5EF4-FFF2-40B4-BE49-F238E27FC236}">
                <a16:creationId xmlns:a16="http://schemas.microsoft.com/office/drawing/2014/main" id="{9E794BD3-1748-A29A-6A56-A748404775C1}"/>
              </a:ext>
            </a:extLst>
          </p:cNvPr>
          <p:cNvSpPr txBox="1"/>
          <p:nvPr/>
        </p:nvSpPr>
        <p:spPr bwMode="auto">
          <a:xfrm>
            <a:off x="0" y="1509370"/>
            <a:ext cx="12192000" cy="248315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</a:rPr>
              <a:t>Monitoring </a:t>
            </a:r>
            <a:r>
              <a:rPr lang="en-US" sz="2800" b="1" dirty="0" err="1">
                <a:solidFill>
                  <a:srgbClr val="1E4E79"/>
                </a:solidFill>
                <a:cs typeface="Calibri"/>
              </a:rPr>
              <a:t>eduroam</a:t>
            </a:r>
            <a:r>
              <a:rPr lang="en-US" sz="2800" dirty="0">
                <a:solidFill>
                  <a:srgbClr val="1E4E79"/>
                </a:solidFill>
                <a:cs typeface="Calibri"/>
              </a:rPr>
              <a:t> at the Institute for Informatics and Automation </a:t>
            </a:r>
            <a:br>
              <a:rPr lang="en-US" sz="2800" dirty="0">
                <a:solidFill>
                  <a:srgbClr val="1E4E79"/>
                </a:solidFill>
                <a:cs typeface="Calibri"/>
              </a:rPr>
            </a:br>
            <a:r>
              <a:rPr lang="en-US" sz="2800" dirty="0">
                <a:solidFill>
                  <a:srgbClr val="1E4E79"/>
                </a:solidFill>
                <a:cs typeface="Calibri"/>
              </a:rPr>
              <a:t>   Problems (IIAP) - National Academy of Sciences of Armenia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</a:rPr>
              <a:t>Monitoring since </a:t>
            </a:r>
            <a:r>
              <a:rPr lang="en-US" sz="2800" b="1" dirty="0">
                <a:solidFill>
                  <a:srgbClr val="1E4E79"/>
                </a:solidFill>
                <a:cs typeface="Calibri"/>
              </a:rPr>
              <a:t>September 21</a:t>
            </a:r>
            <a:r>
              <a:rPr lang="en-US" sz="2800" b="1" baseline="30000" dirty="0">
                <a:solidFill>
                  <a:srgbClr val="1E4E79"/>
                </a:solidFill>
                <a:cs typeface="Calibri"/>
              </a:rPr>
              <a:t>st</a:t>
            </a:r>
            <a:r>
              <a:rPr lang="en-US" sz="2800" b="1" dirty="0">
                <a:solidFill>
                  <a:srgbClr val="1E4E79"/>
                </a:solidFill>
                <a:cs typeface="Calibri"/>
              </a:rPr>
              <a:t>  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</a:rPr>
              <a:t>Monitoring about 50-100 people (researchers, professors, engineers, students)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</a:rPr>
              <a:t>Measurements from 1 WHP (Raspberry Pi 4 Model B) – placed on the floor</a:t>
            </a:r>
          </a:p>
          <a:p>
            <a:pPr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</a:rPr>
              <a:t>WAS/WTS installed in a single VM with 4 vCPU’s, 8 GB RAM (</a:t>
            </a:r>
            <a:r>
              <a:rPr lang="en-US" sz="2800" dirty="0" err="1">
                <a:solidFill>
                  <a:srgbClr val="1E4E79"/>
                </a:solidFill>
                <a:cs typeface="Calibri"/>
              </a:rPr>
              <a:t>WiFiMon</a:t>
            </a:r>
            <a:r>
              <a:rPr lang="en-US" sz="2800" dirty="0">
                <a:solidFill>
                  <a:srgbClr val="1E4E79"/>
                </a:solidFill>
                <a:cs typeface="Calibri"/>
              </a:rPr>
              <a:t> v. 2.1.0)</a:t>
            </a:r>
            <a:endParaRPr dirty="0"/>
          </a:p>
        </p:txBody>
      </p:sp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194DB262-A1C9-432E-40D0-04BF9BE88CFF}"/>
              </a:ext>
            </a:extLst>
          </p:cNvPr>
          <p:cNvSpPr txBox="1"/>
          <p:nvPr/>
        </p:nvSpPr>
        <p:spPr bwMode="auto">
          <a:xfrm>
            <a:off x="1698174" y="4394130"/>
            <a:ext cx="9022081" cy="2277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indent="0">
              <a:spcAft>
                <a:spcPts val="1200"/>
              </a:spcAft>
              <a:buNone/>
              <a:defRPr/>
            </a:pPr>
            <a:r>
              <a:rPr lang="en-US" b="1" dirty="0">
                <a:solidFill>
                  <a:srgbClr val="1F4E79"/>
                </a:solidFill>
                <a:latin typeface="+mn-lt"/>
              </a:rPr>
              <a:t>Pilot Goal:</a:t>
            </a:r>
          </a:p>
          <a:p>
            <a:pPr indent="-457200">
              <a:spcAft>
                <a:spcPts val="1200"/>
              </a:spcAft>
              <a:buFont typeface="Wingdings" panose="05000000000000000000" pitchFamily="2" charset="2"/>
              <a:buChar char="à"/>
              <a:defRPr/>
            </a:pPr>
            <a:r>
              <a:rPr lang="en-US" b="1" dirty="0">
                <a:solidFill>
                  <a:srgbClr val="1F4E79"/>
                </a:solidFill>
                <a:latin typeface="+mn-lt"/>
              </a:rPr>
              <a:t>Experiment with newly introduced </a:t>
            </a:r>
            <a:r>
              <a:rPr lang="en-US" b="1" dirty="0" err="1">
                <a:solidFill>
                  <a:srgbClr val="1F4E79"/>
                </a:solidFill>
                <a:latin typeface="+mn-lt"/>
              </a:rPr>
              <a:t>WiFiMon</a:t>
            </a:r>
            <a:r>
              <a:rPr lang="en-US" b="1" dirty="0">
                <a:solidFill>
                  <a:srgbClr val="1F4E79"/>
                </a:solidFill>
                <a:latin typeface="+mn-lt"/>
              </a:rPr>
              <a:t> features</a:t>
            </a:r>
            <a:endParaRPr lang="en-US" b="1" dirty="0">
              <a:solidFill>
                <a:srgbClr val="FF0000"/>
              </a:solidFill>
              <a:latin typeface="+mn-lt"/>
            </a:endParaRPr>
          </a:p>
          <a:p>
            <a:pPr indent="-457200">
              <a:spcAft>
                <a:spcPts val="1200"/>
              </a:spcAft>
              <a:buFont typeface="Wingdings" panose="05000000000000000000" pitchFamily="2" charset="2"/>
              <a:buChar char="à"/>
              <a:defRPr/>
            </a:pPr>
            <a:r>
              <a:rPr lang="en-US" b="1" dirty="0">
                <a:solidFill>
                  <a:srgbClr val="1F4E79"/>
                </a:solidFill>
                <a:latin typeface="+mn-lt"/>
              </a:rPr>
              <a:t>Help ASNET-AM Wi-Fi administrators identify interesting points requiring further inspection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8F2661-9945-3642-0F60-82BE52187C46}"/>
              </a:ext>
            </a:extLst>
          </p:cNvPr>
          <p:cNvSpPr/>
          <p:nvPr/>
        </p:nvSpPr>
        <p:spPr bwMode="auto">
          <a:xfrm>
            <a:off x="3313095" y="711717"/>
            <a:ext cx="5299682" cy="6620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Google Shape;296;p42">
            <a:extLst>
              <a:ext uri="{FF2B5EF4-FFF2-40B4-BE49-F238E27FC236}">
                <a16:creationId xmlns:a16="http://schemas.microsoft.com/office/drawing/2014/main" id="{DD1FD9AD-98A4-E436-E9FD-FA6BA62B27B6}"/>
              </a:ext>
            </a:extLst>
          </p:cNvPr>
          <p:cNvSpPr txBox="1"/>
          <p:nvPr/>
        </p:nvSpPr>
        <p:spPr bwMode="auto">
          <a:xfrm>
            <a:off x="3358681" y="711716"/>
            <a:ext cx="5515353" cy="72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indent="0">
              <a:spcAft>
                <a:spcPts val="1200"/>
              </a:spcAft>
              <a:buNone/>
              <a:defRPr/>
            </a:pPr>
            <a:r>
              <a:rPr lang="en-US" b="1" dirty="0">
                <a:latin typeface="+mn-lt"/>
                <a:ea typeface="+mn-ea"/>
              </a:rPr>
              <a:t>The 3rd </a:t>
            </a:r>
            <a:r>
              <a:rPr lang="en-US" b="1" dirty="0" err="1">
                <a:latin typeface="+mn-lt"/>
                <a:ea typeface="+mn-ea"/>
              </a:rPr>
              <a:t>WiFiMon</a:t>
            </a:r>
            <a:r>
              <a:rPr lang="en-US" b="1" dirty="0">
                <a:latin typeface="+mn-lt"/>
                <a:ea typeface="+mn-ea"/>
              </a:rPr>
              <a:t> conference pilot</a:t>
            </a:r>
          </a:p>
        </p:txBody>
      </p:sp>
    </p:spTree>
    <p:extLst>
      <p:ext uri="{BB962C8B-B14F-4D97-AF65-F5344CB8AC3E}">
        <p14:creationId xmlns:p14="http://schemas.microsoft.com/office/powerpoint/2010/main" val="110160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5;p42">
            <a:extLst>
              <a:ext uri="{FF2B5EF4-FFF2-40B4-BE49-F238E27FC236}">
                <a16:creationId xmlns:a16="http://schemas.microsoft.com/office/drawing/2014/main" id="{50CF4301-13E3-2CA9-4BB9-C28276BE37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5001" y="88872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>
              <a:spcBef>
                <a:spcPts val="0"/>
              </a:spcBef>
              <a:buSzPts val="1800"/>
              <a:defRPr/>
            </a:pPr>
            <a:r>
              <a:rPr lang="en-US" sz="3600" i="1" dirty="0">
                <a:solidFill>
                  <a:schemeClr val="bg1"/>
                </a:solidFill>
              </a:rPr>
              <a:t>ASNET-AM Pilot Details (2/2)</a:t>
            </a:r>
            <a:endParaRPr lang="en-GB" sz="3600" i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615CC5-E104-EAC7-06A5-1262B172D1D6}"/>
              </a:ext>
            </a:extLst>
          </p:cNvPr>
          <p:cNvSpPr/>
          <p:nvPr/>
        </p:nvSpPr>
        <p:spPr bwMode="auto">
          <a:xfrm>
            <a:off x="1271456" y="5981538"/>
            <a:ext cx="9396545" cy="683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194DB262-A1C9-432E-40D0-04BF9BE88CFF}"/>
              </a:ext>
            </a:extLst>
          </p:cNvPr>
          <p:cNvSpPr txBox="1"/>
          <p:nvPr/>
        </p:nvSpPr>
        <p:spPr bwMode="auto">
          <a:xfrm>
            <a:off x="1436809" y="5981538"/>
            <a:ext cx="9318174" cy="6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indent="0">
              <a:spcAft>
                <a:spcPts val="1200"/>
              </a:spcAft>
              <a:buNone/>
              <a:defRPr/>
            </a:pPr>
            <a:r>
              <a:rPr lang="en-US" b="1" dirty="0">
                <a:solidFill>
                  <a:srgbClr val="1F4E79"/>
                </a:solidFill>
                <a:latin typeface="+mn-lt"/>
              </a:rPr>
              <a:t>Monitored area blueprints: </a:t>
            </a:r>
            <a:r>
              <a:rPr lang="en-US" dirty="0">
                <a:solidFill>
                  <a:srgbClr val="1F4E79"/>
                </a:solidFill>
                <a:latin typeface="+mn-lt"/>
              </a:rPr>
              <a:t>WHP is placed at the green bullet</a:t>
            </a:r>
          </a:p>
        </p:txBody>
      </p:sp>
      <p:pic>
        <p:nvPicPr>
          <p:cNvPr id="9" name="Picture 8" descr="A diagram of a building&#10;&#10;Description automatically generated">
            <a:extLst>
              <a:ext uri="{FF2B5EF4-FFF2-40B4-BE49-F238E27FC236}">
                <a16:creationId xmlns:a16="http://schemas.microsoft.com/office/drawing/2014/main" id="{1B014634-5030-5000-1511-802B43B5F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7" y="672598"/>
            <a:ext cx="11536385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51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5;p42">
            <a:extLst>
              <a:ext uri="{FF2B5EF4-FFF2-40B4-BE49-F238E27FC236}">
                <a16:creationId xmlns:a16="http://schemas.microsoft.com/office/drawing/2014/main" id="{50CF4301-13E3-2CA9-4BB9-C28276BE37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5001" y="88872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>
              <a:spcBef>
                <a:spcPts val="0"/>
              </a:spcBef>
              <a:buSzPts val="1800"/>
              <a:defRPr/>
            </a:pPr>
            <a:r>
              <a:rPr lang="en-US" sz="3600" i="1" dirty="0">
                <a:solidFill>
                  <a:schemeClr val="bg1"/>
                </a:solidFill>
              </a:rPr>
              <a:t>Overview of </a:t>
            </a:r>
            <a:r>
              <a:rPr lang="en-US" sz="3600" i="1" dirty="0" err="1">
                <a:solidFill>
                  <a:schemeClr val="bg1"/>
                </a:solidFill>
              </a:rPr>
              <a:t>WiFiMon</a:t>
            </a:r>
            <a:r>
              <a:rPr lang="en-US" sz="3600" i="1" dirty="0">
                <a:solidFill>
                  <a:schemeClr val="bg1"/>
                </a:solidFill>
              </a:rPr>
              <a:t> Measurements (1/8)</a:t>
            </a:r>
            <a:endParaRPr lang="en-GB" sz="3600" i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615CC5-E104-EAC7-06A5-1262B172D1D6}"/>
              </a:ext>
            </a:extLst>
          </p:cNvPr>
          <p:cNvSpPr/>
          <p:nvPr/>
        </p:nvSpPr>
        <p:spPr bwMode="auto">
          <a:xfrm>
            <a:off x="278878" y="6058684"/>
            <a:ext cx="11695409" cy="6822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Google Shape;296;p42">
            <a:extLst>
              <a:ext uri="{FF2B5EF4-FFF2-40B4-BE49-F238E27FC236}">
                <a16:creationId xmlns:a16="http://schemas.microsoft.com/office/drawing/2014/main" id="{9E794BD3-1748-A29A-6A56-A748404775C1}"/>
              </a:ext>
            </a:extLst>
          </p:cNvPr>
          <p:cNvSpPr txBox="1"/>
          <p:nvPr/>
        </p:nvSpPr>
        <p:spPr bwMode="auto">
          <a:xfrm>
            <a:off x="949031" y="6058684"/>
            <a:ext cx="10964091" cy="59422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</a:rPr>
              <a:t>The </a:t>
            </a:r>
            <a:r>
              <a:rPr lang="en-US" sz="2800" b="1" i="1" dirty="0">
                <a:solidFill>
                  <a:srgbClr val="1E4E79"/>
                </a:solidFill>
                <a:cs typeface="Calibri"/>
              </a:rPr>
              <a:t>Overview</a:t>
            </a:r>
            <a:r>
              <a:rPr lang="en-US" sz="2800" dirty="0">
                <a:solidFill>
                  <a:srgbClr val="1E4E79"/>
                </a:solidFill>
                <a:cs typeface="Calibri"/>
              </a:rPr>
              <a:t> tab summarizes received measurements on a daily basis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EFB15F1-F147-51EE-5BFA-6EED60C40F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9"/>
          <a:stretch/>
        </p:blipFill>
        <p:spPr>
          <a:xfrm>
            <a:off x="694508" y="714055"/>
            <a:ext cx="10802984" cy="520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47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5;p42">
            <a:extLst>
              <a:ext uri="{FF2B5EF4-FFF2-40B4-BE49-F238E27FC236}">
                <a16:creationId xmlns:a16="http://schemas.microsoft.com/office/drawing/2014/main" id="{50CF4301-13E3-2CA9-4BB9-C28276BE37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5001" y="88872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>
              <a:spcBef>
                <a:spcPts val="0"/>
              </a:spcBef>
              <a:buSzPts val="1800"/>
              <a:defRPr/>
            </a:pPr>
            <a:r>
              <a:rPr lang="en-US" sz="3600" i="1" dirty="0">
                <a:solidFill>
                  <a:schemeClr val="bg1"/>
                </a:solidFill>
              </a:rPr>
              <a:t>Overview of </a:t>
            </a:r>
            <a:r>
              <a:rPr lang="en-US" sz="3600" i="1" dirty="0" err="1">
                <a:solidFill>
                  <a:schemeClr val="bg1"/>
                </a:solidFill>
              </a:rPr>
              <a:t>WiFiMon</a:t>
            </a:r>
            <a:r>
              <a:rPr lang="en-US" sz="3600" i="1" dirty="0">
                <a:solidFill>
                  <a:schemeClr val="bg1"/>
                </a:solidFill>
              </a:rPr>
              <a:t> Measurements (2/8)</a:t>
            </a:r>
            <a:endParaRPr lang="en-GB" sz="3600" i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615CC5-E104-EAC7-06A5-1262B172D1D6}"/>
              </a:ext>
            </a:extLst>
          </p:cNvPr>
          <p:cNvSpPr/>
          <p:nvPr/>
        </p:nvSpPr>
        <p:spPr bwMode="auto">
          <a:xfrm>
            <a:off x="278878" y="6058684"/>
            <a:ext cx="11695409" cy="6822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Google Shape;296;p42">
            <a:extLst>
              <a:ext uri="{FF2B5EF4-FFF2-40B4-BE49-F238E27FC236}">
                <a16:creationId xmlns:a16="http://schemas.microsoft.com/office/drawing/2014/main" id="{9E794BD3-1748-A29A-6A56-A748404775C1}"/>
              </a:ext>
            </a:extLst>
          </p:cNvPr>
          <p:cNvSpPr txBox="1"/>
          <p:nvPr/>
        </p:nvSpPr>
        <p:spPr bwMode="auto">
          <a:xfrm>
            <a:off x="949031" y="6058684"/>
            <a:ext cx="10964091" cy="59422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</a:rPr>
              <a:t>The </a:t>
            </a:r>
            <a:r>
              <a:rPr lang="en-US" sz="2800" b="1" i="1" dirty="0">
                <a:solidFill>
                  <a:srgbClr val="1E4E79"/>
                </a:solidFill>
                <a:cs typeface="Calibri"/>
              </a:rPr>
              <a:t>Overview</a:t>
            </a:r>
            <a:r>
              <a:rPr lang="en-US" sz="2800" dirty="0">
                <a:solidFill>
                  <a:srgbClr val="1E4E79"/>
                </a:solidFill>
                <a:cs typeface="Calibri"/>
              </a:rPr>
              <a:t> tab summarizes received measurements on a daily basis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EFB15F1-F147-51EE-5BFA-6EED60C40F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9"/>
          <a:stretch/>
        </p:blipFill>
        <p:spPr>
          <a:xfrm>
            <a:off x="694508" y="714055"/>
            <a:ext cx="10802984" cy="520705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C3A3205-59A2-9654-B952-255D196899D4}"/>
              </a:ext>
            </a:extLst>
          </p:cNvPr>
          <p:cNvSpPr/>
          <p:nvPr/>
        </p:nvSpPr>
        <p:spPr>
          <a:xfrm>
            <a:off x="2107474" y="2865122"/>
            <a:ext cx="714103" cy="61613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5B3016B0-9AA0-78AE-21C2-DEED9E97E397}"/>
              </a:ext>
            </a:extLst>
          </p:cNvPr>
          <p:cNvSpPr txBox="1"/>
          <p:nvPr/>
        </p:nvSpPr>
        <p:spPr bwMode="auto">
          <a:xfrm>
            <a:off x="2107474" y="3481253"/>
            <a:ext cx="4876698" cy="59422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en-US" sz="2800" b="1" i="1" dirty="0">
                <a:solidFill>
                  <a:srgbClr val="1E4E79"/>
                </a:solidFill>
                <a:cs typeface="Calibri"/>
              </a:rPr>
              <a:t>Total number of received measurements (since midnight)</a:t>
            </a:r>
          </a:p>
        </p:txBody>
      </p:sp>
    </p:spTree>
    <p:extLst>
      <p:ext uri="{BB962C8B-B14F-4D97-AF65-F5344CB8AC3E}">
        <p14:creationId xmlns:p14="http://schemas.microsoft.com/office/powerpoint/2010/main" val="293472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95;p42">
            <a:extLst>
              <a:ext uri="{FF2B5EF4-FFF2-40B4-BE49-F238E27FC236}">
                <a16:creationId xmlns:a16="http://schemas.microsoft.com/office/drawing/2014/main" id="{50CF4301-13E3-2CA9-4BB9-C28276BE37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5001" y="88872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>
              <a:spcBef>
                <a:spcPts val="0"/>
              </a:spcBef>
              <a:buSzPts val="1800"/>
              <a:defRPr/>
            </a:pPr>
            <a:r>
              <a:rPr lang="en-US" sz="3600" i="1" dirty="0">
                <a:solidFill>
                  <a:schemeClr val="bg1"/>
                </a:solidFill>
              </a:rPr>
              <a:t>Overview of </a:t>
            </a:r>
            <a:r>
              <a:rPr lang="en-US" sz="3600" i="1" dirty="0" err="1">
                <a:solidFill>
                  <a:schemeClr val="bg1"/>
                </a:solidFill>
              </a:rPr>
              <a:t>WiFiMon</a:t>
            </a:r>
            <a:r>
              <a:rPr lang="en-US" sz="3600" i="1" dirty="0">
                <a:solidFill>
                  <a:schemeClr val="bg1"/>
                </a:solidFill>
              </a:rPr>
              <a:t> Measurements (3/8)</a:t>
            </a:r>
            <a:endParaRPr lang="en-GB" sz="3600" i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615CC5-E104-EAC7-06A5-1262B172D1D6}"/>
              </a:ext>
            </a:extLst>
          </p:cNvPr>
          <p:cNvSpPr/>
          <p:nvPr/>
        </p:nvSpPr>
        <p:spPr bwMode="auto">
          <a:xfrm>
            <a:off x="278878" y="6058684"/>
            <a:ext cx="11695409" cy="6822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Google Shape;296;p42">
            <a:extLst>
              <a:ext uri="{FF2B5EF4-FFF2-40B4-BE49-F238E27FC236}">
                <a16:creationId xmlns:a16="http://schemas.microsoft.com/office/drawing/2014/main" id="{9E794BD3-1748-A29A-6A56-A748404775C1}"/>
              </a:ext>
            </a:extLst>
          </p:cNvPr>
          <p:cNvSpPr txBox="1"/>
          <p:nvPr/>
        </p:nvSpPr>
        <p:spPr bwMode="auto">
          <a:xfrm>
            <a:off x="949031" y="6058684"/>
            <a:ext cx="10964091" cy="59422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en-US" sz="2800" dirty="0">
                <a:solidFill>
                  <a:srgbClr val="1E4E79"/>
                </a:solidFill>
                <a:cs typeface="Calibri"/>
              </a:rPr>
              <a:t>The </a:t>
            </a:r>
            <a:r>
              <a:rPr lang="en-US" sz="2800" b="1" i="1" dirty="0">
                <a:solidFill>
                  <a:srgbClr val="1E4E79"/>
                </a:solidFill>
                <a:cs typeface="Calibri"/>
              </a:rPr>
              <a:t>Overview</a:t>
            </a:r>
            <a:r>
              <a:rPr lang="en-US" sz="2800" dirty="0">
                <a:solidFill>
                  <a:srgbClr val="1E4E79"/>
                </a:solidFill>
                <a:cs typeface="Calibri"/>
              </a:rPr>
              <a:t> tab summarizes received measurements on a daily basis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EFB15F1-F147-51EE-5BFA-6EED60C40F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9"/>
          <a:stretch/>
        </p:blipFill>
        <p:spPr>
          <a:xfrm>
            <a:off x="694508" y="714055"/>
            <a:ext cx="10802984" cy="520705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C3A3205-59A2-9654-B952-255D196899D4}"/>
              </a:ext>
            </a:extLst>
          </p:cNvPr>
          <p:cNvSpPr/>
          <p:nvPr/>
        </p:nvSpPr>
        <p:spPr>
          <a:xfrm>
            <a:off x="2778034" y="2865122"/>
            <a:ext cx="1175657" cy="61613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5B3016B0-9AA0-78AE-21C2-DEED9E97E397}"/>
              </a:ext>
            </a:extLst>
          </p:cNvPr>
          <p:cNvSpPr txBox="1"/>
          <p:nvPr/>
        </p:nvSpPr>
        <p:spPr bwMode="auto">
          <a:xfrm>
            <a:off x="2442550" y="3378521"/>
            <a:ext cx="3988526" cy="59422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  <a:defRPr/>
            </a:pPr>
            <a:r>
              <a:rPr lang="en-US" sz="2800" b="1" i="1" dirty="0">
                <a:solidFill>
                  <a:srgbClr val="1E4E79"/>
                </a:solidFill>
                <a:cs typeface="Calibri"/>
              </a:rPr>
              <a:t>Average download throughput reported</a:t>
            </a:r>
          </a:p>
        </p:txBody>
      </p:sp>
    </p:spTree>
    <p:extLst>
      <p:ext uri="{BB962C8B-B14F-4D97-AF65-F5344CB8AC3E}">
        <p14:creationId xmlns:p14="http://schemas.microsoft.com/office/powerpoint/2010/main" val="46044058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N5-1 presentation" id="{2D3BD044-C4A3-4960-9D24-09F7295E1D11}" vid="{B776F485-3B96-461F-AC21-600D16C25E05}"/>
    </a:ext>
  </a:extLst>
</a:theme>
</file>

<file path=ppt/theme/theme2.xml><?xml version="1.0" encoding="utf-8"?>
<a:theme xmlns:a="http://schemas.openxmlformats.org/drawingml/2006/main" name="Standard layo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N5-1 presentation" id="{2D3BD044-C4A3-4960-9D24-09F7295E1D11}" vid="{98334A8B-A537-4573-9C8D-C428CDEA7909}"/>
    </a:ext>
  </a:extLst>
</a:theme>
</file>

<file path=ppt/theme/theme3.xml><?xml version="1.0" encoding="utf-8"?>
<a:theme xmlns:a="http://schemas.openxmlformats.org/drawingml/2006/main" name="1_Standard layo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N5-1 presentation" id="{2D3BD044-C4A3-4960-9D24-09F7295E1D11}" vid="{FB1710B8-3A7F-48D0-843F-9D00F382730D}"/>
    </a:ext>
  </a:extLst>
</a:theme>
</file>

<file path=ppt/theme/theme4.xml><?xml version="1.0" encoding="utf-8"?>
<a:theme xmlns:a="http://schemas.openxmlformats.org/drawingml/2006/main" name="blank">
  <a:themeElements>
    <a:clrScheme name="GN5">
      <a:dk1>
        <a:srgbClr val="004461"/>
      </a:dk1>
      <a:lt1>
        <a:srgbClr val="FFFFFF"/>
      </a:lt1>
      <a:dk2>
        <a:srgbClr val="FFDD7D"/>
      </a:dk2>
      <a:lt2>
        <a:srgbClr val="3C51A2"/>
      </a:lt2>
      <a:accent1>
        <a:srgbClr val="0ABBC2"/>
      </a:accent1>
      <a:accent2>
        <a:srgbClr val="1AAA88"/>
      </a:accent2>
      <a:accent3>
        <a:srgbClr val="EE416D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N5-1 presentation" id="{2D3BD044-C4A3-4960-9D24-09F7295E1D11}" vid="{667AA67F-9767-4B7D-9A78-71A5C532A7BD}"/>
    </a:ext>
  </a:extLst>
</a:theme>
</file>

<file path=ppt/theme/theme5.xml><?xml version="1.0" encoding="utf-8"?>
<a:theme xmlns:a="http://schemas.openxmlformats.org/drawingml/2006/main" name="End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N5-1 presentation" id="{2D3BD044-C4A3-4960-9D24-09F7295E1D11}" vid="{04C7ED01-9969-4C91-9850-52FF073C9A55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9964085BF03940BF1408810DA7C764" ma:contentTypeVersion="8" ma:contentTypeDescription="Create a new document." ma:contentTypeScope="" ma:versionID="a117e5615bdb4a3d6028115d9a02e72f">
  <xsd:schema xmlns:xsd="http://www.w3.org/2001/XMLSchema" xmlns:xs="http://www.w3.org/2001/XMLSchema" xmlns:p="http://schemas.microsoft.com/office/2006/metadata/properties" xmlns:ns2="8228d8e9-cc2d-4be2-9152-6eed6b2f3705" xmlns:ns3="5908ebff-5f8e-4240-93d2-61fbc062eddd" targetNamespace="http://schemas.microsoft.com/office/2006/metadata/properties" ma:root="true" ma:fieldsID="efb6cdc4fa938cfac5929b374edecd0f" ns2:_="" ns3:_="">
    <xsd:import namespace="8228d8e9-cc2d-4be2-9152-6eed6b2f3705"/>
    <xsd:import namespace="5908ebff-5f8e-4240-93d2-61fbc062edd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Document_x0020_ID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28d8e9-cc2d-4be2-9152-6eed6b2f37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Document_x0020_ID" ma:index="13" nillable="true" ma:displayName="Document ID" ma:description="This column will be updated automatically 1 minute after the document is added." ma:internalName="Document_x0020_ID">
      <xsd:simpleType>
        <xsd:restriction base="dms:Text">
          <xsd:maxLength value="255"/>
        </xsd:restriction>
      </xsd:simpleType>
    </xsd:element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08ebff-5f8e-4240-93d2-61fbc062ed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PersistId xmlns="8228d8e9-cc2d-4be2-9152-6eed6b2f3705" xsi:nil="true"/>
    <Document_x0020_ID xmlns="8228d8e9-cc2d-4be2-9152-6eed6b2f3705">GN5-1-23-8511C6</Document_x0020_ID>
    <_dlc_DocId xmlns="8228d8e9-cc2d-4be2-9152-6eed6b2f3705">GN43-1341242381-276</_dlc_DocId>
    <_dlc_DocIdUrl xmlns="8228d8e9-cc2d-4be2-9152-6eed6b2f3705">
      <Url>https://geantprojects.sharepoint.com/sites/gn4-3/management/pmo/_layouts/15/DocIdRedir.aspx?ID=GN43-1341242381-276</Url>
      <Description>GN43-1341242381-276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0DE6D5-1D5D-4AB0-A59C-D7A69D535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28d8e9-cc2d-4be2-9152-6eed6b2f3705"/>
    <ds:schemaRef ds:uri="5908ebff-5f8e-4240-93d2-61fbc062ed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65A57B-A086-431F-A711-70FFA3A82788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1142297-D27D-4CF8-893C-69C47FAFB1BB}">
  <ds:schemaRefs>
    <ds:schemaRef ds:uri="5908ebff-5f8e-4240-93d2-61fbc062eddd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8228d8e9-cc2d-4be2-9152-6eed6b2f3705"/>
    <ds:schemaRef ds:uri="http://schemas.microsoft.com/office/2006/metadata/properties"/>
    <ds:schemaRef ds:uri="http://schemas.openxmlformats.org/package/2006/metadata/core-properties"/>
  </ds:schemaRefs>
</ds:datastoreItem>
</file>

<file path=customXml/itemProps4.xml><?xml version="1.0" encoding="utf-8"?>
<ds:datastoreItem xmlns:ds="http://schemas.openxmlformats.org/officeDocument/2006/customXml" ds:itemID="{EE4AF093-2412-438C-B9DC-1B8A4FA5D4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GN5-1 presentation</Template>
  <TotalTime>16885</TotalTime>
  <Words>1170</Words>
  <Application>Microsoft Office PowerPoint</Application>
  <PresentationFormat>Widescreen</PresentationFormat>
  <Paragraphs>173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Wingdings</vt:lpstr>
      <vt:lpstr>Cover</vt:lpstr>
      <vt:lpstr>Standard layout</vt:lpstr>
      <vt:lpstr>1_Standard layout</vt:lpstr>
      <vt:lpstr>blank</vt:lpstr>
      <vt:lpstr>End Slide</vt:lpstr>
      <vt:lpstr>WiFiMon ASNET-AM Pilot</vt:lpstr>
      <vt:lpstr>PowerPoint Presentation</vt:lpstr>
      <vt:lpstr>Past WiFiMon Pilots (1/2)</vt:lpstr>
      <vt:lpstr>Past WiFiMon Pilots (2/2)</vt:lpstr>
      <vt:lpstr>ASNET-AM Pilot Details (1/2)</vt:lpstr>
      <vt:lpstr>ASNET-AM Pilot Details (2/2)</vt:lpstr>
      <vt:lpstr>Overview of WiFiMon Measurements (1/8)</vt:lpstr>
      <vt:lpstr>Overview of WiFiMon Measurements (2/8)</vt:lpstr>
      <vt:lpstr>Overview of WiFiMon Measurements (3/8)</vt:lpstr>
      <vt:lpstr>Overview of WiFiMon Measurements (4/8)</vt:lpstr>
      <vt:lpstr>Overview of WiFiMon Measurements (5/8)</vt:lpstr>
      <vt:lpstr>Overview of WiFiMon Measurements (6/8)</vt:lpstr>
      <vt:lpstr>Overview of WiFiMon Measurements (7/8)</vt:lpstr>
      <vt:lpstr>Overview of WiFiMon Measurements (8/8)</vt:lpstr>
      <vt:lpstr>WiFiMon Performance Measurements</vt:lpstr>
      <vt:lpstr>Average Download Throughput – Per Test-Tool</vt:lpstr>
      <vt:lpstr>Average Download Throughput – Aggregated</vt:lpstr>
      <vt:lpstr>Average Upload Throughput – Aggregated</vt:lpstr>
      <vt:lpstr>A Closer look on October 3rd Measurements</vt:lpstr>
      <vt:lpstr>Average HTTP Ping RTT - Aggregated</vt:lpstr>
      <vt:lpstr>Average Jitter</vt:lpstr>
      <vt:lpstr>Average Link Quality</vt:lpstr>
      <vt:lpstr>Average Number of Users</vt:lpstr>
      <vt:lpstr>WiFiMon Performance Measurements</vt:lpstr>
      <vt:lpstr>Average vs Max HTTP Ping RTT</vt:lpstr>
      <vt:lpstr>A Glance in the Future of WiFiMon</vt:lpstr>
      <vt:lpstr>WiFiMon Anomaly Detection Feature</vt:lpstr>
      <vt:lpstr>Anomaly Detection UI (1/5)</vt:lpstr>
      <vt:lpstr>Anomaly Detection UI (2/5)</vt:lpstr>
      <vt:lpstr>Anomaly Detection UI (3/5)</vt:lpstr>
      <vt:lpstr>Anomaly Detection UI (4/5)</vt:lpstr>
      <vt:lpstr>Anomaly Detection UI (5/5)</vt:lpstr>
      <vt:lpstr>Results for ASNET-AM Pilot (1/2)</vt:lpstr>
      <vt:lpstr>Results for ASNET-AM Pilot (2/2)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WiFiMon Probes for Digital Generations</dc:title>
  <dc:creator>Elisantila Gaci</dc:creator>
  <cp:keywords>GN5-1</cp:keywords>
  <cp:lastModifiedBy>Νικολαος Κωστοπουλος</cp:lastModifiedBy>
  <cp:revision>88</cp:revision>
  <dcterms:created xsi:type="dcterms:W3CDTF">2023-05-29T08:40:15Z</dcterms:created>
  <dcterms:modified xsi:type="dcterms:W3CDTF">2023-10-05T04:35:44Z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0x010100C49964085BF03940BF1408810DA7C764</vt:lpwstr>
  </property>
  <property fmtid="{D5CDD505-2E9C-101B-9397-08002B2CF9AE}" pid="3" name="_dlc_DocIdItemGuid">
    <vt:lpwstr>6ae6d963-2624-4731-878b-b3e827956d39</vt:lpwstr>
  </property>
</Properties>
</file>