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94" r:id="rId6"/>
    <p:sldId id="304" r:id="rId7"/>
    <p:sldId id="305" r:id="rId8"/>
    <p:sldId id="306" r:id="rId9"/>
    <p:sldId id="295" r:id="rId10"/>
    <p:sldId id="307" r:id="rId11"/>
    <p:sldId id="297" r:id="rId12"/>
    <p:sldId id="309" r:id="rId13"/>
    <p:sldId id="298" r:id="rId14"/>
    <p:sldId id="301" r:id="rId15"/>
    <p:sldId id="302" r:id="rId16"/>
    <p:sldId id="303" r:id="rId17"/>
    <p:sldId id="308" r:id="rId18"/>
    <p:sldId id="296" r:id="rId19"/>
    <p:sldId id="310" r:id="rId20"/>
    <p:sldId id="29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3" autoAdjust="0"/>
    <p:restoredTop sz="86458" autoAdjust="0"/>
  </p:normalViewPr>
  <p:slideViewPr>
    <p:cSldViewPr snapToGrid="0">
      <p:cViewPr varScale="1">
        <p:scale>
          <a:sx n="98" d="100"/>
          <a:sy n="98" d="100"/>
        </p:scale>
        <p:origin x="4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843173-7B1B-4DBC-81DE-C02A32D44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69487-BE2D-4062-9A8F-4A8D66640A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5272-A0D8-4B5A-9C79-80CA1402A41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645B-9B02-4524-B7F6-32A1BA2601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B3FE-231B-4771-A0EB-6F1AFCF8BB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6452-FAA2-4B9D-AA1C-22F02247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6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50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38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2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5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561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5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931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4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60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26035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4977" y="1219292"/>
            <a:ext cx="5686631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Campus Network Wi-Fi Experience with WiFiMon</a:t>
            </a: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4977" y="2799526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11577" y="4738148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CNaaS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Infoshare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April 2021, Virtual Event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hyperlink" Target="https://wiki.geant.org/display/WIF/WiFiMon+Publication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hyperlink" Target="https://www.youtube.com/watch?v=VXQV2zWRKgo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9LuGlF6JSn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hyperlink" Target="https://github.com/librespeed/speedtest" TargetMode="External"/><Relationship Id="rId5" Type="http://schemas.openxmlformats.org/officeDocument/2006/relationships/hyperlink" Target="https://github.com/akamai/boomerang" TargetMode="External"/><Relationship Id="rId4" Type="http://schemas.openxmlformats.org/officeDocument/2006/relationships/hyperlink" Target="https://code.google.com/archive/p/nette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Installing </a:t>
            </a:r>
            <a:r>
              <a:rPr lang="en-US" sz="3600" i="1" dirty="0"/>
              <a:t>WiFiMon</a:t>
            </a:r>
            <a:endParaRPr sz="3600" i="1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Interested institutions install all the components </a:t>
            </a:r>
            <a:r>
              <a:rPr lang="en-US" sz="2400" b="1" dirty="0">
                <a:solidFill>
                  <a:srgbClr val="FF0000"/>
                </a:solidFill>
              </a:rPr>
              <a:t>on their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Download and installation by institutions.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All data stay within the premises of the institution.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all components.</a:t>
            </a:r>
          </a:p>
        </p:txBody>
      </p:sp>
      <p:sp>
        <p:nvSpPr>
          <p:cNvPr id="11" name="Google Shape;296;p42">
            <a:extLst>
              <a:ext uri="{FF2B5EF4-FFF2-40B4-BE49-F238E27FC236}">
                <a16:creationId xmlns:a16="http://schemas.microsoft.com/office/drawing/2014/main" id="{008CD703-81CC-43C1-9C81-1CC2AF4B6A06}"/>
              </a:ext>
            </a:extLst>
          </p:cNvPr>
          <p:cNvSpPr txBox="1">
            <a:spLocks/>
          </p:cNvSpPr>
          <p:nvPr/>
        </p:nvSpPr>
        <p:spPr>
          <a:xfrm>
            <a:off x="1611408" y="5634481"/>
            <a:ext cx="7849195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>
                <a:solidFill>
                  <a:srgbClr val="FF0000"/>
                </a:solidFill>
              </a:rPr>
              <a:t>Working 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</a:t>
            </a:r>
            <a:r>
              <a:rPr lang="en-US" b="1" i="1" dirty="0"/>
              <a:t>Ansible</a:t>
            </a:r>
            <a:r>
              <a:rPr lang="en-US" b="1" dirty="0"/>
              <a:t> script for automating  		             </a:t>
            </a:r>
            <a:r>
              <a:rPr lang="en-US" b="1" i="1" dirty="0"/>
              <a:t>WAS</a:t>
            </a:r>
            <a:r>
              <a:rPr lang="en-US" b="1" dirty="0"/>
              <a:t> installation (1</a:t>
            </a:r>
            <a:r>
              <a:rPr lang="en-US" b="1" baseline="30000" dirty="0"/>
              <a:t>st</a:t>
            </a:r>
            <a:r>
              <a:rPr lang="en-US" b="1" dirty="0"/>
              <a:t> option)</a:t>
            </a:r>
          </a:p>
        </p:txBody>
      </p:sp>
      <p:sp>
        <p:nvSpPr>
          <p:cNvPr id="12" name="Google Shape;296;p42">
            <a:extLst>
              <a:ext uri="{FF2B5EF4-FFF2-40B4-BE49-F238E27FC236}">
                <a16:creationId xmlns:a16="http://schemas.microsoft.com/office/drawing/2014/main" id="{EE3E0737-F825-4A0F-B7FF-212CB389A7B8}"/>
              </a:ext>
            </a:extLst>
          </p:cNvPr>
          <p:cNvSpPr txBox="1">
            <a:spLocks/>
          </p:cNvSpPr>
          <p:nvPr/>
        </p:nvSpPr>
        <p:spPr>
          <a:xfrm>
            <a:off x="160950" y="3020099"/>
            <a:ext cx="9321987" cy="16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i="1" dirty="0" err="1">
                <a:solidFill>
                  <a:srgbClr val="FF0000"/>
                </a:solidFill>
              </a:rPr>
              <a:t>NMaaS</a:t>
            </a:r>
            <a:r>
              <a:rPr lang="en-US" sz="2400" dirty="0"/>
              <a:t> (more appropriate for testing/trying </a:t>
            </a:r>
            <a:r>
              <a:rPr lang="en-US" sz="2400" i="1" dirty="0"/>
              <a:t>WiFiMon</a:t>
            </a:r>
            <a:r>
              <a:rPr lang="en-US" sz="2400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WiFiMon</a:t>
            </a:r>
            <a:r>
              <a:rPr lang="en-US" sz="2400" dirty="0"/>
              <a:t> </a:t>
            </a:r>
            <a:r>
              <a:rPr lang="en-US" sz="2400" i="1" dirty="0"/>
              <a:t>WAS</a:t>
            </a:r>
            <a:r>
              <a:rPr lang="en-US" sz="2400" dirty="0"/>
              <a:t> instance per institution deployed on </a:t>
            </a:r>
            <a:r>
              <a:rPr lang="en-US" sz="2400" i="1" dirty="0" err="1"/>
              <a:t>NMaaS</a:t>
            </a:r>
            <a:r>
              <a:rPr lang="en-US" sz="2400" dirty="0"/>
              <a:t>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WTS</a:t>
            </a:r>
            <a:r>
              <a:rPr lang="en-US" sz="2400" dirty="0"/>
              <a:t> installation still required by institutions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   </a:t>
            </a:r>
            <a:r>
              <a:rPr lang="en-US" sz="2400" b="1" dirty="0"/>
              <a:t>(</a:t>
            </a:r>
            <a:r>
              <a:rPr lang="en-US" sz="2400" b="1" i="1" dirty="0"/>
              <a:t>should be close to the monitored network</a:t>
            </a:r>
            <a:r>
              <a:rPr lang="en-US" sz="2400" b="1" dirty="0"/>
              <a:t>).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in interfacing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i="1" dirty="0"/>
              <a:t>         WTS</a:t>
            </a:r>
            <a:r>
              <a:rPr lang="en-US" sz="2400" dirty="0"/>
              <a:t> and </a:t>
            </a:r>
            <a:r>
              <a:rPr lang="en-US" sz="2400" i="1" dirty="0" err="1"/>
              <a:t>Dockerized</a:t>
            </a:r>
            <a:r>
              <a:rPr lang="en-US" sz="2400" i="1" dirty="0"/>
              <a:t> WAS</a:t>
            </a:r>
            <a:r>
              <a:rPr lang="en-US" sz="2400" dirty="0"/>
              <a:t> on </a:t>
            </a:r>
            <a:r>
              <a:rPr lang="en-US" sz="2400" i="1" dirty="0" err="1"/>
              <a:t>NMaaS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C85F-25C4-49C2-A52F-4B28EE4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25" y="2638734"/>
            <a:ext cx="2399547" cy="2278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BFB531-19BE-4E35-A55E-CEA8B00EC51F}"/>
              </a:ext>
            </a:extLst>
          </p:cNvPr>
          <p:cNvSpPr/>
          <p:nvPr/>
        </p:nvSpPr>
        <p:spPr>
          <a:xfrm>
            <a:off x="1505948" y="5446629"/>
            <a:ext cx="8060116" cy="11681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296;p42">
            <a:extLst>
              <a:ext uri="{FF2B5EF4-FFF2-40B4-BE49-F238E27FC236}">
                <a16:creationId xmlns:a16="http://schemas.microsoft.com/office/drawing/2014/main" id="{EE56ACB7-8398-4F02-91BF-ADBF190E711C}"/>
              </a:ext>
            </a:extLst>
          </p:cNvPr>
          <p:cNvSpPr txBox="1">
            <a:spLocks/>
          </p:cNvSpPr>
          <p:nvPr/>
        </p:nvSpPr>
        <p:spPr>
          <a:xfrm>
            <a:off x="8393593" y="2129228"/>
            <a:ext cx="2711210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 err="1">
                <a:solidFill>
                  <a:srgbClr val="FF0000"/>
                </a:solidFill>
              </a:rPr>
              <a:t>NMaaS</a:t>
            </a:r>
            <a:r>
              <a:rPr lang="en-US" b="1" i="1" dirty="0">
                <a:solidFill>
                  <a:srgbClr val="FF0000"/>
                </a:solidFill>
              </a:rPr>
              <a:t> Portfolio</a:t>
            </a:r>
            <a:endParaRPr lang="en-US" b="1" dirty="0"/>
          </a:p>
        </p:txBody>
      </p:sp>
      <p:sp>
        <p:nvSpPr>
          <p:cNvPr id="17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89915" y="642717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Options:</a:t>
            </a:r>
          </a:p>
        </p:txBody>
      </p:sp>
      <p:sp>
        <p:nvSpPr>
          <p:cNvPr id="18" name="Google Shape;296;p42">
            <a:extLst>
              <a:ext uri="{FF2B5EF4-FFF2-40B4-BE49-F238E27FC236}">
                <a16:creationId xmlns:a16="http://schemas.microsoft.com/office/drawing/2014/main" id="{1F4213AA-0D15-4D1F-AB4E-7EA0F19180C3}"/>
              </a:ext>
            </a:extLst>
          </p:cNvPr>
          <p:cNvSpPr txBox="1">
            <a:spLocks/>
          </p:cNvSpPr>
          <p:nvPr/>
        </p:nvSpPr>
        <p:spPr>
          <a:xfrm>
            <a:off x="4750907" y="213166"/>
            <a:ext cx="5095457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</a:rPr>
              <a:t>GÉANT Service </a:t>
            </a:r>
            <a:r>
              <a:rPr lang="en-US" b="1" i="1" dirty="0">
                <a:solidFill>
                  <a:schemeClr val="tx1"/>
                </a:solidFill>
              </a:rPr>
              <a:t>since</a:t>
            </a:r>
            <a:r>
              <a:rPr lang="en-US" b="1" i="1" dirty="0">
                <a:solidFill>
                  <a:srgbClr val="FF0000"/>
                </a:solidFill>
              </a:rPr>
              <a:t> 2020!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11163234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recent conference venues: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TNC19 Conference (Tallinn, 2019)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Not included here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see older presentations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GÉANT Symposium 2020 (Ljubljana, 2020)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8" y="2253898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dirty="0"/>
              <a:t>GÉANT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i="1" dirty="0" err="1">
                <a:solidFill>
                  <a:srgbClr val="FF0000"/>
                </a:solidFill>
              </a:rPr>
              <a:t>eduroam</a:t>
            </a:r>
            <a:endParaRPr lang="en-US" sz="2400" i="1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WHP</a:t>
            </a:r>
            <a:r>
              <a:rPr lang="en-US" sz="2400" b="1" dirty="0"/>
              <a:t>s</a:t>
            </a:r>
            <a:r>
              <a:rPr lang="en-US" sz="2400" dirty="0"/>
              <a:t>: 7 </a:t>
            </a:r>
            <a:r>
              <a:rPr lang="en-US" sz="2400" i="1" dirty="0"/>
              <a:t>Raspberry Pi </a:t>
            </a:r>
            <a:r>
              <a:rPr lang="en-US" sz="2400" dirty="0"/>
              <a:t>3 model B devices (Interval: 5 minutes)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WSP</a:t>
            </a:r>
            <a:r>
              <a:rPr lang="en-US" sz="2400" b="1" dirty="0"/>
              <a:t>s</a:t>
            </a:r>
            <a:r>
              <a:rPr lang="en-US" sz="2400" dirty="0"/>
              <a:t>: </a:t>
            </a:r>
            <a:r>
              <a:rPr lang="en-US" sz="2400" i="1" dirty="0"/>
              <a:t>HTML</a:t>
            </a:r>
            <a:r>
              <a:rPr lang="en-US" sz="2400" dirty="0"/>
              <a:t> lines in the </a:t>
            </a:r>
            <a:r>
              <a:rPr lang="en-US" sz="2400" b="1" dirty="0">
                <a:solidFill>
                  <a:srgbClr val="FF0000"/>
                </a:solidFill>
              </a:rPr>
              <a:t>conference agenda </a:t>
            </a:r>
            <a:r>
              <a:rPr lang="en-US" sz="2400" dirty="0"/>
              <a:t>after receiving consent during the online registration process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WTS</a:t>
            </a:r>
            <a:r>
              <a:rPr lang="en-US" sz="2400" dirty="0"/>
              <a:t>: in </a:t>
            </a:r>
            <a:r>
              <a:rPr lang="en-US" sz="2400" i="1" dirty="0"/>
              <a:t>ARNES</a:t>
            </a:r>
            <a:r>
              <a:rPr lang="en-US" sz="2400" dirty="0"/>
              <a:t>, the Slovenian </a:t>
            </a:r>
            <a:r>
              <a:rPr lang="en-US" sz="2400" i="1" dirty="0"/>
              <a:t>NREN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close to the Symposium venue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5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08" y="1117609"/>
            <a:ext cx="5858116" cy="365210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u="sng" dirty="0">
                <a:solidFill>
                  <a:srgbClr val="FF0000"/>
                </a:solidFill>
              </a:rPr>
              <a:t>crowdsourced</a:t>
            </a:r>
            <a:r>
              <a:rPr lang="en-US" sz="2400" b="1" dirty="0"/>
              <a:t>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676926"/>
            <a:ext cx="10092100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during and after lunch time when most participants gathered in less space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 participants distributed across many different sessions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B524-DD4C-493B-9D49-9787FF1D9817}"/>
              </a:ext>
            </a:extLst>
          </p:cNvPr>
          <p:cNvSpPr/>
          <p:nvPr/>
        </p:nvSpPr>
        <p:spPr>
          <a:xfrm>
            <a:off x="6389204" y="469273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E2B74-5A26-463C-A15D-F66F44F2AEA7}"/>
              </a:ext>
            </a:extLst>
          </p:cNvPr>
          <p:cNvSpPr/>
          <p:nvPr/>
        </p:nvSpPr>
        <p:spPr>
          <a:xfrm>
            <a:off x="7335080" y="3643325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7FF0-E2D7-4A12-97FB-5C395394EE79}"/>
              </a:ext>
            </a:extLst>
          </p:cNvPr>
          <p:cNvSpPr/>
          <p:nvPr/>
        </p:nvSpPr>
        <p:spPr>
          <a:xfrm>
            <a:off x="4545495" y="3643324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301D4-BCD2-4457-8E87-FC0EDBD2A6F6}"/>
              </a:ext>
            </a:extLst>
          </p:cNvPr>
          <p:cNvSpPr/>
          <p:nvPr/>
        </p:nvSpPr>
        <p:spPr>
          <a:xfrm>
            <a:off x="4325774" y="5399845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078B1F-73AF-4F60-A52C-1183B005FAA9}"/>
              </a:ext>
            </a:extLst>
          </p:cNvPr>
          <p:cNvSpPr/>
          <p:nvPr/>
        </p:nvSpPr>
        <p:spPr>
          <a:xfrm>
            <a:off x="5910469" y="3243469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75B4-14CE-4234-9577-132340E2F66A}"/>
              </a:ext>
            </a:extLst>
          </p:cNvPr>
          <p:cNvSpPr/>
          <p:nvPr/>
        </p:nvSpPr>
        <p:spPr>
          <a:xfrm>
            <a:off x="3633535" y="6468576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E8688F-FC7B-4538-9499-E93F24C3A7B1}"/>
              </a:ext>
            </a:extLst>
          </p:cNvPr>
          <p:cNvSpPr/>
          <p:nvPr/>
        </p:nvSpPr>
        <p:spPr>
          <a:xfrm>
            <a:off x="6612834" y="1227477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86401E-BD78-4A68-A5D3-92359965AD54}"/>
              </a:ext>
            </a:extLst>
          </p:cNvPr>
          <p:cNvSpPr/>
          <p:nvPr/>
        </p:nvSpPr>
        <p:spPr>
          <a:xfrm>
            <a:off x="4766865" y="1310120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4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32145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i="1" dirty="0"/>
              <a:t>WHP</a:t>
            </a:r>
            <a:r>
              <a:rPr lang="en-US" sz="2400" b="1" dirty="0"/>
              <a:t>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conceive the throughput drops reported by </a:t>
            </a:r>
            <a:r>
              <a:rPr lang="en-US" sz="2400" i="1" dirty="0"/>
              <a:t>WSP</a:t>
            </a:r>
            <a:r>
              <a:rPr lang="en-US" sz="2400" dirty="0"/>
              <a:t>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WHP</a:t>
            </a:r>
            <a:r>
              <a:rPr lang="en-US" sz="2400" dirty="0"/>
              <a:t>s reported less throughput as they were placed near the available power plugs, typically farther from </a:t>
            </a:r>
            <a:r>
              <a:rPr lang="en-US" sz="2400" i="1" dirty="0"/>
              <a:t>Access Points </a:t>
            </a:r>
            <a:r>
              <a:rPr lang="en-US" sz="2400" dirty="0"/>
              <a:t>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22758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" y="1022742"/>
            <a:ext cx="10421481" cy="2220971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Wireless network metrics and performance measurements for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334627"/>
            <a:ext cx="10380197" cy="17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The trends of wireless network metrics do not necessarily follow those of the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#1: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worse</a:t>
            </a:r>
            <a:r>
              <a:rPr lang="en-US" sz="2400" dirty="0"/>
              <a:t>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#5: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Conclusion:</a:t>
            </a:r>
            <a:r>
              <a:rPr lang="en-US" sz="2400" b="1" dirty="0"/>
              <a:t> </a:t>
            </a:r>
            <a:r>
              <a:rPr lang="en-US" sz="2400" dirty="0"/>
              <a:t>Multiple sources of performance information, i.e. crowdsourced and probe measurements, are vital for the proper evaluation of Wi-Fi performance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 and link quality do not necessarily guarantee high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6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Results from a Home Network</a:t>
            </a:r>
            <a:endParaRPr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6E451-E000-4435-B291-780AAD6EE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8" t="16395" r="16691" b="2916"/>
          <a:stretch/>
        </p:blipFill>
        <p:spPr>
          <a:xfrm>
            <a:off x="760396" y="970131"/>
            <a:ext cx="5827777" cy="2589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A4097-4441-44C5-B3CA-8DC273AFA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4" t="7938" r="16784" b="2745"/>
          <a:stretch/>
        </p:blipFill>
        <p:spPr>
          <a:xfrm>
            <a:off x="760396" y="3859612"/>
            <a:ext cx="5582652" cy="2759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C0A3B9-DDDB-47E9-A78F-B5FAE691C83D}"/>
              </a:ext>
            </a:extLst>
          </p:cNvPr>
          <p:cNvSpPr txBox="1"/>
          <p:nvPr/>
        </p:nvSpPr>
        <p:spPr>
          <a:xfrm>
            <a:off x="6959065" y="646965"/>
            <a:ext cx="39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Depicting Average Download Throughput reported by a </a:t>
            </a:r>
            <a:r>
              <a:rPr lang="en-US" sz="1800" b="1" i="1" dirty="0">
                <a:solidFill>
                  <a:srgbClr val="FF0000"/>
                </a:solidFill>
              </a:rPr>
              <a:t>WHP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73A5-74FF-4E5A-B92C-CF536FC64E2A}"/>
              </a:ext>
            </a:extLst>
          </p:cNvPr>
          <p:cNvSpPr txBox="1"/>
          <p:nvPr/>
        </p:nvSpPr>
        <p:spPr>
          <a:xfrm>
            <a:off x="7405873" y="3397947"/>
            <a:ext cx="393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Two notable drops, while downloading a big file from another PC within the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C7E5C-A46E-41A3-B21F-575F4D3ED70F}"/>
              </a:ext>
            </a:extLst>
          </p:cNvPr>
          <p:cNvSpPr/>
          <p:nvPr/>
        </p:nvSpPr>
        <p:spPr>
          <a:xfrm>
            <a:off x="4745255" y="2358189"/>
            <a:ext cx="1511166" cy="8085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19F43-9AF7-4A22-816E-D0BEF224BD8A}"/>
              </a:ext>
            </a:extLst>
          </p:cNvPr>
          <p:cNvCxnSpPr>
            <a:cxnSpLocks/>
          </p:cNvCxnSpPr>
          <p:nvPr/>
        </p:nvCxnSpPr>
        <p:spPr>
          <a:xfrm>
            <a:off x="6256421" y="2762450"/>
            <a:ext cx="1017215" cy="666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BE119C-7516-4459-A9B5-15017F65D7D3}"/>
              </a:ext>
            </a:extLst>
          </p:cNvPr>
          <p:cNvSpPr txBox="1"/>
          <p:nvPr/>
        </p:nvSpPr>
        <p:spPr>
          <a:xfrm>
            <a:off x="6959065" y="1512891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Two different 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15D51-7344-4FC2-B3FA-EA898E61FD7F}"/>
              </a:ext>
            </a:extLst>
          </p:cNvPr>
          <p:cNvSpPr txBox="1"/>
          <p:nvPr/>
        </p:nvSpPr>
        <p:spPr>
          <a:xfrm rot="16200000">
            <a:off x="-2115622" y="3197892"/>
            <a:ext cx="49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Average Download Throughput (</a:t>
            </a:r>
            <a:r>
              <a:rPr lang="en-US" sz="2000" dirty="0" err="1">
                <a:solidFill>
                  <a:schemeClr val="tx1"/>
                </a:solidFill>
              </a:rPr>
              <a:t>KBps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5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Future Steps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15403" y="1532039"/>
            <a:ext cx="10597019" cy="457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/>
              <a:t>Enrich </a:t>
            </a:r>
            <a:r>
              <a:rPr lang="en-US" sz="2400" i="1" dirty="0"/>
              <a:t>WiFiMon</a:t>
            </a:r>
            <a:r>
              <a:rPr lang="en-US" sz="2400" dirty="0"/>
              <a:t> toolset with additional Wi-Fi performance monitoring options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Contacting interested </a:t>
            </a:r>
            <a:r>
              <a:rPr lang="en-US" sz="2400" i="1" dirty="0"/>
              <a:t>NREN</a:t>
            </a:r>
            <a:r>
              <a:rPr lang="en-US" sz="2400" dirty="0"/>
              <a:t>s and assisting them in installing </a:t>
            </a:r>
            <a:r>
              <a:rPr lang="en-US" sz="2400" i="1" dirty="0"/>
              <a:t>WiFiMon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i="1" dirty="0"/>
              <a:t>      </a:t>
            </a:r>
            <a:r>
              <a:rPr lang="en-US" sz="2400" b="1" i="1" dirty="0">
                <a:solidFill>
                  <a:srgbClr val="FF0000"/>
                </a:solidFill>
              </a:rPr>
              <a:t>- Most recent setup in RENU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i="1" dirty="0"/>
              <a:t>WiFiMon</a:t>
            </a:r>
            <a:r>
              <a:rPr lang="en-US" sz="2400" dirty="0"/>
              <a:t> setups in home/enterprise networks of </a:t>
            </a:r>
            <a:r>
              <a:rPr lang="en-US" sz="2400" i="1" dirty="0"/>
              <a:t>WiFiMon</a:t>
            </a:r>
            <a:r>
              <a:rPr lang="en-US" sz="2400" dirty="0"/>
              <a:t> team members for long term analysis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      - Current setups in NTUA, RASH, GRENA, </a:t>
            </a:r>
            <a:r>
              <a:rPr lang="en-US" sz="2400" b="1" i="1" dirty="0" err="1">
                <a:solidFill>
                  <a:srgbClr val="FF0000"/>
                </a:solidFill>
              </a:rPr>
              <a:t>UoB</a:t>
            </a: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Version tracking for </a:t>
            </a:r>
            <a:r>
              <a:rPr lang="en-US" sz="2400" i="1" dirty="0"/>
              <a:t>WiFiMon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soon to be released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      - WiFiMon user will be able to check if there is a new version of the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44002" y="50550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dirty="0">
                <a:solidFill>
                  <a:srgbClr val="FF0000"/>
                </a:solidFill>
              </a:rPr>
              <a:t>Check out the </a:t>
            </a:r>
            <a:r>
              <a:rPr lang="en-US" sz="4400" i="1" dirty="0">
                <a:solidFill>
                  <a:srgbClr val="FF0000"/>
                </a:solidFill>
              </a:rPr>
              <a:t>WiFiMon</a:t>
            </a:r>
            <a:r>
              <a:rPr lang="en-US" sz="4400" dirty="0">
                <a:solidFill>
                  <a:srgbClr val="FF0000"/>
                </a:solidFill>
              </a:rPr>
              <a:t> video!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099FE-2E23-4242-BAC5-4616E39353A7}"/>
              </a:ext>
            </a:extLst>
          </p:cNvPr>
          <p:cNvSpPr txBox="1"/>
          <p:nvPr/>
        </p:nvSpPr>
        <p:spPr>
          <a:xfrm>
            <a:off x="1098574" y="1383566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4"/>
              </a:rPr>
              <a:t>https://www.youtube.com/watch?v=9LuGlF6JSnA</a:t>
            </a:r>
            <a:r>
              <a:rPr lang="en-US" sz="1800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86EF2-7159-4D51-BC70-65ABDB528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399" y="5268194"/>
            <a:ext cx="6268092" cy="1494325"/>
          </a:xfrm>
          <a:prstGeom prst="rect">
            <a:avLst/>
          </a:prstGeom>
        </p:spPr>
      </p:pic>
      <p:sp>
        <p:nvSpPr>
          <p:cNvPr id="7" name="Google Shape;295;p42">
            <a:extLst>
              <a:ext uri="{FF2B5EF4-FFF2-40B4-BE49-F238E27FC236}">
                <a16:creationId xmlns:a16="http://schemas.microsoft.com/office/drawing/2014/main" id="{FC6E0DC8-374B-4490-8340-BC0DDA947556}"/>
              </a:ext>
            </a:extLst>
          </p:cNvPr>
          <p:cNvSpPr txBox="1">
            <a:spLocks/>
          </p:cNvSpPr>
          <p:nvPr/>
        </p:nvSpPr>
        <p:spPr>
          <a:xfrm>
            <a:off x="344002" y="2126938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</a:t>
            </a:r>
            <a:r>
              <a:rPr lang="en-US" sz="4000" i="1" dirty="0">
                <a:solidFill>
                  <a:srgbClr val="FF0000"/>
                </a:solidFill>
              </a:rPr>
              <a:t>WiFiMon Infoshare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EE9D-C298-45EB-886B-52826E1579EB}"/>
              </a:ext>
            </a:extLst>
          </p:cNvPr>
          <p:cNvSpPr txBox="1"/>
          <p:nvPr/>
        </p:nvSpPr>
        <p:spPr>
          <a:xfrm>
            <a:off x="976745" y="2905509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6"/>
              </a:rPr>
              <a:t>https://www.youtube.com/watch?v=VXQV2zWRKgo</a:t>
            </a:r>
            <a:r>
              <a:rPr lang="en-US" sz="18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457B-337E-4087-A888-1B0DD71E2AE2}"/>
              </a:ext>
            </a:extLst>
          </p:cNvPr>
          <p:cNvSpPr txBox="1"/>
          <p:nvPr/>
        </p:nvSpPr>
        <p:spPr>
          <a:xfrm>
            <a:off x="976745" y="4439346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7"/>
              </a:rPr>
              <a:t>https://wiki.geant.org/display/WIF/WiFiMon+Publications</a:t>
            </a:r>
            <a:r>
              <a:rPr lang="en-US" sz="1800" i="1" dirty="0"/>
              <a:t> </a:t>
            </a:r>
          </a:p>
        </p:txBody>
      </p:sp>
      <p:sp>
        <p:nvSpPr>
          <p:cNvPr id="10" name="Google Shape;295;p42">
            <a:extLst>
              <a:ext uri="{FF2B5EF4-FFF2-40B4-BE49-F238E27FC236}">
                <a16:creationId xmlns:a16="http://schemas.microsoft.com/office/drawing/2014/main" id="{E3678EA6-456A-4AF8-AC0F-3DA8C18D5615}"/>
              </a:ext>
            </a:extLst>
          </p:cNvPr>
          <p:cNvSpPr txBox="1">
            <a:spLocks/>
          </p:cNvSpPr>
          <p:nvPr/>
        </p:nvSpPr>
        <p:spPr>
          <a:xfrm>
            <a:off x="344002" y="3672889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earlier presentations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217810" y="3318572"/>
            <a:ext cx="10755291" cy="12357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23030" y="483734"/>
            <a:ext cx="11003582" cy="242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Monitors the performance of Wi-Fi networks as experienced by their end users.</a:t>
            </a:r>
          </a:p>
          <a:p>
            <a:pPr indent="-457200"/>
            <a:r>
              <a:rPr lang="en-US" sz="2400" dirty="0"/>
              <a:t>Combines crowdsourced and hardware probe measurements to provide complete insight into Wi-Fi network performance.</a:t>
            </a:r>
          </a:p>
          <a:p>
            <a:pPr indent="-457200"/>
            <a:r>
              <a:rPr lang="en-US" sz="2400" dirty="0"/>
              <a:t>In IEEE 802.1X networks, e.g. </a:t>
            </a:r>
            <a:r>
              <a:rPr lang="en-US" sz="2400" b="1" i="1" dirty="0" err="1"/>
              <a:t>eduroam</a:t>
            </a:r>
            <a:r>
              <a:rPr lang="en-US" sz="2400" dirty="0"/>
              <a:t>, data from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may be used to provide additional analysis options, e.g. per </a:t>
            </a:r>
            <a:r>
              <a:rPr lang="en-US" sz="2400" i="1" dirty="0"/>
              <a:t>Access Point </a:t>
            </a:r>
            <a:r>
              <a:rPr lang="en-US" sz="2400" dirty="0"/>
              <a:t>(</a:t>
            </a:r>
            <a:r>
              <a:rPr lang="en-US" sz="2400" i="1" dirty="0"/>
              <a:t>AP</a:t>
            </a:r>
            <a:r>
              <a:rPr lang="en-US" sz="2400" dirty="0"/>
              <a:t>).</a:t>
            </a:r>
          </a:p>
          <a:p>
            <a:pPr indent="-457200"/>
            <a:r>
              <a:rPr lang="en-US" sz="2400" dirty="0"/>
              <a:t>Most suitable for </a:t>
            </a:r>
            <a:r>
              <a:rPr lang="en-US" sz="2400" b="1" dirty="0"/>
              <a:t>campus networks</a:t>
            </a:r>
            <a:r>
              <a:rPr lang="en-US" sz="2400" dirty="0"/>
              <a:t>, but also applicable to conference venues, etc.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248290" y="3178193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dirty="0"/>
              <a:t>Contribution: </a:t>
            </a:r>
            <a:r>
              <a:rPr lang="en-US" dirty="0"/>
              <a:t>Supporting administrators to detect Wi-Fi throughput degradation, hence allowing them to determine underperforming areas in a (campus) network and enhance performance, e.g. by installing </a:t>
            </a:r>
            <a:r>
              <a:rPr lang="en-US" i="1" dirty="0"/>
              <a:t>AP</a:t>
            </a:r>
            <a:r>
              <a:rPr lang="en-US" dirty="0"/>
              <a:t>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23030" y="4535913"/>
            <a:ext cx="10370321" cy="25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i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related monitoring solutions: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monitors from the end user perspective (</a:t>
            </a:r>
            <a:r>
              <a:rPr lang="en-US" sz="2400" b="1" i="1" dirty="0"/>
              <a:t>end user experience</a:t>
            </a:r>
            <a:r>
              <a:rPr lang="en-US" sz="2400" dirty="0"/>
              <a:t>).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does not require end user intervention or installation of an app.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provides a centralized view of Wi-Fi performance and informs the Wi-Fi administrator (not end user) of the performance results.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6" grpId="0" uiExpand="1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83294" y="138719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 Architecture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685038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>
                <a:solidFill>
                  <a:srgbClr val="FF0000"/>
                </a:solidFill>
              </a:rPr>
              <a:t>WiFiMon</a:t>
            </a:r>
            <a:r>
              <a:rPr lang="en-US" b="1" dirty="0">
                <a:solidFill>
                  <a:srgbClr val="FF0000"/>
                </a:solidFill>
              </a:rPr>
              <a:t> Components: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Software Probes</a:t>
            </a:r>
            <a:r>
              <a:rPr lang="en-US" sz="2400" dirty="0"/>
              <a:t> (</a:t>
            </a:r>
            <a:r>
              <a:rPr lang="en-US" sz="2400" i="1" dirty="0"/>
              <a:t>WSP</a:t>
            </a:r>
            <a:r>
              <a:rPr lang="en-US" sz="2400" dirty="0"/>
              <a:t>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Hardware Probes </a:t>
            </a:r>
            <a:r>
              <a:rPr lang="en-US" sz="2400" dirty="0"/>
              <a:t>(</a:t>
            </a:r>
            <a:r>
              <a:rPr lang="en-US" sz="2400" i="1" dirty="0"/>
              <a:t>WHP</a:t>
            </a:r>
            <a:r>
              <a:rPr lang="en-US" sz="2400" dirty="0"/>
              <a:t>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092183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/>
              <a:t>WiFiMon Test Server </a:t>
            </a:r>
            <a:r>
              <a:rPr lang="en-US" sz="2400" dirty="0"/>
              <a:t>(</a:t>
            </a:r>
            <a:r>
              <a:rPr lang="en-US" sz="2400" i="1" dirty="0"/>
              <a:t>WTS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Analysis Server </a:t>
            </a:r>
            <a:r>
              <a:rPr lang="en-US" sz="2400" dirty="0"/>
              <a:t>(</a:t>
            </a:r>
            <a:r>
              <a:rPr lang="en-US" sz="2400" i="1" dirty="0"/>
              <a:t>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Test Server</a:t>
            </a:r>
            <a:r>
              <a:rPr lang="en-US" sz="3600" dirty="0"/>
              <a:t> (</a:t>
            </a:r>
            <a:r>
              <a:rPr lang="en-US" sz="3600" i="1" dirty="0"/>
              <a:t>WTS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91439" y="759815"/>
            <a:ext cx="11694160" cy="187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Purpose: </a:t>
            </a:r>
            <a:r>
              <a:rPr lang="en-US" sz="2400" dirty="0"/>
              <a:t>Holds the code and test data required for performance measurements.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/>
              <a:t>Based on </a:t>
            </a:r>
            <a:r>
              <a:rPr lang="en-US" sz="2400" i="1" dirty="0"/>
              <a:t>JavaScript</a:t>
            </a:r>
            <a:r>
              <a:rPr lang="en-US" sz="2400" dirty="0"/>
              <a:t> technology.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sz="2400" i="1" dirty="0"/>
              <a:t>HTML</a:t>
            </a:r>
            <a:r>
              <a:rPr lang="en-US" sz="2400" dirty="0"/>
              <a:t> lines triggering </a:t>
            </a:r>
            <a:r>
              <a:rPr lang="en-US" sz="2400" i="1" dirty="0"/>
              <a:t>WTS</a:t>
            </a:r>
            <a:r>
              <a:rPr lang="en-US" sz="2400" dirty="0"/>
              <a:t> </a:t>
            </a:r>
            <a:r>
              <a:rPr lang="en-US" sz="2400" i="1" dirty="0"/>
              <a:t>JavaScript</a:t>
            </a:r>
            <a:r>
              <a:rPr lang="en-US" sz="2400" dirty="0"/>
              <a:t>-based test tools </a:t>
            </a:r>
            <a:br>
              <a:rPr lang="en-US" sz="2400" dirty="0"/>
            </a:br>
            <a:r>
              <a:rPr lang="en-US" sz="2400" dirty="0"/>
              <a:t>are embedded to a frequently visited site, e.g. university website.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4887313"/>
            <a:ext cx="10122964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WTS</a:t>
            </a:r>
            <a:r>
              <a:rPr lang="en-US" sz="2400" b="1" dirty="0"/>
              <a:t> Placement: </a:t>
            </a:r>
            <a:r>
              <a:rPr lang="en-US" sz="2400" dirty="0"/>
              <a:t>As close as possible to the monitored networks to minimize distance between end devices and </a:t>
            </a:r>
            <a:r>
              <a:rPr lang="en-US" sz="2400" i="1" dirty="0"/>
              <a:t>WTS</a:t>
            </a:r>
            <a:r>
              <a:rPr lang="en-US" sz="2400" dirty="0"/>
              <a:t>, thus reducing accuracy loss.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If this is not possible, </a:t>
            </a:r>
            <a:r>
              <a:rPr lang="en-US" sz="2400" i="1" dirty="0">
                <a:sym typeface="Wingdings" panose="05000000000000000000" pitchFamily="2" charset="2"/>
              </a:rPr>
              <a:t>WiFiMon</a:t>
            </a:r>
            <a:r>
              <a:rPr lang="en-US" sz="2400" dirty="0">
                <a:sym typeface="Wingdings" panose="05000000000000000000" pitchFamily="2" charset="2"/>
              </a:rPr>
              <a:t> can still capture the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relative changes </a:t>
            </a:r>
            <a:r>
              <a:rPr lang="en-US" sz="2400" dirty="0">
                <a:sym typeface="Wingdings" panose="05000000000000000000" pitchFamily="2" charset="2"/>
              </a:rPr>
              <a:t>among received measurements</a:t>
            </a: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439" y="3002840"/>
            <a:ext cx="10351971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Three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NetTest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https://code.google.com/archive/p/nettest/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Akamai Boomerang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i="1" dirty="0">
                <a:sym typeface="Wingdings" panose="05000000000000000000" pitchFamily="2" charset="2"/>
                <a:hlinkClick r:id="rId5"/>
              </a:rPr>
              <a:t>https://github.com/akamai/boomerang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LibreSpeed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 err="1">
                <a:sym typeface="Wingdings" panose="05000000000000000000" pitchFamily="2" charset="2"/>
              </a:rPr>
              <a:t>Speedtest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6"/>
              </a:rPr>
              <a:t>https://github.com/librespeed/speedtest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i="1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Software Probes </a:t>
            </a:r>
            <a:r>
              <a:rPr lang="en-US" sz="3600" dirty="0"/>
              <a:t>(</a:t>
            </a:r>
            <a:r>
              <a:rPr lang="en-US" sz="3600" i="1" dirty="0"/>
              <a:t>WSP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0825716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</a:rPr>
              <a:t>User devices</a:t>
            </a:r>
            <a:r>
              <a:rPr lang="en-US" sz="2200" dirty="0"/>
              <a:t>, e.g. laptops, smartphones, etc.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Crowdsourced measurements are triggered against the </a:t>
            </a:r>
            <a:r>
              <a:rPr lang="en-US" sz="2200" i="1" dirty="0"/>
              <a:t>WTS</a:t>
            </a:r>
            <a:r>
              <a:rPr lang="en-US" sz="2200" dirty="0"/>
              <a:t> when users visit a </a:t>
            </a:r>
            <a:r>
              <a:rPr lang="en-US" sz="2200" i="1" dirty="0"/>
              <a:t>WiFiMon</a:t>
            </a:r>
            <a:r>
              <a:rPr lang="en-US" sz="2200" dirty="0"/>
              <a:t>-enabled site (</a:t>
            </a:r>
            <a:r>
              <a:rPr lang="en-US" sz="2200" b="1" dirty="0">
                <a:solidFill>
                  <a:srgbClr val="FF0000"/>
                </a:solidFill>
              </a:rPr>
              <a:t>not triggered by end users themselves</a:t>
            </a:r>
            <a:r>
              <a:rPr lang="en-US" sz="2200" dirty="0"/>
              <a:t>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dirty="0"/>
              <a:t>WiFiMon</a:t>
            </a:r>
            <a:r>
              <a:rPr lang="en-US" sz="2200" dirty="0"/>
              <a:t> does not require additional software to be installed on user devices.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dirty="0"/>
              <a:t>WiFiMon</a:t>
            </a:r>
            <a:r>
              <a:rPr lang="en-US" sz="2200" dirty="0"/>
              <a:t> regulates repetitive measurements through a cookie parameter in order not to overload </a:t>
            </a:r>
            <a:r>
              <a:rPr lang="en-US" sz="2200" i="1" dirty="0"/>
              <a:t>WAS</a:t>
            </a:r>
            <a:r>
              <a:rPr lang="en-US" sz="2200" dirty="0"/>
              <a:t> and </a:t>
            </a:r>
            <a:r>
              <a:rPr lang="en-US" sz="2200" i="1" dirty="0"/>
              <a:t>WTS</a:t>
            </a:r>
            <a:r>
              <a:rPr lang="en-US" sz="2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BB80-A5C7-47CE-AE9B-CDF72F682F7B}"/>
              </a:ext>
            </a:extLst>
          </p:cNvPr>
          <p:cNvSpPr txBox="1"/>
          <p:nvPr/>
        </p:nvSpPr>
        <p:spPr>
          <a:xfrm>
            <a:off x="1948232" y="5840939"/>
            <a:ext cx="79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Example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dirty="0">
                <a:solidFill>
                  <a:schemeClr val="tx1"/>
                </a:solidFill>
              </a:rPr>
              <a:t>HTML </a:t>
            </a:r>
            <a:r>
              <a:rPr lang="en-US" sz="2000" b="1" dirty="0">
                <a:solidFill>
                  <a:schemeClr val="tx1"/>
                </a:solidFill>
              </a:rPr>
              <a:t>lines required for </a:t>
            </a:r>
            <a:r>
              <a:rPr lang="en-US" sz="2000" b="1" i="1" dirty="0">
                <a:solidFill>
                  <a:schemeClr val="tx1"/>
                </a:solidFill>
              </a:rPr>
              <a:t>Akamai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Boomerang</a:t>
            </a:r>
            <a:r>
              <a:rPr lang="en-US" sz="2000" b="1" dirty="0">
                <a:solidFill>
                  <a:schemeClr val="tx1"/>
                </a:solidFill>
              </a:rPr>
              <a:t> test tool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(</a:t>
            </a:r>
            <a:r>
              <a:rPr lang="en-US" sz="2000" b="1" i="1" dirty="0">
                <a:solidFill>
                  <a:schemeClr val="tx1"/>
                </a:solidFill>
              </a:rPr>
              <a:t>injected in the frequently visited web site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C287-BCB0-4723-877C-EC1A5C1FB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"/>
          <a:stretch/>
        </p:blipFill>
        <p:spPr>
          <a:xfrm>
            <a:off x="68632" y="2920060"/>
            <a:ext cx="10693667" cy="2859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Hardware Probes</a:t>
            </a:r>
            <a:r>
              <a:rPr lang="en-US" sz="3600" dirty="0"/>
              <a:t> (</a:t>
            </a:r>
            <a:r>
              <a:rPr lang="en-US" sz="3600" i="1" dirty="0"/>
              <a:t>WHP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44379" y="710467"/>
            <a:ext cx="11064240" cy="308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They measure Wi-Fi performance from </a:t>
            </a:r>
            <a:r>
              <a:rPr lang="en-US" sz="2200" b="1" dirty="0">
                <a:solidFill>
                  <a:srgbClr val="FF0000"/>
                </a:solidFill>
              </a:rPr>
              <a:t>fixed points </a:t>
            </a:r>
            <a:r>
              <a:rPr lang="en-US" sz="2200" dirty="0"/>
              <a:t>within the network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They complement crowdsourced measurements by providing a baseline throughput.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ym typeface="Wingdings" panose="05000000000000000000" pitchFamily="2" charset="2"/>
              </a:rPr>
              <a:t>Performance measurements similar to </a:t>
            </a:r>
            <a:r>
              <a:rPr lang="en-US" sz="2200" i="1" dirty="0">
                <a:sym typeface="Wingdings" panose="05000000000000000000" pitchFamily="2" charset="2"/>
              </a:rPr>
              <a:t>WSP</a:t>
            </a:r>
            <a:r>
              <a:rPr lang="en-US" sz="2200" dirty="0">
                <a:sym typeface="Wingdings" panose="05000000000000000000" pitchFamily="2" charset="2"/>
              </a:rPr>
              <a:t>s (based on predefined period)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ym typeface="Wingdings" panose="05000000000000000000" pitchFamily="2" charset="2"/>
              </a:rPr>
              <a:t>They collect data about monitored </a:t>
            </a:r>
            <a:r>
              <a:rPr lang="en-US" sz="2200" i="1" dirty="0">
                <a:sym typeface="Wingdings" panose="05000000000000000000" pitchFamily="2" charset="2"/>
              </a:rPr>
              <a:t>ESSID</a:t>
            </a:r>
            <a:r>
              <a:rPr lang="en-US" sz="2200" dirty="0">
                <a:sym typeface="Wingdings" panose="05000000000000000000" pitchFamily="2" charset="2"/>
              </a:rPr>
              <a:t> and nearby </a:t>
            </a:r>
            <a:r>
              <a:rPr lang="en-US" sz="2200" i="1" dirty="0">
                <a:sym typeface="Wingdings" panose="05000000000000000000" pitchFamily="2" charset="2"/>
              </a:rPr>
              <a:t>ESSID</a:t>
            </a:r>
            <a:r>
              <a:rPr lang="en-US" sz="2200" dirty="0">
                <a:sym typeface="Wingdings" panose="05000000000000000000" pitchFamily="2" charset="2"/>
              </a:rPr>
              <a:t>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    (</a:t>
            </a:r>
            <a:r>
              <a:rPr lang="en-US" sz="2200" i="1" dirty="0">
                <a:sym typeface="Wingdings" panose="05000000000000000000" pitchFamily="2" charset="2"/>
              </a:rPr>
              <a:t>AP</a:t>
            </a:r>
            <a:r>
              <a:rPr lang="en-US" sz="2200" dirty="0">
                <a:sym typeface="Wingdings" panose="05000000000000000000" pitchFamily="2" charset="2"/>
              </a:rPr>
              <a:t>s, signal strength, link quality, bit rate, TX power)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8E50-AEE5-4473-B7C6-234A7DE0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2" y="3082152"/>
            <a:ext cx="9635693" cy="119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5A74A-3EFE-4663-89E6-6A006E167D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4" t="5716" r="1992" b="6358"/>
          <a:stretch/>
        </p:blipFill>
        <p:spPr>
          <a:xfrm>
            <a:off x="6373278" y="4575636"/>
            <a:ext cx="3841126" cy="2202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EF21-E467-48A4-8FEB-4A9C31C1DA0B}"/>
              </a:ext>
            </a:extLst>
          </p:cNvPr>
          <p:cNvSpPr txBox="1"/>
          <p:nvPr/>
        </p:nvSpPr>
        <p:spPr>
          <a:xfrm>
            <a:off x="144379" y="2657639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Triggering measurements based on </a:t>
            </a:r>
            <a:r>
              <a:rPr lang="en-US" sz="1800" b="1" i="1" dirty="0">
                <a:solidFill>
                  <a:srgbClr val="FF0000"/>
                </a:solidFill>
              </a:rPr>
              <a:t>crontab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6EB06-E965-4078-8916-06DB850E5E8E}"/>
              </a:ext>
            </a:extLst>
          </p:cNvPr>
          <p:cNvSpPr txBox="1"/>
          <p:nvPr/>
        </p:nvSpPr>
        <p:spPr>
          <a:xfrm>
            <a:off x="180474" y="5491913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WiFiMon</a:t>
            </a:r>
            <a:r>
              <a:rPr lang="en-US" sz="2000" b="1" dirty="0">
                <a:solidFill>
                  <a:schemeClr val="tx1"/>
                </a:solidFill>
              </a:rPr>
              <a:t> currently uses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Raspberry Pi </a:t>
            </a:r>
            <a:r>
              <a:rPr lang="en-US" sz="2000" b="1" dirty="0">
                <a:solidFill>
                  <a:srgbClr val="FF0000"/>
                </a:solidFill>
              </a:rPr>
              <a:t>v3 </a:t>
            </a:r>
            <a:r>
              <a:rPr lang="en-US" sz="2000" b="1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FF0000"/>
                </a:solidFill>
              </a:rPr>
              <a:t> v4,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but any small form factor device may be used.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Analysis Server </a:t>
            </a:r>
            <a:r>
              <a:rPr lang="en-US" sz="3600" dirty="0"/>
              <a:t>(</a:t>
            </a:r>
            <a:r>
              <a:rPr lang="en-US" sz="3600" i="1" dirty="0"/>
              <a:t>WAS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/>
              <a:t>WAS</a:t>
            </a:r>
            <a:r>
              <a:rPr lang="en-US" b="1" dirty="0"/>
              <a:t> Modules: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Agent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collects and processes monitoring data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UI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depicts of results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UI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C2B96-4DB2-4B21-A663-179720F4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" y="790160"/>
            <a:ext cx="10469405" cy="527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7865-6A4E-47D5-851A-B2E932E56657}"/>
              </a:ext>
            </a:extLst>
          </p:cNvPr>
          <p:cNvSpPr txBox="1"/>
          <p:nvPr/>
        </p:nvSpPr>
        <p:spPr>
          <a:xfrm>
            <a:off x="3224592" y="6250281"/>
            <a:ext cx="465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from 3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during an hour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3F99A2-CF99-4319-A79C-5FF0FD62ADE7}"/>
              </a:ext>
            </a:extLst>
          </p:cNvPr>
          <p:cNvCxnSpPr/>
          <p:nvPr/>
        </p:nvCxnSpPr>
        <p:spPr>
          <a:xfrm flipV="1">
            <a:off x="1741963" y="1440244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0473E-130B-4107-87B5-747C2E4E58F8}"/>
              </a:ext>
            </a:extLst>
          </p:cNvPr>
          <p:cNvSpPr txBox="1"/>
          <p:nvPr/>
        </p:nvSpPr>
        <p:spPr>
          <a:xfrm>
            <a:off x="2429680" y="121241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per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1648D-7459-4DC5-9CF9-0DC3458BCA85}"/>
              </a:ext>
            </a:extLst>
          </p:cNvPr>
          <p:cNvCxnSpPr/>
          <p:nvPr/>
        </p:nvCxnSpPr>
        <p:spPr>
          <a:xfrm flipV="1">
            <a:off x="6177872" y="1412467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6840481" y="117265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2097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75" y="4893255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</a:t>
            </a:r>
            <a:r>
              <a:rPr lang="en-US" sz="3600" i="1" dirty="0"/>
              <a:t>RADIUS</a:t>
            </a:r>
            <a:r>
              <a:rPr lang="en-US" sz="3600" dirty="0"/>
              <a:t>/</a:t>
            </a:r>
            <a:r>
              <a:rPr lang="en-US" sz="3600" i="1" dirty="0"/>
              <a:t>DHCP</a:t>
            </a:r>
            <a:r>
              <a:rPr lang="en-US" sz="3600" dirty="0"/>
              <a:t>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282013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</a:t>
            </a:r>
            <a:r>
              <a:rPr lang="en-US" sz="2400" i="1" dirty="0"/>
              <a:t>RADIUS</a:t>
            </a:r>
            <a:r>
              <a:rPr lang="en-US" sz="2400" dirty="0"/>
              <a:t> logs only)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620156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i="1" dirty="0"/>
              <a:t>Sensitive Data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en-US" sz="2400" dirty="0"/>
              <a:t>IP and MAC addresses are secured in transit using a TLS-encrypted channel and stored hashed in </a:t>
            </a:r>
            <a:r>
              <a:rPr lang="en-US" sz="2400" i="1" dirty="0"/>
              <a:t>WAS</a:t>
            </a:r>
            <a:r>
              <a:rPr lang="en-US" sz="2400" dirty="0"/>
              <a:t> (based on </a:t>
            </a:r>
            <a:r>
              <a:rPr lang="en-US" sz="2400" i="1" dirty="0"/>
              <a:t>X-Pack</a:t>
            </a:r>
            <a:r>
              <a:rPr lang="en-US" sz="2400" dirty="0"/>
              <a:t>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</a:t>
            </a:r>
            <a:r>
              <a:rPr lang="en-US" sz="2400" i="1" dirty="0"/>
              <a:t>RADIUS</a:t>
            </a:r>
            <a:r>
              <a:rPr lang="en-US" sz="2400" dirty="0"/>
              <a:t>/</a:t>
            </a:r>
            <a:r>
              <a:rPr lang="en-US" sz="2400" i="1" dirty="0"/>
              <a:t>DHCP</a:t>
            </a:r>
            <a:r>
              <a:rPr lang="en-US" sz="2400" dirty="0"/>
              <a:t> servers using </a:t>
            </a:r>
            <a:r>
              <a:rPr lang="en-US" sz="2400" b="1" i="1" dirty="0" err="1">
                <a:solidFill>
                  <a:srgbClr val="FF0000"/>
                </a:solidFill>
              </a:rPr>
              <a:t>Filebeat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</a:t>
            </a:r>
            <a:r>
              <a:rPr lang="en-US" sz="2400" b="1" i="1" dirty="0">
                <a:solidFill>
                  <a:srgbClr val="FF0000"/>
                </a:solidFill>
              </a:rPr>
              <a:t>Logstash</a:t>
            </a:r>
            <a:r>
              <a:rPr lang="en-US" sz="2400" dirty="0"/>
              <a:t> in </a:t>
            </a:r>
            <a:r>
              <a:rPr lang="en-US" sz="2400" i="1" dirty="0"/>
              <a:t>WAS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</a:t>
            </a:r>
            <a:r>
              <a:rPr lang="en-US" sz="2400" b="1" i="1" dirty="0">
                <a:solidFill>
                  <a:srgbClr val="FF0000"/>
                </a:solidFill>
              </a:rPr>
              <a:t>Elasticsearch</a:t>
            </a:r>
            <a:r>
              <a:rPr lang="en-US" sz="2400" dirty="0"/>
              <a:t> of </a:t>
            </a:r>
            <a:r>
              <a:rPr lang="en-US" sz="2400" i="1" dirty="0"/>
              <a:t>WAS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383464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1299</Words>
  <Application>Microsoft Office PowerPoint</Application>
  <PresentationFormat>Widescreen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GÉANT Presentation Template - January 2019(1)</vt:lpstr>
      <vt:lpstr>Office Theme</vt:lpstr>
      <vt:lpstr>1_Custom Design</vt:lpstr>
      <vt:lpstr>PowerPoint Presentation</vt:lpstr>
      <vt:lpstr>WiFiMon: Introduction</vt:lpstr>
      <vt:lpstr>WiFiMon Architecture</vt:lpstr>
      <vt:lpstr>WiFiMon Test Server (WTS)</vt:lpstr>
      <vt:lpstr>WiFiMon Software Probes (WSPs)</vt:lpstr>
      <vt:lpstr>WiFiMon Hardware Probes (WHPs)</vt:lpstr>
      <vt:lpstr>WiFiMon Analysis Server (WAS)</vt:lpstr>
      <vt:lpstr>WiFiMon UI</vt:lpstr>
      <vt:lpstr>Correlation with RADIUS/DHCP Logs</vt:lpstr>
      <vt:lpstr>Installing WiFiMon</vt:lpstr>
      <vt:lpstr>Evaluation</vt:lpstr>
      <vt:lpstr>GÉANT Symposium 2020 Pilot (1)</vt:lpstr>
      <vt:lpstr>GÉANT Symposium 2020 Pilot (2)</vt:lpstr>
      <vt:lpstr>GÉANT Symposium 2020 Pilot (3)</vt:lpstr>
      <vt:lpstr>Results from a Home Network</vt:lpstr>
      <vt:lpstr>Future Steps</vt:lpstr>
      <vt:lpstr>Check out the WiFiMon video!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Maria Isabel Gandia</cp:lastModifiedBy>
  <cp:revision>114</cp:revision>
  <dcterms:modified xsi:type="dcterms:W3CDTF">2021-04-27T18:33:22Z</dcterms:modified>
</cp:coreProperties>
</file>