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7" r:id="rId3"/>
  </p:sldMasterIdLst>
  <p:notesMasterIdLst>
    <p:notesMasterId r:id="rId19"/>
  </p:notesMasterIdLst>
  <p:sldIdLst>
    <p:sldId id="256" r:id="rId4"/>
    <p:sldId id="257" r:id="rId5"/>
    <p:sldId id="293" r:id="rId6"/>
    <p:sldId id="294" r:id="rId7"/>
    <p:sldId id="304" r:id="rId8"/>
    <p:sldId id="305" r:id="rId9"/>
    <p:sldId id="306" r:id="rId10"/>
    <p:sldId id="295" r:id="rId11"/>
    <p:sldId id="307" r:id="rId12"/>
    <p:sldId id="297" r:id="rId13"/>
    <p:sldId id="309" r:id="rId14"/>
    <p:sldId id="311" r:id="rId15"/>
    <p:sldId id="296" r:id="rId16"/>
    <p:sldId id="310" r:id="rId17"/>
    <p:sldId id="29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3" autoAdjust="0"/>
    <p:restoredTop sz="86458" autoAdjust="0"/>
  </p:normalViewPr>
  <p:slideViewPr>
    <p:cSldViewPr snapToGrid="0">
      <p:cViewPr varScale="1">
        <p:scale>
          <a:sx n="99" d="100"/>
          <a:sy n="99" d="100"/>
        </p:scale>
        <p:origin x="4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2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8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50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81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51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931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8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32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9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76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94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661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60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ροσαρμοσμένη διάταξη">
  <p:cSld name="Προσαρμοσμένη διάταξη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-55418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-16809" y="-92820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4977" y="1441740"/>
            <a:ext cx="7195835" cy="83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WiFiMon: Technical Overview</a:t>
            </a:r>
            <a:endParaRPr sz="3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57327" y="6154608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 b="-7428"/>
          <a:stretch/>
        </p:blipFill>
        <p:spPr>
          <a:xfrm>
            <a:off x="154876" y="68756"/>
            <a:ext cx="1432450" cy="8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74977" y="2544855"/>
            <a:ext cx="6163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Nikos Kostopoulos, NTUA/GRNET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Ph.D. Student / WiFiMon Team Member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(nkostopoulos@netmode.ntua.gr)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83665" y="4529092"/>
            <a:ext cx="5003270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20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EaP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Workshop: </a:t>
            </a:r>
            <a:b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dirty="0">
                <a:solidFill>
                  <a:srgbClr val="F9F9F9"/>
                </a:solidFill>
                <a:effectLst/>
                <a:latin typeface="Roboto" panose="02000000000000000000" pitchFamily="2" charset="0"/>
              </a:rPr>
              <a:t>Introduction to WiFiMon for </a:t>
            </a:r>
            <a:r>
              <a:rPr lang="en-US" sz="1800" b="1" i="0" dirty="0" err="1">
                <a:solidFill>
                  <a:srgbClr val="F9F9F9"/>
                </a:solidFill>
                <a:effectLst/>
                <a:latin typeface="Roboto" panose="02000000000000000000" pitchFamily="2" charset="0"/>
              </a:rPr>
              <a:t>EaP</a:t>
            </a:r>
            <a:r>
              <a:rPr lang="en-US" sz="1800" b="1" i="0" dirty="0">
                <a:solidFill>
                  <a:srgbClr val="F9F9F9"/>
                </a:solidFill>
                <a:effectLst/>
                <a:latin typeface="Roboto" panose="02000000000000000000" pitchFamily="2" charset="0"/>
              </a:rPr>
              <a:t> NRENs</a:t>
            </a:r>
            <a:endParaRPr lang="en-US" sz="2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November 2021, Virtual Event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998895" y="1353031"/>
            <a:ext cx="80728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2" y="-24064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602957" y="1610230"/>
            <a:ext cx="6087103" cy="4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710585" y="5298689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 txBox="1"/>
          <p:nvPr userDrawn="1"/>
        </p:nvSpPr>
        <p:spPr>
          <a:xfrm>
            <a:off x="716240" y="2656840"/>
            <a:ext cx="5003271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Homepage: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https://wiki.geant.org/display/WIF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Mailing List: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wifimon-ops@lists.geant.org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622019" y="6108116"/>
            <a:ext cx="23481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GÉANT Association on behalf of the GN4 Phase 3 project (GN4-3).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research leading to these results has received funding from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European Union’s Horizon 2020 research and innovation programme under Grant Agreement No. 856726 (GN4-3).</a:t>
            </a:r>
            <a:endParaRPr sz="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349" y="6157486"/>
            <a:ext cx="568671" cy="36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 rotWithShape="1">
          <a:blip r:embed="rId5">
            <a:alphaModFix/>
          </a:blip>
          <a:srcRect b="-7428"/>
          <a:stretch/>
        </p:blipFill>
        <p:spPr>
          <a:xfrm>
            <a:off x="492121" y="255895"/>
            <a:ext cx="1432451" cy="8768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l.ifip.org/db/conf/wons/wons2021/1570695031.pdf" TargetMode="External"/><Relationship Id="rId3" Type="http://schemas.openxmlformats.org/officeDocument/2006/relationships/notesSlide" Target="../notesSlides/notesSlide14.xml"/><Relationship Id="rId7" Type="http://schemas.openxmlformats.org/officeDocument/2006/relationships/hyperlink" Target="https://wiki.geant.org/display/WIF/WiFiMon+Publication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hyperlink" Target="https://www.youtube.com/watch?v=VXQV2zWRKgo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www.youtube.com/watch?v=9LuGlF6JSn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hyperlink" Target="https://github.com/librespeed/speedtest" TargetMode="External"/><Relationship Id="rId5" Type="http://schemas.openxmlformats.org/officeDocument/2006/relationships/hyperlink" Target="https://github.com/akamai/boomerang" TargetMode="External"/><Relationship Id="rId4" Type="http://schemas.openxmlformats.org/officeDocument/2006/relationships/hyperlink" Target="https://code.google.com/archive/p/nettes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6FE8C-ABF5-46C0-B7F5-9AFA96327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37" y="5046287"/>
            <a:ext cx="10033348" cy="1779055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Correlation with </a:t>
            </a:r>
            <a:r>
              <a:rPr lang="en-US" sz="3600" i="1" dirty="0"/>
              <a:t>RADIUS</a:t>
            </a:r>
            <a:r>
              <a:rPr lang="en-US" sz="3600" dirty="0"/>
              <a:t>/</a:t>
            </a:r>
            <a:r>
              <a:rPr lang="en-US" sz="3600" i="1" dirty="0"/>
              <a:t>DHCP</a:t>
            </a:r>
            <a:r>
              <a:rPr lang="en-US" sz="3600" dirty="0"/>
              <a:t> Logs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60950" y="2379987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1" dirty="0"/>
              <a:t>Correlation options: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With end user IP address (relying solely on </a:t>
            </a:r>
            <a:r>
              <a:rPr lang="en-US" sz="2400" i="1" dirty="0"/>
              <a:t>RADIUS</a:t>
            </a:r>
            <a:r>
              <a:rPr lang="en-US" sz="2400" dirty="0"/>
              <a:t> logs)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With end user MAC address (using both 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logs)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F4C7FF15-30EE-446E-80DE-0ED1C47AFAFB}"/>
              </a:ext>
            </a:extLst>
          </p:cNvPr>
          <p:cNvSpPr txBox="1">
            <a:spLocks/>
          </p:cNvSpPr>
          <p:nvPr/>
        </p:nvSpPr>
        <p:spPr>
          <a:xfrm>
            <a:off x="160949" y="3772560"/>
            <a:ext cx="10612153" cy="7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Personally Identifiable Information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PII</a:t>
            </a:r>
            <a:r>
              <a:rPr lang="en-US" sz="2400" b="1" dirty="0">
                <a:solidFill>
                  <a:srgbClr val="FF0000"/>
                </a:solidFill>
              </a:rPr>
              <a:t>): </a:t>
            </a:r>
            <a:r>
              <a:rPr lang="en-US" sz="2400" dirty="0"/>
              <a:t>IP and MAC addresses are secured in transit using a TLS-encrypted channel and stored hashed in </a:t>
            </a:r>
            <a:r>
              <a:rPr lang="en-US" sz="2400" i="1" dirty="0"/>
              <a:t>WAS</a:t>
            </a:r>
            <a:r>
              <a:rPr lang="en-US" sz="2400" dirty="0"/>
              <a:t> (based on </a:t>
            </a:r>
            <a:r>
              <a:rPr lang="en-US" sz="2400" i="1" dirty="0"/>
              <a:t>X-Pack</a:t>
            </a:r>
            <a:r>
              <a:rPr lang="en-US" sz="2400" dirty="0"/>
              <a:t>)</a:t>
            </a:r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160950" y="744807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Logs are: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Extracted from </a:t>
            </a:r>
            <a:r>
              <a:rPr lang="en-US" sz="2400" i="1" dirty="0"/>
              <a:t>RADIUS</a:t>
            </a:r>
            <a:r>
              <a:rPr lang="en-US" sz="2400" dirty="0"/>
              <a:t>/</a:t>
            </a:r>
            <a:r>
              <a:rPr lang="en-US" sz="2400" i="1" dirty="0"/>
              <a:t>DHCP</a:t>
            </a:r>
            <a:r>
              <a:rPr lang="en-US" sz="2400" dirty="0"/>
              <a:t> servers using </a:t>
            </a:r>
            <a:r>
              <a:rPr lang="en-US" sz="2400" b="1" i="1" dirty="0" err="1">
                <a:solidFill>
                  <a:srgbClr val="FF0000"/>
                </a:solidFill>
              </a:rPr>
              <a:t>Filebeat</a:t>
            </a:r>
            <a:endParaRPr lang="en-US" sz="2400" b="1" i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Processed and transformed by </a:t>
            </a:r>
            <a:r>
              <a:rPr lang="en-US" sz="2400" b="1" i="1" dirty="0">
                <a:solidFill>
                  <a:srgbClr val="FF0000"/>
                </a:solidFill>
              </a:rPr>
              <a:t>Logstash</a:t>
            </a:r>
            <a:r>
              <a:rPr lang="en-US" sz="2400" dirty="0"/>
              <a:t> in </a:t>
            </a:r>
            <a:r>
              <a:rPr lang="en-US" sz="2400" i="1" dirty="0"/>
              <a:t>WAS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Stored in </a:t>
            </a:r>
            <a:r>
              <a:rPr lang="en-US" sz="2400" b="1" i="1" dirty="0">
                <a:solidFill>
                  <a:srgbClr val="FF0000"/>
                </a:solidFill>
              </a:rPr>
              <a:t>Elasticsearch</a:t>
            </a:r>
            <a:r>
              <a:rPr lang="en-US" sz="2400" dirty="0"/>
              <a:t> of </a:t>
            </a:r>
            <a:r>
              <a:rPr lang="en-US" sz="2400" i="1" dirty="0"/>
              <a:t>WAS</a:t>
            </a:r>
          </a:p>
        </p:txBody>
      </p:sp>
      <p:sp>
        <p:nvSpPr>
          <p:cNvPr id="9" name="Google Shape;296;p42">
            <a:extLst>
              <a:ext uri="{FF2B5EF4-FFF2-40B4-BE49-F238E27FC236}">
                <a16:creationId xmlns:a16="http://schemas.microsoft.com/office/drawing/2014/main" id="{548A8AC9-B7E2-4EDB-BD4A-930C8283C4B3}"/>
              </a:ext>
            </a:extLst>
          </p:cNvPr>
          <p:cNvSpPr txBox="1">
            <a:spLocks/>
          </p:cNvSpPr>
          <p:nvPr/>
        </p:nvSpPr>
        <p:spPr>
          <a:xfrm>
            <a:off x="160950" y="4535868"/>
            <a:ext cx="10385964" cy="42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sym typeface="Wingdings" panose="05000000000000000000" pitchFamily="2" charset="2"/>
              </a:rPr>
              <a:t> Correlation comparisons are performed on hashed strings.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67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Installation</a:t>
            </a:r>
            <a:endParaRPr sz="3600" i="1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1D2EEF75-75EA-4CF1-976B-051A01C964A4}"/>
              </a:ext>
            </a:extLst>
          </p:cNvPr>
          <p:cNvSpPr txBox="1">
            <a:spLocks/>
          </p:cNvSpPr>
          <p:nvPr/>
        </p:nvSpPr>
        <p:spPr>
          <a:xfrm>
            <a:off x="160949" y="941204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Institutions install all components </a:t>
            </a:r>
            <a:r>
              <a:rPr lang="en-US" sz="2400" b="1" dirty="0">
                <a:solidFill>
                  <a:srgbClr val="FF0000"/>
                </a:solidFill>
              </a:rPr>
              <a:t>on their premises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b="1" dirty="0"/>
              <a:t>Ansible playbook </a:t>
            </a:r>
            <a:r>
              <a:rPr lang="en-US" sz="2400" dirty="0"/>
              <a:t>for </a:t>
            </a:r>
            <a:r>
              <a:rPr lang="en-US" sz="2400" b="1" i="1" dirty="0"/>
              <a:t>WAS</a:t>
            </a:r>
            <a:r>
              <a:rPr lang="en-US" sz="2400" dirty="0"/>
              <a:t> automated installation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Manual installation for </a:t>
            </a:r>
            <a:r>
              <a:rPr lang="en-US" sz="2400" i="1" dirty="0"/>
              <a:t>WTS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All data stay within the institution premises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Support from </a:t>
            </a:r>
            <a:r>
              <a:rPr lang="en-US" sz="2400" i="1" dirty="0"/>
              <a:t>WiFiMon</a:t>
            </a:r>
            <a:r>
              <a:rPr lang="en-US" sz="2400" dirty="0"/>
              <a:t> team for all components</a:t>
            </a:r>
          </a:p>
        </p:txBody>
      </p:sp>
      <p:sp>
        <p:nvSpPr>
          <p:cNvPr id="11" name="Google Shape;296;p42">
            <a:extLst>
              <a:ext uri="{FF2B5EF4-FFF2-40B4-BE49-F238E27FC236}">
                <a16:creationId xmlns:a16="http://schemas.microsoft.com/office/drawing/2014/main" id="{008CD703-81CC-43C1-9C81-1CC2AF4B6A06}"/>
              </a:ext>
            </a:extLst>
          </p:cNvPr>
          <p:cNvSpPr txBox="1">
            <a:spLocks/>
          </p:cNvSpPr>
          <p:nvPr/>
        </p:nvSpPr>
        <p:spPr>
          <a:xfrm>
            <a:off x="1079382" y="5831967"/>
            <a:ext cx="9775049" cy="41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>
                <a:solidFill>
                  <a:srgbClr val="FF0000"/>
                </a:solidFill>
              </a:rPr>
              <a:t>Manual WAS installation: </a:t>
            </a:r>
            <a:r>
              <a:rPr lang="en-US" sz="2400" dirty="0"/>
              <a:t>Will be soon abandoned by </a:t>
            </a:r>
            <a:r>
              <a:rPr lang="en-US" sz="2400" i="1" dirty="0"/>
              <a:t>WiFiMon</a:t>
            </a:r>
          </a:p>
        </p:txBody>
      </p:sp>
      <p:sp>
        <p:nvSpPr>
          <p:cNvPr id="12" name="Google Shape;296;p42">
            <a:extLst>
              <a:ext uri="{FF2B5EF4-FFF2-40B4-BE49-F238E27FC236}">
                <a16:creationId xmlns:a16="http://schemas.microsoft.com/office/drawing/2014/main" id="{EE3E0737-F825-4A0F-B7FF-212CB389A7B8}"/>
              </a:ext>
            </a:extLst>
          </p:cNvPr>
          <p:cNvSpPr txBox="1">
            <a:spLocks/>
          </p:cNvSpPr>
          <p:nvPr/>
        </p:nvSpPr>
        <p:spPr>
          <a:xfrm>
            <a:off x="160949" y="3386321"/>
            <a:ext cx="9321987" cy="167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i="1" dirty="0" err="1">
                <a:solidFill>
                  <a:srgbClr val="FF0000"/>
                </a:solidFill>
              </a:rPr>
              <a:t>NMaaS</a:t>
            </a:r>
            <a:r>
              <a:rPr lang="en-US" sz="2400" dirty="0"/>
              <a:t> (more appropriate for testing/trying </a:t>
            </a:r>
            <a:r>
              <a:rPr lang="en-US" sz="2400" i="1" dirty="0"/>
              <a:t>WiFiMon</a:t>
            </a:r>
            <a:r>
              <a:rPr lang="en-US" sz="2400" dirty="0"/>
              <a:t>)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WiFiMon</a:t>
            </a:r>
            <a:r>
              <a:rPr lang="en-US" sz="2400" dirty="0"/>
              <a:t> </a:t>
            </a:r>
            <a:r>
              <a:rPr lang="en-US" sz="2400" i="1" dirty="0"/>
              <a:t>WAS</a:t>
            </a:r>
            <a:r>
              <a:rPr lang="en-US" sz="2400" dirty="0"/>
              <a:t> instance per institution deployed on </a:t>
            </a:r>
            <a:r>
              <a:rPr lang="en-US" sz="2400" i="1" dirty="0" err="1"/>
              <a:t>NMaaS</a:t>
            </a:r>
            <a:endParaRPr lang="en-US" sz="2400" dirty="0"/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WTS</a:t>
            </a:r>
            <a:r>
              <a:rPr lang="en-US" sz="2400" dirty="0"/>
              <a:t> installation still required by institutions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   </a:t>
            </a:r>
            <a:r>
              <a:rPr lang="en-US" sz="2400" b="1" dirty="0"/>
              <a:t>(</a:t>
            </a:r>
            <a:r>
              <a:rPr lang="en-US" sz="2400" b="1" i="1" dirty="0"/>
              <a:t>should be close to the monitored network</a:t>
            </a:r>
            <a:r>
              <a:rPr lang="en-US" sz="2400" b="1" dirty="0"/>
              <a:t>)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Support from </a:t>
            </a:r>
            <a:r>
              <a:rPr lang="en-US" sz="2400" i="1" dirty="0"/>
              <a:t>WiFiMon</a:t>
            </a:r>
            <a:r>
              <a:rPr lang="en-US" sz="2400" dirty="0"/>
              <a:t> team for interfacing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i="1" dirty="0"/>
              <a:t>         WTS</a:t>
            </a:r>
            <a:r>
              <a:rPr lang="en-US" sz="2400" dirty="0"/>
              <a:t> and </a:t>
            </a:r>
            <a:r>
              <a:rPr lang="en-US" sz="2400" i="1" dirty="0" err="1"/>
              <a:t>Dockerized</a:t>
            </a:r>
            <a:r>
              <a:rPr lang="en-US" sz="2400" i="1" dirty="0"/>
              <a:t> WAS</a:t>
            </a:r>
            <a:r>
              <a:rPr lang="en-US" sz="2400" dirty="0"/>
              <a:t> on </a:t>
            </a:r>
            <a:r>
              <a:rPr lang="en-US" sz="2400" i="1" dirty="0" err="1"/>
              <a:t>NMaaS</a:t>
            </a:r>
            <a:endParaRPr lang="en-US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7C85F-25C4-49C2-A52F-4B28EE4E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425" y="2638734"/>
            <a:ext cx="2399547" cy="2278706"/>
          </a:xfrm>
          <a:prstGeom prst="rect">
            <a:avLst/>
          </a:prstGeom>
        </p:spPr>
      </p:pic>
      <p:sp>
        <p:nvSpPr>
          <p:cNvPr id="16" name="Google Shape;296;p42">
            <a:extLst>
              <a:ext uri="{FF2B5EF4-FFF2-40B4-BE49-F238E27FC236}">
                <a16:creationId xmlns:a16="http://schemas.microsoft.com/office/drawing/2014/main" id="{EE56ACB7-8398-4F02-91BF-ADBF190E711C}"/>
              </a:ext>
            </a:extLst>
          </p:cNvPr>
          <p:cNvSpPr txBox="1">
            <a:spLocks/>
          </p:cNvSpPr>
          <p:nvPr/>
        </p:nvSpPr>
        <p:spPr>
          <a:xfrm>
            <a:off x="8393593" y="2129228"/>
            <a:ext cx="2711210" cy="5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 err="1">
                <a:solidFill>
                  <a:srgbClr val="FF0000"/>
                </a:solidFill>
              </a:rPr>
              <a:t>NMaaS</a:t>
            </a:r>
            <a:r>
              <a:rPr lang="en-US" b="1" i="1" dirty="0">
                <a:solidFill>
                  <a:srgbClr val="FF0000"/>
                </a:solidFill>
              </a:rPr>
              <a:t> Portfolio</a:t>
            </a:r>
            <a:endParaRPr lang="en-US" b="1" dirty="0"/>
          </a:p>
        </p:txBody>
      </p:sp>
      <p:sp>
        <p:nvSpPr>
          <p:cNvPr id="17" name="Google Shape;296;p42">
            <a:extLst>
              <a:ext uri="{FF2B5EF4-FFF2-40B4-BE49-F238E27FC236}">
                <a16:creationId xmlns:a16="http://schemas.microsoft.com/office/drawing/2014/main" id="{4754D2F9-D092-4939-9C49-D8CB1AA11FA5}"/>
              </a:ext>
            </a:extLst>
          </p:cNvPr>
          <p:cNvSpPr txBox="1">
            <a:spLocks/>
          </p:cNvSpPr>
          <p:nvPr/>
        </p:nvSpPr>
        <p:spPr>
          <a:xfrm>
            <a:off x="160950" y="699869"/>
            <a:ext cx="9321987" cy="61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Options:</a:t>
            </a:r>
          </a:p>
        </p:txBody>
      </p:sp>
      <p:sp>
        <p:nvSpPr>
          <p:cNvPr id="18" name="Google Shape;296;p42">
            <a:extLst>
              <a:ext uri="{FF2B5EF4-FFF2-40B4-BE49-F238E27FC236}">
                <a16:creationId xmlns:a16="http://schemas.microsoft.com/office/drawing/2014/main" id="{1F4213AA-0D15-4D1F-AB4E-7EA0F19180C3}"/>
              </a:ext>
            </a:extLst>
          </p:cNvPr>
          <p:cNvSpPr txBox="1">
            <a:spLocks/>
          </p:cNvSpPr>
          <p:nvPr/>
        </p:nvSpPr>
        <p:spPr>
          <a:xfrm>
            <a:off x="5853515" y="289908"/>
            <a:ext cx="5095457" cy="5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>
                <a:solidFill>
                  <a:srgbClr val="FF0000"/>
                </a:solidFill>
              </a:rPr>
              <a:t>GÉANT Service </a:t>
            </a:r>
            <a:r>
              <a:rPr lang="en-US" b="1" i="1" dirty="0">
                <a:solidFill>
                  <a:schemeClr val="tx1"/>
                </a:solidFill>
              </a:rPr>
              <a:t>since</a:t>
            </a:r>
            <a:r>
              <a:rPr lang="en-US" b="1" i="1" dirty="0">
                <a:solidFill>
                  <a:srgbClr val="FF0000"/>
                </a:solidFill>
              </a:rPr>
              <a:t> 2020!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80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98530" y="24942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Recent WiFiMon Additions</a:t>
            </a:r>
            <a:endParaRPr sz="3600" dirty="0"/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ADA8312D-C784-4270-858C-D85505A732F8}"/>
              </a:ext>
            </a:extLst>
          </p:cNvPr>
          <p:cNvSpPr txBox="1">
            <a:spLocks/>
          </p:cNvSpPr>
          <p:nvPr/>
        </p:nvSpPr>
        <p:spPr>
          <a:xfrm>
            <a:off x="198530" y="1430155"/>
            <a:ext cx="10457347" cy="436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dirty="0"/>
              <a:t>Notifications of WiFiMon version updates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WiFiMon Users are informed of new WiFiMon code versions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 err="1"/>
              <a:t>Eduroam</a:t>
            </a:r>
            <a:r>
              <a:rPr lang="en-US" sz="2400" dirty="0"/>
              <a:t> Log Exporter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WHP data exported towards the JSON collector of </a:t>
            </a:r>
            <a:r>
              <a:rPr lang="en-US" sz="2400" dirty="0" err="1"/>
              <a:t>eduroam</a:t>
            </a: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Enriched Kibana dashboards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dirty="0"/>
              <a:t>Apart from average values, WiFiMon dashboards include information about max/min/median/95</a:t>
            </a:r>
            <a:r>
              <a:rPr lang="en-US" sz="2400" baseline="30000" dirty="0"/>
              <a:t>th</a:t>
            </a:r>
            <a:r>
              <a:rPr lang="en-US" sz="2400" dirty="0"/>
              <a:t> percentile values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37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98530" y="24942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Future Steps</a:t>
            </a:r>
            <a:endParaRPr sz="3600" dirty="0"/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ADA8312D-C784-4270-858C-D85505A732F8}"/>
              </a:ext>
            </a:extLst>
          </p:cNvPr>
          <p:cNvSpPr txBox="1">
            <a:spLocks/>
          </p:cNvSpPr>
          <p:nvPr/>
        </p:nvSpPr>
        <p:spPr>
          <a:xfrm>
            <a:off x="198530" y="1295400"/>
            <a:ext cx="10457347" cy="51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dirty="0"/>
              <a:t>Enrich </a:t>
            </a:r>
            <a:r>
              <a:rPr lang="en-US" sz="2400" i="1" dirty="0"/>
              <a:t>WiFiMon</a:t>
            </a:r>
            <a:r>
              <a:rPr lang="en-US" sz="2400" dirty="0"/>
              <a:t> toolset with additional Wi-Fi performance monitoring options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50800" indent="0" algn="just">
              <a:spcBef>
                <a:spcPts val="0"/>
              </a:spcBef>
              <a:buNone/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Contacting interested organizations/</a:t>
            </a:r>
            <a:r>
              <a:rPr lang="en-US" sz="2400" i="1" dirty="0"/>
              <a:t>NREN</a:t>
            </a:r>
            <a:r>
              <a:rPr lang="en-US" sz="2400" dirty="0"/>
              <a:t>s for </a:t>
            </a:r>
            <a:r>
              <a:rPr lang="en-US" sz="2400" i="1" dirty="0"/>
              <a:t>WiFiMon</a:t>
            </a:r>
            <a:r>
              <a:rPr lang="en-US" sz="2400" dirty="0"/>
              <a:t> setups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i="1" dirty="0"/>
              <a:t>      </a:t>
            </a:r>
            <a:r>
              <a:rPr lang="en-US" sz="2400" b="1" i="1" dirty="0">
                <a:solidFill>
                  <a:srgbClr val="FF0000"/>
                </a:solidFill>
              </a:rPr>
              <a:t>- Recent setups: NTUA, </a:t>
            </a:r>
            <a:r>
              <a:rPr lang="en-US" sz="2400" b="1" i="1" dirty="0" err="1">
                <a:solidFill>
                  <a:srgbClr val="FF0000"/>
                </a:solidFill>
              </a:rPr>
              <a:t>UoB</a:t>
            </a:r>
            <a:r>
              <a:rPr lang="en-US" sz="2400" b="1" i="1" dirty="0">
                <a:solidFill>
                  <a:srgbClr val="FF0000"/>
                </a:solidFill>
              </a:rPr>
              <a:t>, SWITCH, GRENA, RASH, </a:t>
            </a:r>
            <a:r>
              <a:rPr lang="en-US" sz="2400" b="1" i="1" dirty="0" err="1">
                <a:solidFill>
                  <a:srgbClr val="FF0000"/>
                </a:solidFill>
              </a:rPr>
              <a:t>UPatras</a:t>
            </a:r>
            <a:r>
              <a:rPr lang="en-US" sz="2400" b="1" i="1" dirty="0">
                <a:solidFill>
                  <a:srgbClr val="FF0000"/>
                </a:solidFill>
              </a:rPr>
              <a:t>, RENU</a:t>
            </a:r>
          </a:p>
          <a:p>
            <a:pPr marL="50800" indent="0" algn="just">
              <a:spcBef>
                <a:spcPts val="0"/>
              </a:spcBef>
              <a:buNone/>
            </a:pPr>
            <a:endParaRPr lang="en-US" sz="2400" b="1" i="1" dirty="0">
              <a:solidFill>
                <a:srgbClr val="FF0000"/>
              </a:solidFill>
            </a:endParaRPr>
          </a:p>
          <a:p>
            <a:pPr marL="50800" indent="0" algn="just">
              <a:spcBef>
                <a:spcPts val="0"/>
              </a:spcBef>
              <a:buNone/>
            </a:pPr>
            <a:endParaRPr lang="en-US" sz="2400" b="1" i="1" dirty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/>
              <a:t>Enrichment of </a:t>
            </a:r>
            <a:r>
              <a:rPr lang="en-US" sz="2400" i="1" dirty="0"/>
              <a:t>Kibana</a:t>
            </a:r>
            <a:r>
              <a:rPr lang="en-US" sz="2400" dirty="0"/>
              <a:t> dashboards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Time series analysis and/or machine learning for Wi-Fi outage  prediction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Dissemination of </a:t>
            </a:r>
            <a:r>
              <a:rPr lang="en-US" sz="2400" i="1" dirty="0"/>
              <a:t>WiFiMon</a:t>
            </a:r>
            <a:r>
              <a:rPr lang="en-US" sz="2400" dirty="0"/>
              <a:t> in </a:t>
            </a:r>
            <a:r>
              <a:rPr lang="en-US" sz="2400" i="1" dirty="0"/>
              <a:t>NREN</a:t>
            </a:r>
            <a:r>
              <a:rPr lang="en-US" sz="2400" dirty="0"/>
              <a:t> and/or peer-reviewed conferences 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16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82291" y="219061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dirty="0">
                <a:solidFill>
                  <a:srgbClr val="FF0000"/>
                </a:solidFill>
              </a:rPr>
              <a:t>Check out the </a:t>
            </a:r>
            <a:r>
              <a:rPr lang="en-US" sz="4400" i="1" dirty="0">
                <a:solidFill>
                  <a:srgbClr val="FF0000"/>
                </a:solidFill>
              </a:rPr>
              <a:t>WiFiMon</a:t>
            </a:r>
            <a:r>
              <a:rPr lang="en-US" sz="4400" dirty="0">
                <a:solidFill>
                  <a:srgbClr val="FF0000"/>
                </a:solidFill>
              </a:rPr>
              <a:t> video!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099FE-2E23-4242-BAC5-4616E39353A7}"/>
              </a:ext>
            </a:extLst>
          </p:cNvPr>
          <p:cNvSpPr txBox="1"/>
          <p:nvPr/>
        </p:nvSpPr>
        <p:spPr>
          <a:xfrm>
            <a:off x="1220402" y="800852"/>
            <a:ext cx="5875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4"/>
              </a:rPr>
              <a:t>https://www.youtube.com/watch?v=9LuGlF6JSnA</a:t>
            </a:r>
            <a:r>
              <a:rPr lang="en-US" sz="2000" i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86EF2-7159-4D51-BC70-65ABDB528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399" y="5268194"/>
            <a:ext cx="6268092" cy="1494325"/>
          </a:xfrm>
          <a:prstGeom prst="rect">
            <a:avLst/>
          </a:prstGeom>
        </p:spPr>
      </p:pic>
      <p:sp>
        <p:nvSpPr>
          <p:cNvPr id="7" name="Google Shape;295;p42">
            <a:extLst>
              <a:ext uri="{FF2B5EF4-FFF2-40B4-BE49-F238E27FC236}">
                <a16:creationId xmlns:a16="http://schemas.microsoft.com/office/drawing/2014/main" id="{FC6E0DC8-374B-4490-8340-BC0DDA947556}"/>
              </a:ext>
            </a:extLst>
          </p:cNvPr>
          <p:cNvSpPr txBox="1">
            <a:spLocks/>
          </p:cNvSpPr>
          <p:nvPr/>
        </p:nvSpPr>
        <p:spPr>
          <a:xfrm>
            <a:off x="344002" y="1352981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the </a:t>
            </a:r>
            <a:r>
              <a:rPr lang="en-US" sz="4000" i="1" dirty="0">
                <a:solidFill>
                  <a:srgbClr val="FF0000"/>
                </a:solidFill>
              </a:rPr>
              <a:t>WiFiMon Infoshare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0EE9D-C298-45EB-886B-52826E1579EB}"/>
              </a:ext>
            </a:extLst>
          </p:cNvPr>
          <p:cNvSpPr txBox="1"/>
          <p:nvPr/>
        </p:nvSpPr>
        <p:spPr>
          <a:xfrm>
            <a:off x="1194751" y="1954630"/>
            <a:ext cx="614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6"/>
              </a:rPr>
              <a:t>https://www.youtube.com/watch?v=VXQV2zWRKgo</a:t>
            </a:r>
            <a:r>
              <a:rPr lang="en-US" sz="2000" i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9457B-337E-4087-A888-1B0DD71E2AE2}"/>
              </a:ext>
            </a:extLst>
          </p:cNvPr>
          <p:cNvSpPr txBox="1"/>
          <p:nvPr/>
        </p:nvSpPr>
        <p:spPr>
          <a:xfrm>
            <a:off x="1220402" y="3224763"/>
            <a:ext cx="6631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7"/>
              </a:rPr>
              <a:t>https://wiki.geant.org/display/WIF/WiFiMon+Publications</a:t>
            </a:r>
            <a:r>
              <a:rPr lang="en-US" sz="2000" i="1" dirty="0"/>
              <a:t> </a:t>
            </a:r>
          </a:p>
        </p:txBody>
      </p:sp>
      <p:sp>
        <p:nvSpPr>
          <p:cNvPr id="10" name="Google Shape;295;p42">
            <a:extLst>
              <a:ext uri="{FF2B5EF4-FFF2-40B4-BE49-F238E27FC236}">
                <a16:creationId xmlns:a16="http://schemas.microsoft.com/office/drawing/2014/main" id="{E3678EA6-456A-4AF8-AC0F-3DA8C18D5615}"/>
              </a:ext>
            </a:extLst>
          </p:cNvPr>
          <p:cNvSpPr txBox="1">
            <a:spLocks/>
          </p:cNvSpPr>
          <p:nvPr/>
        </p:nvSpPr>
        <p:spPr>
          <a:xfrm>
            <a:off x="344002" y="2594052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earlier presentations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11" name="Google Shape;295;p42">
            <a:extLst>
              <a:ext uri="{FF2B5EF4-FFF2-40B4-BE49-F238E27FC236}">
                <a16:creationId xmlns:a16="http://schemas.microsoft.com/office/drawing/2014/main" id="{703B3E20-998E-4219-8414-2EFA8C547904}"/>
              </a:ext>
            </a:extLst>
          </p:cNvPr>
          <p:cNvSpPr txBox="1">
            <a:spLocks/>
          </p:cNvSpPr>
          <p:nvPr/>
        </p:nvSpPr>
        <p:spPr>
          <a:xfrm>
            <a:off x="344002" y="3866469"/>
            <a:ext cx="10876448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the WiFiMon paper at IEEE/IFIP WONS 2021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5B13A-5EC9-4F59-ADE4-C6B6E64675F7}"/>
              </a:ext>
            </a:extLst>
          </p:cNvPr>
          <p:cNvSpPr txBox="1"/>
          <p:nvPr/>
        </p:nvSpPr>
        <p:spPr>
          <a:xfrm>
            <a:off x="1194752" y="4468118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hlinkClick r:id="rId8"/>
              </a:rPr>
              <a:t>http://dl.ifip.org/db/conf/wons/wons2021/1570695031.pdf</a:t>
            </a:r>
            <a:r>
              <a:rPr lang="en-US" sz="2000" i="1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32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E6E339-C450-425D-AC4C-F322E6ABA481}"/>
              </a:ext>
            </a:extLst>
          </p:cNvPr>
          <p:cNvSpPr/>
          <p:nvPr/>
        </p:nvSpPr>
        <p:spPr>
          <a:xfrm>
            <a:off x="1343093" y="2527954"/>
            <a:ext cx="8996662" cy="19489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48290" y="6309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</a:t>
            </a:r>
            <a:r>
              <a:rPr lang="en-US" sz="3600" dirty="0"/>
              <a:t>: Introduction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92885" y="563971"/>
            <a:ext cx="11181366" cy="179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sz="2400" dirty="0"/>
              <a:t>Monitoring Wi-Fi network performance as experienced by end users</a:t>
            </a:r>
          </a:p>
          <a:p>
            <a:pPr indent="-457200"/>
            <a:r>
              <a:rPr lang="en-US" sz="2400" dirty="0"/>
              <a:t>Combination of crowdsourced and hardware probe measurements</a:t>
            </a:r>
          </a:p>
          <a:p>
            <a:pPr indent="-457200"/>
            <a:r>
              <a:rPr lang="en-US" sz="2400" dirty="0"/>
              <a:t>IEEE 802.1X networks (</a:t>
            </a:r>
            <a:r>
              <a:rPr lang="en-US" sz="2400" b="1" i="1" dirty="0" err="1"/>
              <a:t>eduroam</a:t>
            </a:r>
            <a:r>
              <a:rPr lang="en-US" sz="2400" dirty="0"/>
              <a:t>): Data from 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 strengthen analysis options, e.g. per </a:t>
            </a:r>
            <a:r>
              <a:rPr lang="en-US" sz="2400" i="1" dirty="0"/>
              <a:t>Access Point </a:t>
            </a:r>
            <a:r>
              <a:rPr lang="en-US" sz="2400" dirty="0"/>
              <a:t>(</a:t>
            </a:r>
            <a:r>
              <a:rPr lang="en-US" sz="2400" i="1" dirty="0"/>
              <a:t>AP</a:t>
            </a:r>
            <a:r>
              <a:rPr lang="en-US" sz="2400" dirty="0"/>
              <a:t>)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AC919DA5-8B23-4D82-9F5A-AF31A79E1CF0}"/>
              </a:ext>
            </a:extLst>
          </p:cNvPr>
          <p:cNvSpPr txBox="1">
            <a:spLocks/>
          </p:cNvSpPr>
          <p:nvPr/>
        </p:nvSpPr>
        <p:spPr>
          <a:xfrm>
            <a:off x="1407392" y="2437521"/>
            <a:ext cx="10878322" cy="172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Contribution: </a:t>
            </a:r>
          </a:p>
          <a:p>
            <a:pPr indent="-457200"/>
            <a:r>
              <a:rPr lang="en-US" sz="2400" dirty="0"/>
              <a:t>Detection of Wi-Fi throughput degradation</a:t>
            </a:r>
          </a:p>
          <a:p>
            <a:pPr indent="-457200"/>
            <a:r>
              <a:rPr lang="en-US" sz="2400" dirty="0"/>
              <a:t>Determination of underperforming areas within a Wi-Fi network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Admins can enhance performance, e.g. by installing more </a:t>
            </a:r>
            <a:r>
              <a:rPr lang="en-US" sz="2400" i="1" dirty="0"/>
              <a:t>AP</a:t>
            </a:r>
            <a:r>
              <a:rPr lang="en-US" sz="2400" dirty="0"/>
              <a:t>s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BBE36F4-C22F-47A2-9EDC-08061A16EB14}"/>
              </a:ext>
            </a:extLst>
          </p:cNvPr>
          <p:cNvSpPr txBox="1">
            <a:spLocks/>
          </p:cNvSpPr>
          <p:nvPr/>
        </p:nvSpPr>
        <p:spPr>
          <a:xfrm>
            <a:off x="183990" y="4676919"/>
            <a:ext cx="10370321" cy="194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b="1" i="1" dirty="0"/>
              <a:t>WiFiMon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vs</a:t>
            </a:r>
            <a:r>
              <a:rPr lang="en-US" dirty="0"/>
              <a:t> </a:t>
            </a:r>
            <a:r>
              <a:rPr lang="en-US" b="1" dirty="0"/>
              <a:t>other monitoring solutions:</a:t>
            </a:r>
          </a:p>
          <a:p>
            <a:pPr indent="-457200"/>
            <a:r>
              <a:rPr lang="en-US" sz="2400" dirty="0"/>
              <a:t>Monitoring from the end user perspective (</a:t>
            </a:r>
            <a:r>
              <a:rPr lang="en-US" sz="2400" b="1" i="1" dirty="0"/>
              <a:t>end user experience</a:t>
            </a:r>
            <a:r>
              <a:rPr lang="en-US" sz="2400" dirty="0"/>
              <a:t>)</a:t>
            </a:r>
          </a:p>
          <a:p>
            <a:pPr indent="-457200"/>
            <a:r>
              <a:rPr lang="en-US" sz="2400" dirty="0"/>
              <a:t>No requirements for end user intervention or installation of apps</a:t>
            </a:r>
          </a:p>
          <a:p>
            <a:pPr indent="-457200"/>
            <a:r>
              <a:rPr lang="en-US" sz="2400" dirty="0"/>
              <a:t>Centralized view of Wi-Fi performance available to the Wi-Fi administrator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12227" y="141849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Design Features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0" y="1392063"/>
            <a:ext cx="10948850" cy="461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Combination of crowdsourced and deterministic measurements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Correlation with RADIUS and DHCP logs respecting end user privacy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Independence of Wi-Fi technology and hardware vendor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Lightweight, active monitoring without impact on end user browsing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13088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38B09-0737-46EA-A1A2-FF23117F1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" t="3239" r="1876" b="1748"/>
          <a:stretch/>
        </p:blipFill>
        <p:spPr>
          <a:xfrm>
            <a:off x="1593342" y="109577"/>
            <a:ext cx="8387424" cy="543778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</a:t>
            </a:r>
            <a:r>
              <a:rPr lang="en-US" sz="3600" dirty="0"/>
              <a:t> Operation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98530" y="5705940"/>
            <a:ext cx="5046131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i="1" dirty="0">
                <a:solidFill>
                  <a:srgbClr val="FF0000"/>
                </a:solidFill>
              </a:rPr>
              <a:t>WiFiMon</a:t>
            </a:r>
            <a:r>
              <a:rPr lang="en-US" b="1" dirty="0">
                <a:solidFill>
                  <a:srgbClr val="FF0000"/>
                </a:solidFill>
              </a:rPr>
              <a:t> Components: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Software Probes</a:t>
            </a:r>
            <a:r>
              <a:rPr lang="en-US" sz="2400" dirty="0"/>
              <a:t> (</a:t>
            </a:r>
            <a:r>
              <a:rPr lang="en-US" sz="2400" i="1" dirty="0"/>
              <a:t>WSP</a:t>
            </a:r>
            <a:r>
              <a:rPr lang="en-US" sz="2400" dirty="0"/>
              <a:t>s)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Hardware Probes </a:t>
            </a:r>
            <a:r>
              <a:rPr lang="en-US" sz="2400" dirty="0"/>
              <a:t>(</a:t>
            </a:r>
            <a:r>
              <a:rPr lang="en-US" sz="2400" i="1" dirty="0"/>
              <a:t>WHP</a:t>
            </a:r>
            <a:r>
              <a:rPr lang="en-US" sz="2400" dirty="0"/>
              <a:t>s)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82509877-BA65-4378-8FD5-E80E18165F89}"/>
              </a:ext>
            </a:extLst>
          </p:cNvPr>
          <p:cNvSpPr txBox="1">
            <a:spLocks/>
          </p:cNvSpPr>
          <p:nvPr/>
        </p:nvSpPr>
        <p:spPr>
          <a:xfrm>
            <a:off x="5526531" y="6103037"/>
            <a:ext cx="4687873" cy="78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i="1" dirty="0"/>
              <a:t>WiFiMon Test Server </a:t>
            </a:r>
            <a:r>
              <a:rPr lang="en-US" sz="2400" dirty="0"/>
              <a:t>(</a:t>
            </a:r>
            <a:r>
              <a:rPr lang="en-US" sz="2400" i="1" dirty="0"/>
              <a:t>WTS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Analysis Server </a:t>
            </a:r>
            <a:r>
              <a:rPr lang="en-US" sz="2400" dirty="0"/>
              <a:t>(</a:t>
            </a:r>
            <a:r>
              <a:rPr lang="en-US" sz="2400" i="1" dirty="0"/>
              <a:t>WAS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44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Test Server</a:t>
            </a:r>
            <a:r>
              <a:rPr lang="en-US" sz="3600" dirty="0"/>
              <a:t> (</a:t>
            </a:r>
            <a:r>
              <a:rPr lang="en-US" sz="3600" i="1" dirty="0"/>
              <a:t>WTS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83A47E1-058A-4292-B432-60E66ED100FE}"/>
              </a:ext>
            </a:extLst>
          </p:cNvPr>
          <p:cNvSpPr txBox="1">
            <a:spLocks/>
          </p:cNvSpPr>
          <p:nvPr/>
        </p:nvSpPr>
        <p:spPr>
          <a:xfrm>
            <a:off x="91440" y="841790"/>
            <a:ext cx="11694160" cy="200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Purpose: </a:t>
            </a:r>
            <a:r>
              <a:rPr lang="en-US" sz="2400" dirty="0"/>
              <a:t>Holds code and test data for performance measurements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Based on </a:t>
            </a:r>
            <a:r>
              <a:rPr lang="en-US" sz="2400" b="1" i="1" dirty="0"/>
              <a:t>JavaScript</a:t>
            </a:r>
            <a:r>
              <a:rPr lang="en-US" sz="2400" dirty="0"/>
              <a:t> technology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i="1" dirty="0"/>
              <a:t>HTML</a:t>
            </a:r>
            <a:r>
              <a:rPr lang="en-US" sz="2400" dirty="0"/>
              <a:t> lines pointing to </a:t>
            </a:r>
            <a:r>
              <a:rPr lang="en-US" sz="2400" i="1" dirty="0"/>
              <a:t>WTS</a:t>
            </a:r>
            <a:r>
              <a:rPr lang="en-US" sz="2400" dirty="0"/>
              <a:t> </a:t>
            </a:r>
            <a:r>
              <a:rPr lang="en-US" sz="2400" i="1" dirty="0"/>
              <a:t>JavaScript</a:t>
            </a:r>
            <a:r>
              <a:rPr lang="en-US" sz="2400" dirty="0"/>
              <a:t>-based test tools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These lines are embedded to frequently visited sites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Measurements of the </a:t>
            </a:r>
            <a:r>
              <a:rPr lang="en-US" sz="2400" i="1" dirty="0"/>
              <a:t>HTTP</a:t>
            </a:r>
            <a:r>
              <a:rPr lang="en-US" sz="2400" dirty="0"/>
              <a:t> service (Majority of Internet traffic)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endParaRPr lang="en-US" sz="2400" dirty="0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D87EF306-C056-4D35-A78C-BA230DFC3847}"/>
              </a:ext>
            </a:extLst>
          </p:cNvPr>
          <p:cNvSpPr txBox="1">
            <a:spLocks/>
          </p:cNvSpPr>
          <p:nvPr/>
        </p:nvSpPr>
        <p:spPr>
          <a:xfrm>
            <a:off x="91440" y="5514548"/>
            <a:ext cx="10122964" cy="113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 dirty="0"/>
              <a:t>WTS</a:t>
            </a:r>
            <a:r>
              <a:rPr lang="en-US" sz="2400" b="1" dirty="0"/>
              <a:t> Placement: </a:t>
            </a:r>
            <a:r>
              <a:rPr lang="en-US" sz="2400" dirty="0"/>
              <a:t>Close to the monitored networks for small RTTs between end devices and </a:t>
            </a:r>
            <a:r>
              <a:rPr lang="en-US" sz="2400" i="1" dirty="0"/>
              <a:t>WTS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ym typeface="Wingdings" panose="05000000000000000000" pitchFamily="2" charset="2"/>
              </a:rPr>
              <a:t>If not possible</a:t>
            </a:r>
            <a:r>
              <a:rPr lang="en-US" sz="2400" dirty="0">
                <a:sym typeface="Wingdings" panose="05000000000000000000" pitchFamily="2" charset="2"/>
              </a:rPr>
              <a:t>: </a:t>
            </a:r>
            <a:r>
              <a:rPr lang="en-US" sz="2400" i="1" dirty="0">
                <a:sym typeface="Wingdings" panose="05000000000000000000" pitchFamily="2" charset="2"/>
              </a:rPr>
              <a:t>WiFiMon</a:t>
            </a:r>
            <a:r>
              <a:rPr lang="en-US" sz="2400" dirty="0">
                <a:sym typeface="Wingdings" panose="05000000000000000000" pitchFamily="2" charset="2"/>
              </a:rPr>
              <a:t> captures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relative changes </a:t>
            </a:r>
            <a:r>
              <a:rPr lang="en-US" sz="2400" dirty="0">
                <a:sym typeface="Wingdings" panose="05000000000000000000" pitchFamily="2" charset="2"/>
              </a:rPr>
              <a:t>in Wi-Fi performance</a:t>
            </a:r>
            <a:endParaRPr lang="en-US" sz="2400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US" sz="2400" b="1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F294D94A-E0FF-463C-B23A-6E3CF4E4743C}"/>
              </a:ext>
            </a:extLst>
          </p:cNvPr>
          <p:cNvSpPr txBox="1">
            <a:spLocks/>
          </p:cNvSpPr>
          <p:nvPr/>
        </p:nvSpPr>
        <p:spPr>
          <a:xfrm>
            <a:off x="91440" y="3423485"/>
            <a:ext cx="10351971" cy="151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3 available test tools: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 err="1">
                <a:sym typeface="Wingdings" panose="05000000000000000000" pitchFamily="2" charset="2"/>
              </a:rPr>
              <a:t>NetTest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4"/>
              </a:rPr>
              <a:t>https://code.google.com/archive/p/nettest/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2000" i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Akamai Boomerang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i="1" dirty="0">
                <a:sym typeface="Wingdings" panose="05000000000000000000" pitchFamily="2" charset="2"/>
                <a:hlinkClick r:id="rId5"/>
              </a:rPr>
              <a:t>https://github.com/akamai/boomerang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 err="1">
                <a:sym typeface="Wingdings" panose="05000000000000000000" pitchFamily="2" charset="2"/>
              </a:rPr>
              <a:t>LibreSpeed</a:t>
            </a:r>
            <a:r>
              <a:rPr lang="en-US" sz="2400" b="1" i="1" dirty="0">
                <a:sym typeface="Wingdings" panose="05000000000000000000" pitchFamily="2" charset="2"/>
              </a:rPr>
              <a:t> </a:t>
            </a:r>
            <a:r>
              <a:rPr lang="en-US" sz="2400" b="1" i="1" dirty="0" err="1">
                <a:sym typeface="Wingdings" panose="05000000000000000000" pitchFamily="2" charset="2"/>
              </a:rPr>
              <a:t>Speedtest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6"/>
              </a:rPr>
              <a:t>https://github.com/librespeed/speedtest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1800" i="1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68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Software Probes </a:t>
            </a:r>
            <a:r>
              <a:rPr lang="en-US" sz="3600" dirty="0"/>
              <a:t>(</a:t>
            </a:r>
            <a:r>
              <a:rPr lang="en-US" sz="3600" i="1" dirty="0"/>
              <a:t>WSP</a:t>
            </a:r>
            <a:r>
              <a:rPr lang="en-US" sz="3600" dirty="0"/>
              <a:t>s)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02D72B32-D633-4A52-8542-F8B48943E65D}"/>
              </a:ext>
            </a:extLst>
          </p:cNvPr>
          <p:cNvSpPr txBox="1">
            <a:spLocks/>
          </p:cNvSpPr>
          <p:nvPr/>
        </p:nvSpPr>
        <p:spPr>
          <a:xfrm>
            <a:off x="0" y="663118"/>
            <a:ext cx="11043138" cy="228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User devices </a:t>
            </a:r>
            <a:r>
              <a:rPr lang="en-US" sz="2400" dirty="0"/>
              <a:t>(laptops, smartphones, …)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Crowdsourced measurements triggered against the </a:t>
            </a:r>
            <a:r>
              <a:rPr lang="en-US" sz="2400" i="1" dirty="0"/>
              <a:t>WTS</a:t>
            </a:r>
            <a:r>
              <a:rPr lang="en-US" sz="2400" dirty="0"/>
              <a:t> when users visit a </a:t>
            </a:r>
            <a:r>
              <a:rPr lang="en-US" sz="2400" i="1" dirty="0"/>
              <a:t>WiFiMon</a:t>
            </a:r>
            <a:r>
              <a:rPr lang="en-US" sz="2400" dirty="0"/>
              <a:t>-enabled site (</a:t>
            </a:r>
            <a:r>
              <a:rPr lang="en-US" sz="2400" b="1" dirty="0">
                <a:solidFill>
                  <a:srgbClr val="FF0000"/>
                </a:solidFill>
              </a:rPr>
              <a:t>not triggered by end users themselves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No requirement for additional software within user devices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Repetitive measurements regulated via a cookie value (</a:t>
            </a:r>
            <a:r>
              <a:rPr lang="en-US" sz="2400" i="1" dirty="0"/>
              <a:t>WAS</a:t>
            </a:r>
            <a:r>
              <a:rPr lang="en-US" sz="2400" dirty="0"/>
              <a:t>/</a:t>
            </a:r>
            <a:r>
              <a:rPr lang="en-US" sz="2400" i="1" dirty="0"/>
              <a:t>WTS </a:t>
            </a:r>
            <a:r>
              <a:rPr lang="en-US" sz="2400" dirty="0"/>
              <a:t>not overloaded)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9BB80-A5C7-47CE-AE9B-CDF72F682F7B}"/>
              </a:ext>
            </a:extLst>
          </p:cNvPr>
          <p:cNvSpPr txBox="1"/>
          <p:nvPr/>
        </p:nvSpPr>
        <p:spPr>
          <a:xfrm>
            <a:off x="122221" y="3067487"/>
            <a:ext cx="7961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Example</a:t>
            </a:r>
            <a:r>
              <a:rPr lang="en-US" sz="2400" b="1" i="1" dirty="0">
                <a:solidFill>
                  <a:srgbClr val="FF0000"/>
                </a:solidFill>
              </a:rPr>
              <a:t>: </a:t>
            </a:r>
            <a:r>
              <a:rPr lang="en-US" sz="24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Lines for Akamai Boomerang test tool </a:t>
            </a:r>
          </a:p>
          <a:p>
            <a:r>
              <a:rPr lang="en-US" sz="24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(injected in a sample web site)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BC287-BCB0-4723-877C-EC1A5C1FB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"/>
          <a:stretch/>
        </p:blipFill>
        <p:spPr>
          <a:xfrm>
            <a:off x="122221" y="4021338"/>
            <a:ext cx="10197436" cy="27270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09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5933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Hardware Probes</a:t>
            </a:r>
            <a:r>
              <a:rPr lang="en-US" sz="3600" dirty="0"/>
              <a:t> (</a:t>
            </a:r>
            <a:r>
              <a:rPr lang="en-US" sz="3600" i="1" dirty="0"/>
              <a:t>WHP</a:t>
            </a:r>
            <a:r>
              <a:rPr lang="en-US" sz="3600" dirty="0"/>
              <a:t>s)</a:t>
            </a:r>
            <a:endParaRPr sz="3600" dirty="0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7CD8E688-0DA5-4690-8B77-5ED02BCFE0F7}"/>
              </a:ext>
            </a:extLst>
          </p:cNvPr>
          <p:cNvSpPr txBox="1">
            <a:spLocks/>
          </p:cNvSpPr>
          <p:nvPr/>
        </p:nvSpPr>
        <p:spPr>
          <a:xfrm>
            <a:off x="144379" y="613852"/>
            <a:ext cx="11064240" cy="24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Wi-Fi performance measurements from </a:t>
            </a:r>
            <a:r>
              <a:rPr lang="en-US" sz="2400" b="1" dirty="0">
                <a:solidFill>
                  <a:srgbClr val="FF0000"/>
                </a:solidFill>
              </a:rPr>
              <a:t>fixed points </a:t>
            </a:r>
            <a:r>
              <a:rPr lang="en-US" sz="2400" dirty="0"/>
              <a:t>within the network 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       (distance between </a:t>
            </a:r>
            <a:r>
              <a:rPr lang="en-US" sz="2400" i="1" dirty="0"/>
              <a:t>WHP</a:t>
            </a:r>
            <a:r>
              <a:rPr lang="en-US" sz="2400" dirty="0"/>
              <a:t>s and </a:t>
            </a:r>
            <a:r>
              <a:rPr lang="en-US" sz="2400" i="1" dirty="0"/>
              <a:t>AP</a:t>
            </a:r>
            <a:r>
              <a:rPr lang="en-US" sz="2400" dirty="0"/>
              <a:t>s</a:t>
            </a:r>
            <a:r>
              <a:rPr lang="en-US" sz="2400" i="1" dirty="0"/>
              <a:t> </a:t>
            </a:r>
            <a:r>
              <a:rPr lang="en-US" sz="2400" dirty="0"/>
              <a:t>is relatively constant)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Baseline throughput that complements crowdsourced measurements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Performance measurements similar to </a:t>
            </a:r>
            <a:r>
              <a:rPr lang="en-US" sz="2400" i="1" dirty="0">
                <a:sym typeface="Wingdings" panose="05000000000000000000" pitchFamily="2" charset="2"/>
              </a:rPr>
              <a:t>WSP</a:t>
            </a:r>
            <a:r>
              <a:rPr lang="en-US" sz="2400" dirty="0">
                <a:sym typeface="Wingdings" panose="05000000000000000000" pitchFamily="2" charset="2"/>
              </a:rPr>
              <a:t>s (on predefined intervals)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Additional data about monitored and nearby </a:t>
            </a:r>
            <a:r>
              <a:rPr lang="en-US" sz="2400" i="1" dirty="0">
                <a:sym typeface="Wingdings" panose="05000000000000000000" pitchFamily="2" charset="2"/>
              </a:rPr>
              <a:t>ESSID</a:t>
            </a:r>
            <a:r>
              <a:rPr lang="en-US" sz="2400" dirty="0">
                <a:sym typeface="Wingdings" panose="05000000000000000000" pitchFamily="2" charset="2"/>
              </a:rPr>
              <a:t>’s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       (</a:t>
            </a:r>
            <a:r>
              <a:rPr lang="en-US" sz="2400" i="1" dirty="0">
                <a:sym typeface="Wingdings" panose="05000000000000000000" pitchFamily="2" charset="2"/>
              </a:rPr>
              <a:t>AP</a:t>
            </a:r>
            <a:r>
              <a:rPr lang="en-US" sz="2400" dirty="0">
                <a:sym typeface="Wingdings" panose="05000000000000000000" pitchFamily="2" charset="2"/>
              </a:rPr>
              <a:t>s, signal strength, link quality, bit rate, TX power)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B8E50-AEE5-4473-B7C6-234A7DE07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7" y="3620926"/>
            <a:ext cx="9962010" cy="1232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5A74A-3EFE-4663-89E6-6A006E167D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34" t="5716" r="1992" b="6358"/>
          <a:stretch/>
        </p:blipFill>
        <p:spPr>
          <a:xfrm>
            <a:off x="6926344" y="4862750"/>
            <a:ext cx="3288060" cy="1885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1EF21-E467-48A4-8FEB-4A9C31C1DA0B}"/>
              </a:ext>
            </a:extLst>
          </p:cNvPr>
          <p:cNvSpPr txBox="1"/>
          <p:nvPr/>
        </p:nvSpPr>
        <p:spPr>
          <a:xfrm>
            <a:off x="144379" y="3179357"/>
            <a:ext cx="688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Triggering measurements based on </a:t>
            </a:r>
            <a:r>
              <a:rPr lang="en-US" sz="2400" b="1" i="1" dirty="0">
                <a:solidFill>
                  <a:srgbClr val="FF0000"/>
                </a:solidFill>
              </a:rPr>
              <a:t>crontabs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6EB06-E965-4078-8916-06DB850E5E8E}"/>
              </a:ext>
            </a:extLst>
          </p:cNvPr>
          <p:cNvSpPr txBox="1"/>
          <p:nvPr/>
        </p:nvSpPr>
        <p:spPr>
          <a:xfrm>
            <a:off x="914004" y="5301182"/>
            <a:ext cx="552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Tested for 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Raspberry Pi v3 </a:t>
            </a:r>
            <a:r>
              <a:rPr lang="en-US" sz="24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v4</a:t>
            </a:r>
            <a:r>
              <a:rPr lang="en-US" sz="24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24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Possible for any single-board computer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48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38AE4-B3AD-4070-8A59-78D26044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25" y="497347"/>
            <a:ext cx="7408387" cy="520351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Analysis Server </a:t>
            </a:r>
            <a:r>
              <a:rPr lang="en-US" sz="3600" dirty="0"/>
              <a:t>(</a:t>
            </a:r>
            <a:r>
              <a:rPr lang="en-US" sz="3600" i="1" dirty="0"/>
              <a:t>WAS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98B85139-580B-4875-A4A9-7FE2BFE7B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137" y="5728068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i="1" dirty="0"/>
              <a:t>WAS</a:t>
            </a:r>
            <a:r>
              <a:rPr lang="en-US" b="1" dirty="0"/>
              <a:t> Modules: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WiFiMon Agent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Collects and processes the received monitoring data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WiFiMon User Interface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UI</a:t>
            </a:r>
            <a:r>
              <a:rPr lang="en-US" sz="2400" b="1" dirty="0">
                <a:solidFill>
                  <a:srgbClr val="FF0000"/>
                </a:solidFill>
              </a:rPr>
              <a:t>):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Depicts the results of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37054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User Interface </a:t>
            </a:r>
            <a:r>
              <a:rPr lang="en-US" sz="3600" dirty="0"/>
              <a:t>(</a:t>
            </a:r>
            <a:r>
              <a:rPr lang="en-US" sz="3600" i="1" dirty="0"/>
              <a:t>UI</a:t>
            </a:r>
            <a:r>
              <a:rPr lang="en-US" sz="3600" dirty="0"/>
              <a:t>)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C2B96-4DB2-4B21-A663-179720F4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7" y="790160"/>
            <a:ext cx="10469405" cy="5277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77865-6A4E-47D5-851A-B2E932E56657}"/>
              </a:ext>
            </a:extLst>
          </p:cNvPr>
          <p:cNvSpPr txBox="1"/>
          <p:nvPr/>
        </p:nvSpPr>
        <p:spPr>
          <a:xfrm>
            <a:off x="1903792" y="6264400"/>
            <a:ext cx="6120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Results from 3 </a:t>
            </a:r>
            <a:r>
              <a:rPr lang="en-US" sz="2000" b="1" i="1" dirty="0">
                <a:solidFill>
                  <a:srgbClr val="FF0000"/>
                </a:solidFill>
              </a:rPr>
              <a:t>WHPs </a:t>
            </a:r>
            <a:r>
              <a:rPr lang="en-US" sz="2000" b="1" dirty="0">
                <a:solidFill>
                  <a:srgbClr val="FF0000"/>
                </a:solidFill>
              </a:rPr>
              <a:t>during a 60-minute interval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3F99A2-CF99-4319-A79C-5FF0FD62ADE7}"/>
              </a:ext>
            </a:extLst>
          </p:cNvPr>
          <p:cNvCxnSpPr/>
          <p:nvPr/>
        </p:nvCxnSpPr>
        <p:spPr>
          <a:xfrm flipV="1">
            <a:off x="1741963" y="1440244"/>
            <a:ext cx="662609" cy="2650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20473E-130B-4107-87B5-747C2E4E58F8}"/>
              </a:ext>
            </a:extLst>
          </p:cNvPr>
          <p:cNvSpPr txBox="1"/>
          <p:nvPr/>
        </p:nvSpPr>
        <p:spPr>
          <a:xfrm>
            <a:off x="2429680" y="1212412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Results per </a:t>
            </a:r>
            <a:r>
              <a:rPr lang="en-US" sz="2000" b="1" i="1" dirty="0">
                <a:solidFill>
                  <a:srgbClr val="FF0000"/>
                </a:solidFill>
              </a:rPr>
              <a:t>WHP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1648D-7459-4DC5-9CF9-0DC3458BCA85}"/>
              </a:ext>
            </a:extLst>
          </p:cNvPr>
          <p:cNvCxnSpPr/>
          <p:nvPr/>
        </p:nvCxnSpPr>
        <p:spPr>
          <a:xfrm flipV="1">
            <a:off x="6177872" y="1412467"/>
            <a:ext cx="662609" cy="2650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202CF-DE58-41D8-BACD-A8CAFCEDFE39}"/>
              </a:ext>
            </a:extLst>
          </p:cNvPr>
          <p:cNvSpPr txBox="1"/>
          <p:nvPr/>
        </p:nvSpPr>
        <p:spPr>
          <a:xfrm>
            <a:off x="6840481" y="1172656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Aggregated Results</a:t>
            </a:r>
          </a:p>
        </p:txBody>
      </p:sp>
    </p:spTree>
    <p:extLst>
      <p:ext uri="{BB962C8B-B14F-4D97-AF65-F5344CB8AC3E}">
        <p14:creationId xmlns:p14="http://schemas.microsoft.com/office/powerpoint/2010/main" val="2209766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9.8|10.3|11.4|1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6.4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heme/theme1.xml><?xml version="1.0" encoding="utf-8"?>
<a:theme xmlns:a="http://schemas.openxmlformats.org/drawingml/2006/main" name="GÉANT Presentation Template - January 2019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924</Words>
  <Application>Microsoft Office PowerPoint</Application>
  <PresentationFormat>Widescreen</PresentationFormat>
  <Paragraphs>145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Wingdings</vt:lpstr>
      <vt:lpstr>GÉANT Presentation Template - January 2019(1)</vt:lpstr>
      <vt:lpstr>Office Theme</vt:lpstr>
      <vt:lpstr>1_Custom Design</vt:lpstr>
      <vt:lpstr>PowerPoint Presentation</vt:lpstr>
      <vt:lpstr>WiFiMon: Introduction</vt:lpstr>
      <vt:lpstr>Design Features</vt:lpstr>
      <vt:lpstr>WiFiMon Operation</vt:lpstr>
      <vt:lpstr>WiFiMon Test Server (WTS)</vt:lpstr>
      <vt:lpstr>WiFiMon Software Probes (WSPs)</vt:lpstr>
      <vt:lpstr>WiFiMon Hardware Probes (WHPs)</vt:lpstr>
      <vt:lpstr>WiFiMon Analysis Server (WAS)</vt:lpstr>
      <vt:lpstr>WiFiMon User Interface (UI)</vt:lpstr>
      <vt:lpstr>Correlation with RADIUS/DHCP Logs</vt:lpstr>
      <vt:lpstr>WiFiMon Installation</vt:lpstr>
      <vt:lpstr>Recent WiFiMon Additions</vt:lpstr>
      <vt:lpstr>Future Steps</vt:lpstr>
      <vt:lpstr>Check out the WiFiMon video!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Windows User</cp:lastModifiedBy>
  <cp:revision>116</cp:revision>
  <dcterms:modified xsi:type="dcterms:W3CDTF">2021-11-05T15:27:20Z</dcterms:modified>
</cp:coreProperties>
</file>