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  <p:sldMasterId id="2147483687" r:id="rId3"/>
  </p:sldMasterIdLst>
  <p:notesMasterIdLst>
    <p:notesMasterId r:id="rId12"/>
  </p:notesMasterIdLst>
  <p:sldIdLst>
    <p:sldId id="256" r:id="rId4"/>
    <p:sldId id="304" r:id="rId5"/>
    <p:sldId id="299" r:id="rId6"/>
    <p:sldId id="300" r:id="rId7"/>
    <p:sldId id="301" r:id="rId8"/>
    <p:sldId id="302" r:id="rId9"/>
    <p:sldId id="303" r:id="rId10"/>
    <p:sldId id="29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03" autoAdjust="0"/>
    <p:restoredTop sz="86458" autoAdjust="0"/>
  </p:normalViewPr>
  <p:slideViewPr>
    <p:cSldViewPr snapToGrid="0">
      <p:cViewPr varScale="1">
        <p:scale>
          <a:sx n="99" d="100"/>
          <a:sy n="99" d="100"/>
        </p:scale>
        <p:origin x="44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2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038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18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604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2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15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5561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4" name="Google Shape;55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Προσαρμοσμένη διάταξη">
  <p:cSld name="Προσαρμοσμένη διάταξη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7386" y="-55418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3">
            <a:alphaModFix/>
          </a:blip>
          <a:srcRect b="18334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18334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3">
            <a:alphaModFix/>
          </a:blip>
          <a:srcRect l="29113" t="13460" r="32412" b="53353"/>
          <a:stretch/>
        </p:blipFill>
        <p:spPr>
          <a:xfrm flipH="1">
            <a:off x="-16809" y="-92820"/>
            <a:ext cx="12208809" cy="688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83665" y="1204264"/>
            <a:ext cx="7195835" cy="83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 Evaluation: </a:t>
            </a:r>
            <a:br>
              <a:rPr lang="en-U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Results from Pilots</a:t>
            </a:r>
            <a:endParaRPr sz="36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57327" y="6154608"/>
            <a:ext cx="2427973" cy="42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4">
            <a:alphaModFix/>
          </a:blip>
          <a:srcRect b="-7428"/>
          <a:stretch/>
        </p:blipFill>
        <p:spPr>
          <a:xfrm>
            <a:off x="154876" y="68756"/>
            <a:ext cx="1432450" cy="87689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83665" y="2679219"/>
            <a:ext cx="6163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Nikos Kostopoulos, NTUA/GRNET</a:t>
            </a:r>
            <a:endParaRPr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8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Ph.D. Student / WiFiMon Team Member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(nkostopoulos@netmode.ntua.gr)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83665" y="4529092"/>
            <a:ext cx="5003270" cy="36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20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EaP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Workshop: </a:t>
            </a:r>
            <a:b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dirty="0">
                <a:solidFill>
                  <a:srgbClr val="F9F9F9"/>
                </a:solidFill>
                <a:effectLst/>
                <a:latin typeface="Roboto" panose="02000000000000000000" pitchFamily="2" charset="0"/>
              </a:rPr>
              <a:t>Introduction to WiFiMon for </a:t>
            </a:r>
            <a:r>
              <a:rPr lang="en-US" sz="1800" b="1" i="0" dirty="0" err="1">
                <a:solidFill>
                  <a:srgbClr val="F9F9F9"/>
                </a:solidFill>
                <a:effectLst/>
                <a:latin typeface="Roboto" panose="02000000000000000000" pitchFamily="2" charset="0"/>
              </a:rPr>
              <a:t>EaP</a:t>
            </a:r>
            <a:r>
              <a:rPr lang="en-US" sz="1800" b="1" i="0" dirty="0">
                <a:solidFill>
                  <a:srgbClr val="F9F9F9"/>
                </a:solidFill>
                <a:effectLst/>
                <a:latin typeface="Roboto" panose="02000000000000000000" pitchFamily="2" charset="0"/>
              </a:rPr>
              <a:t> NRENs</a:t>
            </a:r>
            <a:endParaRPr lang="en-US" sz="2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November 2021, Virtual Event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998895" y="1353031"/>
            <a:ext cx="80728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39"/>
          <p:cNvPicPr preferRelativeResize="0"/>
          <p:nvPr/>
        </p:nvPicPr>
        <p:blipFill rotWithShape="1">
          <a:blip r:embed="rId3">
            <a:alphaModFix/>
          </a:blip>
          <a:srcRect l="29113" t="13460" r="32412" b="53353"/>
          <a:stretch/>
        </p:blipFill>
        <p:spPr>
          <a:xfrm flipH="1">
            <a:off x="2" y="-24064"/>
            <a:ext cx="12208809" cy="6882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/>
        </p:nvSpPr>
        <p:spPr>
          <a:xfrm>
            <a:off x="602957" y="1610230"/>
            <a:ext cx="6087103" cy="47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710585" y="5298689"/>
            <a:ext cx="2427973" cy="42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9"/>
          <p:cNvSpPr txBox="1"/>
          <p:nvPr userDrawn="1"/>
        </p:nvSpPr>
        <p:spPr>
          <a:xfrm>
            <a:off x="716240" y="2656840"/>
            <a:ext cx="5003271" cy="36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Homepage: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https://wiki.geant.org/display/WIF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lang="en-US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 Mailing List: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wifimon-ops@lists.geant.org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1622019" y="6108116"/>
            <a:ext cx="23481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GÉANT Association on behalf of the GN4 Phase 3 project (GN4-3).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research leading to these results has received funding from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European Union’s Horizon 2020 research and innovation programme under Grant Agreement No. 856726 (GN4-3).</a:t>
            </a:r>
            <a:endParaRPr sz="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349" y="6157486"/>
            <a:ext cx="568671" cy="36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9"/>
          <p:cNvPicPr preferRelativeResize="0"/>
          <p:nvPr/>
        </p:nvPicPr>
        <p:blipFill rotWithShape="1">
          <a:blip r:embed="rId5">
            <a:alphaModFix/>
          </a:blip>
          <a:srcRect b="-7428"/>
          <a:stretch/>
        </p:blipFill>
        <p:spPr>
          <a:xfrm>
            <a:off x="492121" y="255895"/>
            <a:ext cx="1432451" cy="8768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Evaluation</a:t>
            </a:r>
            <a:endParaRPr sz="3600" dirty="0"/>
          </a:p>
        </p:txBody>
      </p:sp>
      <p:sp>
        <p:nvSpPr>
          <p:cNvPr id="8" name="Google Shape;296;p42">
            <a:extLst>
              <a:ext uri="{FF2B5EF4-FFF2-40B4-BE49-F238E27FC236}">
                <a16:creationId xmlns:a16="http://schemas.microsoft.com/office/drawing/2014/main" id="{27295915-0C5E-4E4B-86D3-A86A5D3217FA}"/>
              </a:ext>
            </a:extLst>
          </p:cNvPr>
          <p:cNvSpPr txBox="1">
            <a:spLocks/>
          </p:cNvSpPr>
          <p:nvPr/>
        </p:nvSpPr>
        <p:spPr>
          <a:xfrm>
            <a:off x="313149" y="583492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Based on pilots in 2 recent conference venues: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TNC19 Conference (Tallinn, 2019)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GÉANT Symposium 2020 (Ljubljana, 2020)</a:t>
            </a:r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0682AA13-82D2-45A8-AE5F-AEC695B304B7}"/>
              </a:ext>
            </a:extLst>
          </p:cNvPr>
          <p:cNvSpPr txBox="1">
            <a:spLocks/>
          </p:cNvSpPr>
          <p:nvPr/>
        </p:nvSpPr>
        <p:spPr>
          <a:xfrm>
            <a:off x="313149" y="1874770"/>
            <a:ext cx="9321987" cy="187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TNC19: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More than 800 participants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Monitored Wi-Fi network setup for the conference days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Monitoring using only </a:t>
            </a:r>
            <a:r>
              <a:rPr lang="en-US" sz="2400" i="1" dirty="0"/>
              <a:t>WHP</a:t>
            </a:r>
            <a:r>
              <a:rPr lang="en-US" sz="2400" dirty="0"/>
              <a:t>s (Five Raspberry Pi 3 model B devices)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WHP</a:t>
            </a:r>
            <a:r>
              <a:rPr lang="en-US" sz="2400" dirty="0"/>
              <a:t> monitoring interval: 20 minutes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WTS</a:t>
            </a:r>
            <a:r>
              <a:rPr lang="en-US" sz="2400" dirty="0"/>
              <a:t> in </a:t>
            </a:r>
            <a:r>
              <a:rPr lang="en-US" sz="2400" dirty="0" err="1"/>
              <a:t>TalTech</a:t>
            </a:r>
            <a:r>
              <a:rPr lang="en-US" sz="2400" dirty="0"/>
              <a:t>: RTT between </a:t>
            </a:r>
            <a:r>
              <a:rPr lang="en-US" sz="2400" i="1" dirty="0"/>
              <a:t>WTS</a:t>
            </a:r>
            <a:r>
              <a:rPr lang="en-US" sz="2400" dirty="0"/>
              <a:t> and venue less than 4 msec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99C71EE9-2618-43F4-8F87-B8ABC12D75D7}"/>
              </a:ext>
            </a:extLst>
          </p:cNvPr>
          <p:cNvSpPr txBox="1">
            <a:spLocks/>
          </p:cNvSpPr>
          <p:nvPr/>
        </p:nvSpPr>
        <p:spPr>
          <a:xfrm>
            <a:off x="313149" y="4140450"/>
            <a:ext cx="9321987" cy="187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sz="2800" b="1" dirty="0"/>
              <a:t>GÉANT Symposium 2020 </a:t>
            </a:r>
            <a:r>
              <a:rPr lang="en-US" b="1" dirty="0"/>
              <a:t>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Around 250 participants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Monitored </a:t>
            </a:r>
            <a:r>
              <a:rPr lang="en-US" sz="2400" b="1" i="1" dirty="0" err="1"/>
              <a:t>eduroam</a:t>
            </a:r>
            <a:r>
              <a:rPr lang="en-US" sz="2400" b="1" dirty="0"/>
              <a:t> </a:t>
            </a:r>
            <a:r>
              <a:rPr lang="en-US" sz="2400" dirty="0"/>
              <a:t>ESSID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WHP</a:t>
            </a:r>
            <a:r>
              <a:rPr lang="en-US" sz="2400" dirty="0"/>
              <a:t>s: Seven Raspberry Pi 3 model B devices (Interval: 5 minutes)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Also including </a:t>
            </a:r>
            <a:r>
              <a:rPr lang="en-US" sz="2400" i="1" dirty="0"/>
              <a:t>WSP</a:t>
            </a:r>
            <a:r>
              <a:rPr lang="en-US" sz="2400" dirty="0"/>
              <a:t>s: HTML lines in the conference agenda after receiving consent during the online registration process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WTS</a:t>
            </a:r>
            <a:r>
              <a:rPr lang="en-US" sz="2400" dirty="0"/>
              <a:t> in </a:t>
            </a:r>
            <a:r>
              <a:rPr lang="en-US" sz="2400" i="1" dirty="0"/>
              <a:t>ARNES</a:t>
            </a:r>
            <a:r>
              <a:rPr lang="en-US" sz="2400" dirty="0"/>
              <a:t>, the Slovenian </a:t>
            </a:r>
            <a:r>
              <a:rPr lang="en-US" sz="2400" i="1" dirty="0"/>
              <a:t>NREN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567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TNC19 Pilot (1)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C6C58-4D37-4E36-AF1A-BDE7C1123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765" y="1279376"/>
            <a:ext cx="6452635" cy="4140864"/>
          </a:xfrm>
          <a:prstGeom prst="rect">
            <a:avLst/>
          </a:prstGeom>
        </p:spPr>
      </p:pic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12C93F49-6708-4628-8689-DA0647C77D76}"/>
              </a:ext>
            </a:extLst>
          </p:cNvPr>
          <p:cNvSpPr txBox="1">
            <a:spLocks/>
          </p:cNvSpPr>
          <p:nvPr/>
        </p:nvSpPr>
        <p:spPr>
          <a:xfrm>
            <a:off x="342220" y="576038"/>
            <a:ext cx="10380197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a </a:t>
            </a:r>
            <a:r>
              <a:rPr lang="en-US" sz="2400" b="1" i="1" dirty="0"/>
              <a:t>WHP</a:t>
            </a:r>
            <a:r>
              <a:rPr lang="en-US" sz="2400" b="1" dirty="0"/>
              <a:t> placed in the main hall during the 1</a:t>
            </a:r>
            <a:r>
              <a:rPr lang="en-US" sz="2400" b="1" baseline="30000" dirty="0"/>
              <a:t>st</a:t>
            </a:r>
            <a:r>
              <a:rPr lang="en-US" sz="2400" b="1" dirty="0"/>
              <a:t> conference day: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7ACBD723-26D4-418B-99D0-E43273EDA2EF}"/>
              </a:ext>
            </a:extLst>
          </p:cNvPr>
          <p:cNvSpPr txBox="1">
            <a:spLocks/>
          </p:cNvSpPr>
          <p:nvPr/>
        </p:nvSpPr>
        <p:spPr>
          <a:xfrm>
            <a:off x="160950" y="5385894"/>
            <a:ext cx="10092100" cy="169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14:00 – 15:20: </a:t>
            </a:r>
            <a:r>
              <a:rPr lang="en-US" sz="2400" dirty="0">
                <a:sym typeface="Wingdings" panose="05000000000000000000" pitchFamily="2" charset="2"/>
              </a:rPr>
              <a:t>Low throughput and connectivity issues during lightning talks</a:t>
            </a:r>
          </a:p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15:20 – 16:30: </a:t>
            </a:r>
            <a:r>
              <a:rPr lang="en-US" sz="2400" dirty="0">
                <a:sym typeface="Wingdings" panose="05000000000000000000" pitchFamily="2" charset="2"/>
              </a:rPr>
              <a:t>Less people in the venue  Higher throughput</a:t>
            </a:r>
          </a:p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Around 17:00: </a:t>
            </a:r>
            <a:r>
              <a:rPr lang="en-US" sz="2400" dirty="0">
                <a:sym typeface="Wingdings" panose="05000000000000000000" pitchFamily="2" charset="2"/>
              </a:rPr>
              <a:t>Significant drop because of opening ceremony</a:t>
            </a:r>
          </a:p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After 18:00: </a:t>
            </a:r>
            <a:r>
              <a:rPr lang="en-US" sz="2400" dirty="0">
                <a:sym typeface="Wingdings" panose="05000000000000000000" pitchFamily="2" charset="2"/>
              </a:rPr>
              <a:t>Wi-Fi performance restored after people had left the venue</a:t>
            </a:r>
          </a:p>
        </p:txBody>
      </p:sp>
    </p:spTree>
    <p:extLst>
      <p:ext uri="{BB962C8B-B14F-4D97-AF65-F5344CB8AC3E}">
        <p14:creationId xmlns:p14="http://schemas.microsoft.com/office/powerpoint/2010/main" val="44201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TNC19 Pilot (2)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FCB6D2-6938-4A0F-B543-6DC2302D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08" y="1385983"/>
            <a:ext cx="7863914" cy="4367754"/>
          </a:xfrm>
          <a:prstGeom prst="rect">
            <a:avLst/>
          </a:prstGeom>
        </p:spPr>
      </p:pic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9D1F6BE5-B5A6-4B0B-B697-1EA66FF353E3}"/>
              </a:ext>
            </a:extLst>
          </p:cNvPr>
          <p:cNvSpPr txBox="1">
            <a:spLocks/>
          </p:cNvSpPr>
          <p:nvPr/>
        </p:nvSpPr>
        <p:spPr>
          <a:xfrm>
            <a:off x="342220" y="576038"/>
            <a:ext cx="10380197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a </a:t>
            </a:r>
            <a:r>
              <a:rPr lang="en-US" sz="2400" b="1" i="1" dirty="0"/>
              <a:t>WHP</a:t>
            </a:r>
            <a:r>
              <a:rPr lang="en-US" sz="2400" b="1" dirty="0"/>
              <a:t> placed in the room where coffee/lunch breaks and the opening ceremony occurred: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0E95F229-DF1B-49F9-9079-13659E8FEAD5}"/>
              </a:ext>
            </a:extLst>
          </p:cNvPr>
          <p:cNvSpPr txBox="1">
            <a:spLocks/>
          </p:cNvSpPr>
          <p:nvPr/>
        </p:nvSpPr>
        <p:spPr>
          <a:xfrm>
            <a:off x="879460" y="5851162"/>
            <a:ext cx="917609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Wi-Fi performance degraded when people were at the venue, while the throughput was higher and more stable when participants were absent.</a:t>
            </a:r>
          </a:p>
        </p:txBody>
      </p:sp>
    </p:spTree>
    <p:extLst>
      <p:ext uri="{BB962C8B-B14F-4D97-AF65-F5344CB8AC3E}">
        <p14:creationId xmlns:p14="http://schemas.microsoft.com/office/powerpoint/2010/main" val="378730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6EE7F9-FB87-4B58-B4A9-24C7F0FA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328" y="1195727"/>
            <a:ext cx="5609316" cy="3496992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6365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GÉANT Symposium 2020 Pilot (1)</a:t>
            </a:r>
            <a:endParaRPr sz="3600" dirty="0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469FB5AB-A6D0-4F93-9287-CF3B2E21CFDE}"/>
              </a:ext>
            </a:extLst>
          </p:cNvPr>
          <p:cNvSpPr txBox="1">
            <a:spLocks/>
          </p:cNvSpPr>
          <p:nvPr/>
        </p:nvSpPr>
        <p:spPr>
          <a:xfrm>
            <a:off x="220301" y="475920"/>
            <a:ext cx="983525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</a:t>
            </a:r>
            <a:r>
              <a:rPr lang="en-US" sz="2400" b="1" u="sng" dirty="0">
                <a:solidFill>
                  <a:srgbClr val="FF0000"/>
                </a:solidFill>
              </a:rPr>
              <a:t>crowdsourced</a:t>
            </a:r>
            <a:r>
              <a:rPr lang="en-US" sz="2400" b="1" dirty="0"/>
              <a:t> measurements (1</a:t>
            </a:r>
            <a:r>
              <a:rPr lang="en-US" sz="2400" b="1" baseline="30000" dirty="0"/>
              <a:t>st</a:t>
            </a:r>
            <a:r>
              <a:rPr lang="en-US" sz="2400" b="1" dirty="0"/>
              <a:t> Symposium Day between 10:00 and 17:00):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79E921FF-5307-4782-B76E-D90BE9B90937}"/>
              </a:ext>
            </a:extLst>
          </p:cNvPr>
          <p:cNvSpPr txBox="1">
            <a:spLocks/>
          </p:cNvSpPr>
          <p:nvPr/>
        </p:nvSpPr>
        <p:spPr>
          <a:xfrm>
            <a:off x="83221" y="4638426"/>
            <a:ext cx="10092100" cy="206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 dirty="0"/>
              <a:t>Major drops: </a:t>
            </a:r>
            <a:r>
              <a:rPr lang="en-US" sz="2400" dirty="0"/>
              <a:t>11:00 – 11:40 and 15:30 – 16:00 </a:t>
            </a:r>
          </a:p>
          <a:p>
            <a:pPr marL="5080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Periods after coffee break (more people visiting symposium agenda)</a:t>
            </a:r>
          </a:p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Notable drop: </a:t>
            </a:r>
            <a:r>
              <a:rPr lang="en-US" sz="2400" dirty="0">
                <a:sym typeface="Wingdings" panose="05000000000000000000" pitchFamily="2" charset="2"/>
              </a:rPr>
              <a:t>12:30 – 14:00 </a:t>
            </a:r>
          </a:p>
          <a:p>
            <a:pPr marL="5080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During and after lunch time when most participants gathered in less space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ym typeface="Wingdings" panose="05000000000000000000" pitchFamily="2" charset="2"/>
              </a:rPr>
              <a:t>Higher levels: </a:t>
            </a:r>
            <a:r>
              <a:rPr lang="en-US" sz="2400" dirty="0">
                <a:sym typeface="Wingdings" panose="05000000000000000000" pitchFamily="2" charset="2"/>
              </a:rPr>
              <a:t>Around 12:20 and 15:20 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 Participants distributed across many different sessions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A4B524-DD4C-493B-9D49-9787FF1D9817}"/>
              </a:ext>
            </a:extLst>
          </p:cNvPr>
          <p:cNvSpPr/>
          <p:nvPr/>
        </p:nvSpPr>
        <p:spPr>
          <a:xfrm>
            <a:off x="6389204" y="4654232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CE2B74-5A26-463C-A15D-F66F44F2AEA7}"/>
              </a:ext>
            </a:extLst>
          </p:cNvPr>
          <p:cNvSpPr/>
          <p:nvPr/>
        </p:nvSpPr>
        <p:spPr>
          <a:xfrm>
            <a:off x="7267705" y="3614450"/>
            <a:ext cx="311426" cy="332327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097FF0-E2D7-4A12-97FB-5C395394EE79}"/>
              </a:ext>
            </a:extLst>
          </p:cNvPr>
          <p:cNvSpPr/>
          <p:nvPr/>
        </p:nvSpPr>
        <p:spPr>
          <a:xfrm>
            <a:off x="4567105" y="3576030"/>
            <a:ext cx="311426" cy="332327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3301D4-BCD2-4457-8E87-FC0EDBD2A6F6}"/>
              </a:ext>
            </a:extLst>
          </p:cNvPr>
          <p:cNvSpPr/>
          <p:nvPr/>
        </p:nvSpPr>
        <p:spPr>
          <a:xfrm>
            <a:off x="4325774" y="5361345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078B1F-73AF-4F60-A52C-1183B005FAA9}"/>
              </a:ext>
            </a:extLst>
          </p:cNvPr>
          <p:cNvSpPr/>
          <p:nvPr/>
        </p:nvSpPr>
        <p:spPr>
          <a:xfrm>
            <a:off x="5852718" y="3118339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775B4-14CE-4234-9577-132340E2F66A}"/>
              </a:ext>
            </a:extLst>
          </p:cNvPr>
          <p:cNvSpPr/>
          <p:nvPr/>
        </p:nvSpPr>
        <p:spPr>
          <a:xfrm>
            <a:off x="5558586" y="6099647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E8688F-FC7B-4538-9499-E93F24C3A7B1}"/>
              </a:ext>
            </a:extLst>
          </p:cNvPr>
          <p:cNvSpPr/>
          <p:nvPr/>
        </p:nvSpPr>
        <p:spPr>
          <a:xfrm>
            <a:off x="6516583" y="1256352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86401E-BD78-4A68-A5D3-92359965AD54}"/>
              </a:ext>
            </a:extLst>
          </p:cNvPr>
          <p:cNvSpPr/>
          <p:nvPr/>
        </p:nvSpPr>
        <p:spPr>
          <a:xfrm>
            <a:off x="4766865" y="1310120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484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GÉANT Symposium 2020 Pilot (2)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01061-E265-400B-A302-E80DE2C17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0" y="1161020"/>
            <a:ext cx="6167120" cy="4093222"/>
          </a:xfrm>
          <a:prstGeom prst="rect">
            <a:avLst/>
          </a:prstGeom>
        </p:spPr>
      </p:pic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0C3C54D1-BF11-4526-9C06-FA662A4784BF}"/>
              </a:ext>
            </a:extLst>
          </p:cNvPr>
          <p:cNvSpPr txBox="1">
            <a:spLocks/>
          </p:cNvSpPr>
          <p:nvPr/>
        </p:nvSpPr>
        <p:spPr>
          <a:xfrm>
            <a:off x="220300" y="701345"/>
            <a:ext cx="10657907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</a:t>
            </a:r>
            <a:r>
              <a:rPr lang="en-US" sz="2400" b="1" i="1" dirty="0"/>
              <a:t>WHP</a:t>
            </a:r>
            <a:r>
              <a:rPr lang="en-US" sz="2400" b="1" dirty="0"/>
              <a:t>s #2 and #5 (1</a:t>
            </a:r>
            <a:r>
              <a:rPr lang="en-US" sz="2400" b="1" baseline="30000" dirty="0"/>
              <a:t>st</a:t>
            </a:r>
            <a:r>
              <a:rPr lang="en-US" sz="2400" b="1" dirty="0"/>
              <a:t> Symposium day):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EE189DF9-0378-4C4E-8A64-532BA3360674}"/>
              </a:ext>
            </a:extLst>
          </p:cNvPr>
          <p:cNvSpPr txBox="1">
            <a:spLocks/>
          </p:cNvSpPr>
          <p:nvPr/>
        </p:nvSpPr>
        <p:spPr>
          <a:xfrm>
            <a:off x="0" y="5118252"/>
            <a:ext cx="10380197" cy="163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Both </a:t>
            </a:r>
            <a:r>
              <a:rPr lang="en-US" sz="2400" i="1" dirty="0"/>
              <a:t>WHP</a:t>
            </a:r>
            <a:r>
              <a:rPr lang="en-US" sz="2400" dirty="0"/>
              <a:t>s follow similar trends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Both </a:t>
            </a:r>
            <a:r>
              <a:rPr lang="en-US" sz="2400" i="1" dirty="0"/>
              <a:t>WHP</a:t>
            </a:r>
            <a:r>
              <a:rPr lang="en-US" sz="2400" dirty="0"/>
              <a:t>s conceive the throughput drops reported by </a:t>
            </a:r>
            <a:r>
              <a:rPr lang="en-US" sz="2400" i="1" dirty="0"/>
              <a:t>WSP</a:t>
            </a:r>
            <a:r>
              <a:rPr lang="en-US" sz="2400" dirty="0"/>
              <a:t> measurements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i="1" dirty="0"/>
              <a:t>WHP</a:t>
            </a:r>
            <a:r>
              <a:rPr lang="en-US" sz="2400" dirty="0"/>
              <a:t>s reported less throughput as they were placed near the available power plugs, typically farther from </a:t>
            </a:r>
            <a:r>
              <a:rPr lang="en-US" sz="2400" i="1" dirty="0"/>
              <a:t>Access Points </a:t>
            </a:r>
            <a:r>
              <a:rPr lang="en-US" sz="2400" dirty="0"/>
              <a:t>than the audience (e.g. on the floor)</a:t>
            </a:r>
          </a:p>
        </p:txBody>
      </p:sp>
    </p:spTree>
    <p:extLst>
      <p:ext uri="{BB962C8B-B14F-4D97-AF65-F5344CB8AC3E}">
        <p14:creationId xmlns:p14="http://schemas.microsoft.com/office/powerpoint/2010/main" val="227586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GÉANT Symposium 2020 Pilot (3)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88740-1C91-4DFB-ADC4-0F595B8BF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21" y="1138242"/>
            <a:ext cx="10421481" cy="2220971"/>
          </a:xfrm>
          <a:prstGeom prst="rect">
            <a:avLst/>
          </a:prstGeom>
        </p:spPr>
      </p:pic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03C1F681-F019-41E0-AFBA-1038AA03D75B}"/>
              </a:ext>
            </a:extLst>
          </p:cNvPr>
          <p:cNvSpPr txBox="1">
            <a:spLocks/>
          </p:cNvSpPr>
          <p:nvPr/>
        </p:nvSpPr>
        <p:spPr>
          <a:xfrm>
            <a:off x="160950" y="625653"/>
            <a:ext cx="11543458" cy="79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Font typeface="Arial"/>
              <a:buNone/>
            </a:pPr>
            <a:r>
              <a:rPr lang="en-US" sz="2400" b="1" dirty="0"/>
              <a:t>WLAN metrics and performance measurements from the 1st Symposium day: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9D9C19BC-9B53-424B-94F6-A23B5299CE8D}"/>
              </a:ext>
            </a:extLst>
          </p:cNvPr>
          <p:cNvSpPr txBox="1">
            <a:spLocks/>
          </p:cNvSpPr>
          <p:nvPr/>
        </p:nvSpPr>
        <p:spPr>
          <a:xfrm>
            <a:off x="0" y="3640499"/>
            <a:ext cx="11174931" cy="145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Observation: </a:t>
            </a:r>
            <a:r>
              <a:rPr lang="en-US" sz="2400" dirty="0"/>
              <a:t>WLAN metric trends may not follow those of performance measurements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i="1" dirty="0"/>
              <a:t>WHP</a:t>
            </a:r>
            <a:r>
              <a:rPr lang="en-US" sz="2400" b="1" dirty="0"/>
              <a:t> #1: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best</a:t>
            </a:r>
            <a:r>
              <a:rPr lang="en-US" sz="2400" dirty="0"/>
              <a:t> average link quality, but among the </a:t>
            </a:r>
            <a:r>
              <a:rPr lang="en-US" sz="2400" b="1" i="1" dirty="0">
                <a:solidFill>
                  <a:srgbClr val="FF0000"/>
                </a:solidFill>
              </a:rPr>
              <a:t>worst</a:t>
            </a:r>
            <a:r>
              <a:rPr lang="en-US" sz="2400" dirty="0"/>
              <a:t> throughput results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i="1" dirty="0"/>
              <a:t>WHP</a:t>
            </a:r>
            <a:r>
              <a:rPr lang="en-US" sz="2400" b="1" dirty="0"/>
              <a:t> #5: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worst</a:t>
            </a:r>
            <a:r>
              <a:rPr lang="en-US" sz="2400" dirty="0"/>
              <a:t> average link quality, but among the </a:t>
            </a:r>
            <a:r>
              <a:rPr lang="en-US" sz="2400" b="1" i="1" dirty="0">
                <a:solidFill>
                  <a:srgbClr val="FF0000"/>
                </a:solidFill>
              </a:rPr>
              <a:t>best</a:t>
            </a:r>
            <a:r>
              <a:rPr lang="en-US" sz="2400" dirty="0"/>
              <a:t> throughput results</a:t>
            </a:r>
          </a:p>
        </p:txBody>
      </p:sp>
      <p:sp>
        <p:nvSpPr>
          <p:cNvPr id="7" name="Google Shape;296;p42">
            <a:extLst>
              <a:ext uri="{FF2B5EF4-FFF2-40B4-BE49-F238E27FC236}">
                <a16:creationId xmlns:a16="http://schemas.microsoft.com/office/drawing/2014/main" id="{A6A10E4D-9AA1-4E99-9F57-A5ECC5B17AD8}"/>
              </a:ext>
            </a:extLst>
          </p:cNvPr>
          <p:cNvSpPr txBox="1">
            <a:spLocks/>
          </p:cNvSpPr>
          <p:nvPr/>
        </p:nvSpPr>
        <p:spPr>
          <a:xfrm>
            <a:off x="0" y="5290154"/>
            <a:ext cx="10380197" cy="134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Conclusion:</a:t>
            </a:r>
            <a:r>
              <a:rPr lang="en-US" sz="2400" b="1" dirty="0"/>
              <a:t> </a:t>
            </a:r>
            <a:r>
              <a:rPr lang="en-US" sz="2400" dirty="0"/>
              <a:t>Multiple sources of information, i.e. crowdsourced and probe measurements, are vital for proper Wi-Fi performance evaluation</a:t>
            </a:r>
          </a:p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High values of signal strength/link quality do not necessarily guarantee high Wi-Fi throughputs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963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2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2.9"/>
</p:tagLst>
</file>

<file path=ppt/theme/theme1.xml><?xml version="1.0" encoding="utf-8"?>
<a:theme xmlns:a="http://schemas.openxmlformats.org/drawingml/2006/main" name="GÉANT Presentation Template - January 2019(1)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500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Roboto</vt:lpstr>
      <vt:lpstr>GÉANT Presentation Template - January 2019(1)</vt:lpstr>
      <vt:lpstr>Office Theme</vt:lpstr>
      <vt:lpstr>1_Custom Design</vt:lpstr>
      <vt:lpstr>PowerPoint Presentation</vt:lpstr>
      <vt:lpstr>Evaluation</vt:lpstr>
      <vt:lpstr>TNC19 Pilot (1)</vt:lpstr>
      <vt:lpstr>TNC19 Pilot (2)</vt:lpstr>
      <vt:lpstr>GÉANT Symposium 2020 Pilot (1)</vt:lpstr>
      <vt:lpstr>GÉANT Symposium 2020 Pilot (2)</vt:lpstr>
      <vt:lpstr>GÉANT Symposium 2020 Pilot (3)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Windows User</cp:lastModifiedBy>
  <cp:revision>122</cp:revision>
  <dcterms:modified xsi:type="dcterms:W3CDTF">2021-11-05T15:19:16Z</dcterms:modified>
</cp:coreProperties>
</file>