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6.xml"/>
  <Override ContentType="application/vnd.openxmlformats-officedocument.presentationml.slideMaster+xml" PartName="/ppt/slideMasters/slideMaster5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7.xml"/>
  <Override ContentType="application/vnd.openxmlformats-officedocument.theme+xml" PartName="/ppt/theme/theme6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82" r:id="rId4"/>
    <p:sldMasterId id="2147483683" r:id="rId5"/>
    <p:sldMasterId id="2147483684" r:id="rId6"/>
    <p:sldMasterId id="2147483685" r:id="rId7"/>
    <p:sldMasterId id="2147483686" r:id="rId8"/>
    <p:sldMasterId id="2147483687" r:id="rId9"/>
  </p:sldMasterIdLst>
  <p:notesMasterIdLst>
    <p:notesMasterId r:id="rId10"/>
  </p:notesMasterIdLst>
  <p:sldIdLst>
    <p:sldId id="256" r:id="rId11"/>
    <p:sldId id="257" r:id="rId12"/>
    <p:sldId id="258" r:id="rId13"/>
    <p:sldId id="259" r:id="rId14"/>
    <p:sldId id="260" r:id="rId15"/>
    <p:sldId id="261" r:id="rId16"/>
    <p:sldId id="262" r:id="rId17"/>
    <p:sldId id="263" r:id="rId18"/>
    <p:sldId id="264" r:id="rId19"/>
    <p:sldId id="265" r:id="rId20"/>
    <p:sldId id="266" r:id="rId21"/>
    <p:sldId id="267" r:id="rId22"/>
    <p:sldId id="268" r:id="rId23"/>
    <p:sldId id="269" r:id="rId24"/>
    <p:sldId id="270" r:id="rId25"/>
    <p:sldId id="271" r:id="rId26"/>
    <p:sldId id="272" r:id="rId27"/>
    <p:sldId id="273" r:id="rId28"/>
    <p:sldId id="274" r:id="rId29"/>
    <p:sldId id="275" r:id="rId30"/>
    <p:sldId id="276" r:id="rId31"/>
    <p:sldId id="277" r:id="rId32"/>
    <p:sldId id="278" r:id="rId33"/>
    <p:sldId id="279" r:id="rId34"/>
    <p:sldId id="280" r:id="rId35"/>
    <p:sldId id="281" r:id="rId36"/>
    <p:sldId id="282" r:id="rId37"/>
    <p:sldId id="283" r:id="rId38"/>
    <p:sldId id="284" r:id="rId39"/>
    <p:sldId id="285" r:id="rId40"/>
    <p:sldId id="286" r:id="rId41"/>
    <p:sldId id="287" r:id="rId42"/>
    <p:sldId id="288" r:id="rId43"/>
    <p:sldId id="289" r:id="rId44"/>
    <p:sldId id="290" r:id="rId45"/>
    <p:sldId id="291" r:id="rId46"/>
    <p:sldId id="292" r:id="rId4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0.xml"/><Relationship Id="rId20" Type="http://schemas.openxmlformats.org/officeDocument/2006/relationships/slide" Target="slides/slide10.xml"/><Relationship Id="rId42" Type="http://schemas.openxmlformats.org/officeDocument/2006/relationships/slide" Target="slides/slide32.xml"/><Relationship Id="rId41" Type="http://schemas.openxmlformats.org/officeDocument/2006/relationships/slide" Target="slides/slide31.xml"/><Relationship Id="rId22" Type="http://schemas.openxmlformats.org/officeDocument/2006/relationships/slide" Target="slides/slide12.xml"/><Relationship Id="rId44" Type="http://schemas.openxmlformats.org/officeDocument/2006/relationships/slide" Target="slides/slide34.xml"/><Relationship Id="rId21" Type="http://schemas.openxmlformats.org/officeDocument/2006/relationships/slide" Target="slides/slide11.xml"/><Relationship Id="rId43" Type="http://schemas.openxmlformats.org/officeDocument/2006/relationships/slide" Target="slides/slide33.xml"/><Relationship Id="rId24" Type="http://schemas.openxmlformats.org/officeDocument/2006/relationships/slide" Target="slides/slide14.xml"/><Relationship Id="rId46" Type="http://schemas.openxmlformats.org/officeDocument/2006/relationships/slide" Target="slides/slide36.xml"/><Relationship Id="rId23" Type="http://schemas.openxmlformats.org/officeDocument/2006/relationships/slide" Target="slides/slide13.xml"/><Relationship Id="rId45" Type="http://schemas.openxmlformats.org/officeDocument/2006/relationships/slide" Target="slides/slide35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26" Type="http://schemas.openxmlformats.org/officeDocument/2006/relationships/slide" Target="slides/slide16.xml"/><Relationship Id="rId25" Type="http://schemas.openxmlformats.org/officeDocument/2006/relationships/slide" Target="slides/slide15.xml"/><Relationship Id="rId47" Type="http://schemas.openxmlformats.org/officeDocument/2006/relationships/slide" Target="slides/slide37.xml"/><Relationship Id="rId28" Type="http://schemas.openxmlformats.org/officeDocument/2006/relationships/slide" Target="slides/slide18.xml"/><Relationship Id="rId27" Type="http://schemas.openxmlformats.org/officeDocument/2006/relationships/slide" Target="slides/slide17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29" Type="http://schemas.openxmlformats.org/officeDocument/2006/relationships/slide" Target="slides/slide19.xml"/><Relationship Id="rId7" Type="http://schemas.openxmlformats.org/officeDocument/2006/relationships/slideMaster" Target="slideMasters/slideMaster4.xml"/><Relationship Id="rId8" Type="http://schemas.openxmlformats.org/officeDocument/2006/relationships/slideMaster" Target="slideMasters/slideMaster5.xml"/><Relationship Id="rId31" Type="http://schemas.openxmlformats.org/officeDocument/2006/relationships/slide" Target="slides/slide21.xml"/><Relationship Id="rId30" Type="http://schemas.openxmlformats.org/officeDocument/2006/relationships/slide" Target="slides/slide20.xml"/><Relationship Id="rId11" Type="http://schemas.openxmlformats.org/officeDocument/2006/relationships/slide" Target="slides/slide1.xml"/><Relationship Id="rId33" Type="http://schemas.openxmlformats.org/officeDocument/2006/relationships/slide" Target="slides/slide23.xml"/><Relationship Id="rId10" Type="http://schemas.openxmlformats.org/officeDocument/2006/relationships/notesMaster" Target="notesMasters/notesMaster1.xml"/><Relationship Id="rId32" Type="http://schemas.openxmlformats.org/officeDocument/2006/relationships/slide" Target="slides/slide22.xml"/><Relationship Id="rId13" Type="http://schemas.openxmlformats.org/officeDocument/2006/relationships/slide" Target="slides/slide3.xml"/><Relationship Id="rId35" Type="http://schemas.openxmlformats.org/officeDocument/2006/relationships/slide" Target="slides/slide25.xml"/><Relationship Id="rId12" Type="http://schemas.openxmlformats.org/officeDocument/2006/relationships/slide" Target="slides/slide2.xml"/><Relationship Id="rId34" Type="http://schemas.openxmlformats.org/officeDocument/2006/relationships/slide" Target="slides/slide24.xml"/><Relationship Id="rId15" Type="http://schemas.openxmlformats.org/officeDocument/2006/relationships/slide" Target="slides/slide5.xml"/><Relationship Id="rId37" Type="http://schemas.openxmlformats.org/officeDocument/2006/relationships/slide" Target="slides/slide27.xml"/><Relationship Id="rId14" Type="http://schemas.openxmlformats.org/officeDocument/2006/relationships/slide" Target="slides/slide4.xml"/><Relationship Id="rId36" Type="http://schemas.openxmlformats.org/officeDocument/2006/relationships/slide" Target="slides/slide26.xml"/><Relationship Id="rId17" Type="http://schemas.openxmlformats.org/officeDocument/2006/relationships/slide" Target="slides/slide7.xml"/><Relationship Id="rId39" Type="http://schemas.openxmlformats.org/officeDocument/2006/relationships/slide" Target="slides/slide29.xml"/><Relationship Id="rId16" Type="http://schemas.openxmlformats.org/officeDocument/2006/relationships/slide" Target="slides/slide6.xml"/><Relationship Id="rId38" Type="http://schemas.openxmlformats.org/officeDocument/2006/relationships/slide" Target="slides/slide28.xml"/><Relationship Id="rId19" Type="http://schemas.openxmlformats.org/officeDocument/2006/relationships/slide" Target="slides/slide9.xml"/><Relationship Id="rId18" Type="http://schemas.openxmlformats.org/officeDocument/2006/relationships/slide" Target="slides/slide8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8" name="Google Shape;288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9" name="Google Shape;359;p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3" name="Google Shape;363;p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64" name="Google Shape;364;p1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0" name="Google Shape;370;p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71" name="Google Shape;371;p1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7" name="Google Shape;377;p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78" name="Google Shape;378;p1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6" name="Google Shape;386;p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87" name="Google Shape;387;p1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5" name="Google Shape;395;p1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96" name="Google Shape;396;p1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2" name="Google Shape;402;p1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03" name="Google Shape;403;p1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9f5c684403_4_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9" name="Google Shape;409;g9f5c684403_4_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10" name="Google Shape;410;g9f5c684403_4_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9fd65cb90b_0_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6" name="Google Shape;416;g9fd65cb90b_0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17" name="Google Shape;417;g9fd65cb90b_0_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a6fb3c9d1d_1_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4" name="Google Shape;424;ga6fb3c9d1d_1_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25" name="Google Shape;425;ga6fb3c9d1d_1_1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2" name="Google Shape;292;p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3" name="Google Shape;293;p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a6fb3c9d1d_1_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2" name="Google Shape;432;ga6fb3c9d1d_1_2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33" name="Google Shape;433;ga6fb3c9d1d_1_2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a6f4d9e68f_0_4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0" name="Google Shape;440;ga6f4d9e68f_0_4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a6f4d9e68f_0_4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4" name="Google Shape;444;ga6f4d9e68f_0_4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45" name="Google Shape;445;ga6f4d9e68f_0_4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a6f4d9e68f_0_5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2" name="Google Shape;452;ga6f4d9e68f_0_5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53" name="Google Shape;453;ga6f4d9e68f_0_5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a6f4d9e68f_0_5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1" name="Google Shape;461;ga6f4d9e68f_0_5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62" name="Google Shape;462;ga6f4d9e68f_0_5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a6f4d9e68f_0_6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0" name="Google Shape;470;ga6f4d9e68f_0_6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71" name="Google Shape;471;ga6f4d9e68f_0_6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a6f4d9e68f_0_7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7" name="Google Shape;477;ga6f4d9e68f_0_7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78" name="Google Shape;478;ga6f4d9e68f_0_7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6" name="Google Shape;486;p2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2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90" name="Google Shape;490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2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99" name="Google Shape;499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a6f4d9e68f_0_7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9" name="Google Shape;299;ga6f4d9e68f_0_7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0" name="Google Shape;300;ga6f4d9e68f_0_7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2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06" name="Google Shape;506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2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12" name="Google Shape;512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2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19" name="Google Shape;519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2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27" name="Google Shape;527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2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34" name="Google Shape;534;p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g9f5c684403_2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1" name="Google Shape;541;g9f5c684403_2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2" name="Google Shape;542;g9f5c684403_2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3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48" name="Google Shape;548;p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3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54" name="Google Shape;554;p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6" name="Google Shape;306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2" name="Google Shape;312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8" name="Google Shape;318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4" name="Google Shape;324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5" name="Google Shape;345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a6f4d9e68f_0_8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a6f4d9e68f_0_8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ga6f4d9e68f_0_8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jpg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3.jpg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5.jpg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6.jpg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2.jpg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9.jpg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2.jpg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4.jpg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6.jpg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1.jpg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6.jpg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7.jpg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0.jpg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8.jpg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9.jpg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9.jpg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3.jpg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7.jpg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4.jpg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5.jpg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0.jpg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jpg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3.jpg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jpg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jpg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8.jpg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1.jpg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jpg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Προσαρμοσμένη διάταξη">
  <p:cSld name="Προσαρμοσμένη διάταξη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_Custom Layout">
  <p:cSld name="7_Custom Layou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390968" y="0"/>
            <a:ext cx="2864614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2"/>
          <p:cNvSpPr txBox="1"/>
          <p:nvPr>
            <p:ph type="title"/>
          </p:nvPr>
        </p:nvSpPr>
        <p:spPr>
          <a:xfrm>
            <a:off x="998895" y="705164"/>
            <a:ext cx="9894723" cy="4309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86" name="Google Shape;86;p12"/>
          <p:cNvPicPr preferRelativeResize="0"/>
          <p:nvPr/>
        </p:nvPicPr>
        <p:blipFill rotWithShape="1">
          <a:blip r:embed="rId3">
            <a:alphaModFix/>
          </a:blip>
          <a:srcRect b="18334" l="0" r="0" t="0"/>
          <a:stretch/>
        </p:blipFill>
        <p:spPr>
          <a:xfrm>
            <a:off x="10787186" y="6071366"/>
            <a:ext cx="1099028" cy="511436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2"/>
          <p:cNvSpPr txBox="1"/>
          <p:nvPr>
            <p:ph idx="1" type="body"/>
          </p:nvPr>
        </p:nvSpPr>
        <p:spPr>
          <a:xfrm>
            <a:off x="998895" y="1428050"/>
            <a:ext cx="8633637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E4E79"/>
              </a:buClr>
              <a:buSzPts val="2800"/>
              <a:buChar char="•"/>
              <a:defRPr>
                <a:solidFill>
                  <a:srgbClr val="1E4E79"/>
                </a:solidFill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400"/>
              <a:buChar char="•"/>
              <a:defRPr>
                <a:solidFill>
                  <a:srgbClr val="1E4E79"/>
                </a:solidFill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000"/>
              <a:buChar char="•"/>
              <a:defRPr>
                <a:solidFill>
                  <a:srgbClr val="1E4E79"/>
                </a:solidFill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Char char="•"/>
              <a:defRPr>
                <a:solidFill>
                  <a:srgbClr val="1E4E79"/>
                </a:solidFill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Char char="•"/>
              <a:defRPr>
                <a:solidFill>
                  <a:srgbClr val="1E4E79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8" name="Google Shape;88;p12"/>
          <p:cNvSpPr txBox="1"/>
          <p:nvPr/>
        </p:nvSpPr>
        <p:spPr>
          <a:xfrm>
            <a:off x="8785191" y="6317559"/>
            <a:ext cx="1532963" cy="3406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3435F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3435F"/>
                </a:solidFill>
                <a:latin typeface="Calibri"/>
                <a:ea typeface="Calibri"/>
                <a:cs typeface="Calibri"/>
                <a:sym typeface="Calibri"/>
              </a:rPr>
              <a:t>www.geant.org</a:t>
            </a:r>
            <a:endParaRPr b="0" i="0" sz="1200" u="none" cap="none" strike="noStrike">
              <a:solidFill>
                <a:srgbClr val="03435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9" name="Google Shape;89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74455" y="399086"/>
            <a:ext cx="3354433" cy="9031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7_Custom Layout">
  <p:cSld name="27_Custom Layou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327386" y="0"/>
            <a:ext cx="2864614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3"/>
          <p:cNvSpPr txBox="1"/>
          <p:nvPr>
            <p:ph type="title"/>
          </p:nvPr>
        </p:nvSpPr>
        <p:spPr>
          <a:xfrm>
            <a:off x="998895" y="705164"/>
            <a:ext cx="9894723" cy="4309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93" name="Google Shape;93;p13"/>
          <p:cNvPicPr preferRelativeResize="0"/>
          <p:nvPr/>
        </p:nvPicPr>
        <p:blipFill rotWithShape="1">
          <a:blip r:embed="rId3">
            <a:alphaModFix/>
          </a:blip>
          <a:srcRect b="18334" l="0" r="0" t="0"/>
          <a:stretch/>
        </p:blipFill>
        <p:spPr>
          <a:xfrm>
            <a:off x="10787186" y="6071366"/>
            <a:ext cx="1099028" cy="511436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3"/>
          <p:cNvSpPr txBox="1"/>
          <p:nvPr>
            <p:ph idx="1" type="body"/>
          </p:nvPr>
        </p:nvSpPr>
        <p:spPr>
          <a:xfrm>
            <a:off x="998895" y="1428050"/>
            <a:ext cx="8633637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E4E79"/>
              </a:buClr>
              <a:buSzPts val="2800"/>
              <a:buChar char="•"/>
              <a:defRPr>
                <a:solidFill>
                  <a:srgbClr val="1E4E79"/>
                </a:solidFill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400"/>
              <a:buChar char="•"/>
              <a:defRPr>
                <a:solidFill>
                  <a:srgbClr val="1E4E79"/>
                </a:solidFill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000"/>
              <a:buChar char="•"/>
              <a:defRPr>
                <a:solidFill>
                  <a:srgbClr val="1E4E79"/>
                </a:solidFill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Char char="•"/>
              <a:defRPr>
                <a:solidFill>
                  <a:srgbClr val="1E4E79"/>
                </a:solidFill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Char char="•"/>
              <a:defRPr>
                <a:solidFill>
                  <a:srgbClr val="1E4E79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5" name="Google Shape;95;p13"/>
          <p:cNvSpPr txBox="1"/>
          <p:nvPr/>
        </p:nvSpPr>
        <p:spPr>
          <a:xfrm>
            <a:off x="8785191" y="6317559"/>
            <a:ext cx="1532963" cy="3406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3435F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3435F"/>
                </a:solidFill>
                <a:latin typeface="Calibri"/>
                <a:ea typeface="Calibri"/>
                <a:cs typeface="Calibri"/>
                <a:sym typeface="Calibri"/>
              </a:rPr>
              <a:t>www.geant.org</a:t>
            </a:r>
            <a:endParaRPr b="0" i="0" sz="1200" u="none" cap="none" strike="noStrike">
              <a:solidFill>
                <a:srgbClr val="03435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6" name="Google Shape;96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74455" y="399086"/>
            <a:ext cx="3354433" cy="9031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4"/>
          <p:cNvPicPr preferRelativeResize="0"/>
          <p:nvPr/>
        </p:nvPicPr>
        <p:blipFill rotWithShape="1">
          <a:blip r:embed="rId2">
            <a:alphaModFix/>
          </a:blip>
          <a:srcRect b="0" l="34639" r="0" t="0"/>
          <a:stretch/>
        </p:blipFill>
        <p:spPr>
          <a:xfrm>
            <a:off x="10319656" y="0"/>
            <a:ext cx="1872343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4"/>
          <p:cNvPicPr preferRelativeResize="0"/>
          <p:nvPr/>
        </p:nvPicPr>
        <p:blipFill rotWithShape="1">
          <a:blip r:embed="rId3">
            <a:alphaModFix/>
          </a:blip>
          <a:srcRect b="18334" l="0" r="0" t="0"/>
          <a:stretch/>
        </p:blipFill>
        <p:spPr>
          <a:xfrm>
            <a:off x="10787186" y="6071366"/>
            <a:ext cx="1099028" cy="511436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4"/>
          <p:cNvSpPr txBox="1"/>
          <p:nvPr>
            <p:ph idx="1" type="body"/>
          </p:nvPr>
        </p:nvSpPr>
        <p:spPr>
          <a:xfrm>
            <a:off x="998895" y="1428050"/>
            <a:ext cx="8633637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E4E79"/>
              </a:buClr>
              <a:buSzPts val="2800"/>
              <a:buChar char="•"/>
              <a:defRPr>
                <a:solidFill>
                  <a:srgbClr val="1E4E79"/>
                </a:solidFill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400"/>
              <a:buChar char="•"/>
              <a:defRPr>
                <a:solidFill>
                  <a:srgbClr val="1E4E79"/>
                </a:solidFill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000"/>
              <a:buChar char="•"/>
              <a:defRPr>
                <a:solidFill>
                  <a:srgbClr val="1E4E79"/>
                </a:solidFill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Char char="•"/>
              <a:defRPr>
                <a:solidFill>
                  <a:srgbClr val="1E4E79"/>
                </a:solidFill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Char char="•"/>
              <a:defRPr>
                <a:solidFill>
                  <a:srgbClr val="1E4E79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1" name="Google Shape;101;p14"/>
          <p:cNvSpPr txBox="1"/>
          <p:nvPr>
            <p:ph type="title"/>
          </p:nvPr>
        </p:nvSpPr>
        <p:spPr>
          <a:xfrm>
            <a:off x="998895" y="705164"/>
            <a:ext cx="9894723" cy="4309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65081"/>
              </a:buClr>
              <a:buSzPts val="3200"/>
              <a:buFont typeface="Calibri"/>
              <a:buNone/>
              <a:defRPr>
                <a:solidFill>
                  <a:srgbClr val="06508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4"/>
          <p:cNvSpPr txBox="1"/>
          <p:nvPr/>
        </p:nvSpPr>
        <p:spPr>
          <a:xfrm>
            <a:off x="8785191" y="6317559"/>
            <a:ext cx="1532963" cy="3406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3435F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3435F"/>
                </a:solidFill>
                <a:latin typeface="Calibri"/>
                <a:ea typeface="Calibri"/>
                <a:cs typeface="Calibri"/>
                <a:sym typeface="Calibri"/>
              </a:rPr>
              <a:t>www.geant.org</a:t>
            </a:r>
            <a:endParaRPr b="0" i="0" sz="1200" u="none" cap="none" strike="noStrike">
              <a:solidFill>
                <a:srgbClr val="03435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3" name="Google Shape;103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74455" y="399086"/>
            <a:ext cx="3354433" cy="9031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ustom Layout">
  <p:cSld name="1_Custom Layout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327386" y="0"/>
            <a:ext cx="2864614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5"/>
          <p:cNvSpPr txBox="1"/>
          <p:nvPr/>
        </p:nvSpPr>
        <p:spPr>
          <a:xfrm>
            <a:off x="8785191" y="6317559"/>
            <a:ext cx="1532963" cy="3406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3435F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3435F"/>
                </a:solidFill>
                <a:latin typeface="Calibri"/>
                <a:ea typeface="Calibri"/>
                <a:cs typeface="Calibri"/>
                <a:sym typeface="Calibri"/>
              </a:rPr>
              <a:t>www.geant.org</a:t>
            </a:r>
            <a:endParaRPr b="0" i="0" sz="1200" u="none" cap="none" strike="noStrike">
              <a:solidFill>
                <a:srgbClr val="03435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7" name="Google Shape;107;p15"/>
          <p:cNvPicPr preferRelativeResize="0"/>
          <p:nvPr/>
        </p:nvPicPr>
        <p:blipFill rotWithShape="1">
          <a:blip r:embed="rId3">
            <a:alphaModFix/>
          </a:blip>
          <a:srcRect b="18334" l="0" r="0" t="0"/>
          <a:stretch/>
        </p:blipFill>
        <p:spPr>
          <a:xfrm>
            <a:off x="10787186" y="6071366"/>
            <a:ext cx="1099028" cy="511436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5"/>
          <p:cNvSpPr txBox="1"/>
          <p:nvPr>
            <p:ph idx="1" type="body"/>
          </p:nvPr>
        </p:nvSpPr>
        <p:spPr>
          <a:xfrm>
            <a:off x="998895" y="1428050"/>
            <a:ext cx="8633637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E4E79"/>
              </a:buClr>
              <a:buSzPts val="2800"/>
              <a:buChar char="•"/>
              <a:defRPr>
                <a:solidFill>
                  <a:srgbClr val="1E4E79"/>
                </a:solidFill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400"/>
              <a:buChar char="•"/>
              <a:defRPr>
                <a:solidFill>
                  <a:srgbClr val="1E4E79"/>
                </a:solidFill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000"/>
              <a:buChar char="•"/>
              <a:defRPr>
                <a:solidFill>
                  <a:srgbClr val="1E4E79"/>
                </a:solidFill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Char char="•"/>
              <a:defRPr>
                <a:solidFill>
                  <a:srgbClr val="1E4E79"/>
                </a:solidFill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Char char="•"/>
              <a:defRPr>
                <a:solidFill>
                  <a:srgbClr val="1E4E79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9" name="Google Shape;109;p15"/>
          <p:cNvSpPr txBox="1"/>
          <p:nvPr>
            <p:ph type="title"/>
          </p:nvPr>
        </p:nvSpPr>
        <p:spPr>
          <a:xfrm>
            <a:off x="998895" y="705164"/>
            <a:ext cx="9894723" cy="4309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10" name="Google Shape;110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74455" y="399086"/>
            <a:ext cx="3354433" cy="9031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Custom Layout">
  <p:cSld name="2_Custom Layout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6"/>
          <p:cNvSpPr txBox="1"/>
          <p:nvPr>
            <p:ph type="title"/>
          </p:nvPr>
        </p:nvSpPr>
        <p:spPr>
          <a:xfrm>
            <a:off x="998895" y="705164"/>
            <a:ext cx="9894723" cy="4309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13" name="Google Shape;113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327386" y="0"/>
            <a:ext cx="2864614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6"/>
          <p:cNvPicPr preferRelativeResize="0"/>
          <p:nvPr/>
        </p:nvPicPr>
        <p:blipFill rotWithShape="1">
          <a:blip r:embed="rId3">
            <a:alphaModFix/>
          </a:blip>
          <a:srcRect b="18334" l="0" r="0" t="0"/>
          <a:stretch/>
        </p:blipFill>
        <p:spPr>
          <a:xfrm>
            <a:off x="10787186" y="6071366"/>
            <a:ext cx="1099028" cy="511436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6"/>
          <p:cNvSpPr txBox="1"/>
          <p:nvPr>
            <p:ph idx="1" type="body"/>
          </p:nvPr>
        </p:nvSpPr>
        <p:spPr>
          <a:xfrm>
            <a:off x="998895" y="1428050"/>
            <a:ext cx="8633637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E4E79"/>
              </a:buClr>
              <a:buSzPts val="2800"/>
              <a:buChar char="•"/>
              <a:defRPr>
                <a:solidFill>
                  <a:srgbClr val="1E4E79"/>
                </a:solidFill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400"/>
              <a:buChar char="•"/>
              <a:defRPr>
                <a:solidFill>
                  <a:srgbClr val="1E4E79"/>
                </a:solidFill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000"/>
              <a:buChar char="•"/>
              <a:defRPr>
                <a:solidFill>
                  <a:srgbClr val="1E4E79"/>
                </a:solidFill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Char char="•"/>
              <a:defRPr>
                <a:solidFill>
                  <a:srgbClr val="1E4E79"/>
                </a:solidFill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Char char="•"/>
              <a:defRPr>
                <a:solidFill>
                  <a:srgbClr val="1E4E79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6" name="Google Shape;116;p16"/>
          <p:cNvSpPr txBox="1"/>
          <p:nvPr/>
        </p:nvSpPr>
        <p:spPr>
          <a:xfrm>
            <a:off x="8785191" y="6317559"/>
            <a:ext cx="1532963" cy="3406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3435F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3435F"/>
                </a:solidFill>
                <a:latin typeface="Calibri"/>
                <a:ea typeface="Calibri"/>
                <a:cs typeface="Calibri"/>
                <a:sym typeface="Calibri"/>
              </a:rPr>
              <a:t>www.geant.org</a:t>
            </a:r>
            <a:endParaRPr b="0" i="0" sz="1200" u="none" cap="none" strike="noStrike">
              <a:solidFill>
                <a:srgbClr val="03435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7" name="Google Shape;117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74455" y="399086"/>
            <a:ext cx="3354433" cy="9031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Custom Layout">
  <p:cSld name="4_Custom Layout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327386" y="0"/>
            <a:ext cx="2864614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7"/>
          <p:cNvSpPr txBox="1"/>
          <p:nvPr>
            <p:ph type="title"/>
          </p:nvPr>
        </p:nvSpPr>
        <p:spPr>
          <a:xfrm>
            <a:off x="998895" y="705164"/>
            <a:ext cx="9894723" cy="4309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21" name="Google Shape;121;p17"/>
          <p:cNvPicPr preferRelativeResize="0"/>
          <p:nvPr/>
        </p:nvPicPr>
        <p:blipFill rotWithShape="1">
          <a:blip r:embed="rId3">
            <a:alphaModFix/>
          </a:blip>
          <a:srcRect b="18334" l="0" r="0" t="0"/>
          <a:stretch/>
        </p:blipFill>
        <p:spPr>
          <a:xfrm>
            <a:off x="10787186" y="6071366"/>
            <a:ext cx="1099028" cy="511436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7"/>
          <p:cNvSpPr txBox="1"/>
          <p:nvPr>
            <p:ph idx="1" type="body"/>
          </p:nvPr>
        </p:nvSpPr>
        <p:spPr>
          <a:xfrm>
            <a:off x="998895" y="1428050"/>
            <a:ext cx="8633637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E4E79"/>
              </a:buClr>
              <a:buSzPts val="2800"/>
              <a:buChar char="•"/>
              <a:defRPr>
                <a:solidFill>
                  <a:srgbClr val="1E4E79"/>
                </a:solidFill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400"/>
              <a:buChar char="•"/>
              <a:defRPr>
                <a:solidFill>
                  <a:srgbClr val="1E4E79"/>
                </a:solidFill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000"/>
              <a:buChar char="•"/>
              <a:defRPr>
                <a:solidFill>
                  <a:srgbClr val="1E4E79"/>
                </a:solidFill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Char char="•"/>
              <a:defRPr>
                <a:solidFill>
                  <a:srgbClr val="1E4E79"/>
                </a:solidFill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Char char="•"/>
              <a:defRPr>
                <a:solidFill>
                  <a:srgbClr val="1E4E79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3" name="Google Shape;123;p17"/>
          <p:cNvSpPr txBox="1"/>
          <p:nvPr/>
        </p:nvSpPr>
        <p:spPr>
          <a:xfrm>
            <a:off x="8785191" y="6317559"/>
            <a:ext cx="1532963" cy="3406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3435F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3435F"/>
                </a:solidFill>
                <a:latin typeface="Calibri"/>
                <a:ea typeface="Calibri"/>
                <a:cs typeface="Calibri"/>
                <a:sym typeface="Calibri"/>
              </a:rPr>
              <a:t>www.geant.org</a:t>
            </a:r>
            <a:endParaRPr b="0" i="0" sz="1200" u="none" cap="none" strike="noStrike">
              <a:solidFill>
                <a:srgbClr val="03435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4" name="Google Shape;124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74455" y="399086"/>
            <a:ext cx="3354433" cy="9031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_Custom Layout">
  <p:cSld name="9_Custom Layout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327386" y="0"/>
            <a:ext cx="2864614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8"/>
          <p:cNvSpPr txBox="1"/>
          <p:nvPr>
            <p:ph type="title"/>
          </p:nvPr>
        </p:nvSpPr>
        <p:spPr>
          <a:xfrm>
            <a:off x="998895" y="705164"/>
            <a:ext cx="9894723" cy="4309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28" name="Google Shape;128;p18"/>
          <p:cNvPicPr preferRelativeResize="0"/>
          <p:nvPr/>
        </p:nvPicPr>
        <p:blipFill rotWithShape="1">
          <a:blip r:embed="rId3">
            <a:alphaModFix/>
          </a:blip>
          <a:srcRect b="18334" l="0" r="0" t="0"/>
          <a:stretch/>
        </p:blipFill>
        <p:spPr>
          <a:xfrm>
            <a:off x="10787186" y="6071366"/>
            <a:ext cx="1099028" cy="511436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8"/>
          <p:cNvSpPr txBox="1"/>
          <p:nvPr>
            <p:ph idx="1" type="body"/>
          </p:nvPr>
        </p:nvSpPr>
        <p:spPr>
          <a:xfrm>
            <a:off x="998895" y="1428050"/>
            <a:ext cx="8633637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E4E79"/>
              </a:buClr>
              <a:buSzPts val="2800"/>
              <a:buChar char="•"/>
              <a:defRPr>
                <a:solidFill>
                  <a:srgbClr val="1E4E79"/>
                </a:solidFill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400"/>
              <a:buChar char="•"/>
              <a:defRPr>
                <a:solidFill>
                  <a:srgbClr val="1E4E79"/>
                </a:solidFill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000"/>
              <a:buChar char="•"/>
              <a:defRPr>
                <a:solidFill>
                  <a:srgbClr val="1E4E79"/>
                </a:solidFill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Char char="•"/>
              <a:defRPr>
                <a:solidFill>
                  <a:srgbClr val="1E4E79"/>
                </a:solidFill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Char char="•"/>
              <a:defRPr>
                <a:solidFill>
                  <a:srgbClr val="1E4E79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0" name="Google Shape;130;p18"/>
          <p:cNvSpPr txBox="1"/>
          <p:nvPr/>
        </p:nvSpPr>
        <p:spPr>
          <a:xfrm>
            <a:off x="8785191" y="6317559"/>
            <a:ext cx="1532963" cy="3406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3435F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3435F"/>
                </a:solidFill>
                <a:latin typeface="Calibri"/>
                <a:ea typeface="Calibri"/>
                <a:cs typeface="Calibri"/>
                <a:sym typeface="Calibri"/>
              </a:rPr>
              <a:t>www.geant.org</a:t>
            </a:r>
            <a:endParaRPr b="0" i="0" sz="1200" u="none" cap="none" strike="noStrike">
              <a:solidFill>
                <a:srgbClr val="03435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1" name="Google Shape;131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74455" y="399086"/>
            <a:ext cx="3354433" cy="9031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_Custom Layout">
  <p:cSld name="10_Custom Layout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327386" y="0"/>
            <a:ext cx="2864614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9"/>
          <p:cNvSpPr txBox="1"/>
          <p:nvPr>
            <p:ph type="title"/>
          </p:nvPr>
        </p:nvSpPr>
        <p:spPr>
          <a:xfrm>
            <a:off x="998895" y="705164"/>
            <a:ext cx="9894723" cy="4309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35" name="Google Shape;135;p19"/>
          <p:cNvPicPr preferRelativeResize="0"/>
          <p:nvPr/>
        </p:nvPicPr>
        <p:blipFill rotWithShape="1">
          <a:blip r:embed="rId3">
            <a:alphaModFix/>
          </a:blip>
          <a:srcRect b="18334" l="0" r="0" t="0"/>
          <a:stretch/>
        </p:blipFill>
        <p:spPr>
          <a:xfrm>
            <a:off x="10787186" y="6071366"/>
            <a:ext cx="1099028" cy="511436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9"/>
          <p:cNvSpPr txBox="1"/>
          <p:nvPr>
            <p:ph idx="1" type="body"/>
          </p:nvPr>
        </p:nvSpPr>
        <p:spPr>
          <a:xfrm>
            <a:off x="998895" y="1428050"/>
            <a:ext cx="8633637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E4E79"/>
              </a:buClr>
              <a:buSzPts val="2800"/>
              <a:buChar char="•"/>
              <a:defRPr>
                <a:solidFill>
                  <a:srgbClr val="1E4E79"/>
                </a:solidFill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400"/>
              <a:buChar char="•"/>
              <a:defRPr>
                <a:solidFill>
                  <a:srgbClr val="1E4E79"/>
                </a:solidFill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000"/>
              <a:buChar char="•"/>
              <a:defRPr>
                <a:solidFill>
                  <a:srgbClr val="1E4E79"/>
                </a:solidFill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Char char="•"/>
              <a:defRPr>
                <a:solidFill>
                  <a:srgbClr val="1E4E79"/>
                </a:solidFill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Char char="•"/>
              <a:defRPr>
                <a:solidFill>
                  <a:srgbClr val="1E4E79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7" name="Google Shape;137;p19"/>
          <p:cNvSpPr txBox="1"/>
          <p:nvPr/>
        </p:nvSpPr>
        <p:spPr>
          <a:xfrm>
            <a:off x="8785191" y="6317559"/>
            <a:ext cx="1532963" cy="3406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3435F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3435F"/>
                </a:solidFill>
                <a:latin typeface="Calibri"/>
                <a:ea typeface="Calibri"/>
                <a:cs typeface="Calibri"/>
                <a:sym typeface="Calibri"/>
              </a:rPr>
              <a:t>www.geant.org</a:t>
            </a:r>
            <a:endParaRPr b="0" i="0" sz="1200" u="none" cap="none" strike="noStrike">
              <a:solidFill>
                <a:srgbClr val="03435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8" name="Google Shape;138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74455" y="399086"/>
            <a:ext cx="3354433" cy="9031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1_Custom Layout">
  <p:cSld name="11_Custom Layout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327386" y="0"/>
            <a:ext cx="2864614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0"/>
          <p:cNvSpPr txBox="1"/>
          <p:nvPr>
            <p:ph type="title"/>
          </p:nvPr>
        </p:nvSpPr>
        <p:spPr>
          <a:xfrm>
            <a:off x="998895" y="705164"/>
            <a:ext cx="9894723" cy="4309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42" name="Google Shape;142;p20"/>
          <p:cNvPicPr preferRelativeResize="0"/>
          <p:nvPr/>
        </p:nvPicPr>
        <p:blipFill rotWithShape="1">
          <a:blip r:embed="rId3">
            <a:alphaModFix/>
          </a:blip>
          <a:srcRect b="18334" l="0" r="0" t="0"/>
          <a:stretch/>
        </p:blipFill>
        <p:spPr>
          <a:xfrm>
            <a:off x="10787186" y="6071366"/>
            <a:ext cx="1099028" cy="511436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0"/>
          <p:cNvSpPr txBox="1"/>
          <p:nvPr>
            <p:ph idx="1" type="body"/>
          </p:nvPr>
        </p:nvSpPr>
        <p:spPr>
          <a:xfrm>
            <a:off x="998895" y="1428050"/>
            <a:ext cx="8633637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E4E79"/>
              </a:buClr>
              <a:buSzPts val="2800"/>
              <a:buChar char="•"/>
              <a:defRPr>
                <a:solidFill>
                  <a:srgbClr val="1E4E79"/>
                </a:solidFill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400"/>
              <a:buChar char="•"/>
              <a:defRPr>
                <a:solidFill>
                  <a:srgbClr val="1E4E79"/>
                </a:solidFill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000"/>
              <a:buChar char="•"/>
              <a:defRPr>
                <a:solidFill>
                  <a:srgbClr val="1E4E79"/>
                </a:solidFill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Char char="•"/>
              <a:defRPr>
                <a:solidFill>
                  <a:srgbClr val="1E4E79"/>
                </a:solidFill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Char char="•"/>
              <a:defRPr>
                <a:solidFill>
                  <a:srgbClr val="1E4E79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4" name="Google Shape;144;p20"/>
          <p:cNvSpPr txBox="1"/>
          <p:nvPr/>
        </p:nvSpPr>
        <p:spPr>
          <a:xfrm>
            <a:off x="8785191" y="6317559"/>
            <a:ext cx="1532963" cy="3406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3435F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3435F"/>
                </a:solidFill>
                <a:latin typeface="Calibri"/>
                <a:ea typeface="Calibri"/>
                <a:cs typeface="Calibri"/>
                <a:sym typeface="Calibri"/>
              </a:rPr>
              <a:t>www.geant.org</a:t>
            </a:r>
            <a:endParaRPr b="0" i="0" sz="1200" u="none" cap="none" strike="noStrike">
              <a:solidFill>
                <a:srgbClr val="03435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5" name="Google Shape;145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74455" y="399086"/>
            <a:ext cx="3354433" cy="9031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2_Custom Layout">
  <p:cSld name="12_Custom Layout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327386" y="0"/>
            <a:ext cx="2864614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1"/>
          <p:cNvSpPr txBox="1"/>
          <p:nvPr>
            <p:ph type="title"/>
          </p:nvPr>
        </p:nvSpPr>
        <p:spPr>
          <a:xfrm>
            <a:off x="998895" y="705164"/>
            <a:ext cx="9894723" cy="4309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49" name="Google Shape;149;p21"/>
          <p:cNvPicPr preferRelativeResize="0"/>
          <p:nvPr/>
        </p:nvPicPr>
        <p:blipFill rotWithShape="1">
          <a:blip r:embed="rId3">
            <a:alphaModFix/>
          </a:blip>
          <a:srcRect b="18334" l="0" r="0" t="0"/>
          <a:stretch/>
        </p:blipFill>
        <p:spPr>
          <a:xfrm>
            <a:off x="10787186" y="6071366"/>
            <a:ext cx="1099028" cy="511436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1"/>
          <p:cNvSpPr txBox="1"/>
          <p:nvPr>
            <p:ph idx="1" type="body"/>
          </p:nvPr>
        </p:nvSpPr>
        <p:spPr>
          <a:xfrm>
            <a:off x="998895" y="1428050"/>
            <a:ext cx="8633637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E4E79"/>
              </a:buClr>
              <a:buSzPts val="2800"/>
              <a:buChar char="•"/>
              <a:defRPr>
                <a:solidFill>
                  <a:srgbClr val="1E4E79"/>
                </a:solidFill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400"/>
              <a:buChar char="•"/>
              <a:defRPr>
                <a:solidFill>
                  <a:srgbClr val="1E4E79"/>
                </a:solidFill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000"/>
              <a:buChar char="•"/>
              <a:defRPr>
                <a:solidFill>
                  <a:srgbClr val="1E4E79"/>
                </a:solidFill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Char char="•"/>
              <a:defRPr>
                <a:solidFill>
                  <a:srgbClr val="1E4E79"/>
                </a:solidFill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Char char="•"/>
              <a:defRPr>
                <a:solidFill>
                  <a:srgbClr val="1E4E79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1" name="Google Shape;151;p21"/>
          <p:cNvSpPr txBox="1"/>
          <p:nvPr/>
        </p:nvSpPr>
        <p:spPr>
          <a:xfrm>
            <a:off x="8785191" y="6317559"/>
            <a:ext cx="1532963" cy="3406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3435F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3435F"/>
                </a:solidFill>
                <a:latin typeface="Calibri"/>
                <a:ea typeface="Calibri"/>
                <a:cs typeface="Calibri"/>
                <a:sym typeface="Calibri"/>
              </a:rPr>
              <a:t>www.geant.org</a:t>
            </a:r>
            <a:endParaRPr b="0" i="0" sz="1200" u="none" cap="none" strike="noStrike">
              <a:solidFill>
                <a:srgbClr val="03435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2" name="Google Shape;152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74455" y="399086"/>
            <a:ext cx="3354433" cy="9031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Custom Layout">
  <p:cSld name="5_Custom Layou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998895" y="705164"/>
            <a:ext cx="9894723" cy="4309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29" name="Google Shape;29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327386" y="0"/>
            <a:ext cx="2864614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30;p4"/>
          <p:cNvPicPr preferRelativeResize="0"/>
          <p:nvPr/>
        </p:nvPicPr>
        <p:blipFill rotWithShape="1">
          <a:blip r:embed="rId3">
            <a:alphaModFix/>
          </a:blip>
          <a:srcRect b="18334" l="0" r="0" t="0"/>
          <a:stretch/>
        </p:blipFill>
        <p:spPr>
          <a:xfrm>
            <a:off x="10787186" y="6071366"/>
            <a:ext cx="1099028" cy="511436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4"/>
          <p:cNvSpPr txBox="1"/>
          <p:nvPr>
            <p:ph idx="1" type="body"/>
          </p:nvPr>
        </p:nvSpPr>
        <p:spPr>
          <a:xfrm>
            <a:off x="998895" y="1428050"/>
            <a:ext cx="8633637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E4E79"/>
              </a:buClr>
              <a:buSzPts val="2800"/>
              <a:buChar char="•"/>
              <a:defRPr>
                <a:solidFill>
                  <a:srgbClr val="1E4E79"/>
                </a:solidFill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400"/>
              <a:buChar char="•"/>
              <a:defRPr>
                <a:solidFill>
                  <a:srgbClr val="1E4E79"/>
                </a:solidFill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000"/>
              <a:buChar char="•"/>
              <a:defRPr>
                <a:solidFill>
                  <a:srgbClr val="1E4E79"/>
                </a:solidFill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Char char="•"/>
              <a:defRPr>
                <a:solidFill>
                  <a:srgbClr val="1E4E79"/>
                </a:solidFill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Char char="•"/>
              <a:defRPr>
                <a:solidFill>
                  <a:srgbClr val="1E4E79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4"/>
          <p:cNvSpPr txBox="1"/>
          <p:nvPr/>
        </p:nvSpPr>
        <p:spPr>
          <a:xfrm>
            <a:off x="8785191" y="6317559"/>
            <a:ext cx="1532963" cy="3406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3435F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3435F"/>
                </a:solidFill>
                <a:latin typeface="Calibri"/>
                <a:ea typeface="Calibri"/>
                <a:cs typeface="Calibri"/>
                <a:sym typeface="Calibri"/>
              </a:rPr>
              <a:t>www.geant.org</a:t>
            </a:r>
            <a:endParaRPr b="0" i="0" sz="1200" u="none" cap="none" strike="noStrike">
              <a:solidFill>
                <a:srgbClr val="03435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" name="Google Shape;33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74455" y="399086"/>
            <a:ext cx="3354433" cy="9031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3_Custom Layout">
  <p:cSld name="13_Custom Layout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327386" y="0"/>
            <a:ext cx="2864614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2"/>
          <p:cNvSpPr txBox="1"/>
          <p:nvPr>
            <p:ph type="title"/>
          </p:nvPr>
        </p:nvSpPr>
        <p:spPr>
          <a:xfrm>
            <a:off x="998895" y="705164"/>
            <a:ext cx="9894723" cy="4309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56" name="Google Shape;156;p22"/>
          <p:cNvPicPr preferRelativeResize="0"/>
          <p:nvPr/>
        </p:nvPicPr>
        <p:blipFill rotWithShape="1">
          <a:blip r:embed="rId3">
            <a:alphaModFix/>
          </a:blip>
          <a:srcRect b="18334" l="0" r="0" t="0"/>
          <a:stretch/>
        </p:blipFill>
        <p:spPr>
          <a:xfrm>
            <a:off x="10787186" y="6071366"/>
            <a:ext cx="1099028" cy="511436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2"/>
          <p:cNvSpPr txBox="1"/>
          <p:nvPr>
            <p:ph idx="1" type="body"/>
          </p:nvPr>
        </p:nvSpPr>
        <p:spPr>
          <a:xfrm>
            <a:off x="998895" y="1428050"/>
            <a:ext cx="8633637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E4E79"/>
              </a:buClr>
              <a:buSzPts val="2800"/>
              <a:buChar char="•"/>
              <a:defRPr>
                <a:solidFill>
                  <a:srgbClr val="1E4E79"/>
                </a:solidFill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400"/>
              <a:buChar char="•"/>
              <a:defRPr>
                <a:solidFill>
                  <a:srgbClr val="1E4E79"/>
                </a:solidFill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000"/>
              <a:buChar char="•"/>
              <a:defRPr>
                <a:solidFill>
                  <a:srgbClr val="1E4E79"/>
                </a:solidFill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Char char="•"/>
              <a:defRPr>
                <a:solidFill>
                  <a:srgbClr val="1E4E79"/>
                </a:solidFill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Char char="•"/>
              <a:defRPr>
                <a:solidFill>
                  <a:srgbClr val="1E4E79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8" name="Google Shape;158;p22"/>
          <p:cNvSpPr txBox="1"/>
          <p:nvPr/>
        </p:nvSpPr>
        <p:spPr>
          <a:xfrm>
            <a:off x="8785191" y="6317559"/>
            <a:ext cx="1532963" cy="3406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3435F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3435F"/>
                </a:solidFill>
                <a:latin typeface="Calibri"/>
                <a:ea typeface="Calibri"/>
                <a:cs typeface="Calibri"/>
                <a:sym typeface="Calibri"/>
              </a:rPr>
              <a:t>www.geant.org</a:t>
            </a:r>
            <a:endParaRPr b="0" i="0" sz="1200" u="none" cap="none" strike="noStrike">
              <a:solidFill>
                <a:srgbClr val="03435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9" name="Google Shape;159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74455" y="399086"/>
            <a:ext cx="3354433" cy="9031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4_Custom Layout">
  <p:cSld name="14_Custom Layout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Google Shape;161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327386" y="0"/>
            <a:ext cx="2864614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3"/>
          <p:cNvSpPr txBox="1"/>
          <p:nvPr>
            <p:ph type="title"/>
          </p:nvPr>
        </p:nvSpPr>
        <p:spPr>
          <a:xfrm>
            <a:off x="998895" y="705164"/>
            <a:ext cx="9894723" cy="4309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63" name="Google Shape;163;p23"/>
          <p:cNvPicPr preferRelativeResize="0"/>
          <p:nvPr/>
        </p:nvPicPr>
        <p:blipFill rotWithShape="1">
          <a:blip r:embed="rId3">
            <a:alphaModFix/>
          </a:blip>
          <a:srcRect b="18334" l="0" r="0" t="0"/>
          <a:stretch/>
        </p:blipFill>
        <p:spPr>
          <a:xfrm>
            <a:off x="10787186" y="6071366"/>
            <a:ext cx="1099028" cy="511436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3"/>
          <p:cNvSpPr txBox="1"/>
          <p:nvPr>
            <p:ph idx="1" type="body"/>
          </p:nvPr>
        </p:nvSpPr>
        <p:spPr>
          <a:xfrm>
            <a:off x="998895" y="1428050"/>
            <a:ext cx="8633637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E4E79"/>
              </a:buClr>
              <a:buSzPts val="2800"/>
              <a:buChar char="•"/>
              <a:defRPr>
                <a:solidFill>
                  <a:srgbClr val="1E4E79"/>
                </a:solidFill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400"/>
              <a:buChar char="•"/>
              <a:defRPr>
                <a:solidFill>
                  <a:srgbClr val="1E4E79"/>
                </a:solidFill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000"/>
              <a:buChar char="•"/>
              <a:defRPr>
                <a:solidFill>
                  <a:srgbClr val="1E4E79"/>
                </a:solidFill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Char char="•"/>
              <a:defRPr>
                <a:solidFill>
                  <a:srgbClr val="1E4E79"/>
                </a:solidFill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Char char="•"/>
              <a:defRPr>
                <a:solidFill>
                  <a:srgbClr val="1E4E79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5" name="Google Shape;165;p23"/>
          <p:cNvSpPr txBox="1"/>
          <p:nvPr/>
        </p:nvSpPr>
        <p:spPr>
          <a:xfrm>
            <a:off x="8785191" y="6317559"/>
            <a:ext cx="1532963" cy="3406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3435F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3435F"/>
                </a:solidFill>
                <a:latin typeface="Calibri"/>
                <a:ea typeface="Calibri"/>
                <a:cs typeface="Calibri"/>
                <a:sym typeface="Calibri"/>
              </a:rPr>
              <a:t>www.geant.org</a:t>
            </a:r>
            <a:endParaRPr b="0" i="0" sz="1200" u="none" cap="none" strike="noStrike">
              <a:solidFill>
                <a:srgbClr val="03435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6" name="Google Shape;166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74455" y="399086"/>
            <a:ext cx="3354433" cy="9031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5_Custom Layout">
  <p:cSld name="15_Custom Layout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327386" y="0"/>
            <a:ext cx="2864614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4"/>
          <p:cNvSpPr txBox="1"/>
          <p:nvPr>
            <p:ph type="title"/>
          </p:nvPr>
        </p:nvSpPr>
        <p:spPr>
          <a:xfrm>
            <a:off x="998895" y="705164"/>
            <a:ext cx="9894723" cy="4309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70" name="Google Shape;170;p24"/>
          <p:cNvPicPr preferRelativeResize="0"/>
          <p:nvPr/>
        </p:nvPicPr>
        <p:blipFill rotWithShape="1">
          <a:blip r:embed="rId3">
            <a:alphaModFix/>
          </a:blip>
          <a:srcRect b="18334" l="0" r="0" t="0"/>
          <a:stretch/>
        </p:blipFill>
        <p:spPr>
          <a:xfrm>
            <a:off x="10787186" y="6071366"/>
            <a:ext cx="1099028" cy="511436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4"/>
          <p:cNvSpPr txBox="1"/>
          <p:nvPr>
            <p:ph idx="1" type="body"/>
          </p:nvPr>
        </p:nvSpPr>
        <p:spPr>
          <a:xfrm>
            <a:off x="998895" y="1428050"/>
            <a:ext cx="8633637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E4E79"/>
              </a:buClr>
              <a:buSzPts val="2800"/>
              <a:buChar char="•"/>
              <a:defRPr>
                <a:solidFill>
                  <a:srgbClr val="1E4E79"/>
                </a:solidFill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400"/>
              <a:buChar char="•"/>
              <a:defRPr>
                <a:solidFill>
                  <a:srgbClr val="1E4E79"/>
                </a:solidFill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000"/>
              <a:buChar char="•"/>
              <a:defRPr>
                <a:solidFill>
                  <a:srgbClr val="1E4E79"/>
                </a:solidFill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Char char="•"/>
              <a:defRPr>
                <a:solidFill>
                  <a:srgbClr val="1E4E79"/>
                </a:solidFill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Char char="•"/>
              <a:defRPr>
                <a:solidFill>
                  <a:srgbClr val="1E4E79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2" name="Google Shape;172;p24"/>
          <p:cNvSpPr txBox="1"/>
          <p:nvPr/>
        </p:nvSpPr>
        <p:spPr>
          <a:xfrm>
            <a:off x="8785191" y="6317559"/>
            <a:ext cx="1532963" cy="3406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3435F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3435F"/>
                </a:solidFill>
                <a:latin typeface="Calibri"/>
                <a:ea typeface="Calibri"/>
                <a:cs typeface="Calibri"/>
                <a:sym typeface="Calibri"/>
              </a:rPr>
              <a:t>www.geant.org</a:t>
            </a:r>
            <a:endParaRPr b="0" i="0" sz="1200" u="none" cap="none" strike="noStrike">
              <a:solidFill>
                <a:srgbClr val="03435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3" name="Google Shape;173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74455" y="399086"/>
            <a:ext cx="3354433" cy="9031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8_Custom Layout">
  <p:cSld name="18_Custom Layout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175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327386" y="0"/>
            <a:ext cx="2864614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5"/>
          <p:cNvSpPr txBox="1"/>
          <p:nvPr>
            <p:ph type="title"/>
          </p:nvPr>
        </p:nvSpPr>
        <p:spPr>
          <a:xfrm>
            <a:off x="998895" y="705164"/>
            <a:ext cx="9894723" cy="4309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77" name="Google Shape;177;p25"/>
          <p:cNvPicPr preferRelativeResize="0"/>
          <p:nvPr/>
        </p:nvPicPr>
        <p:blipFill rotWithShape="1">
          <a:blip r:embed="rId3">
            <a:alphaModFix/>
          </a:blip>
          <a:srcRect b="18334" l="0" r="0" t="0"/>
          <a:stretch/>
        </p:blipFill>
        <p:spPr>
          <a:xfrm>
            <a:off x="10787186" y="6071366"/>
            <a:ext cx="1099028" cy="511436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5"/>
          <p:cNvSpPr txBox="1"/>
          <p:nvPr>
            <p:ph idx="1" type="body"/>
          </p:nvPr>
        </p:nvSpPr>
        <p:spPr>
          <a:xfrm>
            <a:off x="998895" y="1428050"/>
            <a:ext cx="8633637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E4E79"/>
              </a:buClr>
              <a:buSzPts val="2800"/>
              <a:buChar char="•"/>
              <a:defRPr>
                <a:solidFill>
                  <a:srgbClr val="1E4E79"/>
                </a:solidFill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400"/>
              <a:buChar char="•"/>
              <a:defRPr>
                <a:solidFill>
                  <a:srgbClr val="1E4E79"/>
                </a:solidFill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000"/>
              <a:buChar char="•"/>
              <a:defRPr>
                <a:solidFill>
                  <a:srgbClr val="1E4E79"/>
                </a:solidFill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Char char="•"/>
              <a:defRPr>
                <a:solidFill>
                  <a:srgbClr val="1E4E79"/>
                </a:solidFill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Char char="•"/>
              <a:defRPr>
                <a:solidFill>
                  <a:srgbClr val="1E4E79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9" name="Google Shape;179;p25"/>
          <p:cNvSpPr txBox="1"/>
          <p:nvPr/>
        </p:nvSpPr>
        <p:spPr>
          <a:xfrm>
            <a:off x="8785191" y="6317559"/>
            <a:ext cx="1532963" cy="3406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3435F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3435F"/>
                </a:solidFill>
                <a:latin typeface="Calibri"/>
                <a:ea typeface="Calibri"/>
                <a:cs typeface="Calibri"/>
                <a:sym typeface="Calibri"/>
              </a:rPr>
              <a:t>www.geant.org</a:t>
            </a:r>
            <a:endParaRPr b="0" i="0" sz="1200" u="none" cap="none" strike="noStrike">
              <a:solidFill>
                <a:srgbClr val="03435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0" name="Google Shape;180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74455" y="399086"/>
            <a:ext cx="3354433" cy="9031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9_Custom Layout">
  <p:cSld name="19_Custom Layout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182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327386" y="0"/>
            <a:ext cx="2864614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6"/>
          <p:cNvSpPr txBox="1"/>
          <p:nvPr>
            <p:ph type="title"/>
          </p:nvPr>
        </p:nvSpPr>
        <p:spPr>
          <a:xfrm>
            <a:off x="998895" y="705164"/>
            <a:ext cx="9894723" cy="4309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84" name="Google Shape;184;p26"/>
          <p:cNvPicPr preferRelativeResize="0"/>
          <p:nvPr/>
        </p:nvPicPr>
        <p:blipFill rotWithShape="1">
          <a:blip r:embed="rId3">
            <a:alphaModFix/>
          </a:blip>
          <a:srcRect b="18334" l="0" r="0" t="0"/>
          <a:stretch/>
        </p:blipFill>
        <p:spPr>
          <a:xfrm>
            <a:off x="10787186" y="6071366"/>
            <a:ext cx="1099028" cy="511436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6"/>
          <p:cNvSpPr txBox="1"/>
          <p:nvPr>
            <p:ph idx="1" type="body"/>
          </p:nvPr>
        </p:nvSpPr>
        <p:spPr>
          <a:xfrm>
            <a:off x="998895" y="1428050"/>
            <a:ext cx="8633637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E4E79"/>
              </a:buClr>
              <a:buSzPts val="2800"/>
              <a:buChar char="•"/>
              <a:defRPr>
                <a:solidFill>
                  <a:srgbClr val="1E4E79"/>
                </a:solidFill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400"/>
              <a:buChar char="•"/>
              <a:defRPr>
                <a:solidFill>
                  <a:srgbClr val="1E4E79"/>
                </a:solidFill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000"/>
              <a:buChar char="•"/>
              <a:defRPr>
                <a:solidFill>
                  <a:srgbClr val="1E4E79"/>
                </a:solidFill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Char char="•"/>
              <a:defRPr>
                <a:solidFill>
                  <a:srgbClr val="1E4E79"/>
                </a:solidFill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Char char="•"/>
              <a:defRPr>
                <a:solidFill>
                  <a:srgbClr val="1E4E79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6" name="Google Shape;186;p26"/>
          <p:cNvSpPr txBox="1"/>
          <p:nvPr/>
        </p:nvSpPr>
        <p:spPr>
          <a:xfrm>
            <a:off x="8785191" y="6317559"/>
            <a:ext cx="1532963" cy="3406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3435F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3435F"/>
                </a:solidFill>
                <a:latin typeface="Calibri"/>
                <a:ea typeface="Calibri"/>
                <a:cs typeface="Calibri"/>
                <a:sym typeface="Calibri"/>
              </a:rPr>
              <a:t>www.geant.org</a:t>
            </a:r>
            <a:endParaRPr b="0" i="0" sz="1200" u="none" cap="none" strike="noStrike">
              <a:solidFill>
                <a:srgbClr val="03435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7" name="Google Shape;187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74455" y="399086"/>
            <a:ext cx="3354433" cy="9031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0_Custom Layout">
  <p:cSld name="20_Custom Layout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327386" y="0"/>
            <a:ext cx="2864614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7"/>
          <p:cNvSpPr txBox="1"/>
          <p:nvPr>
            <p:ph type="title"/>
          </p:nvPr>
        </p:nvSpPr>
        <p:spPr>
          <a:xfrm>
            <a:off x="998895" y="705164"/>
            <a:ext cx="9894723" cy="4309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91" name="Google Shape;191;p27"/>
          <p:cNvPicPr preferRelativeResize="0"/>
          <p:nvPr/>
        </p:nvPicPr>
        <p:blipFill rotWithShape="1">
          <a:blip r:embed="rId3">
            <a:alphaModFix/>
          </a:blip>
          <a:srcRect b="18334" l="0" r="0" t="0"/>
          <a:stretch/>
        </p:blipFill>
        <p:spPr>
          <a:xfrm>
            <a:off x="10787186" y="6071366"/>
            <a:ext cx="1099028" cy="511436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7"/>
          <p:cNvSpPr txBox="1"/>
          <p:nvPr>
            <p:ph idx="1" type="body"/>
          </p:nvPr>
        </p:nvSpPr>
        <p:spPr>
          <a:xfrm>
            <a:off x="998895" y="1428050"/>
            <a:ext cx="8633637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E4E79"/>
              </a:buClr>
              <a:buSzPts val="2800"/>
              <a:buChar char="•"/>
              <a:defRPr>
                <a:solidFill>
                  <a:srgbClr val="1E4E79"/>
                </a:solidFill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400"/>
              <a:buChar char="•"/>
              <a:defRPr>
                <a:solidFill>
                  <a:srgbClr val="1E4E79"/>
                </a:solidFill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000"/>
              <a:buChar char="•"/>
              <a:defRPr>
                <a:solidFill>
                  <a:srgbClr val="1E4E79"/>
                </a:solidFill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Char char="•"/>
              <a:defRPr>
                <a:solidFill>
                  <a:srgbClr val="1E4E79"/>
                </a:solidFill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Char char="•"/>
              <a:defRPr>
                <a:solidFill>
                  <a:srgbClr val="1E4E79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3" name="Google Shape;193;p27"/>
          <p:cNvSpPr txBox="1"/>
          <p:nvPr/>
        </p:nvSpPr>
        <p:spPr>
          <a:xfrm>
            <a:off x="8785191" y="6317559"/>
            <a:ext cx="1532963" cy="3406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3435F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3435F"/>
                </a:solidFill>
                <a:latin typeface="Calibri"/>
                <a:ea typeface="Calibri"/>
                <a:cs typeface="Calibri"/>
                <a:sym typeface="Calibri"/>
              </a:rPr>
              <a:t>www.geant.org</a:t>
            </a:r>
            <a:endParaRPr b="0" i="0" sz="1200" u="none" cap="none" strike="noStrike">
              <a:solidFill>
                <a:srgbClr val="03435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4" name="Google Shape;194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74455" y="399086"/>
            <a:ext cx="3354433" cy="9031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1_Custom Layout">
  <p:cSld name="21_Custom Layout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Google Shape;196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327386" y="0"/>
            <a:ext cx="2864614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28"/>
          <p:cNvSpPr txBox="1"/>
          <p:nvPr>
            <p:ph type="title"/>
          </p:nvPr>
        </p:nvSpPr>
        <p:spPr>
          <a:xfrm>
            <a:off x="998895" y="705164"/>
            <a:ext cx="9894723" cy="4309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98" name="Google Shape;198;p28"/>
          <p:cNvPicPr preferRelativeResize="0"/>
          <p:nvPr/>
        </p:nvPicPr>
        <p:blipFill rotWithShape="1">
          <a:blip r:embed="rId3">
            <a:alphaModFix/>
          </a:blip>
          <a:srcRect b="18334" l="0" r="0" t="0"/>
          <a:stretch/>
        </p:blipFill>
        <p:spPr>
          <a:xfrm>
            <a:off x="10787186" y="6071366"/>
            <a:ext cx="1099028" cy="511436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28"/>
          <p:cNvSpPr txBox="1"/>
          <p:nvPr>
            <p:ph idx="1" type="body"/>
          </p:nvPr>
        </p:nvSpPr>
        <p:spPr>
          <a:xfrm>
            <a:off x="998895" y="1428050"/>
            <a:ext cx="8633637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E4E79"/>
              </a:buClr>
              <a:buSzPts val="2800"/>
              <a:buChar char="•"/>
              <a:defRPr>
                <a:solidFill>
                  <a:srgbClr val="1E4E79"/>
                </a:solidFill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400"/>
              <a:buChar char="•"/>
              <a:defRPr>
                <a:solidFill>
                  <a:srgbClr val="1E4E79"/>
                </a:solidFill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000"/>
              <a:buChar char="•"/>
              <a:defRPr>
                <a:solidFill>
                  <a:srgbClr val="1E4E79"/>
                </a:solidFill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Char char="•"/>
              <a:defRPr>
                <a:solidFill>
                  <a:srgbClr val="1E4E79"/>
                </a:solidFill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Char char="•"/>
              <a:defRPr>
                <a:solidFill>
                  <a:srgbClr val="1E4E79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0" name="Google Shape;200;p28"/>
          <p:cNvSpPr txBox="1"/>
          <p:nvPr/>
        </p:nvSpPr>
        <p:spPr>
          <a:xfrm>
            <a:off x="8785191" y="6317559"/>
            <a:ext cx="1532963" cy="3406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3435F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3435F"/>
                </a:solidFill>
                <a:latin typeface="Calibri"/>
                <a:ea typeface="Calibri"/>
                <a:cs typeface="Calibri"/>
                <a:sym typeface="Calibri"/>
              </a:rPr>
              <a:t>www.geant.org</a:t>
            </a:r>
            <a:endParaRPr b="0" i="0" sz="1200" u="none" cap="none" strike="noStrike">
              <a:solidFill>
                <a:srgbClr val="03435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1" name="Google Shape;201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74455" y="399086"/>
            <a:ext cx="3354433" cy="9031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2_Custom Layout">
  <p:cSld name="22_Custom Layout"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Google Shape;203;p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327386" y="0"/>
            <a:ext cx="2864614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29"/>
          <p:cNvSpPr txBox="1"/>
          <p:nvPr>
            <p:ph type="title"/>
          </p:nvPr>
        </p:nvSpPr>
        <p:spPr>
          <a:xfrm>
            <a:off x="998895" y="705164"/>
            <a:ext cx="9894723" cy="4309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205" name="Google Shape;205;p29"/>
          <p:cNvPicPr preferRelativeResize="0"/>
          <p:nvPr/>
        </p:nvPicPr>
        <p:blipFill rotWithShape="1">
          <a:blip r:embed="rId3">
            <a:alphaModFix/>
          </a:blip>
          <a:srcRect b="18334" l="0" r="0" t="0"/>
          <a:stretch/>
        </p:blipFill>
        <p:spPr>
          <a:xfrm>
            <a:off x="10787186" y="6071366"/>
            <a:ext cx="1099028" cy="511436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29"/>
          <p:cNvSpPr txBox="1"/>
          <p:nvPr>
            <p:ph idx="1" type="body"/>
          </p:nvPr>
        </p:nvSpPr>
        <p:spPr>
          <a:xfrm>
            <a:off x="998895" y="1428050"/>
            <a:ext cx="8633637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E4E79"/>
              </a:buClr>
              <a:buSzPts val="2800"/>
              <a:buChar char="•"/>
              <a:defRPr>
                <a:solidFill>
                  <a:srgbClr val="1E4E79"/>
                </a:solidFill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400"/>
              <a:buChar char="•"/>
              <a:defRPr>
                <a:solidFill>
                  <a:srgbClr val="1E4E79"/>
                </a:solidFill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000"/>
              <a:buChar char="•"/>
              <a:defRPr>
                <a:solidFill>
                  <a:srgbClr val="1E4E79"/>
                </a:solidFill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Char char="•"/>
              <a:defRPr>
                <a:solidFill>
                  <a:srgbClr val="1E4E79"/>
                </a:solidFill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Char char="•"/>
              <a:defRPr>
                <a:solidFill>
                  <a:srgbClr val="1E4E79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7" name="Google Shape;207;p29"/>
          <p:cNvSpPr txBox="1"/>
          <p:nvPr/>
        </p:nvSpPr>
        <p:spPr>
          <a:xfrm>
            <a:off x="8785191" y="6317559"/>
            <a:ext cx="1532963" cy="3406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3435F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3435F"/>
                </a:solidFill>
                <a:latin typeface="Calibri"/>
                <a:ea typeface="Calibri"/>
                <a:cs typeface="Calibri"/>
                <a:sym typeface="Calibri"/>
              </a:rPr>
              <a:t>www.geant.org</a:t>
            </a:r>
            <a:endParaRPr b="0" i="0" sz="1200" u="none" cap="none" strike="noStrike">
              <a:solidFill>
                <a:srgbClr val="03435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8" name="Google Shape;208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74455" y="399086"/>
            <a:ext cx="3354433" cy="9031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4_Custom Layout">
  <p:cSld name="24_Custom Layout"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Google Shape;210;p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327386" y="0"/>
            <a:ext cx="2864614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30"/>
          <p:cNvSpPr txBox="1"/>
          <p:nvPr>
            <p:ph type="title"/>
          </p:nvPr>
        </p:nvSpPr>
        <p:spPr>
          <a:xfrm>
            <a:off x="998895" y="705164"/>
            <a:ext cx="9894723" cy="4309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212" name="Google Shape;212;p30"/>
          <p:cNvPicPr preferRelativeResize="0"/>
          <p:nvPr/>
        </p:nvPicPr>
        <p:blipFill rotWithShape="1">
          <a:blip r:embed="rId3">
            <a:alphaModFix/>
          </a:blip>
          <a:srcRect b="18334" l="0" r="0" t="0"/>
          <a:stretch/>
        </p:blipFill>
        <p:spPr>
          <a:xfrm>
            <a:off x="10787186" y="6071366"/>
            <a:ext cx="1099028" cy="511436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30"/>
          <p:cNvSpPr txBox="1"/>
          <p:nvPr>
            <p:ph idx="1" type="body"/>
          </p:nvPr>
        </p:nvSpPr>
        <p:spPr>
          <a:xfrm>
            <a:off x="998895" y="1428050"/>
            <a:ext cx="8633637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E4E79"/>
              </a:buClr>
              <a:buSzPts val="2800"/>
              <a:buChar char="•"/>
              <a:defRPr>
                <a:solidFill>
                  <a:srgbClr val="1E4E79"/>
                </a:solidFill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400"/>
              <a:buChar char="•"/>
              <a:defRPr>
                <a:solidFill>
                  <a:srgbClr val="1E4E79"/>
                </a:solidFill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000"/>
              <a:buChar char="•"/>
              <a:defRPr>
                <a:solidFill>
                  <a:srgbClr val="1E4E79"/>
                </a:solidFill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Char char="•"/>
              <a:defRPr>
                <a:solidFill>
                  <a:srgbClr val="1E4E79"/>
                </a:solidFill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Char char="•"/>
              <a:defRPr>
                <a:solidFill>
                  <a:srgbClr val="1E4E79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4" name="Google Shape;214;p30"/>
          <p:cNvSpPr txBox="1"/>
          <p:nvPr/>
        </p:nvSpPr>
        <p:spPr>
          <a:xfrm>
            <a:off x="8785191" y="6317559"/>
            <a:ext cx="1532963" cy="3406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3435F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3435F"/>
                </a:solidFill>
                <a:latin typeface="Calibri"/>
                <a:ea typeface="Calibri"/>
                <a:cs typeface="Calibri"/>
                <a:sym typeface="Calibri"/>
              </a:rPr>
              <a:t>www.geant.org</a:t>
            </a:r>
            <a:endParaRPr b="0" i="0" sz="1200" u="none" cap="none" strike="noStrike">
              <a:solidFill>
                <a:srgbClr val="03435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5" name="Google Shape;215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74455" y="399086"/>
            <a:ext cx="3354433" cy="9031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6_Custom Layout">
  <p:cSld name="26_Custom Layout"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7" name="Google Shape;217;p3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327386" y="0"/>
            <a:ext cx="2864614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31"/>
          <p:cNvSpPr txBox="1"/>
          <p:nvPr>
            <p:ph type="title"/>
          </p:nvPr>
        </p:nvSpPr>
        <p:spPr>
          <a:xfrm>
            <a:off x="998895" y="705164"/>
            <a:ext cx="9894723" cy="4309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219" name="Google Shape;219;p31"/>
          <p:cNvPicPr preferRelativeResize="0"/>
          <p:nvPr/>
        </p:nvPicPr>
        <p:blipFill rotWithShape="1">
          <a:blip r:embed="rId3">
            <a:alphaModFix/>
          </a:blip>
          <a:srcRect b="18334" l="0" r="0" t="0"/>
          <a:stretch/>
        </p:blipFill>
        <p:spPr>
          <a:xfrm>
            <a:off x="10787186" y="6071366"/>
            <a:ext cx="1099028" cy="511436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31"/>
          <p:cNvSpPr txBox="1"/>
          <p:nvPr>
            <p:ph idx="1" type="body"/>
          </p:nvPr>
        </p:nvSpPr>
        <p:spPr>
          <a:xfrm>
            <a:off x="998895" y="1428050"/>
            <a:ext cx="8633637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E4E79"/>
              </a:buClr>
              <a:buSzPts val="2800"/>
              <a:buChar char="•"/>
              <a:defRPr>
                <a:solidFill>
                  <a:srgbClr val="1E4E79"/>
                </a:solidFill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400"/>
              <a:buChar char="•"/>
              <a:defRPr>
                <a:solidFill>
                  <a:srgbClr val="1E4E79"/>
                </a:solidFill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000"/>
              <a:buChar char="•"/>
              <a:defRPr>
                <a:solidFill>
                  <a:srgbClr val="1E4E79"/>
                </a:solidFill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Char char="•"/>
              <a:defRPr>
                <a:solidFill>
                  <a:srgbClr val="1E4E79"/>
                </a:solidFill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Char char="•"/>
              <a:defRPr>
                <a:solidFill>
                  <a:srgbClr val="1E4E79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1" name="Google Shape;221;p31"/>
          <p:cNvSpPr txBox="1"/>
          <p:nvPr/>
        </p:nvSpPr>
        <p:spPr>
          <a:xfrm>
            <a:off x="8785191" y="6317559"/>
            <a:ext cx="1532963" cy="3406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3435F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3435F"/>
                </a:solidFill>
                <a:latin typeface="Calibri"/>
                <a:ea typeface="Calibri"/>
                <a:cs typeface="Calibri"/>
                <a:sym typeface="Calibri"/>
              </a:rPr>
              <a:t>www.geant.org</a:t>
            </a:r>
            <a:endParaRPr b="0" i="0" sz="1200" u="none" cap="none" strike="noStrike">
              <a:solidFill>
                <a:srgbClr val="03435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2" name="Google Shape;222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74455" y="399086"/>
            <a:ext cx="3354433" cy="9031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Custom Layout">
  <p:cSld name="6_Custom Layou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/>
          <p:nvPr>
            <p:ph type="title"/>
          </p:nvPr>
        </p:nvSpPr>
        <p:spPr>
          <a:xfrm>
            <a:off x="998895" y="705164"/>
            <a:ext cx="9894723" cy="4309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36" name="Google Shape;36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327386" y="0"/>
            <a:ext cx="2864614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Google Shape;37;p5"/>
          <p:cNvPicPr preferRelativeResize="0"/>
          <p:nvPr/>
        </p:nvPicPr>
        <p:blipFill rotWithShape="1">
          <a:blip r:embed="rId3">
            <a:alphaModFix/>
          </a:blip>
          <a:srcRect b="18334" l="0" r="0" t="0"/>
          <a:stretch/>
        </p:blipFill>
        <p:spPr>
          <a:xfrm>
            <a:off x="10787186" y="6071366"/>
            <a:ext cx="1099028" cy="511436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5"/>
          <p:cNvSpPr txBox="1"/>
          <p:nvPr>
            <p:ph idx="1" type="body"/>
          </p:nvPr>
        </p:nvSpPr>
        <p:spPr>
          <a:xfrm>
            <a:off x="998895" y="1428050"/>
            <a:ext cx="8633637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E4E79"/>
              </a:buClr>
              <a:buSzPts val="2800"/>
              <a:buChar char="•"/>
              <a:defRPr>
                <a:solidFill>
                  <a:srgbClr val="1E4E79"/>
                </a:solidFill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400"/>
              <a:buChar char="•"/>
              <a:defRPr>
                <a:solidFill>
                  <a:srgbClr val="1E4E79"/>
                </a:solidFill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000"/>
              <a:buChar char="•"/>
              <a:defRPr>
                <a:solidFill>
                  <a:srgbClr val="1E4E79"/>
                </a:solidFill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Char char="•"/>
              <a:defRPr>
                <a:solidFill>
                  <a:srgbClr val="1E4E79"/>
                </a:solidFill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Char char="•"/>
              <a:defRPr>
                <a:solidFill>
                  <a:srgbClr val="1E4E79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5"/>
          <p:cNvSpPr txBox="1"/>
          <p:nvPr/>
        </p:nvSpPr>
        <p:spPr>
          <a:xfrm>
            <a:off x="8785191" y="6317559"/>
            <a:ext cx="1532963" cy="3406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3435F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3435F"/>
                </a:solidFill>
                <a:latin typeface="Calibri"/>
                <a:ea typeface="Calibri"/>
                <a:cs typeface="Calibri"/>
                <a:sym typeface="Calibri"/>
              </a:rPr>
              <a:t>www.geant.org</a:t>
            </a:r>
            <a:endParaRPr b="0" i="0" sz="1200" u="none" cap="none" strike="noStrike">
              <a:solidFill>
                <a:srgbClr val="03435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0" name="Google Shape;40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74455" y="399086"/>
            <a:ext cx="3354433" cy="9031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8_Custom Layout">
  <p:cSld name="28_Custom Layout"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4" name="Google Shape;224;p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327386" y="0"/>
            <a:ext cx="2864614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32"/>
          <p:cNvSpPr txBox="1"/>
          <p:nvPr>
            <p:ph type="title"/>
          </p:nvPr>
        </p:nvSpPr>
        <p:spPr>
          <a:xfrm>
            <a:off x="998895" y="705164"/>
            <a:ext cx="9894723" cy="4309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226" name="Google Shape;226;p32"/>
          <p:cNvPicPr preferRelativeResize="0"/>
          <p:nvPr/>
        </p:nvPicPr>
        <p:blipFill rotWithShape="1">
          <a:blip r:embed="rId3">
            <a:alphaModFix/>
          </a:blip>
          <a:srcRect b="18334" l="0" r="0" t="0"/>
          <a:stretch/>
        </p:blipFill>
        <p:spPr>
          <a:xfrm>
            <a:off x="10787186" y="6071366"/>
            <a:ext cx="1099028" cy="511436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32"/>
          <p:cNvSpPr txBox="1"/>
          <p:nvPr>
            <p:ph idx="1" type="body"/>
          </p:nvPr>
        </p:nvSpPr>
        <p:spPr>
          <a:xfrm>
            <a:off x="998895" y="1428050"/>
            <a:ext cx="8633637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E4E79"/>
              </a:buClr>
              <a:buSzPts val="2800"/>
              <a:buChar char="•"/>
              <a:defRPr>
                <a:solidFill>
                  <a:srgbClr val="1E4E79"/>
                </a:solidFill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400"/>
              <a:buChar char="•"/>
              <a:defRPr>
                <a:solidFill>
                  <a:srgbClr val="1E4E79"/>
                </a:solidFill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000"/>
              <a:buChar char="•"/>
              <a:defRPr>
                <a:solidFill>
                  <a:srgbClr val="1E4E79"/>
                </a:solidFill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Char char="•"/>
              <a:defRPr>
                <a:solidFill>
                  <a:srgbClr val="1E4E79"/>
                </a:solidFill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Char char="•"/>
              <a:defRPr>
                <a:solidFill>
                  <a:srgbClr val="1E4E79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8" name="Google Shape;228;p32"/>
          <p:cNvSpPr txBox="1"/>
          <p:nvPr/>
        </p:nvSpPr>
        <p:spPr>
          <a:xfrm>
            <a:off x="8785191" y="6317559"/>
            <a:ext cx="1532963" cy="3406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3435F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3435F"/>
                </a:solidFill>
                <a:latin typeface="Calibri"/>
                <a:ea typeface="Calibri"/>
                <a:cs typeface="Calibri"/>
                <a:sym typeface="Calibri"/>
              </a:rPr>
              <a:t>www.geant.org</a:t>
            </a:r>
            <a:endParaRPr b="0" i="0" sz="1200" u="none" cap="none" strike="noStrike">
              <a:solidFill>
                <a:srgbClr val="03435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9" name="Google Shape;229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74455" y="399086"/>
            <a:ext cx="3354433" cy="9031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Προσαρμοσμένη διάταξη">
  <p:cSld name="Προσαρμοσμένη διάταξη"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Προσαρμοσμένη διάταξη">
  <p:cSld name="Προσαρμοσμένη διάταξη"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Προσαρμοσμένη διάταξη">
  <p:cSld name="Προσαρμοσμένη διάταξη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6_Custom Layout">
  <p:cSld name="16_Custom Layou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Google Shape;42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327386" y="0"/>
            <a:ext cx="2864614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6"/>
          <p:cNvSpPr txBox="1"/>
          <p:nvPr>
            <p:ph type="title"/>
          </p:nvPr>
        </p:nvSpPr>
        <p:spPr>
          <a:xfrm>
            <a:off x="998895" y="705164"/>
            <a:ext cx="9894723" cy="4309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44" name="Google Shape;44;p6"/>
          <p:cNvPicPr preferRelativeResize="0"/>
          <p:nvPr/>
        </p:nvPicPr>
        <p:blipFill rotWithShape="1">
          <a:blip r:embed="rId3">
            <a:alphaModFix/>
          </a:blip>
          <a:srcRect b="18334" l="0" r="0" t="0"/>
          <a:stretch/>
        </p:blipFill>
        <p:spPr>
          <a:xfrm>
            <a:off x="10787186" y="6071366"/>
            <a:ext cx="1099028" cy="511436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6"/>
          <p:cNvSpPr txBox="1"/>
          <p:nvPr>
            <p:ph idx="1" type="body"/>
          </p:nvPr>
        </p:nvSpPr>
        <p:spPr>
          <a:xfrm>
            <a:off x="998895" y="1428050"/>
            <a:ext cx="8633637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E4E79"/>
              </a:buClr>
              <a:buSzPts val="2800"/>
              <a:buChar char="•"/>
              <a:defRPr>
                <a:solidFill>
                  <a:srgbClr val="1E4E79"/>
                </a:solidFill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400"/>
              <a:buChar char="•"/>
              <a:defRPr>
                <a:solidFill>
                  <a:srgbClr val="1E4E79"/>
                </a:solidFill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000"/>
              <a:buChar char="•"/>
              <a:defRPr>
                <a:solidFill>
                  <a:srgbClr val="1E4E79"/>
                </a:solidFill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Char char="•"/>
              <a:defRPr>
                <a:solidFill>
                  <a:srgbClr val="1E4E79"/>
                </a:solidFill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Char char="•"/>
              <a:defRPr>
                <a:solidFill>
                  <a:srgbClr val="1E4E79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6"/>
          <p:cNvSpPr txBox="1"/>
          <p:nvPr/>
        </p:nvSpPr>
        <p:spPr>
          <a:xfrm>
            <a:off x="8785191" y="6317559"/>
            <a:ext cx="1532963" cy="3406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3435F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3435F"/>
                </a:solidFill>
                <a:latin typeface="Calibri"/>
                <a:ea typeface="Calibri"/>
                <a:cs typeface="Calibri"/>
                <a:sym typeface="Calibri"/>
              </a:rPr>
              <a:t>www.geant.org</a:t>
            </a:r>
            <a:endParaRPr b="0" i="0" sz="1200" u="none" cap="none" strike="noStrike">
              <a:solidFill>
                <a:srgbClr val="03435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7" name="Google Shape;47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74455" y="399086"/>
            <a:ext cx="3354433" cy="9031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Custom Layout">
  <p:cSld name="3_Custom Layou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 txBox="1"/>
          <p:nvPr>
            <p:ph type="title"/>
          </p:nvPr>
        </p:nvSpPr>
        <p:spPr>
          <a:xfrm>
            <a:off x="998895" y="705164"/>
            <a:ext cx="9894723" cy="4309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50" name="Google Shape;50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323748" y="-8626"/>
            <a:ext cx="2868252" cy="6866709"/>
          </a:xfrm>
          <a:prstGeom prst="rect">
            <a:avLst/>
          </a:prstGeom>
          <a:noFill/>
          <a:ln>
            <a:noFill/>
          </a:ln>
        </p:spPr>
      </p:pic>
      <p:pic>
        <p:nvPicPr>
          <p:cNvPr id="51" name="Google Shape;51;p7"/>
          <p:cNvPicPr preferRelativeResize="0"/>
          <p:nvPr/>
        </p:nvPicPr>
        <p:blipFill rotWithShape="1">
          <a:blip r:embed="rId3">
            <a:alphaModFix/>
          </a:blip>
          <a:srcRect b="18334" l="0" r="0" t="0"/>
          <a:stretch/>
        </p:blipFill>
        <p:spPr>
          <a:xfrm>
            <a:off x="10787186" y="6071366"/>
            <a:ext cx="1099028" cy="511436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7"/>
          <p:cNvSpPr txBox="1"/>
          <p:nvPr>
            <p:ph idx="1" type="body"/>
          </p:nvPr>
        </p:nvSpPr>
        <p:spPr>
          <a:xfrm>
            <a:off x="998895" y="1428050"/>
            <a:ext cx="8633637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E4E79"/>
              </a:buClr>
              <a:buSzPts val="2800"/>
              <a:buChar char="•"/>
              <a:defRPr>
                <a:solidFill>
                  <a:srgbClr val="1E4E79"/>
                </a:solidFill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400"/>
              <a:buChar char="•"/>
              <a:defRPr>
                <a:solidFill>
                  <a:srgbClr val="1E4E79"/>
                </a:solidFill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000"/>
              <a:buChar char="•"/>
              <a:defRPr>
                <a:solidFill>
                  <a:srgbClr val="1E4E79"/>
                </a:solidFill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Char char="•"/>
              <a:defRPr>
                <a:solidFill>
                  <a:srgbClr val="1E4E79"/>
                </a:solidFill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Char char="•"/>
              <a:defRPr>
                <a:solidFill>
                  <a:srgbClr val="1E4E79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7"/>
          <p:cNvSpPr txBox="1"/>
          <p:nvPr/>
        </p:nvSpPr>
        <p:spPr>
          <a:xfrm>
            <a:off x="8785191" y="6317559"/>
            <a:ext cx="1532963" cy="3406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3435F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3435F"/>
                </a:solidFill>
                <a:latin typeface="Calibri"/>
                <a:ea typeface="Calibri"/>
                <a:cs typeface="Calibri"/>
                <a:sym typeface="Calibri"/>
              </a:rPr>
              <a:t>www.geant.org</a:t>
            </a:r>
            <a:endParaRPr b="0" i="0" sz="1200" u="none" cap="none" strike="noStrike">
              <a:solidFill>
                <a:srgbClr val="03435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4" name="Google Shape;54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74455" y="399086"/>
            <a:ext cx="3354433" cy="9031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_Custom Layout">
  <p:cSld name="8_Custom Layou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327386" y="0"/>
            <a:ext cx="2864614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8"/>
          <p:cNvSpPr txBox="1"/>
          <p:nvPr>
            <p:ph type="title"/>
          </p:nvPr>
        </p:nvSpPr>
        <p:spPr>
          <a:xfrm>
            <a:off x="998895" y="705164"/>
            <a:ext cx="9894723" cy="4309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58" name="Google Shape;58;p8"/>
          <p:cNvPicPr preferRelativeResize="0"/>
          <p:nvPr/>
        </p:nvPicPr>
        <p:blipFill rotWithShape="1">
          <a:blip r:embed="rId3">
            <a:alphaModFix/>
          </a:blip>
          <a:srcRect b="18334" l="0" r="0" t="0"/>
          <a:stretch/>
        </p:blipFill>
        <p:spPr>
          <a:xfrm>
            <a:off x="10787186" y="6071366"/>
            <a:ext cx="1099028" cy="511436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8"/>
          <p:cNvSpPr txBox="1"/>
          <p:nvPr>
            <p:ph idx="1" type="body"/>
          </p:nvPr>
        </p:nvSpPr>
        <p:spPr>
          <a:xfrm>
            <a:off x="998895" y="1428050"/>
            <a:ext cx="8633637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E4E79"/>
              </a:buClr>
              <a:buSzPts val="2800"/>
              <a:buChar char="•"/>
              <a:defRPr>
                <a:solidFill>
                  <a:srgbClr val="1E4E79"/>
                </a:solidFill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400"/>
              <a:buChar char="•"/>
              <a:defRPr>
                <a:solidFill>
                  <a:srgbClr val="1E4E79"/>
                </a:solidFill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000"/>
              <a:buChar char="•"/>
              <a:defRPr>
                <a:solidFill>
                  <a:srgbClr val="1E4E79"/>
                </a:solidFill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Char char="•"/>
              <a:defRPr>
                <a:solidFill>
                  <a:srgbClr val="1E4E79"/>
                </a:solidFill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Char char="•"/>
              <a:defRPr>
                <a:solidFill>
                  <a:srgbClr val="1E4E79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0" name="Google Shape;60;p8"/>
          <p:cNvSpPr txBox="1"/>
          <p:nvPr/>
        </p:nvSpPr>
        <p:spPr>
          <a:xfrm>
            <a:off x="8785191" y="6317559"/>
            <a:ext cx="1532963" cy="3406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3435F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3435F"/>
                </a:solidFill>
                <a:latin typeface="Calibri"/>
                <a:ea typeface="Calibri"/>
                <a:cs typeface="Calibri"/>
                <a:sym typeface="Calibri"/>
              </a:rPr>
              <a:t>www.geant.org</a:t>
            </a:r>
            <a:endParaRPr b="0" i="0" sz="1200" u="none" cap="none" strike="noStrike">
              <a:solidFill>
                <a:srgbClr val="03435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1" name="Google Shape;61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74455" y="399086"/>
            <a:ext cx="3354433" cy="9031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7_Custom Layout">
  <p:cSld name="17_Custom Layou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327386" y="0"/>
            <a:ext cx="2864614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9"/>
          <p:cNvSpPr txBox="1"/>
          <p:nvPr>
            <p:ph type="title"/>
          </p:nvPr>
        </p:nvSpPr>
        <p:spPr>
          <a:xfrm>
            <a:off x="998895" y="705164"/>
            <a:ext cx="9894723" cy="4309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65" name="Google Shape;65;p9"/>
          <p:cNvPicPr preferRelativeResize="0"/>
          <p:nvPr/>
        </p:nvPicPr>
        <p:blipFill rotWithShape="1">
          <a:blip r:embed="rId3">
            <a:alphaModFix/>
          </a:blip>
          <a:srcRect b="18334" l="0" r="0" t="0"/>
          <a:stretch/>
        </p:blipFill>
        <p:spPr>
          <a:xfrm>
            <a:off x="10787186" y="6071366"/>
            <a:ext cx="1099028" cy="511436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9"/>
          <p:cNvSpPr txBox="1"/>
          <p:nvPr>
            <p:ph idx="1" type="body"/>
          </p:nvPr>
        </p:nvSpPr>
        <p:spPr>
          <a:xfrm>
            <a:off x="998895" y="1428050"/>
            <a:ext cx="8633637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E4E79"/>
              </a:buClr>
              <a:buSzPts val="2800"/>
              <a:buChar char="•"/>
              <a:defRPr>
                <a:solidFill>
                  <a:srgbClr val="1E4E79"/>
                </a:solidFill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400"/>
              <a:buChar char="•"/>
              <a:defRPr>
                <a:solidFill>
                  <a:srgbClr val="1E4E79"/>
                </a:solidFill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000"/>
              <a:buChar char="•"/>
              <a:defRPr>
                <a:solidFill>
                  <a:srgbClr val="1E4E79"/>
                </a:solidFill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Char char="•"/>
              <a:defRPr>
                <a:solidFill>
                  <a:srgbClr val="1E4E79"/>
                </a:solidFill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Char char="•"/>
              <a:defRPr>
                <a:solidFill>
                  <a:srgbClr val="1E4E79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7" name="Google Shape;67;p9"/>
          <p:cNvSpPr txBox="1"/>
          <p:nvPr/>
        </p:nvSpPr>
        <p:spPr>
          <a:xfrm>
            <a:off x="8785191" y="6317559"/>
            <a:ext cx="1532963" cy="3406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3435F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3435F"/>
                </a:solidFill>
                <a:latin typeface="Calibri"/>
                <a:ea typeface="Calibri"/>
                <a:cs typeface="Calibri"/>
                <a:sym typeface="Calibri"/>
              </a:rPr>
              <a:t>www.geant.org</a:t>
            </a:r>
            <a:endParaRPr b="0" i="0" sz="1200" u="none" cap="none" strike="noStrike">
              <a:solidFill>
                <a:srgbClr val="03435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8" name="Google Shape;68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74455" y="399086"/>
            <a:ext cx="3354433" cy="9031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5_Custom Layout">
  <p:cSld name="25_Custom Layou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327386" y="-55418"/>
            <a:ext cx="2864614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0"/>
          <p:cNvSpPr txBox="1"/>
          <p:nvPr>
            <p:ph type="title"/>
          </p:nvPr>
        </p:nvSpPr>
        <p:spPr>
          <a:xfrm>
            <a:off x="998895" y="705164"/>
            <a:ext cx="9894723" cy="4309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72" name="Google Shape;72;p10"/>
          <p:cNvPicPr preferRelativeResize="0"/>
          <p:nvPr/>
        </p:nvPicPr>
        <p:blipFill rotWithShape="1">
          <a:blip r:embed="rId3">
            <a:alphaModFix/>
          </a:blip>
          <a:srcRect b="18334" l="0" r="0" t="0"/>
          <a:stretch/>
        </p:blipFill>
        <p:spPr>
          <a:xfrm>
            <a:off x="10787186" y="6071366"/>
            <a:ext cx="1099028" cy="511436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0"/>
          <p:cNvSpPr txBox="1"/>
          <p:nvPr>
            <p:ph idx="1" type="body"/>
          </p:nvPr>
        </p:nvSpPr>
        <p:spPr>
          <a:xfrm>
            <a:off x="998895" y="1428050"/>
            <a:ext cx="8633637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E4E79"/>
              </a:buClr>
              <a:buSzPts val="2800"/>
              <a:buChar char="•"/>
              <a:defRPr>
                <a:solidFill>
                  <a:srgbClr val="1E4E79"/>
                </a:solidFill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400"/>
              <a:buChar char="•"/>
              <a:defRPr>
                <a:solidFill>
                  <a:srgbClr val="1E4E79"/>
                </a:solidFill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000"/>
              <a:buChar char="•"/>
              <a:defRPr>
                <a:solidFill>
                  <a:srgbClr val="1E4E79"/>
                </a:solidFill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Char char="•"/>
              <a:defRPr>
                <a:solidFill>
                  <a:srgbClr val="1E4E79"/>
                </a:solidFill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Char char="•"/>
              <a:defRPr>
                <a:solidFill>
                  <a:srgbClr val="1E4E79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4" name="Google Shape;74;p10"/>
          <p:cNvSpPr txBox="1"/>
          <p:nvPr/>
        </p:nvSpPr>
        <p:spPr>
          <a:xfrm>
            <a:off x="8785191" y="6317559"/>
            <a:ext cx="1532963" cy="3406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3435F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3435F"/>
                </a:solidFill>
                <a:latin typeface="Calibri"/>
                <a:ea typeface="Calibri"/>
                <a:cs typeface="Calibri"/>
                <a:sym typeface="Calibri"/>
              </a:rPr>
              <a:t>www.geant.org</a:t>
            </a:r>
            <a:endParaRPr b="0" i="0" sz="1200" u="none" cap="none" strike="noStrike">
              <a:solidFill>
                <a:srgbClr val="03435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5" name="Google Shape;75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74455" y="399086"/>
            <a:ext cx="3354433" cy="9031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3_Custom Layout">
  <p:cSld name="23_Custom Layou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354879" y="0"/>
            <a:ext cx="2864614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1"/>
          <p:cNvSpPr txBox="1"/>
          <p:nvPr>
            <p:ph type="title"/>
          </p:nvPr>
        </p:nvSpPr>
        <p:spPr>
          <a:xfrm>
            <a:off x="998895" y="705164"/>
            <a:ext cx="9894723" cy="4309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79" name="Google Shape;79;p11"/>
          <p:cNvPicPr preferRelativeResize="0"/>
          <p:nvPr/>
        </p:nvPicPr>
        <p:blipFill rotWithShape="1">
          <a:blip r:embed="rId3">
            <a:alphaModFix/>
          </a:blip>
          <a:srcRect b="18334" l="0" r="0" t="0"/>
          <a:stretch/>
        </p:blipFill>
        <p:spPr>
          <a:xfrm>
            <a:off x="10787186" y="6071366"/>
            <a:ext cx="1099028" cy="511436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1"/>
          <p:cNvSpPr txBox="1"/>
          <p:nvPr>
            <p:ph idx="1" type="body"/>
          </p:nvPr>
        </p:nvSpPr>
        <p:spPr>
          <a:xfrm>
            <a:off x="998895" y="1428050"/>
            <a:ext cx="8633637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E4E79"/>
              </a:buClr>
              <a:buSzPts val="2800"/>
              <a:buChar char="•"/>
              <a:defRPr>
                <a:solidFill>
                  <a:srgbClr val="1E4E79"/>
                </a:solidFill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400"/>
              <a:buChar char="•"/>
              <a:defRPr>
                <a:solidFill>
                  <a:srgbClr val="1E4E79"/>
                </a:solidFill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000"/>
              <a:buChar char="•"/>
              <a:defRPr>
                <a:solidFill>
                  <a:srgbClr val="1E4E79"/>
                </a:solidFill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Char char="•"/>
              <a:defRPr>
                <a:solidFill>
                  <a:srgbClr val="1E4E79"/>
                </a:solidFill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Char char="•"/>
              <a:defRPr>
                <a:solidFill>
                  <a:srgbClr val="1E4E79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1"/>
          <p:cNvSpPr txBox="1"/>
          <p:nvPr/>
        </p:nvSpPr>
        <p:spPr>
          <a:xfrm>
            <a:off x="8785191" y="6317559"/>
            <a:ext cx="1532963" cy="3406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3435F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3435F"/>
                </a:solidFill>
                <a:latin typeface="Calibri"/>
                <a:ea typeface="Calibri"/>
                <a:cs typeface="Calibri"/>
                <a:sym typeface="Calibri"/>
              </a:rPr>
              <a:t>www.geant.org</a:t>
            </a:r>
            <a:endParaRPr b="0" i="0" sz="1200" u="none" cap="none" strike="noStrike">
              <a:solidFill>
                <a:srgbClr val="03435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2" name="Google Shape;82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74455" y="399086"/>
            <a:ext cx="3354433" cy="9031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3.xml"/><Relationship Id="rId2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25.xml"/><Relationship Id="rId23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26" Type="http://schemas.openxmlformats.org/officeDocument/2006/relationships/slideLayout" Target="../slideLayouts/slideLayout27.xml"/><Relationship Id="rId25" Type="http://schemas.openxmlformats.org/officeDocument/2006/relationships/slideLayout" Target="../slideLayouts/slideLayout26.xml"/><Relationship Id="rId28" Type="http://schemas.openxmlformats.org/officeDocument/2006/relationships/slideLayout" Target="../slideLayouts/slideLayout29.xml"/><Relationship Id="rId27" Type="http://schemas.openxmlformats.org/officeDocument/2006/relationships/slideLayout" Target="../slideLayouts/slideLayout28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29" Type="http://schemas.openxmlformats.org/officeDocument/2006/relationships/slideLayout" Target="../slideLayouts/slideLayout30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Relationship Id="rId30" Type="http://schemas.openxmlformats.org/officeDocument/2006/relationships/theme" Target="../theme/theme6.xml"/><Relationship Id="rId11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6.xml"/><Relationship Id="rId14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20.xml"/><Relationship Id="rId1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31.xml"/><Relationship Id="rId4" Type="http://schemas.openxmlformats.org/officeDocument/2006/relationships/theme" Target="../theme/theme3.xml"/></Relationships>
</file>

<file path=ppt/slideMasters/_rels/slideMaster4.xml.rels><?xml version="1.0" encoding="UTF-8" standalone="yes"?>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32.xml"/><Relationship Id="rId4" Type="http://schemas.openxmlformats.org/officeDocument/2006/relationships/theme" Target="../theme/theme7.xml"/></Relationships>
</file>

<file path=ppt/slideMasters/_rels/slideMaster5.xml.rels><?xml version="1.0" encoding="UTF-8" standalone="yes"?>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33.xml"/><Relationship Id="rId4" Type="http://schemas.openxmlformats.org/officeDocument/2006/relationships/theme" Target="../theme/theme2.xml"/></Relationships>
</file>

<file path=ppt/slideMasters/_rels/slideMaster6.xml.rels><?xml version="1.0" encoding="UTF-8" standalone="yes"?>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34.pn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34.xml"/><Relationship Id="rId5" Type="http://schemas.openxmlformats.org/officeDocument/2006/relationships/theme" Target="../theme/theme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5" name="Google Shape;15;p1"/>
          <p:cNvPicPr preferRelativeResize="0"/>
          <p:nvPr/>
        </p:nvPicPr>
        <p:blipFill rotWithShape="1">
          <a:blip r:embed="rId1">
            <a:alphaModFix/>
          </a:blip>
          <a:srcRect b="53353" l="29113" r="32412" t="13460"/>
          <a:stretch/>
        </p:blipFill>
        <p:spPr>
          <a:xfrm flipH="1">
            <a:off x="-16809" y="-24064"/>
            <a:ext cx="12208809" cy="6882064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1"/>
          <p:cNvSpPr txBox="1"/>
          <p:nvPr/>
        </p:nvSpPr>
        <p:spPr>
          <a:xfrm>
            <a:off x="496619" y="1503403"/>
            <a:ext cx="8639476" cy="8351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WiFiMon infoshare - welcome and intro</a:t>
            </a:r>
            <a:endParaRPr b="1" i="0" sz="3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1"/>
          <p:cNvSpPr txBox="1"/>
          <p:nvPr/>
        </p:nvSpPr>
        <p:spPr>
          <a:xfrm>
            <a:off x="157327" y="6154608"/>
            <a:ext cx="2427973" cy="4283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www.geant.org</a:t>
            </a:r>
            <a:endParaRPr b="0" i="0" sz="2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" name="Google Shape;18;p1"/>
          <p:cNvPicPr preferRelativeResize="0"/>
          <p:nvPr/>
        </p:nvPicPr>
        <p:blipFill rotWithShape="1">
          <a:blip r:embed="rId2">
            <a:alphaModFix/>
          </a:blip>
          <a:srcRect b="-7428" l="0" r="0" t="0"/>
          <a:stretch/>
        </p:blipFill>
        <p:spPr>
          <a:xfrm>
            <a:off x="496619" y="262719"/>
            <a:ext cx="1432450" cy="876891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1"/>
          <p:cNvSpPr txBox="1"/>
          <p:nvPr/>
        </p:nvSpPr>
        <p:spPr>
          <a:xfrm>
            <a:off x="496625" y="3509142"/>
            <a:ext cx="61638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</a:pPr>
            <a:r>
              <a:rPr b="1"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Kurt Baumann, SWITCH</a:t>
            </a:r>
            <a:endParaRPr b="1"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</a:pPr>
            <a:r>
              <a:rPr b="1" i="0" lang="en-US" sz="2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Pavle Vuletić, UoB/AMRES</a:t>
            </a:r>
            <a:endParaRPr b="1" i="0" sz="2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b="0" i="1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WP6T3 Task Leader</a:t>
            </a:r>
            <a:endParaRPr b="0" i="1" sz="2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1"/>
          <p:cNvSpPr txBox="1"/>
          <p:nvPr/>
        </p:nvSpPr>
        <p:spPr>
          <a:xfrm>
            <a:off x="508536" y="5100597"/>
            <a:ext cx="5003270" cy="3606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WiFiMon infoshare, November 5th 2020.</a:t>
            </a:r>
            <a:endParaRPr b="0" i="0" sz="2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1;p1"/>
          <p:cNvSpPr txBox="1"/>
          <p:nvPr/>
        </p:nvSpPr>
        <p:spPr>
          <a:xfrm>
            <a:off x="508536" y="5737991"/>
            <a:ext cx="2394857" cy="4283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Public</a:t>
            </a:r>
            <a:endParaRPr b="0" i="0" sz="1000" u="none" cap="none" strike="noStrik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/>
          <p:nvPr>
            <p:ph type="title"/>
          </p:nvPr>
        </p:nvSpPr>
        <p:spPr>
          <a:xfrm>
            <a:off x="998895" y="705164"/>
            <a:ext cx="9894723" cy="4309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3200"/>
              <a:buFont typeface="Calibri"/>
              <a:buNone/>
              <a:defRPr b="1" i="0" sz="3200" u="none" cap="none" strike="noStrik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Google Shape;25;p3"/>
          <p:cNvSpPr txBox="1"/>
          <p:nvPr>
            <p:ph idx="1" type="body"/>
          </p:nvPr>
        </p:nvSpPr>
        <p:spPr>
          <a:xfrm>
            <a:off x="998895" y="1353031"/>
            <a:ext cx="807285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E4E79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3"/>
          <p:cNvSpPr txBox="1"/>
          <p:nvPr/>
        </p:nvSpPr>
        <p:spPr>
          <a:xfrm>
            <a:off x="998895" y="6229350"/>
            <a:ext cx="132717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6508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6508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2" name="Google Shape;232;p33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3" name="Google Shape;233;p33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4" name="Google Shape;234;p33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5" name="Google Shape;235;p3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36" name="Google Shape;236;p33"/>
          <p:cNvPicPr preferRelativeResize="0"/>
          <p:nvPr/>
        </p:nvPicPr>
        <p:blipFill rotWithShape="1">
          <a:blip r:embed="rId1">
            <a:alphaModFix/>
          </a:blip>
          <a:srcRect b="53351" l="29115" r="32411" t="13460"/>
          <a:stretch/>
        </p:blipFill>
        <p:spPr>
          <a:xfrm flipH="1">
            <a:off x="-16812" y="-24064"/>
            <a:ext cx="12208812" cy="6882065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33"/>
          <p:cNvSpPr txBox="1"/>
          <p:nvPr/>
        </p:nvSpPr>
        <p:spPr>
          <a:xfrm>
            <a:off x="496619" y="1503403"/>
            <a:ext cx="8639400" cy="8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Technical overview - </a:t>
            </a:r>
            <a:r>
              <a:rPr b="1"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how it works - </a:t>
            </a:r>
            <a:endParaRPr b="1"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1"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component description and installation</a:t>
            </a:r>
            <a:endParaRPr b="1"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33"/>
          <p:cNvSpPr txBox="1"/>
          <p:nvPr/>
        </p:nvSpPr>
        <p:spPr>
          <a:xfrm>
            <a:off x="157327" y="6154608"/>
            <a:ext cx="2427900" cy="4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www.geant.org</a:t>
            </a:r>
            <a:endParaRPr b="0" i="0" sz="2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9" name="Google Shape;239;p33"/>
          <p:cNvPicPr preferRelativeResize="0"/>
          <p:nvPr/>
        </p:nvPicPr>
        <p:blipFill rotWithShape="1">
          <a:blip r:embed="rId2">
            <a:alphaModFix/>
          </a:blip>
          <a:srcRect b="-7434" l="0" r="0" t="0"/>
          <a:stretch/>
        </p:blipFill>
        <p:spPr>
          <a:xfrm>
            <a:off x="496619" y="262719"/>
            <a:ext cx="1432450" cy="876891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33"/>
          <p:cNvSpPr txBox="1"/>
          <p:nvPr/>
        </p:nvSpPr>
        <p:spPr>
          <a:xfrm>
            <a:off x="496619" y="3761690"/>
            <a:ext cx="6163800" cy="3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</a:pPr>
            <a:r>
              <a:rPr b="1"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Nikos Kostopoulos</a:t>
            </a:r>
            <a:r>
              <a:rPr b="1" i="0" lang="en-US" sz="2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1"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GRNET/NTUA</a:t>
            </a:r>
            <a:endParaRPr b="1"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</a:pPr>
            <a:r>
              <a:t/>
            </a:r>
            <a:endParaRPr b="1"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p33"/>
          <p:cNvSpPr txBox="1"/>
          <p:nvPr/>
        </p:nvSpPr>
        <p:spPr>
          <a:xfrm>
            <a:off x="508536" y="5100597"/>
            <a:ext cx="5003400" cy="3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WiFiMon infoshare, November 5th 2020.</a:t>
            </a:r>
            <a:endParaRPr b="0" i="0" sz="2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p33"/>
          <p:cNvSpPr txBox="1"/>
          <p:nvPr/>
        </p:nvSpPr>
        <p:spPr>
          <a:xfrm>
            <a:off x="508536" y="5737991"/>
            <a:ext cx="2394900" cy="4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Public</a:t>
            </a:r>
            <a:endParaRPr b="0" i="0" sz="1000" u="none" cap="none" strike="noStrik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8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6" name="Google Shape;246;p35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7" name="Google Shape;247;p35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8" name="Google Shape;248;p35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9" name="Google Shape;249;p3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50" name="Google Shape;250;p35"/>
          <p:cNvPicPr preferRelativeResize="0"/>
          <p:nvPr/>
        </p:nvPicPr>
        <p:blipFill rotWithShape="1">
          <a:blip r:embed="rId1">
            <a:alphaModFix/>
          </a:blip>
          <a:srcRect b="53351" l="29115" r="32411" t="13460"/>
          <a:stretch/>
        </p:blipFill>
        <p:spPr>
          <a:xfrm flipH="1">
            <a:off x="-16812" y="-24064"/>
            <a:ext cx="12208812" cy="6882065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35"/>
          <p:cNvSpPr txBox="1"/>
          <p:nvPr/>
        </p:nvSpPr>
        <p:spPr>
          <a:xfrm>
            <a:off x="496619" y="1503403"/>
            <a:ext cx="8639400" cy="8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WiFiMo</a:t>
            </a:r>
            <a:r>
              <a:rPr b="1"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 </a:t>
            </a:r>
            <a:r>
              <a:rPr b="1" i="0" lang="en-US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moni</a:t>
            </a:r>
            <a:r>
              <a:rPr b="1"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toring results and d</a:t>
            </a:r>
            <a:r>
              <a:rPr b="1" i="0" lang="en-US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emo</a:t>
            </a:r>
            <a:endParaRPr b="1" i="0" sz="3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p35"/>
          <p:cNvSpPr txBox="1"/>
          <p:nvPr/>
        </p:nvSpPr>
        <p:spPr>
          <a:xfrm>
            <a:off x="157327" y="6154608"/>
            <a:ext cx="2427900" cy="4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www.geant.org</a:t>
            </a:r>
            <a:endParaRPr b="0" i="0" sz="2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3" name="Google Shape;253;p35"/>
          <p:cNvPicPr preferRelativeResize="0"/>
          <p:nvPr/>
        </p:nvPicPr>
        <p:blipFill rotWithShape="1">
          <a:blip r:embed="rId2">
            <a:alphaModFix/>
          </a:blip>
          <a:srcRect b="-7434" l="0" r="0" t="0"/>
          <a:stretch/>
        </p:blipFill>
        <p:spPr>
          <a:xfrm>
            <a:off x="496619" y="262719"/>
            <a:ext cx="1432450" cy="876891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35"/>
          <p:cNvSpPr txBox="1"/>
          <p:nvPr/>
        </p:nvSpPr>
        <p:spPr>
          <a:xfrm>
            <a:off x="496619" y="3761690"/>
            <a:ext cx="6163800" cy="3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</a:pPr>
            <a:r>
              <a:rPr b="1" i="0" lang="en-US" sz="2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Nikos Kostopoulos, GRNET/NTUA</a:t>
            </a:r>
            <a:endParaRPr b="1" i="0" sz="2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p35"/>
          <p:cNvSpPr txBox="1"/>
          <p:nvPr/>
        </p:nvSpPr>
        <p:spPr>
          <a:xfrm>
            <a:off x="508536" y="5100597"/>
            <a:ext cx="5003400" cy="3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WiFiMon infoshare, November 5th 2020.</a:t>
            </a:r>
            <a:endParaRPr b="0" i="0" sz="2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p35"/>
          <p:cNvSpPr txBox="1"/>
          <p:nvPr/>
        </p:nvSpPr>
        <p:spPr>
          <a:xfrm>
            <a:off x="508536" y="5737991"/>
            <a:ext cx="2394900" cy="4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Public</a:t>
            </a:r>
            <a:endParaRPr b="0" i="0" sz="1000" u="none" cap="none" strike="noStrik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9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0" name="Google Shape;260;p37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1" name="Google Shape;261;p37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2" name="Google Shape;262;p37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3" name="Google Shape;263;p3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64" name="Google Shape;264;p37"/>
          <p:cNvPicPr preferRelativeResize="0"/>
          <p:nvPr/>
        </p:nvPicPr>
        <p:blipFill rotWithShape="1">
          <a:blip r:embed="rId1">
            <a:alphaModFix/>
          </a:blip>
          <a:srcRect b="53348" l="29116" r="32409" t="13461"/>
          <a:stretch/>
        </p:blipFill>
        <p:spPr>
          <a:xfrm flipH="1">
            <a:off x="-16812" y="-24064"/>
            <a:ext cx="12208813" cy="6882065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37"/>
          <p:cNvSpPr txBox="1"/>
          <p:nvPr/>
        </p:nvSpPr>
        <p:spPr>
          <a:xfrm>
            <a:off x="496619" y="1503403"/>
            <a:ext cx="8639400" cy="8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WiFiMon log streaming and correlation</a:t>
            </a:r>
            <a:endParaRPr b="1" i="0" sz="3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Google Shape;266;p37"/>
          <p:cNvSpPr txBox="1"/>
          <p:nvPr/>
        </p:nvSpPr>
        <p:spPr>
          <a:xfrm>
            <a:off x="157327" y="6154608"/>
            <a:ext cx="2427900" cy="4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www.geant.org</a:t>
            </a:r>
            <a:endParaRPr b="0" i="0" sz="2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7" name="Google Shape;267;p37"/>
          <p:cNvPicPr preferRelativeResize="0"/>
          <p:nvPr/>
        </p:nvPicPr>
        <p:blipFill rotWithShape="1">
          <a:blip r:embed="rId2">
            <a:alphaModFix/>
          </a:blip>
          <a:srcRect b="-7434" l="0" r="0" t="0"/>
          <a:stretch/>
        </p:blipFill>
        <p:spPr>
          <a:xfrm>
            <a:off x="496619" y="262719"/>
            <a:ext cx="1432450" cy="876891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37"/>
          <p:cNvSpPr txBox="1"/>
          <p:nvPr/>
        </p:nvSpPr>
        <p:spPr>
          <a:xfrm>
            <a:off x="496619" y="3761690"/>
            <a:ext cx="6163800" cy="3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</a:pPr>
            <a:r>
              <a:rPr b="1" i="0" lang="en-US" sz="2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Sokol Gjeci, RASH</a:t>
            </a:r>
            <a:endParaRPr b="1" i="0" sz="2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Google Shape;269;p37"/>
          <p:cNvSpPr txBox="1"/>
          <p:nvPr/>
        </p:nvSpPr>
        <p:spPr>
          <a:xfrm>
            <a:off x="508536" y="5100597"/>
            <a:ext cx="5003400" cy="3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WiFiMon infoshare, November 5th 2020.</a:t>
            </a:r>
            <a:endParaRPr b="0" i="0" sz="2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Google Shape;270;p37"/>
          <p:cNvSpPr txBox="1"/>
          <p:nvPr/>
        </p:nvSpPr>
        <p:spPr>
          <a:xfrm>
            <a:off x="508536" y="5737991"/>
            <a:ext cx="2394900" cy="4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Public</a:t>
            </a:r>
            <a:endParaRPr b="0" i="0" sz="1000" u="none" cap="none" strike="noStrik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0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9"/>
          <p:cNvSpPr txBox="1"/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4" name="Google Shape;274;p3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5" name="Google Shape;275;p39"/>
          <p:cNvSpPr txBox="1"/>
          <p:nvPr>
            <p:ph idx="10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6" name="Google Shape;276;p39"/>
          <p:cNvSpPr txBox="1"/>
          <p:nvPr>
            <p:ph idx="11" type="ftr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7" name="Google Shape;277;p39"/>
          <p:cNvSpPr txBox="1"/>
          <p:nvPr>
            <p:ph idx="12" type="sldNum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78" name="Google Shape;278;p39"/>
          <p:cNvPicPr preferRelativeResize="0"/>
          <p:nvPr/>
        </p:nvPicPr>
        <p:blipFill rotWithShape="1">
          <a:blip r:embed="rId1">
            <a:alphaModFix/>
          </a:blip>
          <a:srcRect b="53353" l="29113" r="32412" t="13460"/>
          <a:stretch/>
        </p:blipFill>
        <p:spPr>
          <a:xfrm flipH="1">
            <a:off x="2" y="-24064"/>
            <a:ext cx="12208809" cy="6882064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39"/>
          <p:cNvSpPr txBox="1"/>
          <p:nvPr/>
        </p:nvSpPr>
        <p:spPr>
          <a:xfrm>
            <a:off x="998897" y="2538238"/>
            <a:ext cx="6087103" cy="4732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b="1" i="0" lang="en-US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Thank you</a:t>
            </a:r>
            <a:endParaRPr b="1" i="0" sz="4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" name="Google Shape;280;p39"/>
          <p:cNvSpPr txBox="1"/>
          <p:nvPr/>
        </p:nvSpPr>
        <p:spPr>
          <a:xfrm>
            <a:off x="998896" y="5110827"/>
            <a:ext cx="2427973" cy="4283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www.geant.org</a:t>
            </a:r>
            <a:endParaRPr b="0" i="0" sz="2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" name="Google Shape;281;p39"/>
          <p:cNvSpPr txBox="1"/>
          <p:nvPr/>
        </p:nvSpPr>
        <p:spPr>
          <a:xfrm>
            <a:off x="998898" y="3357061"/>
            <a:ext cx="5003271" cy="3606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Any questions?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Email: wifimon-ops@lists.geant.org</a:t>
            </a:r>
            <a:endParaRPr b="0" i="0" sz="2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39"/>
          <p:cNvSpPr txBox="1"/>
          <p:nvPr/>
        </p:nvSpPr>
        <p:spPr>
          <a:xfrm>
            <a:off x="1622019" y="6108116"/>
            <a:ext cx="234815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-US" sz="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© GÉANT Association on behalf of the GN4 Phase 3 project (GN4-3).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-US" sz="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 research leading to these results has received funding from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-US" sz="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 European Union’s Horizon 2020 research and innovation programme under Grant Agreement No. 856726 (GN4-3).</a:t>
            </a:r>
            <a:endParaRPr b="0" i="0" sz="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3" name="Google Shape;283;p3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53349" y="6157486"/>
            <a:ext cx="568671" cy="362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39"/>
          <p:cNvPicPr preferRelativeResize="0"/>
          <p:nvPr/>
        </p:nvPicPr>
        <p:blipFill rotWithShape="1">
          <a:blip r:embed="rId3">
            <a:alphaModFix/>
          </a:blip>
          <a:srcRect b="-7428" l="0" r="0" t="0"/>
          <a:stretch/>
        </p:blipFill>
        <p:spPr>
          <a:xfrm>
            <a:off x="492121" y="255895"/>
            <a:ext cx="1432451" cy="876891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81" r:id="rId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code.google.com/archive/p/nettest/" TargetMode="External"/><Relationship Id="rId4" Type="http://schemas.openxmlformats.org/officeDocument/2006/relationships/hyperlink" Target="https://github.com/akamai/boomerang" TargetMode="External"/><Relationship Id="rId5" Type="http://schemas.openxmlformats.org/officeDocument/2006/relationships/hyperlink" Target="https://github.com/librespeed/speedtest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45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40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48.png"/><Relationship Id="rId4" Type="http://schemas.openxmlformats.org/officeDocument/2006/relationships/image" Target="../media/image44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43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47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37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5.png"/><Relationship Id="rId4" Type="http://schemas.openxmlformats.org/officeDocument/2006/relationships/hyperlink" Target="https://www.geant.org/wifimon/Pages/Register.aspx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www.geant.org/wifimon/Pages/default.aspx" TargetMode="External"/><Relationship Id="rId4" Type="http://schemas.openxmlformats.org/officeDocument/2006/relationships/hyperlink" Target="https://wiki.geant.org/display/WIF" TargetMode="External"/><Relationship Id="rId5" Type="http://schemas.openxmlformats.org/officeDocument/2006/relationships/hyperlink" Target="https://bitbucket.software.geant.org/projects/WFMON/repos/agent/browse" TargetMode="External"/><Relationship Id="rId6" Type="http://schemas.openxmlformats.org/officeDocument/2006/relationships/hyperlink" Target="https://wiki.geant.org/display/WIF/WiFiMon+Publications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51"/>
          <p:cNvSpPr txBox="1"/>
          <p:nvPr>
            <p:ph type="title"/>
          </p:nvPr>
        </p:nvSpPr>
        <p:spPr>
          <a:xfrm>
            <a:off x="998895" y="705164"/>
            <a:ext cx="98946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WiFiMon Architecture</a:t>
            </a:r>
            <a:endParaRPr/>
          </a:p>
        </p:txBody>
      </p:sp>
      <p:pic>
        <p:nvPicPr>
          <p:cNvPr id="367" name="Google Shape;367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725" y="1227314"/>
            <a:ext cx="8696997" cy="55495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52"/>
          <p:cNvSpPr txBox="1"/>
          <p:nvPr>
            <p:ph type="title"/>
          </p:nvPr>
        </p:nvSpPr>
        <p:spPr>
          <a:xfrm>
            <a:off x="998895" y="705164"/>
            <a:ext cx="98946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WiFiMon</a:t>
            </a:r>
            <a:r>
              <a:rPr lang="en-US"/>
              <a:t> Test Server (WTS) Installation</a:t>
            </a:r>
            <a:endParaRPr/>
          </a:p>
        </p:txBody>
      </p:sp>
      <p:sp>
        <p:nvSpPr>
          <p:cNvPr id="374" name="Google Shape;374;p52"/>
          <p:cNvSpPr txBox="1"/>
          <p:nvPr>
            <p:ph idx="1" type="body"/>
          </p:nvPr>
        </p:nvSpPr>
        <p:spPr>
          <a:xfrm>
            <a:off x="998895" y="1428050"/>
            <a:ext cx="86337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i="1" lang="en-US"/>
              <a:t>The WTS holds the images and code required to WiFiMon measurements</a:t>
            </a:r>
            <a:endParaRPr i="1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Install Apache web server</a:t>
            </a:r>
            <a:endParaRPr/>
          </a:p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Enable CORS</a:t>
            </a:r>
            <a:endParaRPr/>
          </a:p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Include JavaScript code of WiFiMon testtools:</a:t>
            </a:r>
            <a:endParaRPr/>
          </a:p>
          <a:p>
            <a:pPr indent="-381000" lvl="1" marL="914400" rtl="0" algn="l">
              <a:spcBef>
                <a:spcPts val="50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- NetTest (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https://code.google.com/archive/p/nettest/</a:t>
            </a:r>
            <a:endParaRPr/>
          </a:p>
          <a:p>
            <a:pPr indent="-381000" lvl="1" marL="914400" rtl="0" algn="l">
              <a:spcBef>
                <a:spcPts val="50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- Akamai Boomerang (</a:t>
            </a:r>
            <a:r>
              <a:rPr lang="en-US" u="sng">
                <a:solidFill>
                  <a:schemeClr val="hlink"/>
                </a:solidFill>
                <a:hlinkClick r:id="rId4"/>
              </a:rPr>
              <a:t>https://github.com/akamai/boomerang</a:t>
            </a:r>
            <a:r>
              <a:rPr lang="en-US"/>
              <a:t>)</a:t>
            </a:r>
            <a:endParaRPr/>
          </a:p>
          <a:p>
            <a:pPr indent="-381000" lvl="1" marL="914400" rtl="0" algn="l">
              <a:spcBef>
                <a:spcPts val="50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- Speedtest (</a:t>
            </a:r>
            <a:r>
              <a:rPr lang="en-US" u="sng">
                <a:solidFill>
                  <a:schemeClr val="hlink"/>
                </a:solidFill>
                <a:hlinkClick r:id="rId5"/>
              </a:rPr>
              <a:t>https://github.com/librespeed/speedtest</a:t>
            </a:r>
            <a:r>
              <a:rPr lang="en-US"/>
              <a:t>)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53"/>
          <p:cNvSpPr txBox="1"/>
          <p:nvPr>
            <p:ph type="title"/>
          </p:nvPr>
        </p:nvSpPr>
        <p:spPr>
          <a:xfrm>
            <a:off x="998895" y="705164"/>
            <a:ext cx="98946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JS lines</a:t>
            </a:r>
            <a:r>
              <a:rPr lang="en-US"/>
              <a:t> embedded in HTML page</a:t>
            </a:r>
            <a:endParaRPr/>
          </a:p>
        </p:txBody>
      </p:sp>
      <p:pic>
        <p:nvPicPr>
          <p:cNvPr id="381" name="Google Shape;381;p53"/>
          <p:cNvPicPr preferRelativeResize="0"/>
          <p:nvPr/>
        </p:nvPicPr>
        <p:blipFill rotWithShape="1">
          <a:blip r:embed="rId3">
            <a:alphaModFix/>
          </a:blip>
          <a:srcRect b="0" l="1166" r="0" t="0"/>
          <a:stretch/>
        </p:blipFill>
        <p:spPr>
          <a:xfrm>
            <a:off x="929075" y="3044600"/>
            <a:ext cx="9434126" cy="2474450"/>
          </a:xfrm>
          <a:prstGeom prst="rect">
            <a:avLst/>
          </a:prstGeom>
          <a:noFill/>
          <a:ln>
            <a:noFill/>
          </a:ln>
        </p:spPr>
      </p:pic>
      <p:sp>
        <p:nvSpPr>
          <p:cNvPr id="382" name="Google Shape;382;p53"/>
          <p:cNvSpPr txBox="1"/>
          <p:nvPr>
            <p:ph idx="1" type="body"/>
          </p:nvPr>
        </p:nvSpPr>
        <p:spPr>
          <a:xfrm>
            <a:off x="431025" y="1303550"/>
            <a:ext cx="109479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Example for </a:t>
            </a:r>
            <a:r>
              <a:rPr b="1" lang="en-US"/>
              <a:t>NetTest </a:t>
            </a:r>
            <a:r>
              <a:rPr lang="en-US"/>
              <a:t>testing tool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b="1" lang="en-US"/>
              <a:t>Attributes:</a:t>
            </a:r>
            <a:r>
              <a:rPr lang="en-US"/>
              <a:t> hostingWebsite, agentIp, agentPort, </a:t>
            </a:r>
            <a:br>
              <a:rPr lang="en-US"/>
            </a:br>
            <a:r>
              <a:rPr lang="en-US"/>
              <a:t>imagesLocation, cookieTimeInMinutes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Tests are triggered after the page loads</a:t>
            </a:r>
            <a:endParaRPr/>
          </a:p>
        </p:txBody>
      </p:sp>
      <p:sp>
        <p:nvSpPr>
          <p:cNvPr id="383" name="Google Shape;383;p53"/>
          <p:cNvSpPr txBox="1"/>
          <p:nvPr>
            <p:ph idx="1" type="body"/>
          </p:nvPr>
        </p:nvSpPr>
        <p:spPr>
          <a:xfrm>
            <a:off x="787700" y="5516275"/>
            <a:ext cx="9335400" cy="9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These lines should be embedded in a website so that WiFiMon tests are triggered upon visiting them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54"/>
          <p:cNvSpPr txBox="1"/>
          <p:nvPr>
            <p:ph type="title"/>
          </p:nvPr>
        </p:nvSpPr>
        <p:spPr>
          <a:xfrm>
            <a:off x="998895" y="705164"/>
            <a:ext cx="98946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WiFiMon Hardware Probes</a:t>
            </a:r>
            <a:endParaRPr/>
          </a:p>
        </p:txBody>
      </p:sp>
      <p:sp>
        <p:nvSpPr>
          <p:cNvPr id="390" name="Google Shape;390;p54"/>
          <p:cNvSpPr txBox="1"/>
          <p:nvPr>
            <p:ph idx="1" type="body"/>
          </p:nvPr>
        </p:nvSpPr>
        <p:spPr>
          <a:xfrm>
            <a:off x="220300" y="2480750"/>
            <a:ext cx="5775600" cy="32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Raspberry Pi 3 Model B+ or later</a:t>
            </a:r>
            <a:endParaRPr/>
          </a:p>
          <a:p>
            <a:pPr indent="45720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US"/>
              <a:t>(Pi4 - 5Ghz band info)</a:t>
            </a:r>
            <a:endParaRPr/>
          </a:p>
          <a:p>
            <a:pPr indent="-4064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MicroSD card of 16 GB at least</a:t>
            </a:r>
            <a:endParaRPr/>
          </a:p>
          <a:p>
            <a:pPr indent="-4064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Installation options:</a:t>
            </a:r>
            <a:endParaRPr/>
          </a:p>
          <a:p>
            <a:pPr indent="-3810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WiFiMon HW Probe image</a:t>
            </a:r>
            <a:endParaRPr/>
          </a:p>
          <a:p>
            <a:pPr indent="-3810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Instructions to install on an already installed Raspberry Pi OS</a:t>
            </a:r>
            <a:endParaRPr/>
          </a:p>
        </p:txBody>
      </p:sp>
      <p:pic>
        <p:nvPicPr>
          <p:cNvPr id="391" name="Google Shape;391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19225" y="1349751"/>
            <a:ext cx="4647975" cy="3481557"/>
          </a:xfrm>
          <a:prstGeom prst="rect">
            <a:avLst/>
          </a:prstGeom>
          <a:noFill/>
          <a:ln>
            <a:noFill/>
          </a:ln>
        </p:spPr>
      </p:pic>
      <p:sp>
        <p:nvSpPr>
          <p:cNvPr id="392" name="Google Shape;392;p54"/>
          <p:cNvSpPr txBox="1"/>
          <p:nvPr>
            <p:ph idx="1" type="body"/>
          </p:nvPr>
        </p:nvSpPr>
        <p:spPr>
          <a:xfrm>
            <a:off x="135050" y="1272475"/>
            <a:ext cx="6399000" cy="12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i="1" lang="en-US"/>
              <a:t>WiFiMon tests from fixed points that can be compared with crowdsourced tests</a:t>
            </a:r>
            <a:endParaRPr i="1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55"/>
          <p:cNvSpPr txBox="1"/>
          <p:nvPr>
            <p:ph type="title"/>
          </p:nvPr>
        </p:nvSpPr>
        <p:spPr>
          <a:xfrm>
            <a:off x="998898" y="705175"/>
            <a:ext cx="67977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WHP Installation Steps with the preconfigured WiFiMon image</a:t>
            </a:r>
            <a:endParaRPr/>
          </a:p>
        </p:txBody>
      </p:sp>
      <p:sp>
        <p:nvSpPr>
          <p:cNvPr id="399" name="Google Shape;399;p55"/>
          <p:cNvSpPr txBox="1"/>
          <p:nvPr>
            <p:ph idx="1" type="body"/>
          </p:nvPr>
        </p:nvSpPr>
        <p:spPr>
          <a:xfrm>
            <a:off x="998895" y="1428050"/>
            <a:ext cx="86337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b="1" lang="en-US"/>
              <a:t>Step 1:</a:t>
            </a:r>
            <a:r>
              <a:rPr lang="en-US"/>
              <a:t> Write the image to the micro SD card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b="1" lang="en-US"/>
              <a:t>Step 2:</a:t>
            </a:r>
            <a:r>
              <a:rPr lang="en-US"/>
              <a:t> Insert micro SD card and start the Raspberry Pi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b="1" lang="en-US"/>
              <a:t>Step 3:</a:t>
            </a:r>
            <a:r>
              <a:rPr lang="en-US"/>
              <a:t> Connect to the wireless network that you want to measure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b="1" lang="en-US"/>
              <a:t>Step 4:</a:t>
            </a:r>
            <a:r>
              <a:rPr lang="en-US"/>
              <a:t> Configurations for scheduling WiFiMon testtools (add test tool address and schedule cron job)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b="1" lang="en-US"/>
              <a:t>Step 5:</a:t>
            </a:r>
            <a:r>
              <a:rPr lang="en-US"/>
              <a:t> Configuration for wireless network metrics (Python script)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56"/>
          <p:cNvSpPr txBox="1"/>
          <p:nvPr>
            <p:ph type="title"/>
          </p:nvPr>
        </p:nvSpPr>
        <p:spPr>
          <a:xfrm>
            <a:off x="998895" y="705164"/>
            <a:ext cx="98946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WiFiMon Wireless network metrics</a:t>
            </a:r>
            <a:endParaRPr/>
          </a:p>
        </p:txBody>
      </p:sp>
      <p:sp>
        <p:nvSpPr>
          <p:cNvPr id="406" name="Google Shape;406;p56"/>
          <p:cNvSpPr txBox="1"/>
          <p:nvPr>
            <p:ph idx="1" type="body"/>
          </p:nvPr>
        </p:nvSpPr>
        <p:spPr>
          <a:xfrm>
            <a:off x="998895" y="1428050"/>
            <a:ext cx="86337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US"/>
              <a:t>Collected wireless network metrics</a:t>
            </a:r>
            <a:endParaRPr/>
          </a:p>
          <a:p>
            <a:pPr indent="-4064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Metrics about the monitored network:</a:t>
            </a:r>
            <a:endParaRPr/>
          </a:p>
          <a:p>
            <a:pPr indent="-4064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Access Point</a:t>
            </a:r>
            <a:r>
              <a:rPr lang="en-US"/>
              <a:t>, associated ESSID, link quality, bit rate, signal level, TX power</a:t>
            </a:r>
            <a:endParaRPr/>
          </a:p>
          <a:p>
            <a:pPr indent="-4064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Metrics</a:t>
            </a:r>
            <a:r>
              <a:rPr lang="en-US"/>
              <a:t> about the WiFi networks around the monitored network (potential interference and reasons for the lower network quality): </a:t>
            </a:r>
            <a:endParaRPr/>
          </a:p>
          <a:p>
            <a:pPr indent="-4064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BSSID, ESSID, signal level, link quality (channel, encryption)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57"/>
          <p:cNvSpPr txBox="1"/>
          <p:nvPr>
            <p:ph type="title"/>
          </p:nvPr>
        </p:nvSpPr>
        <p:spPr>
          <a:xfrm>
            <a:off x="998895" y="705164"/>
            <a:ext cx="98946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WiFiMon Analysis Station Functionality</a:t>
            </a:r>
            <a:endParaRPr/>
          </a:p>
        </p:txBody>
      </p:sp>
      <p:pic>
        <p:nvPicPr>
          <p:cNvPr id="413" name="Google Shape;413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4125" y="1271625"/>
            <a:ext cx="7702750" cy="536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58"/>
          <p:cNvSpPr txBox="1"/>
          <p:nvPr>
            <p:ph type="title"/>
          </p:nvPr>
        </p:nvSpPr>
        <p:spPr>
          <a:xfrm>
            <a:off x="998895" y="705164"/>
            <a:ext cx="98946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WiFiMon Analysis Station Installation</a:t>
            </a:r>
            <a:endParaRPr/>
          </a:p>
        </p:txBody>
      </p:sp>
      <p:sp>
        <p:nvSpPr>
          <p:cNvPr id="420" name="Google Shape;420;p58"/>
          <p:cNvSpPr txBox="1"/>
          <p:nvPr>
            <p:ph idx="1" type="body"/>
          </p:nvPr>
        </p:nvSpPr>
        <p:spPr>
          <a:xfrm>
            <a:off x="998895" y="1428050"/>
            <a:ext cx="86337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PostgreSQL Installation</a:t>
            </a:r>
            <a:endParaRPr/>
          </a:p>
          <a:p>
            <a:pPr indent="-3810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Creation of database, users &amp; tables in PostgreSQL</a:t>
            </a:r>
            <a:endParaRPr/>
          </a:p>
          <a:p>
            <a:pPr indent="-3810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Installation of Java (Java 11)</a:t>
            </a:r>
            <a:endParaRPr/>
          </a:p>
          <a:p>
            <a:pPr indent="-3810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Elasticsearch, Kibana, Logstash: Installation &amp; Configuration</a:t>
            </a:r>
            <a:endParaRPr/>
          </a:p>
          <a:p>
            <a:pPr indent="-3810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Installation of WiFiMon Agent &amp; WiFiMon User Interface</a:t>
            </a:r>
            <a:endParaRPr/>
          </a:p>
          <a:p>
            <a:pPr indent="-3810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Elasticsearch indices creation &amp; Kibana Dashboards import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Optionally:</a:t>
            </a:r>
            <a:endParaRPr/>
          </a:p>
          <a:p>
            <a:pPr indent="-3810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Configuration of the WiFiMon Secure Agent certificate</a:t>
            </a:r>
            <a:endParaRPr/>
          </a:p>
          <a:p>
            <a:pPr indent="-3810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Correlation with RADIUS/DHCP logs</a:t>
            </a:r>
            <a:endParaRPr/>
          </a:p>
          <a:p>
            <a:pPr indent="-3810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Configuration of X-Pack for ELK Stack security</a:t>
            </a:r>
            <a:endParaRPr/>
          </a:p>
        </p:txBody>
      </p:sp>
      <p:sp>
        <p:nvSpPr>
          <p:cNvPr id="421" name="Google Shape;421;p58"/>
          <p:cNvSpPr txBox="1"/>
          <p:nvPr>
            <p:ph type="title"/>
          </p:nvPr>
        </p:nvSpPr>
        <p:spPr>
          <a:xfrm>
            <a:off x="717425" y="1093950"/>
            <a:ext cx="99069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0" i="1" lang="en-US" sz="2800"/>
              <a:t>WiFiMon measurements analysis and storage</a:t>
            </a:r>
            <a:endParaRPr b="0" i="1" sz="28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59"/>
          <p:cNvSpPr txBox="1"/>
          <p:nvPr>
            <p:ph type="title"/>
          </p:nvPr>
        </p:nvSpPr>
        <p:spPr>
          <a:xfrm>
            <a:off x="998895" y="705164"/>
            <a:ext cx="98946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WiFiMon Performing/Storing Measurements</a:t>
            </a:r>
            <a:endParaRPr/>
          </a:p>
        </p:txBody>
      </p:sp>
      <p:pic>
        <p:nvPicPr>
          <p:cNvPr id="428" name="Google Shape;428;p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544264"/>
            <a:ext cx="6505575" cy="4638675"/>
          </a:xfrm>
          <a:prstGeom prst="rect">
            <a:avLst/>
          </a:prstGeom>
          <a:noFill/>
          <a:ln>
            <a:noFill/>
          </a:ln>
        </p:spPr>
      </p:pic>
      <p:sp>
        <p:nvSpPr>
          <p:cNvPr id="429" name="Google Shape;429;p59"/>
          <p:cNvSpPr txBox="1"/>
          <p:nvPr>
            <p:ph idx="1" type="body"/>
          </p:nvPr>
        </p:nvSpPr>
        <p:spPr>
          <a:xfrm>
            <a:off x="6723902" y="1580450"/>
            <a:ext cx="43101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b="1" lang="en-US" sz="2500"/>
              <a:t>Network Overloading Avoidance:</a:t>
            </a:r>
            <a:endParaRPr b="1" sz="2500"/>
          </a:p>
          <a:p>
            <a:pPr indent="-3937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600"/>
              <a:buChar char="•"/>
            </a:pPr>
            <a:r>
              <a:rPr lang="en-US" sz="2600"/>
              <a:t>Measurements accepted only from registered subnets</a:t>
            </a:r>
            <a:endParaRPr sz="2600"/>
          </a:p>
          <a:p>
            <a:pPr indent="-3937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r>
              <a:rPr lang="en-US" sz="2600"/>
              <a:t>Cookie: repeated measurements in short time intervals are not permitted</a:t>
            </a:r>
            <a:endParaRPr sz="2600"/>
          </a:p>
          <a:p>
            <a:pPr indent="-3937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r>
              <a:rPr lang="en-US" sz="2600"/>
              <a:t>Default cookie duration is 1.5 mins, can be set lower or higher</a:t>
            </a:r>
            <a:endParaRPr sz="2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2"/>
          <p:cNvSpPr txBox="1"/>
          <p:nvPr>
            <p:ph type="title"/>
          </p:nvPr>
        </p:nvSpPr>
        <p:spPr>
          <a:xfrm>
            <a:off x="998895" y="705164"/>
            <a:ext cx="98946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WiFiMon team	</a:t>
            </a:r>
            <a:endParaRPr/>
          </a:p>
        </p:txBody>
      </p:sp>
      <p:sp>
        <p:nvSpPr>
          <p:cNvPr id="296" name="Google Shape;296;p42"/>
          <p:cNvSpPr txBox="1"/>
          <p:nvPr>
            <p:ph idx="1" type="body"/>
          </p:nvPr>
        </p:nvSpPr>
        <p:spPr>
          <a:xfrm>
            <a:off x="998900" y="2432875"/>
            <a:ext cx="8633700" cy="33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Kurt Baumann (SWITCH)</a:t>
            </a:r>
            <a:endParaRPr/>
          </a:p>
          <a:p>
            <a:pPr indent="-4064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Nikos Kostopoulos (NTUA/GRNET)</a:t>
            </a:r>
            <a:endParaRPr/>
          </a:p>
          <a:p>
            <a:pPr indent="-4064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Sokol Gjeci (RASH)</a:t>
            </a:r>
            <a:endParaRPr/>
          </a:p>
          <a:p>
            <a:pPr indent="-4064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Kostas Stamos (University of Patras/GRNET)</a:t>
            </a:r>
            <a:endParaRPr/>
          </a:p>
          <a:p>
            <a:pPr indent="-4064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Tsotne Gozalishvili (GRENA)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60"/>
          <p:cNvSpPr txBox="1"/>
          <p:nvPr>
            <p:ph type="title"/>
          </p:nvPr>
        </p:nvSpPr>
        <p:spPr>
          <a:xfrm>
            <a:off x="998898" y="705175"/>
            <a:ext cx="68361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WiFiMon Correlation with RADIUS/DHCP Logs</a:t>
            </a:r>
            <a:endParaRPr/>
          </a:p>
        </p:txBody>
      </p:sp>
      <p:sp>
        <p:nvSpPr>
          <p:cNvPr id="436" name="Google Shape;436;p60"/>
          <p:cNvSpPr txBox="1"/>
          <p:nvPr>
            <p:ph idx="1" type="body"/>
          </p:nvPr>
        </p:nvSpPr>
        <p:spPr>
          <a:xfrm>
            <a:off x="6144150" y="1762400"/>
            <a:ext cx="4749300" cy="40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b="1" lang="en-US" sz="2500"/>
              <a:t>The </a:t>
            </a:r>
            <a:r>
              <a:rPr b="1" lang="en-US" sz="2500"/>
              <a:t>aim</a:t>
            </a:r>
            <a:r>
              <a:rPr b="1" lang="en-US" sz="2500"/>
              <a:t> here is to get the most recent measurement for a given (authenticated) IP</a:t>
            </a:r>
            <a:endParaRPr b="1" sz="25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b="1" sz="25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b="1" lang="en-US" sz="2500"/>
              <a:t>Correlation enables more accurate performance analysis, e.g. analysis per Access Point in the wireless network</a:t>
            </a:r>
            <a:endParaRPr b="1" sz="2500"/>
          </a:p>
        </p:txBody>
      </p:sp>
      <p:pic>
        <p:nvPicPr>
          <p:cNvPr id="437" name="Google Shape;437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875" y="1478502"/>
            <a:ext cx="5661275" cy="424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62"/>
          <p:cNvSpPr txBox="1"/>
          <p:nvPr>
            <p:ph type="title"/>
          </p:nvPr>
        </p:nvSpPr>
        <p:spPr>
          <a:xfrm>
            <a:off x="998900" y="705175"/>
            <a:ext cx="69789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800"/>
              <a:t>Streaming Logs Into ELK Cluster</a:t>
            </a:r>
            <a:endParaRPr sz="2800"/>
          </a:p>
        </p:txBody>
      </p:sp>
      <p:sp>
        <p:nvSpPr>
          <p:cNvPr id="448" name="Google Shape;448;p62"/>
          <p:cNvSpPr txBox="1"/>
          <p:nvPr>
            <p:ph idx="1" type="body"/>
          </p:nvPr>
        </p:nvSpPr>
        <p:spPr>
          <a:xfrm>
            <a:off x="1819438" y="4082150"/>
            <a:ext cx="8553000" cy="17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•"/>
            </a:pPr>
            <a:r>
              <a:rPr lang="en-US" sz="2200"/>
              <a:t>RADIUS/DHCP server as logs sources.</a:t>
            </a: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 sz="2200"/>
              <a:t>Filebeat agents installed in RADIUS/DHCP servers.</a:t>
            </a: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 sz="2200"/>
              <a:t>Logs travel over SSL/TLS encrypted channels.</a:t>
            </a: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 sz="2200"/>
              <a:t>Hashing applied at Logstash pipelines to anonymise sensitive data.</a:t>
            </a:r>
            <a:endParaRPr sz="2200"/>
          </a:p>
        </p:txBody>
      </p:sp>
      <p:pic>
        <p:nvPicPr>
          <p:cNvPr id="449" name="Google Shape;449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475" y="1876825"/>
            <a:ext cx="10541600" cy="194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63"/>
          <p:cNvSpPr txBox="1"/>
          <p:nvPr>
            <p:ph type="title"/>
          </p:nvPr>
        </p:nvSpPr>
        <p:spPr>
          <a:xfrm>
            <a:off x="998895" y="705164"/>
            <a:ext cx="98946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800"/>
              <a:t>Filebeat Agents</a:t>
            </a:r>
            <a:endParaRPr sz="2800"/>
          </a:p>
        </p:txBody>
      </p:sp>
      <p:sp>
        <p:nvSpPr>
          <p:cNvPr id="456" name="Google Shape;456;p63"/>
          <p:cNvSpPr txBox="1"/>
          <p:nvPr>
            <p:ph idx="1" type="body"/>
          </p:nvPr>
        </p:nvSpPr>
        <p:spPr>
          <a:xfrm>
            <a:off x="1595350" y="1351850"/>
            <a:ext cx="4365300" cy="39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US"/>
              <a:t>RADIUS Filebeat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1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US" sz="2000"/>
              <a:t>multiline.pattern: '^[[:space:]]'</a:t>
            </a:r>
            <a:br>
              <a:rPr lang="en-US" sz="2000"/>
            </a:br>
            <a:r>
              <a:rPr lang="en-US" sz="2000"/>
              <a:t>multiline.negate: false</a:t>
            </a:r>
            <a:br>
              <a:rPr lang="en-US" sz="2000"/>
            </a:br>
            <a:r>
              <a:rPr lang="en-US" sz="2000"/>
              <a:t>multiline.match: after</a:t>
            </a:r>
            <a:endParaRPr sz="2000"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US" sz="1600"/>
              <a:t>(lines starting with white space appended to</a:t>
            </a:r>
            <a:br>
              <a:rPr lang="en-US" sz="1600"/>
            </a:br>
            <a:r>
              <a:rPr lang="en-US" sz="1600"/>
              <a:t>the previous line not matching the pattern)</a:t>
            </a:r>
            <a:endParaRPr sz="16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US" sz="2000"/>
              <a:t>processors:</a:t>
            </a:r>
            <a:br>
              <a:rPr lang="en-US" sz="2000"/>
            </a:br>
            <a:r>
              <a:rPr lang="en-US" sz="2000"/>
              <a:t>- add_fields:</a:t>
            </a:r>
            <a:br>
              <a:rPr lang="en-US" sz="2000"/>
            </a:br>
            <a:r>
              <a:rPr lang="en-US" sz="2000"/>
              <a:t>    target: ''</a:t>
            </a:r>
            <a:br>
              <a:rPr lang="en-US" sz="2000"/>
            </a:br>
            <a:r>
              <a:rPr lang="en-US" sz="2000"/>
              <a:t>    fields:</a:t>
            </a:r>
            <a:br>
              <a:rPr lang="en-US" sz="2000"/>
            </a:br>
            <a:r>
              <a:rPr lang="en-US" sz="2000"/>
              <a:t>      logtype: radius</a:t>
            </a:r>
            <a:endParaRPr sz="20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400"/>
          </a:p>
        </p:txBody>
      </p:sp>
      <p:sp>
        <p:nvSpPr>
          <p:cNvPr id="457" name="Google Shape;457;p63"/>
          <p:cNvSpPr txBox="1"/>
          <p:nvPr>
            <p:ph idx="1" type="body"/>
          </p:nvPr>
        </p:nvSpPr>
        <p:spPr>
          <a:xfrm>
            <a:off x="6616550" y="1351850"/>
            <a:ext cx="3980100" cy="39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US"/>
              <a:t>DHCP Filebeat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1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US" sz="2000"/>
              <a:t>include_lines: ['DHCPACK']</a:t>
            </a:r>
            <a:endParaRPr sz="2000"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US" sz="1600"/>
              <a:t>(lines containing DHCPACK - the final phase of</a:t>
            </a:r>
            <a:br>
              <a:rPr lang="en-US" sz="1600"/>
            </a:br>
            <a:r>
              <a:rPr lang="en-US" sz="1600"/>
              <a:t>DHCP operations - are included in the stream)</a:t>
            </a:r>
            <a:endParaRPr sz="16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/>
              <a:t>processors:</a:t>
            </a:r>
            <a:br>
              <a:rPr lang="en-US" sz="2000"/>
            </a:br>
            <a:r>
              <a:rPr lang="en-US" sz="2000"/>
              <a:t>- add_fields:</a:t>
            </a:r>
            <a:br>
              <a:rPr lang="en-US" sz="2000"/>
            </a:br>
            <a:r>
              <a:rPr lang="en-US" sz="2000"/>
              <a:t>    target: ''</a:t>
            </a:r>
            <a:br>
              <a:rPr lang="en-US" sz="2000"/>
            </a:br>
            <a:r>
              <a:rPr lang="en-US" sz="2000"/>
              <a:t>    fields:</a:t>
            </a:r>
            <a:br>
              <a:rPr lang="en-US" sz="2000"/>
            </a:br>
            <a:r>
              <a:rPr lang="en-US" sz="2000"/>
              <a:t>      logtype: dhcp</a:t>
            </a:r>
            <a:endParaRPr sz="2400"/>
          </a:p>
        </p:txBody>
      </p:sp>
      <p:sp>
        <p:nvSpPr>
          <p:cNvPr id="458" name="Google Shape;458;p63"/>
          <p:cNvSpPr txBox="1"/>
          <p:nvPr/>
        </p:nvSpPr>
        <p:spPr>
          <a:xfrm>
            <a:off x="1595400" y="5386525"/>
            <a:ext cx="9001200" cy="9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000" u="none" cap="none" strike="noStrik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The logtype field sent at Logstash to differentiate</a:t>
            </a:r>
            <a:br>
              <a:rPr b="0" i="0" lang="en-US" sz="2000" u="none" cap="none" strike="noStrik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000" u="none" cap="none" strike="noStrik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between RADIUS and DHCP streams.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64"/>
          <p:cNvSpPr txBox="1"/>
          <p:nvPr>
            <p:ph type="title"/>
          </p:nvPr>
        </p:nvSpPr>
        <p:spPr>
          <a:xfrm>
            <a:off x="998895" y="705164"/>
            <a:ext cx="98946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800"/>
              <a:t>Logstash Pipelines</a:t>
            </a:r>
            <a:endParaRPr sz="2400"/>
          </a:p>
        </p:txBody>
      </p:sp>
      <p:sp>
        <p:nvSpPr>
          <p:cNvPr id="465" name="Google Shape;465;p64"/>
          <p:cNvSpPr txBox="1"/>
          <p:nvPr>
            <p:ph idx="1" type="body"/>
          </p:nvPr>
        </p:nvSpPr>
        <p:spPr>
          <a:xfrm>
            <a:off x="1162050" y="1566888"/>
            <a:ext cx="2777400" cy="46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US"/>
              <a:t>Beats Pipeline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1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US" sz="1800"/>
              <a:t>Configures port on which Logstash listens for log events.</a:t>
            </a:r>
            <a:endParaRPr sz="18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US" sz="1800"/>
              <a:t>Configures Logstash as an SSL/TLS server.</a:t>
            </a:r>
            <a:endParaRPr sz="18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US" sz="1800"/>
              <a:t>Forwards logs on RADIUS or DHCP pipeline, based on logtype value coming from Filebeat.</a:t>
            </a:r>
            <a:endParaRPr sz="18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400"/>
          </a:p>
        </p:txBody>
      </p:sp>
      <p:sp>
        <p:nvSpPr>
          <p:cNvPr id="466" name="Google Shape;466;p64"/>
          <p:cNvSpPr txBox="1"/>
          <p:nvPr/>
        </p:nvSpPr>
        <p:spPr>
          <a:xfrm>
            <a:off x="4079300" y="1521350"/>
            <a:ext cx="3443700" cy="44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RADIUS Pipeline</a:t>
            </a:r>
            <a:endParaRPr b="0" i="0" sz="2800" u="none" cap="none" strike="noStrike">
              <a:solidFill>
                <a:srgbClr val="1E4E7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00"/>
              <a:buFont typeface="Arial"/>
              <a:buNone/>
            </a:pPr>
            <a:r>
              <a:t/>
            </a:r>
            <a:endParaRPr b="0" i="0" sz="100" u="none" cap="none" strike="noStrike">
              <a:solidFill>
                <a:srgbClr val="1E4E7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Calling-Station-Id (hashed)</a:t>
            </a:r>
            <a:br>
              <a:rPr b="0" i="0" lang="en-US" sz="1800" u="none" cap="none" strike="noStrik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800" u="none" cap="none" strike="noStrik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Framed-IP-Address (hashed)</a:t>
            </a:r>
            <a:br>
              <a:rPr b="0" i="0" lang="en-US" sz="1800" u="none" cap="none" strike="noStrik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800" u="none" cap="none" strike="noStrik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Called-Station-Id</a:t>
            </a:r>
            <a:br>
              <a:rPr b="0" i="0" lang="en-US" sz="1800" u="none" cap="none" strike="noStrik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800" u="none" cap="none" strike="noStrik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NAS-IP-Address (geoip)</a:t>
            </a:r>
            <a:br>
              <a:rPr b="0" i="0" lang="en-US" sz="1800" u="none" cap="none" strike="noStrik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800" u="none" cap="none" strike="noStrik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Acct-Status-Type</a:t>
            </a:r>
            <a:br>
              <a:rPr b="0" i="0" lang="en-US" sz="1800" u="none" cap="none" strike="noStrik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800" u="none" cap="none" strike="noStrik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RADIUS-Timestamp</a:t>
            </a:r>
            <a:endParaRPr b="0" i="0" sz="1800" u="none" cap="none" strike="noStrike">
              <a:solidFill>
                <a:srgbClr val="1E4E7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Configures Logstash as an SSL/TLS client.</a:t>
            </a:r>
            <a:endParaRPr b="0" i="0" sz="1800" u="none" cap="none" strike="noStrike">
              <a:solidFill>
                <a:srgbClr val="1E4E7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References ILM Policy to be applied over radiuslogs index.</a:t>
            </a:r>
            <a:endParaRPr b="0" i="0" sz="1800" u="none" cap="none" strike="noStrike">
              <a:solidFill>
                <a:srgbClr val="1E4E7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800" u="none" cap="none" strike="noStrik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Forwards logs on radiuslogs index.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7" name="Google Shape;467;p64"/>
          <p:cNvSpPr txBox="1"/>
          <p:nvPr/>
        </p:nvSpPr>
        <p:spPr>
          <a:xfrm>
            <a:off x="7672650" y="1521350"/>
            <a:ext cx="3357300" cy="41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DHCP Pipeline</a:t>
            </a:r>
            <a:endParaRPr b="0" i="0" sz="2800" u="none" cap="none" strike="noStrike">
              <a:solidFill>
                <a:srgbClr val="1E4E7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00"/>
              <a:buFont typeface="Arial"/>
              <a:buNone/>
            </a:pPr>
            <a:r>
              <a:t/>
            </a:r>
            <a:endParaRPr b="0" i="0" sz="100" u="none" cap="none" strike="noStrike">
              <a:solidFill>
                <a:srgbClr val="1E4E7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IP-Address (hashed)</a:t>
            </a:r>
            <a:br>
              <a:rPr b="0" i="0" lang="en-US" sz="1800" u="none" cap="none" strike="noStrik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800" u="none" cap="none" strike="noStrik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MAC-Address (hashed)</a:t>
            </a:r>
            <a:br>
              <a:rPr b="0" i="0" lang="en-US" sz="1800" u="none" cap="none" strike="noStrik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800" u="none" cap="none" strike="noStrik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DHCP-Timestamp</a:t>
            </a:r>
            <a:endParaRPr b="0" i="0" sz="1800" u="none" cap="none" strike="noStrike">
              <a:solidFill>
                <a:srgbClr val="1E4E7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Configures Logstash as an SSL/TLS client.</a:t>
            </a:r>
            <a:endParaRPr b="0" i="0" sz="1800" u="none" cap="none" strike="noStrike">
              <a:solidFill>
                <a:srgbClr val="1E4E7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References ILM Policy to be applied over dhcplogs index.</a:t>
            </a:r>
            <a:endParaRPr b="0" i="0" sz="1800" u="none" cap="none" strike="noStrike">
              <a:solidFill>
                <a:srgbClr val="1E4E7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800" u="none" cap="none" strike="noStrik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Forwards logs on dhcplogs index.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65"/>
          <p:cNvSpPr txBox="1"/>
          <p:nvPr>
            <p:ph type="title"/>
          </p:nvPr>
        </p:nvSpPr>
        <p:spPr>
          <a:xfrm>
            <a:off x="998895" y="705164"/>
            <a:ext cx="98946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800"/>
              <a:t>Elasticsearch Nodes</a:t>
            </a:r>
            <a:endParaRPr sz="2800"/>
          </a:p>
        </p:txBody>
      </p:sp>
      <p:sp>
        <p:nvSpPr>
          <p:cNvPr id="474" name="Google Shape;474;p65"/>
          <p:cNvSpPr txBox="1"/>
          <p:nvPr>
            <p:ph idx="1" type="body"/>
          </p:nvPr>
        </p:nvSpPr>
        <p:spPr>
          <a:xfrm>
            <a:off x="998900" y="1491550"/>
            <a:ext cx="101979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Three master-eligible/data nodes and one coordinating node.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Coordinating node as load balancer for the data nodes.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X-Pack for security (SSL/TLS for HTTP, Transport) and monitoring.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Kibana platform on coordinating node.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Each node is aware of the cluster state.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Elasticsearch built-in users passwords.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ILM policy to delete radiuslogs and dhcplogs indexes of one day old.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Keystore for sensitive data (users passwords, certificates key passphrases).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66"/>
          <p:cNvSpPr txBox="1"/>
          <p:nvPr>
            <p:ph type="title"/>
          </p:nvPr>
        </p:nvSpPr>
        <p:spPr>
          <a:xfrm>
            <a:off x="998895" y="705164"/>
            <a:ext cx="98946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800"/>
              <a:t>WiFiMon ELK Cluster</a:t>
            </a:r>
            <a:endParaRPr sz="2800"/>
          </a:p>
        </p:txBody>
      </p:sp>
      <p:sp>
        <p:nvSpPr>
          <p:cNvPr id="481" name="Google Shape;481;p66"/>
          <p:cNvSpPr txBox="1"/>
          <p:nvPr>
            <p:ph idx="1" type="body"/>
          </p:nvPr>
        </p:nvSpPr>
        <p:spPr>
          <a:xfrm>
            <a:off x="2575050" y="3196450"/>
            <a:ext cx="7066800" cy="15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US"/>
              <a:t>Next Version</a:t>
            </a:r>
            <a:endParaRPr/>
          </a:p>
          <a:p>
            <a:pPr indent="-355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rabicPeriod"/>
            </a:pPr>
            <a:r>
              <a:rPr lang="en-US" sz="2000"/>
              <a:t>Adds another node for each SPOF functionality.</a:t>
            </a:r>
            <a:endParaRPr sz="2000"/>
          </a:p>
          <a:p>
            <a:pPr indent="-355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-US" sz="2000"/>
              <a:t>Configures a separate monitoring ELK cluster .</a:t>
            </a:r>
            <a:endParaRPr sz="2000"/>
          </a:p>
          <a:p>
            <a:pPr indent="-355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-US" sz="2000"/>
              <a:t>Makes use of Metricbeat collection methods for monitoring.</a:t>
            </a:r>
            <a:endParaRPr sz="2000"/>
          </a:p>
        </p:txBody>
      </p:sp>
      <p:sp>
        <p:nvSpPr>
          <p:cNvPr id="482" name="Google Shape;482;p66"/>
          <p:cNvSpPr txBox="1"/>
          <p:nvPr/>
        </p:nvSpPr>
        <p:spPr>
          <a:xfrm>
            <a:off x="2550150" y="1351850"/>
            <a:ext cx="7091700" cy="19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Current Version</a:t>
            </a:r>
            <a:endParaRPr b="0" i="0" sz="2800" u="none" cap="none" strike="noStrike">
              <a:solidFill>
                <a:srgbClr val="1E4E7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E4E79"/>
              </a:buClr>
              <a:buSzPts val="2000"/>
              <a:buFont typeface="Arial"/>
              <a:buAutoNum type="arabicPeriod"/>
            </a:pPr>
            <a:r>
              <a:rPr b="0" i="0" lang="en-US" sz="2000" u="none" cap="none" strike="noStrik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Logstash and Coordinating nodes are SPOFs.</a:t>
            </a:r>
            <a:endParaRPr b="0" i="0" sz="2000" u="none" cap="none" strike="noStrike">
              <a:solidFill>
                <a:srgbClr val="1E4E7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2000"/>
              <a:buFont typeface="Arial"/>
              <a:buAutoNum type="arabicPeriod"/>
            </a:pPr>
            <a:r>
              <a:rPr b="0" i="0" lang="en-US" sz="2000" u="none" cap="none" strike="noStrik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Monitoring data stored in data nodes.</a:t>
            </a:r>
            <a:endParaRPr b="0" i="0" sz="2000" u="none" cap="none" strike="noStrike">
              <a:solidFill>
                <a:srgbClr val="1E4E7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2000"/>
              <a:buFont typeface="Arial"/>
              <a:buAutoNum type="arabicPeriod"/>
            </a:pPr>
            <a:r>
              <a:rPr b="0" i="0" lang="en-US" sz="2000" u="none" cap="none" strike="noStrik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Makes use of legacy collection methods for monitoring.</a:t>
            </a:r>
            <a:endParaRPr b="0" i="0" sz="2000" u="none" cap="none" strike="noStrike">
              <a:solidFill>
                <a:srgbClr val="1E4E7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1E4E7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3" name="Google Shape;483;p66"/>
          <p:cNvSpPr txBox="1"/>
          <p:nvPr>
            <p:ph idx="1" type="body"/>
          </p:nvPr>
        </p:nvSpPr>
        <p:spPr>
          <a:xfrm>
            <a:off x="2575050" y="4949050"/>
            <a:ext cx="7066800" cy="15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US"/>
              <a:t>Automation</a:t>
            </a:r>
            <a:endParaRPr sz="100"/>
          </a:p>
          <a:p>
            <a:pPr indent="45720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Next version as automated in Ansible (under construction).</a:t>
            </a:r>
            <a:endParaRPr sz="20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68"/>
          <p:cNvSpPr txBox="1"/>
          <p:nvPr>
            <p:ph idx="1" type="body"/>
          </p:nvPr>
        </p:nvSpPr>
        <p:spPr>
          <a:xfrm>
            <a:off x="998895" y="1428050"/>
            <a:ext cx="86337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US"/>
              <a:t>  </a:t>
            </a:r>
            <a:r>
              <a:rPr b="1" lang="en-US"/>
              <a:t>Equipment:</a:t>
            </a:r>
            <a:r>
              <a:rPr lang="en-US"/>
              <a:t> 5 Hardware Probes, Team members’ laptops</a:t>
            </a:r>
            <a:endParaRPr/>
          </a:p>
        </p:txBody>
      </p:sp>
      <p:sp>
        <p:nvSpPr>
          <p:cNvPr id="493" name="Google Shape;493;p68"/>
          <p:cNvSpPr txBox="1"/>
          <p:nvPr>
            <p:ph type="title"/>
          </p:nvPr>
        </p:nvSpPr>
        <p:spPr>
          <a:xfrm>
            <a:off x="998895" y="705164"/>
            <a:ext cx="98946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2880"/>
              <a:buFont typeface="Calibri"/>
              <a:buNone/>
            </a:pPr>
            <a:r>
              <a:rPr lang="en-US" sz="2880"/>
              <a:t>WiFiMon Pilot in TNC19 (Tallinn, Estonia)</a:t>
            </a:r>
            <a:endParaRPr sz="2880"/>
          </a:p>
        </p:txBody>
      </p:sp>
      <p:pic>
        <p:nvPicPr>
          <p:cNvPr id="494" name="Google Shape;494;p68"/>
          <p:cNvPicPr preferRelativeResize="0"/>
          <p:nvPr/>
        </p:nvPicPr>
        <p:blipFill rotWithShape="1">
          <a:blip r:embed="rId3">
            <a:alphaModFix/>
          </a:blip>
          <a:srcRect b="0" l="0" r="0" t="3920"/>
          <a:stretch/>
        </p:blipFill>
        <p:spPr>
          <a:xfrm>
            <a:off x="1599550" y="2030575"/>
            <a:ext cx="8116701" cy="4292999"/>
          </a:xfrm>
          <a:prstGeom prst="rect">
            <a:avLst/>
          </a:prstGeom>
          <a:noFill/>
          <a:ln>
            <a:noFill/>
          </a:ln>
        </p:spPr>
      </p:pic>
      <p:sp>
        <p:nvSpPr>
          <p:cNvPr id="495" name="Google Shape;495;p68"/>
          <p:cNvSpPr/>
          <p:nvPr/>
        </p:nvSpPr>
        <p:spPr>
          <a:xfrm>
            <a:off x="8298300" y="5369950"/>
            <a:ext cx="1341600" cy="430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6" name="Google Shape;496;p68"/>
          <p:cNvSpPr txBox="1"/>
          <p:nvPr/>
        </p:nvSpPr>
        <p:spPr>
          <a:xfrm>
            <a:off x="8361900" y="5486400"/>
            <a:ext cx="14232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1" lang="en-US" sz="1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TalTech, Tallinn</a:t>
            </a:r>
            <a:endParaRPr b="1" i="1" sz="13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69"/>
          <p:cNvSpPr txBox="1"/>
          <p:nvPr>
            <p:ph type="title"/>
          </p:nvPr>
        </p:nvSpPr>
        <p:spPr>
          <a:xfrm>
            <a:off x="998895" y="705164"/>
            <a:ext cx="98946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2880"/>
              <a:buFont typeface="Calibri"/>
              <a:buNone/>
            </a:pPr>
            <a:r>
              <a:rPr lang="en-US" sz="2880"/>
              <a:t>Average Download Throughput in Main Room</a:t>
            </a:r>
            <a:endParaRPr sz="2880"/>
          </a:p>
        </p:txBody>
      </p:sp>
      <p:pic>
        <p:nvPicPr>
          <p:cNvPr id="502" name="Google Shape;502;p69"/>
          <p:cNvPicPr preferRelativeResize="0"/>
          <p:nvPr/>
        </p:nvPicPr>
        <p:blipFill rotWithShape="1">
          <a:blip r:embed="rId3">
            <a:alphaModFix/>
          </a:blip>
          <a:srcRect b="4533" l="2579" r="3566" t="0"/>
          <a:stretch/>
        </p:blipFill>
        <p:spPr>
          <a:xfrm>
            <a:off x="0" y="1667325"/>
            <a:ext cx="6484450" cy="4077875"/>
          </a:xfrm>
          <a:prstGeom prst="rect">
            <a:avLst/>
          </a:prstGeom>
          <a:noFill/>
          <a:ln>
            <a:noFill/>
          </a:ln>
        </p:spPr>
      </p:pic>
      <p:sp>
        <p:nvSpPr>
          <p:cNvPr id="503" name="Google Shape;503;p69"/>
          <p:cNvSpPr txBox="1"/>
          <p:nvPr>
            <p:ph idx="1" type="body"/>
          </p:nvPr>
        </p:nvSpPr>
        <p:spPr>
          <a:xfrm>
            <a:off x="6695150" y="1637775"/>
            <a:ext cx="4310100" cy="41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83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200"/>
              <a:buChar char="•"/>
            </a:pPr>
            <a:r>
              <a:rPr lang="en-US" sz="2200"/>
              <a:t>Problems in Wi-Fi during </a:t>
            </a:r>
            <a:br>
              <a:rPr lang="en-US" sz="2200"/>
            </a:br>
            <a:r>
              <a:rPr lang="en-US" sz="2200"/>
              <a:t>lightning talks (14:00 - 15:30)</a:t>
            </a:r>
            <a:br>
              <a:rPr lang="en-US" sz="2200"/>
            </a:br>
            <a:endParaRPr sz="2200"/>
          </a:p>
          <a:p>
            <a:pPr indent="-3683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 sz="2200"/>
              <a:t>Wi-Fi OK in the afternoon when most people have left the room</a:t>
            </a:r>
            <a:br>
              <a:rPr lang="en-US" sz="2200"/>
            </a:br>
            <a:endParaRPr sz="2200"/>
          </a:p>
          <a:p>
            <a:pPr indent="-3683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 sz="2200"/>
              <a:t>Worse throughput during the opening reception (17:00)</a:t>
            </a:r>
            <a:br>
              <a:rPr lang="en-US" sz="2200"/>
            </a:br>
            <a:endParaRPr sz="2200"/>
          </a:p>
          <a:p>
            <a:pPr indent="-3683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 sz="2200"/>
              <a:t>Wi-Fi OK in the evening when people leave</a:t>
            </a:r>
            <a:endParaRPr sz="2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3"/>
          <p:cNvSpPr txBox="1"/>
          <p:nvPr>
            <p:ph type="title"/>
          </p:nvPr>
        </p:nvSpPr>
        <p:spPr>
          <a:xfrm>
            <a:off x="998895" y="705164"/>
            <a:ext cx="98946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WiFiMon infoshare - agenda</a:t>
            </a:r>
            <a:endParaRPr/>
          </a:p>
        </p:txBody>
      </p:sp>
      <p:sp>
        <p:nvSpPr>
          <p:cNvPr id="303" name="Google Shape;303;p43"/>
          <p:cNvSpPr txBox="1"/>
          <p:nvPr>
            <p:ph idx="1" type="body"/>
          </p:nvPr>
        </p:nvSpPr>
        <p:spPr>
          <a:xfrm>
            <a:off x="998900" y="2317925"/>
            <a:ext cx="9386100" cy="34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2590"/>
              <a:buChar char="•"/>
            </a:pPr>
            <a:r>
              <a:rPr lang="en-US" sz="2590"/>
              <a:t>Intro (15 min) - Kurt and Pavle</a:t>
            </a:r>
            <a:endParaRPr sz="2590"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2590"/>
              <a:buChar char="•"/>
            </a:pPr>
            <a:r>
              <a:rPr lang="en-US" sz="2590"/>
              <a:t>Technical overview - how it works - tools and technical solutions, components and installation (15 min) - Nikos</a:t>
            </a:r>
            <a:endParaRPr sz="2590"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2590"/>
              <a:buChar char="•"/>
            </a:pPr>
            <a:r>
              <a:rPr lang="en-US" sz="2590"/>
              <a:t>Log streaming and correlation (10 min) - Sokol</a:t>
            </a:r>
            <a:endParaRPr sz="2590"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2590"/>
              <a:buChar char="•"/>
            </a:pPr>
            <a:r>
              <a:rPr lang="en-US" sz="2590"/>
              <a:t>Demo and measurement results (20 min) - Nikos</a:t>
            </a:r>
            <a:endParaRPr sz="259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70"/>
          <p:cNvSpPr txBox="1"/>
          <p:nvPr>
            <p:ph idx="1" type="body"/>
          </p:nvPr>
        </p:nvSpPr>
        <p:spPr>
          <a:xfrm>
            <a:off x="998895" y="1428050"/>
            <a:ext cx="86337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E4E79"/>
              </a:buClr>
              <a:buSzPts val="2800"/>
              <a:buNone/>
            </a:pPr>
            <a:r>
              <a:rPr lang="en-US"/>
              <a:t>Ljubljana, Slovenia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E4E79"/>
              </a:buClr>
              <a:buSzPts val="2800"/>
              <a:buNone/>
            </a:pPr>
            <a:r>
              <a:t/>
            </a:r>
            <a:endParaRPr/>
          </a:p>
          <a:p>
            <a:pPr indent="-4064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Crowdsourced measurements</a:t>
            </a:r>
            <a:br>
              <a:rPr lang="en-US"/>
            </a:br>
            <a:r>
              <a:rPr lang="en-US"/>
              <a:t>   JavaScript lines added in the Symposium Agenda</a:t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064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Deterministic measurements</a:t>
            </a:r>
            <a:br>
              <a:rPr lang="en-US"/>
            </a:br>
            <a:r>
              <a:rPr lang="en-US"/>
              <a:t>  7 Hardware Probes, 5 min measurements interval</a:t>
            </a:r>
            <a:endParaRPr/>
          </a:p>
        </p:txBody>
      </p:sp>
      <p:sp>
        <p:nvSpPr>
          <p:cNvPr id="509" name="Google Shape;509;p70"/>
          <p:cNvSpPr txBox="1"/>
          <p:nvPr>
            <p:ph type="title"/>
          </p:nvPr>
        </p:nvSpPr>
        <p:spPr>
          <a:xfrm>
            <a:off x="998895" y="705164"/>
            <a:ext cx="98946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2880"/>
              <a:buFont typeface="Calibri"/>
              <a:buNone/>
            </a:pPr>
            <a:r>
              <a:rPr lang="en-US" sz="2880"/>
              <a:t>WiFiMon Pilot in GÉANT Symposium 2020</a:t>
            </a:r>
            <a:endParaRPr sz="288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71"/>
          <p:cNvSpPr txBox="1"/>
          <p:nvPr>
            <p:ph idx="1" type="body"/>
          </p:nvPr>
        </p:nvSpPr>
        <p:spPr>
          <a:xfrm>
            <a:off x="825651" y="4692950"/>
            <a:ext cx="10150200" cy="22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WiFiMon is able to detect Wi-Fi performance degradation:</a:t>
            </a:r>
            <a:endParaRPr sz="2000"/>
          </a:p>
          <a:p>
            <a:pPr indent="-3556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9:00 - 10:15 (Opening Plenary next to Grand Foyer)</a:t>
            </a:r>
            <a:endParaRPr sz="2000"/>
          </a:p>
          <a:p>
            <a:pPr indent="-3556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14:45 - 15:30 (Coffee break, demo’s next to Grand Foyer)</a:t>
            </a:r>
            <a:endParaRPr sz="2000"/>
          </a:p>
          <a:p>
            <a:pPr indent="-3556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16:45 - 17:30 (people move to the Grand Foyer after evening plenary)</a:t>
            </a:r>
            <a:endParaRPr sz="2000"/>
          </a:p>
          <a:p>
            <a:pPr indent="-355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Better performance when people are in the sessions, thus away from APs nearby the probe</a:t>
            </a:r>
            <a:endParaRPr sz="2000"/>
          </a:p>
        </p:txBody>
      </p:sp>
      <p:sp>
        <p:nvSpPr>
          <p:cNvPr id="515" name="Google Shape;515;p71"/>
          <p:cNvSpPr txBox="1"/>
          <p:nvPr>
            <p:ph type="title"/>
          </p:nvPr>
        </p:nvSpPr>
        <p:spPr>
          <a:xfrm>
            <a:off x="998895" y="705164"/>
            <a:ext cx="98946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2880"/>
              <a:buFont typeface="Calibri"/>
              <a:buNone/>
            </a:pPr>
            <a:r>
              <a:rPr lang="en-US" sz="2880"/>
              <a:t>Monitoring the Grand Foyer (HW Probe #3)</a:t>
            </a:r>
            <a:endParaRPr sz="2880"/>
          </a:p>
        </p:txBody>
      </p:sp>
      <p:pic>
        <p:nvPicPr>
          <p:cNvPr id="516" name="Google Shape;516;p71"/>
          <p:cNvPicPr preferRelativeResize="0"/>
          <p:nvPr/>
        </p:nvPicPr>
        <p:blipFill rotWithShape="1">
          <a:blip r:embed="rId3">
            <a:alphaModFix/>
          </a:blip>
          <a:srcRect b="11886" l="0" r="0" t="7577"/>
          <a:stretch/>
        </p:blipFill>
        <p:spPr>
          <a:xfrm>
            <a:off x="998900" y="1266650"/>
            <a:ext cx="8754750" cy="347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72"/>
          <p:cNvSpPr txBox="1"/>
          <p:nvPr>
            <p:ph idx="1" type="body"/>
          </p:nvPr>
        </p:nvSpPr>
        <p:spPr>
          <a:xfrm>
            <a:off x="778600" y="4725850"/>
            <a:ext cx="10217100" cy="16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195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100"/>
              <a:buChar char="•"/>
            </a:pPr>
            <a:r>
              <a:rPr lang="en-US" sz="2100"/>
              <a:t>Probes are placed at the 2 sides of the Main Hall.</a:t>
            </a:r>
            <a:endParaRPr sz="2100"/>
          </a:p>
          <a:p>
            <a:pPr indent="-3619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-US" sz="2100"/>
              <a:t>WiFiMon is able to detect Wi-Fi performance degradation:</a:t>
            </a:r>
            <a:br>
              <a:rPr lang="en-US" sz="2100"/>
            </a:br>
            <a:r>
              <a:rPr lang="en-US" sz="2100"/>
              <a:t>9:00 - 10:15 (Opening Plenary in the Main Hall)</a:t>
            </a:r>
            <a:br>
              <a:rPr lang="en-US" sz="2100"/>
            </a:br>
            <a:r>
              <a:rPr lang="en-US" sz="2100"/>
              <a:t>14:45 - 17:00 (Evening sessions and evening plenary in the Main Hall)</a:t>
            </a:r>
            <a:endParaRPr sz="2100"/>
          </a:p>
          <a:p>
            <a:pPr indent="-3619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-US" sz="2100"/>
              <a:t>Both probes in the room follow the same patterns</a:t>
            </a:r>
            <a:endParaRPr sz="2100"/>
          </a:p>
        </p:txBody>
      </p:sp>
      <p:sp>
        <p:nvSpPr>
          <p:cNvPr id="522" name="Google Shape;522;p72"/>
          <p:cNvSpPr txBox="1"/>
          <p:nvPr>
            <p:ph type="title"/>
          </p:nvPr>
        </p:nvSpPr>
        <p:spPr>
          <a:xfrm>
            <a:off x="998900" y="705175"/>
            <a:ext cx="43458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2880"/>
              <a:buFont typeface="Calibri"/>
              <a:buNone/>
            </a:pPr>
            <a:r>
              <a:rPr lang="en-US" sz="2880"/>
              <a:t>Monitoring the Main Hall (HW Probes #2 and #5)</a:t>
            </a:r>
            <a:endParaRPr sz="2880"/>
          </a:p>
        </p:txBody>
      </p:sp>
      <p:pic>
        <p:nvPicPr>
          <p:cNvPr id="523" name="Google Shape;523;p72"/>
          <p:cNvPicPr preferRelativeResize="0"/>
          <p:nvPr/>
        </p:nvPicPr>
        <p:blipFill rotWithShape="1">
          <a:blip r:embed="rId3">
            <a:alphaModFix/>
          </a:blip>
          <a:srcRect b="11401" l="2172" r="1644" t="0"/>
          <a:stretch/>
        </p:blipFill>
        <p:spPr>
          <a:xfrm>
            <a:off x="43125" y="1333233"/>
            <a:ext cx="5486401" cy="3240217"/>
          </a:xfrm>
          <a:prstGeom prst="rect">
            <a:avLst/>
          </a:prstGeom>
          <a:noFill/>
          <a:ln>
            <a:noFill/>
          </a:ln>
        </p:spPr>
      </p:pic>
      <p:pic>
        <p:nvPicPr>
          <p:cNvPr id="524" name="Google Shape;524;p72"/>
          <p:cNvPicPr preferRelativeResize="0"/>
          <p:nvPr/>
        </p:nvPicPr>
        <p:blipFill rotWithShape="1">
          <a:blip r:embed="rId4">
            <a:alphaModFix/>
          </a:blip>
          <a:srcRect b="11401" l="2036" r="1456" t="0"/>
          <a:stretch/>
        </p:blipFill>
        <p:spPr>
          <a:xfrm>
            <a:off x="5605725" y="1379300"/>
            <a:ext cx="5538175" cy="311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73"/>
          <p:cNvSpPr txBox="1"/>
          <p:nvPr>
            <p:ph idx="1" type="body"/>
          </p:nvPr>
        </p:nvSpPr>
        <p:spPr>
          <a:xfrm>
            <a:off x="998900" y="5312325"/>
            <a:ext cx="9182700" cy="9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195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100"/>
              <a:buChar char="•"/>
            </a:pPr>
            <a:r>
              <a:rPr lang="en-US" sz="2100"/>
              <a:t>Crowdsourced measurements follow the same trends with deterministic ones.</a:t>
            </a:r>
            <a:endParaRPr sz="2100"/>
          </a:p>
          <a:p>
            <a:pPr indent="-3619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-US" sz="2100"/>
              <a:t>Presumably, people visit the Symposium Agenda when new sessions start</a:t>
            </a:r>
            <a:endParaRPr sz="2100"/>
          </a:p>
        </p:txBody>
      </p:sp>
      <p:sp>
        <p:nvSpPr>
          <p:cNvPr id="530" name="Google Shape;530;p73"/>
          <p:cNvSpPr txBox="1"/>
          <p:nvPr>
            <p:ph type="title"/>
          </p:nvPr>
        </p:nvSpPr>
        <p:spPr>
          <a:xfrm>
            <a:off x="998895" y="705164"/>
            <a:ext cx="98946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2880"/>
              <a:buFont typeface="Calibri"/>
              <a:buNone/>
            </a:pPr>
            <a:r>
              <a:rPr lang="en-US" sz="2880"/>
              <a:t>Crowdsourced Measurements</a:t>
            </a:r>
            <a:endParaRPr sz="2880"/>
          </a:p>
        </p:txBody>
      </p:sp>
      <p:pic>
        <p:nvPicPr>
          <p:cNvPr id="531" name="Google Shape;531;p73"/>
          <p:cNvPicPr preferRelativeResize="0"/>
          <p:nvPr/>
        </p:nvPicPr>
        <p:blipFill rotWithShape="1">
          <a:blip r:embed="rId3">
            <a:alphaModFix/>
          </a:blip>
          <a:srcRect b="3352" l="0" r="0" t="0"/>
          <a:stretch/>
        </p:blipFill>
        <p:spPr>
          <a:xfrm>
            <a:off x="986550" y="1217325"/>
            <a:ext cx="8687450" cy="422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74"/>
          <p:cNvSpPr txBox="1"/>
          <p:nvPr>
            <p:ph type="title"/>
          </p:nvPr>
        </p:nvSpPr>
        <p:spPr>
          <a:xfrm>
            <a:off x="998895" y="705164"/>
            <a:ext cx="98946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2880"/>
              <a:buFont typeface="Calibri"/>
              <a:buNone/>
            </a:pPr>
            <a:r>
              <a:rPr lang="en-US" sz="2880"/>
              <a:t>Correlation with Wireless Metrics </a:t>
            </a:r>
            <a:endParaRPr sz="288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2880"/>
              <a:buFont typeface="Calibri"/>
              <a:buNone/>
            </a:pPr>
            <a:r>
              <a:rPr lang="en-US" sz="2880"/>
              <a:t>from HW Probes</a:t>
            </a:r>
            <a:endParaRPr sz="2880"/>
          </a:p>
        </p:txBody>
      </p:sp>
      <p:sp>
        <p:nvSpPr>
          <p:cNvPr id="537" name="Google Shape;537;p74"/>
          <p:cNvSpPr txBox="1"/>
          <p:nvPr>
            <p:ph idx="1" type="body"/>
          </p:nvPr>
        </p:nvSpPr>
        <p:spPr>
          <a:xfrm>
            <a:off x="998900" y="4890875"/>
            <a:ext cx="9565800" cy="88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905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1E4E79"/>
              </a:buClr>
              <a:buSzPts val="1990"/>
              <a:buChar char="•"/>
            </a:pPr>
            <a:r>
              <a:rPr lang="en-US" sz="1990"/>
              <a:t>Throughput measurements do not necessarily follow the trends or Wlan metrics</a:t>
            </a:r>
            <a:endParaRPr sz="1990"/>
          </a:p>
          <a:p>
            <a:pPr indent="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US" sz="1990"/>
              <a:t> - HW Probe 1 has the best link quality, but lower throughput</a:t>
            </a:r>
            <a:endParaRPr sz="1990"/>
          </a:p>
          <a:p>
            <a:pPr indent="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US" sz="1990"/>
              <a:t> - HW Probe 5 has lower link quality, but better throughputs</a:t>
            </a:r>
            <a:endParaRPr sz="1990"/>
          </a:p>
          <a:p>
            <a:pPr indent="-1905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1E4E79"/>
              </a:buClr>
              <a:buSzPts val="1990"/>
              <a:buChar char="•"/>
            </a:pPr>
            <a:r>
              <a:rPr lang="en-US" sz="1990"/>
              <a:t>Deterministic &amp; Crowdsourced measurements are essential to conclude about Wi-Fi performance</a:t>
            </a:r>
            <a:endParaRPr sz="1990"/>
          </a:p>
        </p:txBody>
      </p:sp>
      <p:pic>
        <p:nvPicPr>
          <p:cNvPr id="538" name="Google Shape;538;p7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6975" y="1270339"/>
            <a:ext cx="8496300" cy="348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75"/>
          <p:cNvSpPr txBox="1"/>
          <p:nvPr>
            <p:ph type="title"/>
          </p:nvPr>
        </p:nvSpPr>
        <p:spPr>
          <a:xfrm>
            <a:off x="998895" y="705164"/>
            <a:ext cx="9894600" cy="430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WiFiMon demo</a:t>
            </a:r>
            <a:endParaRPr/>
          </a:p>
        </p:txBody>
      </p:sp>
      <p:sp>
        <p:nvSpPr>
          <p:cNvPr id="545" name="Google Shape;545;p75"/>
          <p:cNvSpPr txBox="1"/>
          <p:nvPr>
            <p:ph idx="1" type="body"/>
          </p:nvPr>
        </p:nvSpPr>
        <p:spPr>
          <a:xfrm>
            <a:off x="998895" y="1428050"/>
            <a:ext cx="86337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The WiFiMon UI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Kibana WiFiMon Dashboards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Example of a WiFiMon measurement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Correlation with RADIUS Logs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Metrics from WiFiMon Hardware Probes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76"/>
          <p:cNvSpPr txBox="1"/>
          <p:nvPr>
            <p:ph type="title"/>
          </p:nvPr>
        </p:nvSpPr>
        <p:spPr>
          <a:xfrm>
            <a:off x="998895" y="705164"/>
            <a:ext cx="98946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2880"/>
              <a:buFont typeface="Calibri"/>
              <a:buNone/>
            </a:pPr>
            <a:r>
              <a:rPr lang="en-US" sz="2880"/>
              <a:t>WiFiMon - Highlighted Details </a:t>
            </a:r>
            <a:endParaRPr sz="2880"/>
          </a:p>
        </p:txBody>
      </p:sp>
      <p:sp>
        <p:nvSpPr>
          <p:cNvPr id="551" name="Google Shape;551;p76"/>
          <p:cNvSpPr txBox="1"/>
          <p:nvPr>
            <p:ph idx="1" type="body"/>
          </p:nvPr>
        </p:nvSpPr>
        <p:spPr>
          <a:xfrm>
            <a:off x="998895" y="1428050"/>
            <a:ext cx="86337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74015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290"/>
              <a:buChar char="•"/>
            </a:pPr>
            <a:r>
              <a:rPr b="1" lang="en-US" sz="2290"/>
              <a:t>Crowd sourced</a:t>
            </a:r>
            <a:r>
              <a:rPr lang="en-US" sz="2290"/>
              <a:t> network performance management</a:t>
            </a:r>
            <a:endParaRPr sz="2290"/>
          </a:p>
          <a:p>
            <a:pPr indent="-374015" lvl="1" marL="9144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290"/>
              <a:buChar char="•"/>
            </a:pPr>
            <a:r>
              <a:rPr lang="en-US" sz="2290"/>
              <a:t>Opportunistic and Deterministic performance measurement</a:t>
            </a:r>
            <a:endParaRPr sz="2290"/>
          </a:p>
          <a:p>
            <a:pPr indent="-374015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290"/>
              <a:buChar char="•"/>
            </a:pPr>
            <a:r>
              <a:rPr b="1" lang="en-US" sz="2290"/>
              <a:t>HWprobes, SWprobes</a:t>
            </a:r>
            <a:endParaRPr b="1" sz="2290"/>
          </a:p>
          <a:p>
            <a:pPr indent="-374015" lvl="1" marL="9144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290"/>
              <a:buChar char="•"/>
            </a:pPr>
            <a:r>
              <a:rPr lang="en-US" sz="2290"/>
              <a:t>Metrics:  </a:t>
            </a:r>
            <a:endParaRPr sz="2290"/>
          </a:p>
          <a:p>
            <a:pPr indent="-374014" lvl="2" marL="1371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290"/>
              <a:buChar char="•"/>
            </a:pPr>
            <a:r>
              <a:rPr lang="en-US" sz="2290"/>
              <a:t>Bandwidth, Latency, Signal Strength, Link Quality...</a:t>
            </a:r>
            <a:endParaRPr sz="2290"/>
          </a:p>
          <a:p>
            <a:pPr indent="-374014" lvl="2" marL="1371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290"/>
              <a:buChar char="•"/>
            </a:pPr>
            <a:r>
              <a:rPr lang="en-US" sz="2290"/>
              <a:t>Test tools: JS, NetTest, Akamai Boomerang Speedtest</a:t>
            </a:r>
            <a:endParaRPr sz="2290"/>
          </a:p>
          <a:p>
            <a:pPr indent="-374015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290"/>
              <a:buChar char="•"/>
            </a:pPr>
            <a:r>
              <a:rPr b="1" lang="en-US" sz="2290"/>
              <a:t>Infrastructure</a:t>
            </a:r>
            <a:r>
              <a:rPr lang="en-US" sz="2290"/>
              <a:t> (Building Blocks)</a:t>
            </a:r>
            <a:endParaRPr sz="2290"/>
          </a:p>
          <a:p>
            <a:pPr indent="-374015" lvl="1" marL="9144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290"/>
              <a:buChar char="•"/>
            </a:pPr>
            <a:r>
              <a:rPr lang="en-US" sz="2290"/>
              <a:t>HW/SW probes, WAS, WTS, UI (Monitoring ELK Cluster)</a:t>
            </a:r>
            <a:endParaRPr sz="2290"/>
          </a:p>
          <a:p>
            <a:pPr indent="-374015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290"/>
              <a:buChar char="•"/>
            </a:pPr>
            <a:r>
              <a:rPr b="1" lang="en-US" sz="2290"/>
              <a:t>Correlation</a:t>
            </a:r>
            <a:r>
              <a:rPr lang="en-US" sz="2290"/>
              <a:t> - Triangulation: Performance per AP/User</a:t>
            </a:r>
            <a:endParaRPr sz="2290"/>
          </a:p>
          <a:p>
            <a:pPr indent="-374015" lvl="1" marL="9144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290"/>
              <a:buChar char="•"/>
            </a:pPr>
            <a:r>
              <a:rPr lang="en-US" sz="2290"/>
              <a:t>Valid network session ⇐  Session Time Stamp</a:t>
            </a:r>
            <a:endParaRPr sz="2290"/>
          </a:p>
          <a:p>
            <a:pPr indent="-374015" lvl="1" marL="9144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290"/>
              <a:buChar char="•"/>
            </a:pPr>
            <a:r>
              <a:rPr lang="en-US" sz="2290"/>
              <a:t>Performance Results ⇐ HW and SW probes</a:t>
            </a:r>
            <a:endParaRPr sz="2290"/>
          </a:p>
          <a:p>
            <a:pPr indent="-374015" lvl="1" marL="9144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290"/>
              <a:buChar char="•"/>
            </a:pPr>
            <a:r>
              <a:rPr lang="en-US" sz="2290"/>
              <a:t>Access Point Identifier ⇐ AP-ID</a:t>
            </a:r>
            <a:endParaRPr sz="2290"/>
          </a:p>
          <a:p>
            <a:pPr indent="-374015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290"/>
              <a:buChar char="•"/>
            </a:pPr>
            <a:r>
              <a:rPr b="1" lang="en-US" sz="2290"/>
              <a:t>Privacy protection</a:t>
            </a:r>
            <a:r>
              <a:rPr lang="en-US" sz="2290"/>
              <a:t> - Correlation of anonymised data  </a:t>
            </a:r>
            <a:endParaRPr sz="2290"/>
          </a:p>
          <a:p>
            <a:pPr indent="-374015" lvl="1" marL="9144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290"/>
              <a:buChar char="•"/>
            </a:pPr>
            <a:r>
              <a:rPr lang="en-US" sz="2290"/>
              <a:t>Anonymisation at Logstash + RADIUS/DHCP logs over TLS </a:t>
            </a:r>
            <a:endParaRPr sz="2290"/>
          </a:p>
          <a:p>
            <a:pPr indent="-374015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290"/>
              <a:buChar char="•"/>
            </a:pPr>
            <a:r>
              <a:rPr b="1" lang="en-US" sz="2290"/>
              <a:t>WiFiMon Service</a:t>
            </a:r>
            <a:endParaRPr b="1" sz="2290"/>
          </a:p>
          <a:p>
            <a:pPr indent="-374015" lvl="1" marL="9144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290"/>
              <a:buChar char="•"/>
            </a:pPr>
            <a:r>
              <a:rPr lang="en-US" sz="2290"/>
              <a:t>SW Image / Central WAS offered by NMaaS</a:t>
            </a:r>
            <a:endParaRPr sz="2290"/>
          </a:p>
          <a:p>
            <a:pPr indent="-374015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290"/>
              <a:buChar char="•"/>
            </a:pPr>
            <a:r>
              <a:rPr b="1" lang="en-US" sz="2290"/>
              <a:t>Real Prototype tests</a:t>
            </a:r>
            <a:endParaRPr b="1" sz="2290"/>
          </a:p>
          <a:p>
            <a:pPr indent="-374015" lvl="1" marL="9144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290"/>
              <a:buChar char="•"/>
            </a:pPr>
            <a:r>
              <a:rPr lang="en-US" sz="2290"/>
              <a:t>TNC2019 / GEANT Symposium 2020</a:t>
            </a:r>
            <a:endParaRPr sz="2290"/>
          </a:p>
          <a:p>
            <a:pPr indent="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29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590"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59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4"/>
          <p:cNvSpPr txBox="1"/>
          <p:nvPr>
            <p:ph type="title"/>
          </p:nvPr>
        </p:nvSpPr>
        <p:spPr>
          <a:xfrm>
            <a:off x="998895" y="705164"/>
            <a:ext cx="9894723" cy="4309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2880"/>
              <a:buFont typeface="Calibri"/>
              <a:buNone/>
            </a:pPr>
            <a:r>
              <a:rPr lang="en-US" sz="2880"/>
              <a:t>Why a system for WiFi monitoring?</a:t>
            </a:r>
            <a:endParaRPr sz="2880"/>
          </a:p>
        </p:txBody>
      </p:sp>
      <p:sp>
        <p:nvSpPr>
          <p:cNvPr id="309" name="Google Shape;309;p44"/>
          <p:cNvSpPr txBox="1"/>
          <p:nvPr>
            <p:ph idx="1" type="body"/>
          </p:nvPr>
        </p:nvSpPr>
        <p:spPr>
          <a:xfrm>
            <a:off x="998895" y="1656650"/>
            <a:ext cx="93861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2590"/>
              <a:buChar char="•"/>
            </a:pPr>
            <a:r>
              <a:rPr lang="en-US" sz="2590"/>
              <a:t>WiFi is among the most popular network access methods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1E4E79"/>
              </a:buClr>
              <a:buSzPts val="2590"/>
              <a:buChar char="•"/>
            </a:pPr>
            <a:r>
              <a:rPr lang="en-US" sz="2590"/>
              <a:t>Measuring the performance of the WiFi networks is challenging:</a:t>
            </a:r>
            <a:endParaRPr/>
          </a:p>
          <a:p>
            <a:pPr indent="-228600" lvl="1" marL="6858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220"/>
              <a:buChar char="•"/>
            </a:pPr>
            <a:r>
              <a:rPr lang="en-US" sz="2220"/>
              <a:t>Air is a shared medium – other users and their usage patterns</a:t>
            </a:r>
            <a:endParaRPr sz="2220"/>
          </a:p>
          <a:p>
            <a:pPr indent="-228600" lvl="1" marL="6858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220"/>
              <a:buChar char="•"/>
            </a:pPr>
            <a:r>
              <a:rPr lang="en-US" sz="2220"/>
              <a:t>Physical obstacles</a:t>
            </a:r>
            <a:endParaRPr/>
          </a:p>
          <a:p>
            <a:pPr indent="-228600" lvl="1" marL="6858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220"/>
              <a:buChar char="•"/>
            </a:pPr>
            <a:r>
              <a:rPr lang="en-US" sz="2220"/>
              <a:t>Other networks</a:t>
            </a:r>
            <a:endParaRPr/>
          </a:p>
          <a:p>
            <a:pPr indent="-228600" lvl="1" marL="6858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220"/>
              <a:buChar char="•"/>
            </a:pPr>
            <a:r>
              <a:rPr lang="en-US" sz="2220"/>
              <a:t>type of antenna, positioning, signal reflection, diffraction, refraction…</a:t>
            </a:r>
            <a:endParaRPr sz="2220"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1E4E79"/>
              </a:buClr>
              <a:buSzPts val="2590"/>
              <a:buChar char="•"/>
            </a:pPr>
            <a:r>
              <a:rPr lang="en-US" sz="2590"/>
              <a:t>Measuring only signal strength or link quality from fixed points is not sufficient to get the impression about the Quality of user’s Experience (QoE)</a:t>
            </a:r>
            <a:endParaRPr sz="2590"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1E4E79"/>
              </a:buClr>
              <a:buSzPts val="2590"/>
              <a:buChar char="•"/>
            </a:pPr>
            <a:r>
              <a:rPr lang="en-US" sz="2590"/>
              <a:t>Vendor solutions – closed and focused on the network equipment (APs) </a:t>
            </a:r>
            <a:endParaRPr sz="259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5"/>
          <p:cNvSpPr txBox="1"/>
          <p:nvPr>
            <p:ph type="title"/>
          </p:nvPr>
        </p:nvSpPr>
        <p:spPr>
          <a:xfrm>
            <a:off x="998895" y="705164"/>
            <a:ext cx="9894723" cy="4309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2880"/>
              <a:buFont typeface="Calibri"/>
              <a:buNone/>
            </a:pPr>
            <a:r>
              <a:rPr lang="en-US" sz="2880"/>
              <a:t>What WiFiMon offers?</a:t>
            </a:r>
            <a:endParaRPr sz="2880"/>
          </a:p>
        </p:txBody>
      </p:sp>
      <p:sp>
        <p:nvSpPr>
          <p:cNvPr id="315" name="Google Shape;315;p45"/>
          <p:cNvSpPr txBox="1"/>
          <p:nvPr>
            <p:ph idx="1" type="body"/>
          </p:nvPr>
        </p:nvSpPr>
        <p:spPr>
          <a:xfrm>
            <a:off x="998895" y="1580450"/>
            <a:ext cx="86337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2800"/>
              <a:buChar char="•"/>
            </a:pPr>
            <a:r>
              <a:rPr lang="en-US"/>
              <a:t>It is a vendor-independent, open-source monitoring tool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E4E79"/>
              </a:buClr>
              <a:buSzPts val="2800"/>
              <a:buChar char="•"/>
            </a:pPr>
            <a:r>
              <a:rPr lang="en-US"/>
              <a:t>It is transparent to the users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E4E79"/>
              </a:buClr>
              <a:buSzPts val="2800"/>
              <a:buChar char="•"/>
            </a:pPr>
            <a:r>
              <a:rPr lang="en-US"/>
              <a:t>It creates a low network overhead (active monitoring tool)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E4E79"/>
              </a:buClr>
              <a:buSzPts val="2800"/>
              <a:buChar char="•"/>
            </a:pPr>
            <a:r>
              <a:rPr lang="en-US"/>
              <a:t>It captures user’s perception of the network quality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E4E79"/>
              </a:buClr>
              <a:buSzPts val="2800"/>
              <a:buChar char="•"/>
            </a:pPr>
            <a:r>
              <a:rPr lang="en-US"/>
              <a:t>It provides metrics like: throughput, latency, signal strength, link quality,…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E4E79"/>
              </a:buClr>
              <a:buSzPts val="2800"/>
              <a:buChar char="•"/>
            </a:pPr>
            <a:r>
              <a:rPr lang="en-US"/>
              <a:t>It is built upon the well-known open-source tools like: ELK, Akamai Boomerang, SpeedTest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E4E79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6"/>
          <p:cNvSpPr txBox="1"/>
          <p:nvPr>
            <p:ph type="title"/>
          </p:nvPr>
        </p:nvSpPr>
        <p:spPr>
          <a:xfrm>
            <a:off x="998895" y="705164"/>
            <a:ext cx="9894723" cy="4309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2880"/>
              <a:buFont typeface="Calibri"/>
              <a:buNone/>
            </a:pPr>
            <a:r>
              <a:rPr lang="en-US" sz="2880"/>
              <a:t>WiFiMon – brief history</a:t>
            </a:r>
            <a:endParaRPr sz="2880"/>
          </a:p>
        </p:txBody>
      </p:sp>
      <p:sp>
        <p:nvSpPr>
          <p:cNvPr id="321" name="Google Shape;321;p46"/>
          <p:cNvSpPr txBox="1"/>
          <p:nvPr>
            <p:ph idx="1" type="body"/>
          </p:nvPr>
        </p:nvSpPr>
        <p:spPr>
          <a:xfrm>
            <a:off x="998900" y="1992275"/>
            <a:ext cx="9386100" cy="4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2590"/>
              <a:buChar char="•"/>
            </a:pPr>
            <a:r>
              <a:rPr lang="en-US" sz="2590"/>
              <a:t>Idea from GN4-1 – how to capture the user’s perception of the WiFi network performance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1E4E79"/>
              </a:buClr>
              <a:buSzPts val="2590"/>
              <a:buChar char="•"/>
            </a:pPr>
            <a:r>
              <a:rPr lang="en-US" sz="2590"/>
              <a:t>Development in GN4-2 – crowdsourced WiFi monitoring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1E4E79"/>
              </a:buClr>
              <a:buSzPts val="2590"/>
              <a:buChar char="•"/>
            </a:pPr>
            <a:r>
              <a:rPr lang="en-US" sz="2590"/>
              <a:t>New features in GN4-3 – fixed hardware probes</a:t>
            </a:r>
            <a:endParaRPr/>
          </a:p>
          <a:p>
            <a:pPr indent="-228600" lvl="1" marL="6858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220"/>
              <a:buChar char="•"/>
            </a:pPr>
            <a:r>
              <a:rPr lang="en-US" sz="2220"/>
              <a:t>The same tools as for the crowdsourced monitoring</a:t>
            </a:r>
            <a:endParaRPr/>
          </a:p>
          <a:p>
            <a:pPr indent="-228600" lvl="1" marL="6858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220"/>
              <a:buChar char="•"/>
            </a:pPr>
            <a:r>
              <a:rPr lang="en-US" sz="2220"/>
              <a:t>Information about the signal strength and quality</a:t>
            </a:r>
            <a:endParaRPr/>
          </a:p>
          <a:p>
            <a:pPr indent="-228600" lvl="1" marL="6858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220"/>
              <a:buChar char="•"/>
            </a:pPr>
            <a:r>
              <a:rPr lang="en-US" sz="2220"/>
              <a:t>Correlation with RADIUS logs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1E4E79"/>
              </a:buClr>
              <a:buSzPts val="2590"/>
              <a:buChar char="•"/>
            </a:pPr>
            <a:r>
              <a:rPr lang="en-US" sz="2590"/>
              <a:t>GEANT service since July 2020</a:t>
            </a:r>
            <a:endParaRPr/>
          </a:p>
          <a:p>
            <a:pPr indent="-64135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1E4E79"/>
              </a:buClr>
              <a:buSzPts val="2590"/>
              <a:buNone/>
            </a:pPr>
            <a:r>
              <a:t/>
            </a:r>
            <a:endParaRPr sz="259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7"/>
          <p:cNvSpPr txBox="1"/>
          <p:nvPr>
            <p:ph type="title"/>
          </p:nvPr>
        </p:nvSpPr>
        <p:spPr>
          <a:xfrm>
            <a:off x="998895" y="705164"/>
            <a:ext cx="9894723" cy="4309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2880"/>
              <a:buFont typeface="Calibri"/>
              <a:buNone/>
            </a:pPr>
            <a:r>
              <a:rPr lang="en-US" sz="2880"/>
              <a:t>WiFiMon building blocks and operation</a:t>
            </a:r>
            <a:endParaRPr sz="2880"/>
          </a:p>
        </p:txBody>
      </p:sp>
      <p:sp>
        <p:nvSpPr>
          <p:cNvPr id="327" name="Google Shape;327;p47"/>
          <p:cNvSpPr txBox="1"/>
          <p:nvPr>
            <p:ph idx="1" type="body"/>
          </p:nvPr>
        </p:nvSpPr>
        <p:spPr>
          <a:xfrm>
            <a:off x="998892" y="1401818"/>
            <a:ext cx="46182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2800"/>
              <a:buChar char="•"/>
            </a:pPr>
            <a:r>
              <a:rPr lang="en-US"/>
              <a:t>Client – any user’s device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41B47"/>
              </a:buClr>
              <a:buSzPts val="2800"/>
              <a:buChar char="•"/>
            </a:pPr>
            <a:r>
              <a:rPr lang="en-US">
                <a:solidFill>
                  <a:srgbClr val="741B47"/>
                </a:solidFill>
              </a:rPr>
              <a:t>WHP – WiFiMon hardware probe (rPi)</a:t>
            </a:r>
            <a:endParaRPr>
              <a:solidFill>
                <a:srgbClr val="741B47"/>
              </a:solidFill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41B47"/>
              </a:buClr>
              <a:buSzPts val="2800"/>
              <a:buChar char="•"/>
            </a:pPr>
            <a:r>
              <a:rPr lang="en-US">
                <a:solidFill>
                  <a:srgbClr val="741B47"/>
                </a:solidFill>
              </a:rPr>
              <a:t>WTS – WiFiMon Test Server - measurements</a:t>
            </a:r>
            <a:endParaRPr>
              <a:solidFill>
                <a:srgbClr val="741B47"/>
              </a:solidFill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41B47"/>
              </a:buClr>
              <a:buSzPts val="2800"/>
              <a:buChar char="•"/>
            </a:pPr>
            <a:r>
              <a:rPr lang="en-US">
                <a:solidFill>
                  <a:srgbClr val="741B47"/>
                </a:solidFill>
              </a:rPr>
              <a:t>WAS – WiFiMon Analysis Server (ELK)</a:t>
            </a:r>
            <a:endParaRPr>
              <a:solidFill>
                <a:srgbClr val="741B47"/>
              </a:solidFill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E4E79"/>
              </a:buClr>
              <a:buSzPts val="2800"/>
              <a:buChar char="•"/>
            </a:pPr>
            <a:r>
              <a:rPr lang="en-US"/>
              <a:t>Site – popular web site (University, captive portal,…)</a:t>
            </a:r>
            <a:endParaRPr/>
          </a:p>
        </p:txBody>
      </p:sp>
      <p:sp>
        <p:nvSpPr>
          <p:cNvPr id="328" name="Google Shape;328;p47"/>
          <p:cNvSpPr/>
          <p:nvPr/>
        </p:nvSpPr>
        <p:spPr>
          <a:xfrm>
            <a:off x="9498874" y="2164079"/>
            <a:ext cx="1084218" cy="627017"/>
          </a:xfrm>
          <a:prstGeom prst="rect">
            <a:avLst/>
          </a:prstGeom>
          <a:solidFill>
            <a:srgbClr val="F7CAAC"/>
          </a:solidFill>
          <a:ln cap="flat" cmpd="sng" w="127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r" dir="81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WAS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9" name="Google Shape;329;p47"/>
          <p:cNvSpPr/>
          <p:nvPr/>
        </p:nvSpPr>
        <p:spPr>
          <a:xfrm>
            <a:off x="9559834" y="3572681"/>
            <a:ext cx="1084218" cy="627017"/>
          </a:xfrm>
          <a:prstGeom prst="rect">
            <a:avLst/>
          </a:prstGeom>
          <a:solidFill>
            <a:srgbClr val="F7CAAC"/>
          </a:solidFill>
          <a:ln cap="flat" cmpd="sng" w="127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r" dir="81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WTS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0" name="Google Shape;330;p47"/>
          <p:cNvSpPr/>
          <p:nvPr/>
        </p:nvSpPr>
        <p:spPr>
          <a:xfrm>
            <a:off x="7317380" y="2164079"/>
            <a:ext cx="1084218" cy="627017"/>
          </a:xfrm>
          <a:prstGeom prst="rect">
            <a:avLst/>
          </a:prstGeom>
          <a:solidFill>
            <a:srgbClr val="F7CAAC"/>
          </a:solidFill>
          <a:ln cap="flat" cmpd="sng" w="127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r" dir="81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Some site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1" name="Google Shape;331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6167848" y="3572682"/>
            <a:ext cx="1691641" cy="1691641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Google Shape;332;p47"/>
          <p:cNvSpPr/>
          <p:nvPr/>
        </p:nvSpPr>
        <p:spPr>
          <a:xfrm>
            <a:off x="5462451" y="5081451"/>
            <a:ext cx="1084218" cy="627017"/>
          </a:xfrm>
          <a:prstGeom prst="rect">
            <a:avLst/>
          </a:prstGeom>
          <a:solidFill>
            <a:srgbClr val="F7CAAC"/>
          </a:solidFill>
          <a:ln cap="flat" cmpd="sng" w="127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r" dir="81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47"/>
          <p:cNvSpPr/>
          <p:nvPr/>
        </p:nvSpPr>
        <p:spPr>
          <a:xfrm>
            <a:off x="6648995" y="5233850"/>
            <a:ext cx="1084218" cy="627017"/>
          </a:xfrm>
          <a:prstGeom prst="rect">
            <a:avLst/>
          </a:prstGeom>
          <a:solidFill>
            <a:srgbClr val="F7CAAC"/>
          </a:solidFill>
          <a:ln cap="flat" cmpd="sng" w="127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r" dir="81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34" name="Google Shape;334;p47"/>
          <p:cNvCxnSpPr/>
          <p:nvPr/>
        </p:nvCxnSpPr>
        <p:spPr>
          <a:xfrm rot="-5400000">
            <a:off x="5843460" y="3087250"/>
            <a:ext cx="2050800" cy="17286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lg" w="lg" type="stealth"/>
          </a:ln>
        </p:spPr>
      </p:cxnSp>
      <p:cxnSp>
        <p:nvCxnSpPr>
          <p:cNvPr id="335" name="Google Shape;335;p47"/>
          <p:cNvCxnSpPr/>
          <p:nvPr/>
        </p:nvCxnSpPr>
        <p:spPr>
          <a:xfrm rot="5400000">
            <a:off x="5461431" y="3120931"/>
            <a:ext cx="2050800" cy="16611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lg" w="lg" type="stealth"/>
          </a:ln>
        </p:spPr>
      </p:cxnSp>
      <p:cxnSp>
        <p:nvCxnSpPr>
          <p:cNvPr id="336" name="Google Shape;336;p47"/>
          <p:cNvCxnSpPr/>
          <p:nvPr/>
        </p:nvCxnSpPr>
        <p:spPr>
          <a:xfrm flipH="1" rot="10800000">
            <a:off x="6283234" y="3886189"/>
            <a:ext cx="3056709" cy="1090761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lg" w="lg" type="stealth"/>
            <a:tailEnd len="lg" w="lg" type="stealth"/>
          </a:ln>
        </p:spPr>
      </p:cxnSp>
      <p:sp>
        <p:nvSpPr>
          <p:cNvPr id="337" name="Google Shape;337;p47"/>
          <p:cNvSpPr txBox="1"/>
          <p:nvPr/>
        </p:nvSpPr>
        <p:spPr>
          <a:xfrm>
            <a:off x="7444512" y="3516857"/>
            <a:ext cx="57740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visit</a:t>
            </a:r>
            <a:endParaRPr b="1" i="0" sz="1800" u="none" cap="none" strike="noStrike">
              <a:solidFill>
                <a:srgbClr val="2E75B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8" name="Google Shape;338;p47"/>
          <p:cNvSpPr txBox="1"/>
          <p:nvPr/>
        </p:nvSpPr>
        <p:spPr>
          <a:xfrm>
            <a:off x="5897655" y="3582183"/>
            <a:ext cx="86318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jS code</a:t>
            </a:r>
            <a:endParaRPr b="1" i="0" sz="1800" u="none" cap="none" strike="noStrike">
              <a:solidFill>
                <a:srgbClr val="2E75B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9" name="Google Shape;339;p47"/>
          <p:cNvSpPr txBox="1"/>
          <p:nvPr/>
        </p:nvSpPr>
        <p:spPr>
          <a:xfrm>
            <a:off x="7834683" y="4404033"/>
            <a:ext cx="63773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tests</a:t>
            </a:r>
            <a:endParaRPr b="1" i="0" sz="1800" u="none" cap="none" strike="noStrike">
              <a:solidFill>
                <a:srgbClr val="2E75B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40" name="Google Shape;340;p47"/>
          <p:cNvCxnSpPr/>
          <p:nvPr/>
        </p:nvCxnSpPr>
        <p:spPr>
          <a:xfrm flipH="1" rot="10800000">
            <a:off x="7859489" y="4199698"/>
            <a:ext cx="1528354" cy="1034153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lg" w="lg" type="stealth"/>
            <a:tailEnd len="lg" w="lg" type="stealth"/>
          </a:ln>
        </p:spPr>
      </p:cxnSp>
      <p:cxnSp>
        <p:nvCxnSpPr>
          <p:cNvPr id="341" name="Google Shape;341;p47"/>
          <p:cNvCxnSpPr/>
          <p:nvPr/>
        </p:nvCxnSpPr>
        <p:spPr>
          <a:xfrm flipH="1" rot="10800000">
            <a:off x="7317380" y="2926082"/>
            <a:ext cx="2784563" cy="1847283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lg" w="lg" type="stealth"/>
          </a:ln>
        </p:spPr>
      </p:cxnSp>
      <p:sp>
        <p:nvSpPr>
          <p:cNvPr id="342" name="Google Shape;342;p47"/>
          <p:cNvSpPr txBox="1"/>
          <p:nvPr/>
        </p:nvSpPr>
        <p:spPr>
          <a:xfrm>
            <a:off x="8061572" y="3498199"/>
            <a:ext cx="8217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results</a:t>
            </a:r>
            <a:endParaRPr b="1" i="0" sz="1800" u="none" cap="none" strike="noStrike">
              <a:solidFill>
                <a:srgbClr val="2E75B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7" name="Google Shape;347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62932" y="1417322"/>
            <a:ext cx="3996928" cy="2436223"/>
          </a:xfrm>
          <a:prstGeom prst="rect">
            <a:avLst/>
          </a:prstGeom>
          <a:noFill/>
          <a:ln>
            <a:noFill/>
          </a:ln>
        </p:spPr>
      </p:pic>
      <p:sp>
        <p:nvSpPr>
          <p:cNvPr id="348" name="Google Shape;348;p48"/>
          <p:cNvSpPr txBox="1"/>
          <p:nvPr>
            <p:ph type="title"/>
          </p:nvPr>
        </p:nvSpPr>
        <p:spPr>
          <a:xfrm>
            <a:off x="998895" y="705164"/>
            <a:ext cx="9894723" cy="4309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2880"/>
              <a:buFont typeface="Calibri"/>
              <a:buNone/>
            </a:pPr>
            <a:r>
              <a:rPr lang="en-US" sz="2880"/>
              <a:t>WiFiMon service model</a:t>
            </a:r>
            <a:endParaRPr sz="2880"/>
          </a:p>
        </p:txBody>
      </p:sp>
      <p:sp>
        <p:nvSpPr>
          <p:cNvPr id="349" name="Google Shape;349;p48"/>
          <p:cNvSpPr txBox="1"/>
          <p:nvPr>
            <p:ph idx="1" type="body"/>
          </p:nvPr>
        </p:nvSpPr>
        <p:spPr>
          <a:xfrm>
            <a:off x="998900" y="1806875"/>
            <a:ext cx="80715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Two service delivery options:</a:t>
            </a:r>
            <a:endParaRPr sz="2400"/>
          </a:p>
          <a:p>
            <a:pPr indent="-36830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-US" sz="2200"/>
              <a:t>(prefered) Download and install. Support from WiFiMon team. Interested institutions install all the components at their premises</a:t>
            </a:r>
            <a:endParaRPr sz="2200"/>
          </a:p>
          <a:p>
            <a:pPr indent="-36830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-US" sz="2200"/>
              <a:t>If needed (for testing/trying) WiFiMon team offers a central WiFiMon WAS instance per institution on NMaaS (dockerized application store)</a:t>
            </a:r>
            <a:endParaRPr sz="2200"/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With Option 1 there is no p</a:t>
            </a:r>
            <a:r>
              <a:rPr lang="en-US" sz="2400"/>
              <a:t>ersonal data and PII sharing with the third party. WiFiMon offers data protection and pseudonymisation methods as will be described.</a:t>
            </a:r>
            <a:endParaRPr sz="2400"/>
          </a:p>
          <a:p>
            <a:pPr indent="-4064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400"/>
              <a:t>If you are interested</a:t>
            </a:r>
            <a:r>
              <a:rPr lang="en-US" sz="2400"/>
              <a:t>, register at (our mailing lists) you will get news, updates, new feature description: </a:t>
            </a:r>
            <a:r>
              <a:rPr lang="en-US" sz="2400" u="sng">
                <a:solidFill>
                  <a:schemeClr val="hlink"/>
                </a:solidFill>
                <a:hlinkClick r:id="rId4"/>
              </a:rPr>
              <a:t>https://www.geant.org/wifimon/Pages/Register.aspx</a:t>
            </a:r>
            <a:r>
              <a:rPr lang="en-US" sz="2400"/>
              <a:t> </a:t>
            </a:r>
            <a:endParaRPr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49"/>
          <p:cNvSpPr txBox="1"/>
          <p:nvPr>
            <p:ph type="title"/>
          </p:nvPr>
        </p:nvSpPr>
        <p:spPr>
          <a:xfrm>
            <a:off x="998895" y="705164"/>
            <a:ext cx="9894600" cy="430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WiFiMon resources</a:t>
            </a:r>
            <a:endParaRPr/>
          </a:p>
        </p:txBody>
      </p:sp>
      <p:sp>
        <p:nvSpPr>
          <p:cNvPr id="356" name="Google Shape;356;p49"/>
          <p:cNvSpPr txBox="1"/>
          <p:nvPr>
            <p:ph idx="1" type="body"/>
          </p:nvPr>
        </p:nvSpPr>
        <p:spPr>
          <a:xfrm>
            <a:off x="998900" y="2035475"/>
            <a:ext cx="91539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2800"/>
              <a:buChar char="•"/>
            </a:pPr>
            <a:r>
              <a:rPr lang="en-US"/>
              <a:t>GEANT WiFiMon page: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https://www.geant.org/wifimon/Pages/default.aspx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WiFiMon wiki page: </a:t>
            </a:r>
            <a:r>
              <a:rPr lang="en-US" u="sng">
                <a:solidFill>
                  <a:schemeClr val="hlink"/>
                </a:solidFill>
                <a:hlinkClick r:id="rId4"/>
              </a:rPr>
              <a:t>https://wiki.geant.org/display/WIF</a:t>
            </a:r>
            <a:r>
              <a:rPr lang="en-US"/>
              <a:t>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WiFiMon code: </a:t>
            </a:r>
            <a:r>
              <a:rPr lang="en-US" u="sng">
                <a:solidFill>
                  <a:schemeClr val="hlink"/>
                </a:solidFill>
                <a:hlinkClick r:id="rId5"/>
              </a:rPr>
              <a:t>https://bitbucket.software.geant.org/projects/WFMON/repos/agent/browse</a:t>
            </a:r>
            <a:r>
              <a:rPr lang="en-US"/>
              <a:t>   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Publications and Presentations: </a:t>
            </a:r>
            <a:r>
              <a:rPr lang="en-US" u="sng">
                <a:solidFill>
                  <a:schemeClr val="hlink"/>
                </a:solidFill>
                <a:hlinkClick r:id="rId6"/>
              </a:rPr>
              <a:t>https://wiki.geant.org/display/WIF/WiFiMon+Publications</a:t>
            </a:r>
            <a:r>
              <a:rPr lang="en-US"/>
              <a:t>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ÉANT Presentation Template - January 2019(1)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2_GÉANT Presentation Template - January 2019(1)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GÉANT Presentation Template - January 2019(1)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1_Custom Design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1_GÉANT Presentation Template - January 2019(1)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