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12192000" cy="6858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Montserrat SemiBold" panose="00000700000000000000" pitchFamily="2" charset="0"/>
      <p:bold r:id="rId31"/>
      <p:boldItalic r:id="rId32"/>
    </p:embeddedFont>
  </p:embeddedFontLst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Slide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CD"/>
              </a:buClr>
              <a:buSzPts val="6000"/>
              <a:buFont typeface="Montserrat SemiBold"/>
              <a:buNone/>
              <a:defRPr sz="6000" i="0" u="none" strike="noStrike" cap="none">
                <a:solidFill>
                  <a:srgbClr val="0058CD"/>
                </a:solidFill>
                <a:latin typeface="Montserrat SemiBold"/>
                <a:ea typeface="Montserrat SemiBold"/>
                <a:cs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_Title Only Alt" userDrawn="1">
  <p:cSld name="1_Title Only 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0" name="Google Shape;50;p13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7077129" y="-1"/>
            <a:ext cx="5114871" cy="1957137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CD"/>
              </a:buClr>
              <a:buSzPts val="4400"/>
              <a:buNone/>
              <a:defRPr sz="4400" i="0" u="none" strike="noStrike" cap="none">
                <a:solidFill>
                  <a:srgbClr val="0058C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lank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/>
          <p:nvPr/>
        </p:nvSpPr>
        <p:spPr bwMode="auto">
          <a:xfrm>
            <a:off x="656216" y="6217920"/>
            <a:ext cx="2022437" cy="4948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lank 1" userDrawn="1">
  <p:cSld name="BLANK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 bwMode="auto">
          <a:xfrm>
            <a:off x="656216" y="6217920"/>
            <a:ext cx="2022300" cy="49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56" name="Google Shape;56;p15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-72475" y="-86975"/>
            <a:ext cx="12316680" cy="697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_Blank Alt" userDrawn="1">
  <p:cSld name="1_Blank 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/>
          <p:nvPr/>
        </p:nvSpPr>
        <p:spPr bwMode="auto">
          <a:xfrm>
            <a:off x="656216" y="6217920"/>
            <a:ext cx="2022437" cy="4948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59" name="Google Shape;59;p16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7077129" y="-1"/>
            <a:ext cx="5114871" cy="1957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4525" y="390292"/>
            <a:ext cx="9390692" cy="752705"/>
          </a:xfrm>
          <a:prstGeom prst="rect">
            <a:avLst/>
          </a:prstGeom>
        </p:spPr>
        <p:txBody>
          <a:bodyPr/>
          <a:lstStyle>
            <a:lvl1pPr>
              <a:defRPr sz="2400" b="1" cap="none">
                <a:solidFill>
                  <a:srgbClr val="1F427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 bwMode="auto">
          <a:xfrm>
            <a:off x="11452675" y="6502153"/>
            <a:ext cx="569600" cy="321399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 defTabSz="914377">
              <a:defRPr/>
            </a:pPr>
            <a:fld id="{6FA41F67-6E16-BC4F-8A8C-42F359C0BCBA}" type="slidenum">
              <a:rPr lang="en-GB"/>
              <a:t>‹#›</a:t>
            </a:fld>
            <a:endParaRPr lang="en-GB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_Section Header Alt" userDrawn="1">
  <p:cSld name="1_Section Header 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5" name="Google Shape;35;p9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7077129" y="-1"/>
            <a:ext cx="5114871" cy="195713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CD"/>
              </a:buClr>
              <a:buSzPts val="6000"/>
              <a:buNone/>
              <a:defRPr sz="6000" i="0" u="none" strike="noStrike" cap="none">
                <a:solidFill>
                  <a:srgbClr val="0058C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Slide 1" userDrawn="1">
  <p:cSld name="TITLE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ontserrat SemiBold"/>
              <a:buNone/>
              <a:defRPr sz="6000" i="0" u="none" strike="noStrike" cap="non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_Title Slide Alt" userDrawn="1">
  <p:cSld name="1_Title Slide 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7077129" y="-1"/>
            <a:ext cx="5114871" cy="195713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CD"/>
              </a:buClr>
              <a:buSzPts val="6000"/>
              <a:buFont typeface="Montserrat SemiBold"/>
              <a:buNone/>
              <a:defRPr sz="6000" i="0" u="none" strike="noStrike" cap="none">
                <a:solidFill>
                  <a:srgbClr val="0058CD"/>
                </a:solidFill>
                <a:latin typeface="Montserrat SemiBold"/>
                <a:ea typeface="Montserrat SemiBold"/>
                <a:cs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Content Alt" userDrawn="1">
  <p:cSld name="Title and Content 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4" name="Google Shape;24;p6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7077129" y="-1"/>
            <a:ext cx="5114871" cy="195713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CD"/>
              </a:buClr>
              <a:buSzPts val="4400"/>
              <a:buNone/>
              <a:defRPr sz="4400" i="0" u="none" strike="noStrike" cap="none">
                <a:solidFill>
                  <a:srgbClr val="0058C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Header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CD"/>
              </a:buClr>
              <a:buSzPts val="6000"/>
              <a:buNone/>
              <a:defRPr sz="6000" i="0" u="none" strike="noStrike" cap="none">
                <a:solidFill>
                  <a:srgbClr val="0058C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Header 1" userDrawn="1">
  <p:cSld name="SECTION_HEADER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1" name="Google Shape;31;p8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i="0" u="none" strike="noStrike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wo Content" type="twoObj" userDrawn="1">
  <p:cSld name="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CD"/>
              </a:buClr>
              <a:buSzPts val="4400"/>
              <a:buNone/>
              <a:defRPr sz="4400" i="0" u="none" strike="noStrike" cap="none">
                <a:solidFill>
                  <a:srgbClr val="0058C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_Two Content Alt" userDrawn="1">
  <p:cSld name="1_Two Content 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3" name="Google Shape;43;p11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7077129" y="-1"/>
            <a:ext cx="5114871" cy="1957137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CD"/>
              </a:buClr>
              <a:buSzPts val="4400"/>
              <a:buNone/>
              <a:defRPr sz="4400" i="0" u="none" strike="noStrike" cap="none">
                <a:solidFill>
                  <a:srgbClr val="0058C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NANOG Slide Template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CD"/>
              </a:buClr>
              <a:buSzPts val="4400"/>
              <a:buNone/>
              <a:defRPr sz="4400" i="0" u="none" strike="noStrike" cap="none">
                <a:solidFill>
                  <a:srgbClr val="0058C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CD"/>
              </a:buClr>
              <a:buSzPts val="4400"/>
              <a:buFont typeface="Montserrat SemiBold"/>
              <a:buNone/>
              <a:defRPr sz="4400" i="0" u="none" strike="noStrike" cap="none">
                <a:solidFill>
                  <a:srgbClr val="0058CD"/>
                </a:solidFill>
                <a:latin typeface="Montserrat SemiBold"/>
                <a:ea typeface="Montserrat SemiBold"/>
                <a:cs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8" name="Google Shape;8;p1"/>
          <p:cNvPicPr/>
          <p:nvPr/>
        </p:nvPicPr>
        <p:blipFill>
          <a:blip r:embed="rId17">
            <a:alphaModFix/>
          </a:blip>
          <a:stretch/>
        </p:blipFill>
        <p:spPr bwMode="auto">
          <a:xfrm>
            <a:off x="838200" y="6176975"/>
            <a:ext cx="1803400" cy="365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hyperlink" Target="https://www.iconspng.com/image/38120/raspberry-pi-typeb-no-logo-edition" TargetMode="Externa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geant.org/display/WIF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ctrTitle"/>
          </p:nvPr>
        </p:nvSpPr>
        <p:spPr bwMode="auto">
          <a:xfrm>
            <a:off x="479396" y="314494"/>
            <a:ext cx="11132598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Wi-Fi Network Monitoring with GÉANT WiFiMon </a:t>
            </a:r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subTitle" idx="1"/>
          </p:nvPr>
        </p:nvSpPr>
        <p:spPr bwMode="auto">
          <a:xfrm>
            <a:off x="1524000" y="3823982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lang="en-US" dirty="0"/>
              <a:t>18-OCT-2023</a:t>
            </a:r>
            <a:endParaRPr dirty="0"/>
          </a:p>
          <a:p>
            <a:pPr marL="0" lvl="0" indent="0" algn="ctr">
              <a:spcBef>
                <a:spcPts val="1000"/>
              </a:spcBef>
              <a:spcAft>
                <a:spcPts val="0"/>
              </a:spcAft>
              <a:buNone/>
              <a:defRPr/>
            </a:pPr>
            <a:endParaRPr lang="en-US" dirty="0"/>
          </a:p>
          <a:p>
            <a:pPr marL="0" lvl="0" indent="0" algn="ctr"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lang="en-US" dirty="0"/>
              <a:t>Nikos Kostopoulos (NTUA/GRNET, Greece)</a:t>
            </a:r>
            <a:endParaRPr dirty="0"/>
          </a:p>
          <a:p>
            <a:pPr marL="0" lvl="0" indent="0" algn="ctr"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lang="en-US" dirty="0" err="1"/>
              <a:t>Elisantila</a:t>
            </a:r>
            <a:r>
              <a:rPr lang="en-US" dirty="0"/>
              <a:t> </a:t>
            </a:r>
            <a:r>
              <a:rPr lang="en-US" dirty="0" err="1"/>
              <a:t>Gaci</a:t>
            </a:r>
            <a:r>
              <a:rPr lang="en-US" dirty="0"/>
              <a:t> (RASH, Albania)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defTabSz="914377">
              <a:defRPr/>
            </a:pPr>
            <a:fld id="{6FA41F67-6E16-BC4F-8A8C-42F359C0BCBA}" type="slidenum">
              <a:rPr lang="en-GB"/>
              <a:t>10</a:t>
            </a:fld>
            <a:endParaRPr lang="en-GB"/>
          </a:p>
        </p:txBody>
      </p:sp>
      <p:sp>
        <p:nvSpPr>
          <p:cNvPr id="6" name="Google Shape;295;p42"/>
          <p:cNvSpPr txBox="1">
            <a:spLocks noGrp="1"/>
          </p:cNvSpPr>
          <p:nvPr>
            <p:ph type="title"/>
          </p:nvPr>
        </p:nvSpPr>
        <p:spPr bwMode="auto">
          <a:xfrm>
            <a:off x="319803" y="180253"/>
            <a:ext cx="10892693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defRPr/>
            </a:pPr>
            <a:r>
              <a:rPr lang="en-US" sz="4400" b="0">
                <a:solidFill>
                  <a:srgbClr val="0058CD"/>
                </a:solidFill>
                <a:latin typeface="Montserrat SemiBold"/>
                <a:ea typeface="+mj-ea"/>
                <a:cs typeface="+mj-cs"/>
              </a:rPr>
              <a:t>WiFiMon Hardware Probes (WHPs)</a:t>
            </a:r>
            <a:endParaRPr sz="4400" b="0">
              <a:solidFill>
                <a:srgbClr val="0058CD"/>
              </a:solidFill>
              <a:latin typeface="Montserrat SemiBold"/>
              <a:ea typeface="+mj-ea"/>
              <a:cs typeface="+mj-cs"/>
            </a:endParaRPr>
          </a:p>
        </p:txBody>
      </p:sp>
      <p:sp>
        <p:nvSpPr>
          <p:cNvPr id="7" name="Google Shape;296;p42"/>
          <p:cNvSpPr txBox="1"/>
          <p:nvPr/>
        </p:nvSpPr>
        <p:spPr bwMode="auto">
          <a:xfrm>
            <a:off x="88984" y="1055516"/>
            <a:ext cx="12250978" cy="22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>
                <a:latin typeface="+mn-lt"/>
              </a:rPr>
              <a:t>Wi-Fi performance measurements from </a:t>
            </a:r>
            <a:r>
              <a:rPr lang="en-US" b="1">
                <a:solidFill>
                  <a:srgbClr val="12B8BD"/>
                </a:solidFill>
                <a:latin typeface="+mn-lt"/>
              </a:rPr>
              <a:t>fixed points </a:t>
            </a:r>
            <a:r>
              <a:rPr lang="en-US">
                <a:latin typeface="+mn-lt"/>
              </a:rPr>
              <a:t>within the network </a:t>
            </a:r>
            <a:endParaRPr/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>
                <a:latin typeface="+mn-lt"/>
              </a:rPr>
              <a:t>Baseline throughput that complements crowdsourced measurements</a:t>
            </a:r>
            <a:endParaRPr/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>
                <a:latin typeface="+mn-lt"/>
              </a:rPr>
              <a:t>Performance measurements similar to </a:t>
            </a:r>
            <a:r>
              <a:rPr lang="en-US" i="1">
                <a:latin typeface="+mn-lt"/>
              </a:rPr>
              <a:t>WSP </a:t>
            </a:r>
            <a:r>
              <a:rPr lang="en-US">
                <a:latin typeface="+mn-lt"/>
              </a:rPr>
              <a:t>ones </a:t>
            </a:r>
            <a:endParaRPr/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>
                <a:latin typeface="+mn-lt"/>
              </a:rPr>
              <a:t>Additional data about monitored and nearby </a:t>
            </a:r>
            <a:r>
              <a:rPr lang="en-US" i="1">
                <a:latin typeface="+mn-lt"/>
              </a:rPr>
              <a:t>ESSID</a:t>
            </a:r>
            <a:r>
              <a:rPr lang="en-US">
                <a:latin typeface="+mn-lt"/>
              </a:rPr>
              <a:t>s</a:t>
            </a:r>
            <a:endParaRPr/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 i="1">
                <a:latin typeface="+mn-lt"/>
              </a:rPr>
              <a:t>TWAMP</a:t>
            </a:r>
            <a:r>
              <a:rPr lang="en-US">
                <a:latin typeface="+mn-lt"/>
              </a:rPr>
              <a:t> Measurements, System data (CPU, memory, etc)</a:t>
            </a:r>
            <a:endParaRPr/>
          </a:p>
        </p:txBody>
      </p:sp>
      <p:sp>
        <p:nvSpPr>
          <p:cNvPr id="10" name="TextBox 9"/>
          <p:cNvSpPr txBox="1"/>
          <p:nvPr/>
        </p:nvSpPr>
        <p:spPr bwMode="auto">
          <a:xfrm>
            <a:off x="1997683" y="3570214"/>
            <a:ext cx="7896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12B8BD"/>
                </a:solidFill>
                <a:latin typeface="+mn-lt"/>
              </a:rPr>
              <a:t>Triggering measurements based on </a:t>
            </a:r>
            <a:r>
              <a:rPr lang="en-US" sz="2800" b="1" i="1" dirty="0">
                <a:solidFill>
                  <a:srgbClr val="12B8BD"/>
                </a:solidFill>
                <a:latin typeface="+mn-lt"/>
              </a:rPr>
              <a:t>crontabs</a:t>
            </a:r>
            <a:endParaRPr lang="en-US" sz="2800" b="1" dirty="0">
              <a:solidFill>
                <a:srgbClr val="12B8BD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034385" y="4935220"/>
            <a:ext cx="6005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1E4E79"/>
                </a:solidFill>
                <a:latin typeface="+mn-lt"/>
                <a:ea typeface="Calibri"/>
                <a:cs typeface="Calibri"/>
              </a:rPr>
              <a:t>Tested for </a:t>
            </a:r>
            <a:r>
              <a:rPr lang="en-US" sz="2800" b="1" dirty="0">
                <a:solidFill>
                  <a:srgbClr val="12B8BD"/>
                </a:solidFill>
                <a:latin typeface="+mn-lt"/>
                <a:ea typeface="Calibri"/>
                <a:cs typeface="Calibri"/>
              </a:rPr>
              <a:t>Raspberry</a:t>
            </a:r>
            <a:r>
              <a:rPr lang="en-US" sz="2800" b="1" dirty="0">
                <a:solidFill>
                  <a:srgbClr val="FF0000"/>
                </a:solidFill>
                <a:latin typeface="+mn-lt"/>
                <a:ea typeface="Calibri"/>
                <a:cs typeface="Calibri"/>
              </a:rPr>
              <a:t> </a:t>
            </a:r>
            <a:r>
              <a:rPr lang="en-US" sz="2800" b="1" dirty="0">
                <a:solidFill>
                  <a:srgbClr val="12B8BD"/>
                </a:solidFill>
                <a:latin typeface="+mn-lt"/>
                <a:ea typeface="Calibri"/>
                <a:cs typeface="Calibri"/>
              </a:rPr>
              <a:t>Pi v3 </a:t>
            </a:r>
            <a:r>
              <a:rPr lang="en-US" sz="2800" b="1" dirty="0">
                <a:solidFill>
                  <a:srgbClr val="1E4E79"/>
                </a:solidFill>
                <a:latin typeface="+mn-lt"/>
                <a:ea typeface="Calibri"/>
                <a:cs typeface="Calibri"/>
              </a:rPr>
              <a:t>and </a:t>
            </a:r>
            <a:r>
              <a:rPr lang="en-US" sz="2800" b="1" dirty="0">
                <a:solidFill>
                  <a:srgbClr val="12B8BD"/>
                </a:solidFill>
                <a:latin typeface="+mn-lt"/>
                <a:ea typeface="Calibri"/>
                <a:cs typeface="Calibri"/>
              </a:rPr>
              <a:t>v4</a:t>
            </a:r>
            <a:endParaRPr dirty="0"/>
          </a:p>
        </p:txBody>
      </p:sp>
      <p:pic>
        <p:nvPicPr>
          <p:cNvPr id="4" name="Picture 3" descr="A close-up of a green circuit board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BD22081-0C3B-2721-5D0D-54F710472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492" y="4093433"/>
            <a:ext cx="3358295" cy="25843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defTabSz="914377">
              <a:defRPr/>
            </a:pPr>
            <a:fld id="{6FA41F67-6E16-BC4F-8A8C-42F359C0BCBA}" type="slidenum">
              <a:rPr lang="en-GB"/>
              <a:t>11</a:t>
            </a:fld>
            <a:endParaRPr lang="en-GB"/>
          </a:p>
        </p:txBody>
      </p:sp>
      <p:sp>
        <p:nvSpPr>
          <p:cNvPr id="6" name="Google Shape;295;p42"/>
          <p:cNvSpPr txBox="1">
            <a:spLocks noGrp="1"/>
          </p:cNvSpPr>
          <p:nvPr>
            <p:ph type="title"/>
          </p:nvPr>
        </p:nvSpPr>
        <p:spPr bwMode="auto">
          <a:xfrm>
            <a:off x="628179" y="231290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defRPr/>
            </a:pPr>
            <a:r>
              <a:rPr lang="en-US" sz="4400" b="0">
                <a:solidFill>
                  <a:srgbClr val="0058CD"/>
                </a:solidFill>
                <a:latin typeface="Montserrat SemiBold"/>
                <a:ea typeface="+mj-ea"/>
                <a:cs typeface="+mj-cs"/>
              </a:rPr>
              <a:t>WiFiMon User Interface (1)</a:t>
            </a:r>
            <a:endParaRPr sz="4400" b="0">
              <a:solidFill>
                <a:srgbClr val="0058CD"/>
              </a:solidFill>
              <a:latin typeface="Montserrat SemiBold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529582" y="5592202"/>
            <a:ext cx="3079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rgbClr val="12B8BD"/>
                </a:solidFill>
                <a:latin typeface="+mn-lt"/>
              </a:rPr>
              <a:t>Results per </a:t>
            </a:r>
            <a:r>
              <a:rPr lang="en-US" sz="2800" b="1" i="1">
                <a:solidFill>
                  <a:srgbClr val="12B8BD"/>
                </a:solidFill>
                <a:latin typeface="+mn-lt"/>
              </a:rPr>
              <a:t>WHP</a:t>
            </a:r>
            <a:endParaRPr/>
          </a:p>
        </p:txBody>
      </p:sp>
      <p:sp>
        <p:nvSpPr>
          <p:cNvPr id="9" name="TextBox 8"/>
          <p:cNvSpPr txBox="1"/>
          <p:nvPr/>
        </p:nvSpPr>
        <p:spPr bwMode="auto">
          <a:xfrm>
            <a:off x="7199446" y="5592202"/>
            <a:ext cx="3583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rgbClr val="12B8BD"/>
                </a:solidFill>
                <a:latin typeface="+mn-lt"/>
              </a:rPr>
              <a:t>Aggregated Results</a:t>
            </a:r>
            <a:endParaRPr/>
          </a:p>
        </p:txBody>
      </p:sp>
      <p:pic>
        <p:nvPicPr>
          <p:cNvPr id="5" name="Picture 4" descr="A screenshot of a computer&#10;&#10;Description automatically generated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030871" y="848090"/>
            <a:ext cx="10421804" cy="47441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defTabSz="914377">
              <a:defRPr/>
            </a:pPr>
            <a:fld id="{6FA41F67-6E16-BC4F-8A8C-42F359C0BCBA}" type="slidenum">
              <a:rPr lang="en-GB"/>
              <a:t>12</a:t>
            </a:fld>
            <a:endParaRPr lang="en-GB"/>
          </a:p>
        </p:txBody>
      </p:sp>
      <p:sp>
        <p:nvSpPr>
          <p:cNvPr id="8" name="Rectangle 7"/>
          <p:cNvSpPr/>
          <p:nvPr/>
        </p:nvSpPr>
        <p:spPr bwMode="auto">
          <a:xfrm>
            <a:off x="6214187" y="4429412"/>
            <a:ext cx="5891474" cy="15752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Google Shape;295;p42"/>
          <p:cNvSpPr txBox="1">
            <a:spLocks noGrp="1"/>
          </p:cNvSpPr>
          <p:nvPr>
            <p:ph type="title"/>
          </p:nvPr>
        </p:nvSpPr>
        <p:spPr bwMode="auto">
          <a:xfrm>
            <a:off x="705218" y="184676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defRPr/>
            </a:pPr>
            <a:r>
              <a:rPr lang="en-US" sz="4400" b="0">
                <a:solidFill>
                  <a:srgbClr val="0058CD"/>
                </a:solidFill>
                <a:latin typeface="Montserrat SemiBold"/>
                <a:ea typeface="+mj-ea"/>
                <a:cs typeface="+mj-cs"/>
              </a:rPr>
              <a:t>WiFiMon User Interface (2)</a:t>
            </a:r>
            <a:endParaRPr sz="4400" b="0">
              <a:solidFill>
                <a:srgbClr val="0058CD"/>
              </a:solidFill>
              <a:latin typeface="Montserrat SemiBold"/>
              <a:ea typeface="+mj-ea"/>
              <a:cs typeface="+mj-cs"/>
            </a:endParaRPr>
          </a:p>
        </p:txBody>
      </p:sp>
      <p:sp>
        <p:nvSpPr>
          <p:cNvPr id="2" name="Google Shape;296;p42"/>
          <p:cNvSpPr txBox="1"/>
          <p:nvPr/>
        </p:nvSpPr>
        <p:spPr bwMode="auto">
          <a:xfrm>
            <a:off x="47505" y="1068444"/>
            <a:ext cx="5226789" cy="272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b="1">
                <a:latin typeface="+mn-lt"/>
              </a:rPr>
              <a:t>Dashboards available for:</a:t>
            </a:r>
            <a:endParaRPr/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>
                <a:latin typeface="+mn-lt"/>
              </a:rPr>
              <a:t>Average values</a:t>
            </a:r>
            <a:endParaRPr/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>
                <a:latin typeface="+mn-lt"/>
              </a:rPr>
              <a:t>Median values</a:t>
            </a:r>
            <a:endParaRPr/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>
                <a:latin typeface="+mn-lt"/>
              </a:rPr>
              <a:t>Maximum values</a:t>
            </a:r>
            <a:endParaRPr/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>
                <a:latin typeface="+mn-lt"/>
              </a:rPr>
              <a:t>Minimum values</a:t>
            </a:r>
            <a:endParaRPr/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>
                <a:latin typeface="+mn-lt"/>
              </a:rPr>
              <a:t>95</a:t>
            </a:r>
            <a:r>
              <a:rPr lang="en-US" baseline="30000">
                <a:latin typeface="+mn-lt"/>
              </a:rPr>
              <a:t>th</a:t>
            </a:r>
            <a:r>
              <a:rPr lang="en-US">
                <a:latin typeface="+mn-lt"/>
              </a:rPr>
              <a:t> Percentile values</a:t>
            </a:r>
            <a:endParaRPr/>
          </a:p>
          <a:p>
            <a:pPr marL="5080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 sz="2400"/>
          </a:p>
        </p:txBody>
      </p:sp>
      <p:sp>
        <p:nvSpPr>
          <p:cNvPr id="4" name="TextBox 3"/>
          <p:cNvSpPr txBox="1"/>
          <p:nvPr/>
        </p:nvSpPr>
        <p:spPr bwMode="auto">
          <a:xfrm>
            <a:off x="6266980" y="4524537"/>
            <a:ext cx="59250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rgbClr val="1F4270"/>
                </a:solidFill>
                <a:latin typeface="+mn-lt"/>
              </a:rPr>
              <a:t>Sources:</a:t>
            </a:r>
            <a:endParaRPr/>
          </a:p>
          <a:p>
            <a:pPr marL="342900" indent="-342900">
              <a:buFont typeface="Arial"/>
              <a:buChar char="•"/>
              <a:defRPr/>
            </a:pPr>
            <a:r>
              <a:rPr lang="en-US" sz="2800" b="1">
                <a:solidFill>
                  <a:srgbClr val="1F4270"/>
                </a:solidFill>
                <a:latin typeface="+mn-lt"/>
              </a:rPr>
              <a:t>Crowdsourced measurements</a:t>
            </a:r>
            <a:endParaRPr/>
          </a:p>
          <a:p>
            <a:pPr marL="342900" indent="-342900">
              <a:buFont typeface="Arial"/>
              <a:buChar char="•"/>
              <a:defRPr/>
            </a:pPr>
            <a:r>
              <a:rPr lang="en-US" sz="2800" b="1">
                <a:solidFill>
                  <a:srgbClr val="1F4270"/>
                </a:solidFill>
                <a:latin typeface="+mn-lt"/>
              </a:rPr>
              <a:t>Hardware Probe measurements</a:t>
            </a:r>
            <a:endParaRPr/>
          </a:p>
        </p:txBody>
      </p:sp>
      <p:sp>
        <p:nvSpPr>
          <p:cNvPr id="5" name="Google Shape;296;p42"/>
          <p:cNvSpPr txBox="1"/>
          <p:nvPr/>
        </p:nvSpPr>
        <p:spPr bwMode="auto">
          <a:xfrm>
            <a:off x="5938979" y="1068444"/>
            <a:ext cx="6180285" cy="180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b="1">
                <a:latin typeface="+mn-lt"/>
              </a:rPr>
              <a:t>Depicting estimations of:</a:t>
            </a:r>
            <a:endParaRPr/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>
                <a:latin typeface="+mn-lt"/>
              </a:rPr>
              <a:t>Download throughput</a:t>
            </a:r>
            <a:endParaRPr/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>
                <a:latin typeface="+mn-lt"/>
              </a:rPr>
              <a:t>Upload throughput</a:t>
            </a:r>
            <a:endParaRPr/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>
                <a:latin typeface="+mn-lt"/>
              </a:rPr>
              <a:t>HTTP ping Round Trip Time (RTT)</a:t>
            </a:r>
            <a:endParaRPr/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endParaRPr lang="en-US" sz="2400"/>
          </a:p>
        </p:txBody>
      </p:sp>
      <p:sp>
        <p:nvSpPr>
          <p:cNvPr id="7" name="Google Shape;296;p42"/>
          <p:cNvSpPr txBox="1"/>
          <p:nvPr/>
        </p:nvSpPr>
        <p:spPr bwMode="auto">
          <a:xfrm>
            <a:off x="47505" y="4306293"/>
            <a:ext cx="5891474" cy="157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b="1">
                <a:latin typeface="+mn-lt"/>
              </a:rPr>
              <a:t>That may be:</a:t>
            </a:r>
            <a:endParaRPr/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>
                <a:latin typeface="+mn-lt"/>
              </a:rPr>
              <a:t>Uncorrelated</a:t>
            </a:r>
            <a:endParaRPr/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>
                <a:latin typeface="+mn-lt"/>
              </a:rPr>
              <a:t>Correlated with the available </a:t>
            </a:r>
            <a:r>
              <a:rPr lang="en-US" i="1">
                <a:latin typeface="+mn-lt"/>
              </a:rPr>
              <a:t>AP</a:t>
            </a:r>
            <a:r>
              <a:rPr lang="en-US">
                <a:latin typeface="+mn-lt"/>
              </a:rPr>
              <a:t>s</a:t>
            </a:r>
            <a:endParaRPr/>
          </a:p>
          <a:p>
            <a:pPr marL="5080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Google Shape;295;p42"/>
          <p:cNvSpPr txBox="1">
            <a:spLocks noGrp="1"/>
          </p:cNvSpPr>
          <p:nvPr>
            <p:ph type="title"/>
          </p:nvPr>
        </p:nvSpPr>
        <p:spPr bwMode="auto">
          <a:xfrm>
            <a:off x="160949" y="139805"/>
            <a:ext cx="10945015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defRPr/>
            </a:pPr>
            <a:r>
              <a:rPr lang="en-US" sz="4400" b="0">
                <a:solidFill>
                  <a:srgbClr val="0058CD"/>
                </a:solidFill>
                <a:latin typeface="Montserrat SemiBold"/>
                <a:ea typeface="+mj-ea"/>
                <a:cs typeface="+mj-cs"/>
              </a:rPr>
              <a:t>Correlation with RADIUS/DHCP Logs</a:t>
            </a:r>
            <a:endParaRPr sz="4400" b="0">
              <a:solidFill>
                <a:srgbClr val="0058CD"/>
              </a:solidFill>
              <a:latin typeface="Montserrat SemiBold"/>
              <a:ea typeface="+mj-ea"/>
              <a:cs typeface="+mj-cs"/>
            </a:endParaRPr>
          </a:p>
        </p:txBody>
      </p:sp>
      <p:sp>
        <p:nvSpPr>
          <p:cNvPr id="10" name="Google Shape;296;p42"/>
          <p:cNvSpPr txBox="1"/>
          <p:nvPr/>
        </p:nvSpPr>
        <p:spPr bwMode="auto">
          <a:xfrm>
            <a:off x="160949" y="2882721"/>
            <a:ext cx="11163037" cy="109255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SzPts val="2800"/>
              <a:buFont typeface="Arial"/>
              <a:buNone/>
              <a:defRPr/>
            </a:pPr>
            <a:r>
              <a:rPr lang="en-US" sz="2800" b="1"/>
              <a:t>Correlation options:</a:t>
            </a:r>
            <a:endParaRPr/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800"/>
              <a:t>With end-user IP address (only </a:t>
            </a:r>
            <a:r>
              <a:rPr lang="en-US" sz="2800" i="1"/>
              <a:t>RADIUS</a:t>
            </a:r>
            <a:r>
              <a:rPr lang="en-US" sz="2800"/>
              <a:t> logs)</a:t>
            </a:r>
            <a:endParaRPr/>
          </a:p>
          <a:p>
            <a:pPr>
              <a:spcBef>
                <a:spcPts val="0"/>
              </a:spcBef>
              <a:defRPr/>
            </a:pPr>
            <a:r>
              <a:rPr lang="en-US" sz="2800"/>
              <a:t>With end-user MAC address (both </a:t>
            </a:r>
            <a:r>
              <a:rPr lang="en-US" sz="2800" i="1"/>
              <a:t>RADIUS &amp;</a:t>
            </a:r>
            <a:r>
              <a:rPr lang="en-US" sz="2800"/>
              <a:t> </a:t>
            </a:r>
            <a:r>
              <a:rPr lang="en-US" sz="2800" i="1"/>
              <a:t>DHCP</a:t>
            </a:r>
            <a:r>
              <a:rPr lang="en-US" sz="2800"/>
              <a:t> logs)</a:t>
            </a:r>
            <a:endParaRPr/>
          </a:p>
        </p:txBody>
      </p:sp>
      <p:sp>
        <p:nvSpPr>
          <p:cNvPr id="11" name="Google Shape;296;p42"/>
          <p:cNvSpPr txBox="1"/>
          <p:nvPr/>
        </p:nvSpPr>
        <p:spPr bwMode="auto">
          <a:xfrm>
            <a:off x="160949" y="4887581"/>
            <a:ext cx="12031051" cy="763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50800" indent="0">
              <a:spcBef>
                <a:spcPts val="0"/>
              </a:spcBef>
              <a:buFont typeface="Arial"/>
              <a:buNone/>
              <a:defRPr/>
            </a:pPr>
            <a:r>
              <a:rPr lang="en-US" b="1" i="1">
                <a:solidFill>
                  <a:srgbClr val="12B8BD"/>
                </a:solidFill>
                <a:latin typeface="+mn-lt"/>
              </a:rPr>
              <a:t>Personally Identifiable Information</a:t>
            </a:r>
            <a:r>
              <a:rPr lang="en-US" b="1">
                <a:solidFill>
                  <a:srgbClr val="12B8BD"/>
                </a:solidFill>
                <a:latin typeface="+mn-lt"/>
              </a:rPr>
              <a:t>: </a:t>
            </a:r>
            <a:r>
              <a:rPr lang="en-US">
                <a:latin typeface="+mn-lt"/>
              </a:rPr>
              <a:t>IP/MAC addresses secured in transit using TLS-encrypted channels and stored hashed in </a:t>
            </a:r>
            <a:r>
              <a:rPr lang="en-US" i="1">
                <a:latin typeface="+mn-lt"/>
              </a:rPr>
              <a:t>WAS</a:t>
            </a:r>
            <a:r>
              <a:rPr lang="en-US">
                <a:latin typeface="+mn-lt"/>
              </a:rPr>
              <a:t> (</a:t>
            </a:r>
            <a:r>
              <a:rPr lang="en-US" i="1">
                <a:latin typeface="+mn-lt"/>
              </a:rPr>
              <a:t>X-Pack</a:t>
            </a:r>
            <a:r>
              <a:rPr lang="en-US">
                <a:latin typeface="+mn-lt"/>
              </a:rPr>
              <a:t>)</a:t>
            </a:r>
            <a:endParaRPr/>
          </a:p>
        </p:txBody>
      </p:sp>
      <p:sp>
        <p:nvSpPr>
          <p:cNvPr id="12" name="Google Shape;296;p42"/>
          <p:cNvSpPr txBox="1"/>
          <p:nvPr/>
        </p:nvSpPr>
        <p:spPr bwMode="auto">
          <a:xfrm>
            <a:off x="49460" y="701275"/>
            <a:ext cx="11056503" cy="1628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  <a:defRPr/>
            </a:pPr>
            <a:r>
              <a:rPr lang="en-US" b="1">
                <a:latin typeface="+mn-lt"/>
              </a:rPr>
              <a:t>Logs are:</a:t>
            </a:r>
            <a:endParaRPr/>
          </a:p>
          <a:p>
            <a:pPr>
              <a:spcBef>
                <a:spcPts val="0"/>
              </a:spcBef>
              <a:defRPr/>
            </a:pPr>
            <a:r>
              <a:rPr lang="en-US">
                <a:latin typeface="+mn-lt"/>
              </a:rPr>
              <a:t>Extracted from </a:t>
            </a:r>
            <a:r>
              <a:rPr lang="en-US" i="1">
                <a:latin typeface="+mn-lt"/>
              </a:rPr>
              <a:t>RADIUS</a:t>
            </a:r>
            <a:r>
              <a:rPr lang="en-US">
                <a:latin typeface="+mn-lt"/>
              </a:rPr>
              <a:t>/</a:t>
            </a:r>
            <a:r>
              <a:rPr lang="en-US" i="1">
                <a:latin typeface="+mn-lt"/>
              </a:rPr>
              <a:t>DHCP</a:t>
            </a:r>
            <a:r>
              <a:rPr lang="en-US">
                <a:latin typeface="+mn-lt"/>
              </a:rPr>
              <a:t> servers using </a:t>
            </a:r>
            <a:r>
              <a:rPr lang="en-US" b="1" i="1">
                <a:solidFill>
                  <a:srgbClr val="12B8BD"/>
                </a:solidFill>
                <a:latin typeface="+mn-lt"/>
              </a:rPr>
              <a:t>Filebeat</a:t>
            </a:r>
          </a:p>
          <a:p>
            <a:pPr>
              <a:spcBef>
                <a:spcPts val="0"/>
              </a:spcBef>
              <a:defRPr/>
            </a:pPr>
            <a:r>
              <a:rPr lang="en-US">
                <a:latin typeface="+mn-lt"/>
              </a:rPr>
              <a:t>Processed and transformed by </a:t>
            </a:r>
            <a:r>
              <a:rPr lang="en-US" b="1" i="1">
                <a:solidFill>
                  <a:srgbClr val="12B8BD"/>
                </a:solidFill>
                <a:latin typeface="+mn-lt"/>
              </a:rPr>
              <a:t>Logstash</a:t>
            </a:r>
            <a:r>
              <a:rPr lang="en-US">
                <a:latin typeface="+mn-lt"/>
              </a:rPr>
              <a:t> in </a:t>
            </a:r>
            <a:r>
              <a:rPr lang="en-US" i="1">
                <a:latin typeface="+mn-lt"/>
              </a:rPr>
              <a:t>WAS</a:t>
            </a:r>
            <a:endParaRPr/>
          </a:p>
          <a:p>
            <a:pPr>
              <a:spcBef>
                <a:spcPts val="0"/>
              </a:spcBef>
              <a:defRPr/>
            </a:pPr>
            <a:r>
              <a:rPr lang="en-US">
                <a:latin typeface="+mn-lt"/>
              </a:rPr>
              <a:t>Stored in </a:t>
            </a:r>
            <a:r>
              <a:rPr lang="en-US" b="1" i="1">
                <a:solidFill>
                  <a:srgbClr val="12B8BD"/>
                </a:solidFill>
                <a:latin typeface="+mn-lt"/>
              </a:rPr>
              <a:t>Elasticsearch</a:t>
            </a:r>
            <a:r>
              <a:rPr lang="en-US">
                <a:latin typeface="+mn-lt"/>
              </a:rPr>
              <a:t> of </a:t>
            </a:r>
            <a:r>
              <a:rPr lang="en-US" i="1">
                <a:latin typeface="+mn-lt"/>
              </a:rPr>
              <a:t>WAS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Installation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defTabSz="914377">
              <a:defRPr/>
            </a:pPr>
            <a:fld id="{6FA41F67-6E16-BC4F-8A8C-42F359C0BCBA}" type="slidenum">
              <a:rPr lang="en-GB"/>
              <a:t>15</a:t>
            </a:fld>
            <a:endParaRPr lang="en-GB"/>
          </a:p>
        </p:txBody>
      </p:sp>
      <p:sp>
        <p:nvSpPr>
          <p:cNvPr id="6" name="Google Shape;296;p42"/>
          <p:cNvSpPr txBox="1"/>
          <p:nvPr/>
        </p:nvSpPr>
        <p:spPr bwMode="auto">
          <a:xfrm>
            <a:off x="-26635" y="782953"/>
            <a:ext cx="9925235" cy="109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>
                <a:latin typeface="+mn-lt"/>
              </a:rPr>
              <a:t>Institutions install all components </a:t>
            </a:r>
            <a:r>
              <a:rPr lang="en-US" b="1">
                <a:solidFill>
                  <a:srgbClr val="12B8BD"/>
                </a:solidFill>
                <a:latin typeface="+mn-lt"/>
              </a:rPr>
              <a:t>on their premises</a:t>
            </a:r>
            <a:endParaRPr/>
          </a:p>
          <a:p>
            <a:pPr marL="50800" indent="0">
              <a:spcBef>
                <a:spcPts val="0"/>
              </a:spcBef>
              <a:buNone/>
              <a:defRPr/>
            </a:pPr>
            <a:r>
              <a:rPr lang="en-US">
                <a:latin typeface="+mn-lt"/>
              </a:rPr>
              <a:t>      - </a:t>
            </a:r>
            <a:r>
              <a:rPr lang="en-US" b="1">
                <a:latin typeface="+mn-lt"/>
              </a:rPr>
              <a:t>Ansible playbook </a:t>
            </a:r>
            <a:r>
              <a:rPr lang="en-US">
                <a:latin typeface="+mn-lt"/>
              </a:rPr>
              <a:t>for </a:t>
            </a:r>
            <a:r>
              <a:rPr lang="en-US" b="1" i="1">
                <a:latin typeface="+mn-lt"/>
              </a:rPr>
              <a:t>WAS/WTS</a:t>
            </a:r>
            <a:r>
              <a:rPr lang="en-US">
                <a:latin typeface="+mn-lt"/>
              </a:rPr>
              <a:t> automated installation</a:t>
            </a:r>
            <a:endParaRPr/>
          </a:p>
          <a:p>
            <a:pPr marL="50800" indent="0">
              <a:spcBef>
                <a:spcPts val="0"/>
              </a:spcBef>
              <a:buNone/>
              <a:defRPr/>
            </a:pPr>
            <a:r>
              <a:rPr lang="en-US">
                <a:latin typeface="+mn-lt"/>
              </a:rPr>
              <a:t>      - All data stay within the institution premises</a:t>
            </a:r>
            <a:endParaRPr/>
          </a:p>
        </p:txBody>
      </p:sp>
      <p:sp>
        <p:nvSpPr>
          <p:cNvPr id="7" name="Google Shape;296;p42"/>
          <p:cNvSpPr txBox="1"/>
          <p:nvPr/>
        </p:nvSpPr>
        <p:spPr bwMode="auto">
          <a:xfrm>
            <a:off x="1812524" y="5621415"/>
            <a:ext cx="8566951" cy="412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  <a:defRPr/>
            </a:pPr>
            <a:r>
              <a:rPr lang="en-US" b="1" i="1">
                <a:solidFill>
                  <a:srgbClr val="12B8BD"/>
                </a:solidFill>
                <a:latin typeface="+mn-lt"/>
              </a:rPr>
              <a:t>Manual WAS installation: </a:t>
            </a:r>
            <a:r>
              <a:rPr lang="en-US">
                <a:latin typeface="+mn-lt"/>
              </a:rPr>
              <a:t>Abandoned by </a:t>
            </a:r>
            <a:r>
              <a:rPr lang="en-US" i="1">
                <a:latin typeface="+mn-lt"/>
              </a:rPr>
              <a:t>WiFiMon</a:t>
            </a:r>
            <a:endParaRPr/>
          </a:p>
        </p:txBody>
      </p:sp>
      <p:sp>
        <p:nvSpPr>
          <p:cNvPr id="8" name="Google Shape;296;p42"/>
          <p:cNvSpPr txBox="1"/>
          <p:nvPr/>
        </p:nvSpPr>
        <p:spPr bwMode="auto">
          <a:xfrm>
            <a:off x="0" y="2893259"/>
            <a:ext cx="8788893" cy="249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b="1" i="1">
                <a:solidFill>
                  <a:srgbClr val="12B8BD"/>
                </a:solidFill>
                <a:latin typeface="+mn-lt"/>
              </a:rPr>
              <a:t>NMaaS</a:t>
            </a:r>
            <a:r>
              <a:rPr lang="en-US">
                <a:latin typeface="+mn-lt"/>
              </a:rPr>
              <a:t> (simpler option for testing/trying </a:t>
            </a:r>
            <a:r>
              <a:rPr lang="en-US" i="1">
                <a:latin typeface="+mn-lt"/>
              </a:rPr>
              <a:t>WiFiMon</a:t>
            </a:r>
            <a:r>
              <a:rPr lang="en-US">
                <a:latin typeface="+mn-lt"/>
              </a:rPr>
              <a:t>)</a:t>
            </a:r>
            <a:endParaRPr/>
          </a:p>
          <a:p>
            <a:pPr marL="50800" indent="0">
              <a:spcBef>
                <a:spcPts val="0"/>
              </a:spcBef>
              <a:buNone/>
              <a:defRPr/>
            </a:pPr>
            <a:r>
              <a:rPr lang="en-US">
                <a:latin typeface="+mn-lt"/>
              </a:rPr>
              <a:t>      - Another </a:t>
            </a:r>
            <a:r>
              <a:rPr lang="en-US" i="1">
                <a:latin typeface="+mn-lt"/>
              </a:rPr>
              <a:t>GÉANT</a:t>
            </a:r>
            <a:r>
              <a:rPr lang="en-US">
                <a:latin typeface="+mn-lt"/>
              </a:rPr>
              <a:t> Service</a:t>
            </a:r>
            <a:endParaRPr/>
          </a:p>
          <a:p>
            <a:pPr marL="50800" indent="0">
              <a:spcBef>
                <a:spcPts val="0"/>
              </a:spcBef>
              <a:buNone/>
              <a:defRPr/>
            </a:pPr>
            <a:r>
              <a:rPr lang="en-US">
                <a:latin typeface="+mn-lt"/>
              </a:rPr>
              <a:t>      - </a:t>
            </a:r>
            <a:r>
              <a:rPr lang="en-US" i="1">
                <a:latin typeface="+mn-lt"/>
              </a:rPr>
              <a:t>WiFiMon</a:t>
            </a:r>
            <a:r>
              <a:rPr lang="en-US">
                <a:latin typeface="+mn-lt"/>
              </a:rPr>
              <a:t> </a:t>
            </a:r>
            <a:r>
              <a:rPr lang="en-US" i="1">
                <a:latin typeface="+mn-lt"/>
              </a:rPr>
              <a:t>WAS</a:t>
            </a:r>
            <a:r>
              <a:rPr lang="en-US">
                <a:latin typeface="+mn-lt"/>
              </a:rPr>
              <a:t> instance deployed on </a:t>
            </a:r>
            <a:r>
              <a:rPr lang="en-US" i="1">
                <a:latin typeface="+mn-lt"/>
              </a:rPr>
              <a:t>NMaaS</a:t>
            </a:r>
            <a:endParaRPr lang="en-US">
              <a:latin typeface="+mn-lt"/>
            </a:endParaRPr>
          </a:p>
          <a:p>
            <a:pPr marL="50800" indent="0">
              <a:spcBef>
                <a:spcPts val="0"/>
              </a:spcBef>
              <a:buNone/>
              <a:defRPr/>
            </a:pPr>
            <a:r>
              <a:rPr lang="en-US">
                <a:latin typeface="+mn-lt"/>
              </a:rPr>
              <a:t>      - </a:t>
            </a:r>
            <a:r>
              <a:rPr lang="en-US" i="1">
                <a:latin typeface="+mn-lt"/>
              </a:rPr>
              <a:t>WTS</a:t>
            </a:r>
            <a:r>
              <a:rPr lang="en-US">
                <a:latin typeface="+mn-lt"/>
              </a:rPr>
              <a:t> installation still required by institutions </a:t>
            </a:r>
            <a:endParaRPr/>
          </a:p>
          <a:p>
            <a:pPr marL="50800" indent="0">
              <a:spcBef>
                <a:spcPts val="0"/>
              </a:spcBef>
              <a:buNone/>
              <a:defRPr/>
            </a:pPr>
            <a:r>
              <a:rPr lang="en-US">
                <a:latin typeface="+mn-lt"/>
              </a:rPr>
              <a:t>        </a:t>
            </a:r>
            <a:r>
              <a:rPr lang="en-US" b="1">
                <a:latin typeface="+mn-lt"/>
              </a:rPr>
              <a:t>(</a:t>
            </a:r>
            <a:r>
              <a:rPr lang="en-US" b="1" i="1">
                <a:latin typeface="+mn-lt"/>
              </a:rPr>
              <a:t>should be close to the monitored network</a:t>
            </a:r>
            <a:r>
              <a:rPr lang="en-US" b="1">
                <a:latin typeface="+mn-lt"/>
              </a:rPr>
              <a:t>)</a:t>
            </a:r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9164005" y="2429011"/>
            <a:ext cx="2868197" cy="2723755"/>
          </a:xfrm>
          <a:prstGeom prst="rect">
            <a:avLst/>
          </a:prstGeom>
        </p:spPr>
      </p:pic>
      <p:sp>
        <p:nvSpPr>
          <p:cNvPr id="10" name="Google Shape;296;p42"/>
          <p:cNvSpPr txBox="1"/>
          <p:nvPr/>
        </p:nvSpPr>
        <p:spPr bwMode="auto">
          <a:xfrm>
            <a:off x="9034009" y="1919232"/>
            <a:ext cx="3128188" cy="509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  <a:defRPr/>
            </a:pPr>
            <a:r>
              <a:rPr lang="en-US" b="1" i="1">
                <a:solidFill>
                  <a:srgbClr val="12B8BD"/>
                </a:solidFill>
                <a:latin typeface="+mn-lt"/>
              </a:rPr>
              <a:t>NMaaS Portfolio</a:t>
            </a:r>
            <a:endParaRPr lang="en-US" b="1">
              <a:solidFill>
                <a:srgbClr val="12B8BD"/>
              </a:solidFill>
              <a:latin typeface="+mn-lt"/>
            </a:endParaRPr>
          </a:p>
        </p:txBody>
      </p:sp>
      <p:sp>
        <p:nvSpPr>
          <p:cNvPr id="2" name="Google Shape;295;p42"/>
          <p:cNvSpPr txBox="1">
            <a:spLocks noGrp="1"/>
          </p:cNvSpPr>
          <p:nvPr>
            <p:ph type="title"/>
          </p:nvPr>
        </p:nvSpPr>
        <p:spPr bwMode="auto">
          <a:xfrm>
            <a:off x="159798" y="165838"/>
            <a:ext cx="10945015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defRPr/>
            </a:pPr>
            <a:r>
              <a:rPr lang="en-US" sz="4400" b="0">
                <a:solidFill>
                  <a:srgbClr val="0058CD"/>
                </a:solidFill>
                <a:latin typeface="Montserrat SemiBold"/>
                <a:ea typeface="+mj-ea"/>
                <a:cs typeface="+mj-cs"/>
              </a:rPr>
              <a:t>Installation Options</a:t>
            </a:r>
            <a:endParaRPr sz="4400" b="0">
              <a:solidFill>
                <a:srgbClr val="0058CD"/>
              </a:solidFill>
              <a:latin typeface="Montserrat SemiBold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WiFiMon Evolution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defTabSz="914377">
              <a:defRPr/>
            </a:pPr>
            <a:fld id="{6FA41F67-6E16-BC4F-8A8C-42F359C0BCBA}" type="slidenum">
              <a:rPr lang="en-GB"/>
              <a:t>17</a:t>
            </a:fld>
            <a:endParaRPr lang="en-GB"/>
          </a:p>
        </p:txBody>
      </p:sp>
      <p:sp>
        <p:nvSpPr>
          <p:cNvPr id="4" name="Google Shape;295;p42"/>
          <p:cNvSpPr txBox="1"/>
          <p:nvPr/>
        </p:nvSpPr>
        <p:spPr bwMode="auto">
          <a:xfrm>
            <a:off x="113688" y="234823"/>
            <a:ext cx="10945015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CD"/>
              </a:buClr>
              <a:buSzPts val="4400"/>
              <a:buFont typeface="Montserrat SemiBold"/>
              <a:buNone/>
              <a:defRPr sz="2400" b="1" i="0" u="none" strike="noStrike" cap="none">
                <a:solidFill>
                  <a:srgbClr val="1F4270"/>
                </a:solidFill>
                <a:latin typeface="+mn-lt"/>
                <a:ea typeface="Montserrat SemiBold"/>
                <a:cs typeface="Montserrat SemiBold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r>
              <a:rPr lang="en-US" sz="4400" b="0" dirty="0" err="1">
                <a:solidFill>
                  <a:srgbClr val="0058CD"/>
                </a:solidFill>
                <a:latin typeface="Montserrat SemiBold"/>
                <a:ea typeface="+mj-ea"/>
                <a:cs typeface="+mj-cs"/>
              </a:rPr>
              <a:t>WiFiMon</a:t>
            </a:r>
            <a:r>
              <a:rPr lang="en-US" sz="4400" b="0" dirty="0">
                <a:solidFill>
                  <a:srgbClr val="0058CD"/>
                </a:solidFill>
                <a:latin typeface="Montserrat SemiBold"/>
                <a:ea typeface="+mj-ea"/>
                <a:cs typeface="+mj-cs"/>
              </a:rPr>
              <a:t> Evolution</a:t>
            </a:r>
            <a:endParaRPr dirty="0"/>
          </a:p>
        </p:txBody>
      </p:sp>
      <p:pic>
        <p:nvPicPr>
          <p:cNvPr id="79" name="Picture 78" descr="A blue and black background&#10;&#10;Description automatically generated">
            <a:extLst>
              <a:ext uri="{FF2B5EF4-FFF2-40B4-BE49-F238E27FC236}">
                <a16:creationId xmlns:a16="http://schemas.microsoft.com/office/drawing/2014/main" id="{DA5625F5-22B8-B07D-0FF2-077C6C0D8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37"/>
          <a:stretch/>
        </p:blipFill>
        <p:spPr bwMode="auto">
          <a:xfrm>
            <a:off x="2743785" y="2520760"/>
            <a:ext cx="8970569" cy="3719059"/>
          </a:xfrm>
          <a:prstGeom prst="rect">
            <a:avLst/>
          </a:prstGeom>
        </p:spPr>
      </p:pic>
      <p:sp>
        <p:nvSpPr>
          <p:cNvPr id="80" name="Slide Number Placeholder 2">
            <a:extLst>
              <a:ext uri="{FF2B5EF4-FFF2-40B4-BE49-F238E27FC236}">
                <a16:creationId xmlns:a16="http://schemas.microsoft.com/office/drawing/2014/main" id="{EF66DF40-4EEA-69FF-A4FF-6EE2C6E0639D}"/>
              </a:ext>
            </a:extLst>
          </p:cNvPr>
          <p:cNvSpPr>
            <a:spLocks noGrp="1"/>
          </p:cNvSpPr>
          <p:nvPr/>
        </p:nvSpPr>
        <p:spPr bwMode="auto">
          <a:xfrm>
            <a:off x="11538077" y="6370986"/>
            <a:ext cx="569600" cy="321399"/>
          </a:xfrm>
          <a:prstGeom prst="rect">
            <a:avLst/>
          </a:prstGeom>
        </p:spPr>
        <p:txBody>
          <a:bodyPr/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defTabSz="914377">
              <a:defRPr/>
            </a:pPr>
            <a:fld id="{6FA41F67-6E16-BC4F-8A8C-42F359C0BCBA}" type="slidenum">
              <a:rPr lang="en-GB"/>
              <a:pPr defTabSz="914377">
                <a:defRPr/>
              </a:pPr>
              <a:t>17</a:t>
            </a:fld>
            <a:endParaRPr lang="en-GB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EB77401-63FE-520A-7026-1270C222B063}"/>
              </a:ext>
            </a:extLst>
          </p:cNvPr>
          <p:cNvGrpSpPr/>
          <p:nvPr/>
        </p:nvGrpSpPr>
        <p:grpSpPr>
          <a:xfrm>
            <a:off x="3835619" y="2658086"/>
            <a:ext cx="435649" cy="595993"/>
            <a:chOff x="3554023" y="1734942"/>
            <a:chExt cx="491274" cy="672092"/>
          </a:xfrm>
        </p:grpSpPr>
        <p:sp>
          <p:nvSpPr>
            <p:cNvPr id="150" name="Right Triangle 149">
              <a:extLst>
                <a:ext uri="{FF2B5EF4-FFF2-40B4-BE49-F238E27FC236}">
                  <a16:creationId xmlns:a16="http://schemas.microsoft.com/office/drawing/2014/main" id="{EEF1F576-7504-B3E7-DF10-30F88E8B2573}"/>
                </a:ext>
              </a:extLst>
            </p:cNvPr>
            <p:cNvSpPr/>
            <p:nvPr/>
          </p:nvSpPr>
          <p:spPr>
            <a:xfrm rot="10800000" flipH="1">
              <a:off x="3663223" y="1734942"/>
              <a:ext cx="382074" cy="614047"/>
            </a:xfrm>
            <a:prstGeom prst="rtTriangle">
              <a:avLst/>
            </a:prstGeom>
            <a:solidFill>
              <a:srgbClr val="3D67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R="0" lv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R="0" lvl="2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R="0" lvl="3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R="0" lvl="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R="0" lvl="5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R="0" lvl="6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R="0" lvl="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R="0" lvl="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288DB242-6FB5-B4A4-310C-95FFDA185A33}"/>
                </a:ext>
              </a:extLst>
            </p:cNvPr>
            <p:cNvGrpSpPr/>
            <p:nvPr/>
          </p:nvGrpSpPr>
          <p:grpSpPr>
            <a:xfrm>
              <a:off x="3554023" y="2148308"/>
              <a:ext cx="258726" cy="258726"/>
              <a:chOff x="9049092" y="2746418"/>
              <a:chExt cx="339837" cy="339837"/>
            </a:xfrm>
          </p:grpSpPr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FAF8CAA3-B9D3-FA04-F340-638F1C9B3858}"/>
                  </a:ext>
                </a:extLst>
              </p:cNvPr>
              <p:cNvSpPr/>
              <p:nvPr/>
            </p:nvSpPr>
            <p:spPr bwMode="auto">
              <a:xfrm>
                <a:off x="9049092" y="2746418"/>
                <a:ext cx="339837" cy="339837"/>
              </a:xfrm>
              <a:prstGeom prst="ellipse">
                <a:avLst/>
              </a:prstGeom>
              <a:solidFill>
                <a:srgbClr val="3985A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R="0" lvl="1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R="0" lvl="2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R="0" lvl="3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R="0" lvl="4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R="0" lvl="5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R="0" lvl="6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R="0" lvl="7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R="0" lvl="8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dirty="0"/>
                  <a:t>       </a:t>
                </a:r>
                <a:endParaRPr lang="en-US" dirty="0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830C91AC-A13A-A5A2-C764-006532F4B8C3}"/>
                  </a:ext>
                </a:extLst>
              </p:cNvPr>
              <p:cNvSpPr/>
              <p:nvPr/>
            </p:nvSpPr>
            <p:spPr bwMode="auto">
              <a:xfrm>
                <a:off x="9105562" y="2802888"/>
                <a:ext cx="226897" cy="2268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R="0" lvl="1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R="0" lvl="2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R="0" lvl="3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R="0" lvl="4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R="0" lvl="5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R="0" lvl="6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R="0" lvl="7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R="0" lvl="8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dirty="0"/>
                  <a:t>       </a:t>
                </a:r>
                <a:endParaRPr lang="en-US" dirty="0"/>
              </a:p>
            </p:txBody>
          </p:sp>
        </p:grpSp>
      </p:grpSp>
      <p:sp>
        <p:nvSpPr>
          <p:cNvPr id="83" name="Oval 82">
            <a:extLst>
              <a:ext uri="{FF2B5EF4-FFF2-40B4-BE49-F238E27FC236}">
                <a16:creationId xmlns:a16="http://schemas.microsoft.com/office/drawing/2014/main" id="{0F3A110E-8AA6-0D60-DFC2-B0B089D8057C}"/>
              </a:ext>
            </a:extLst>
          </p:cNvPr>
          <p:cNvSpPr/>
          <p:nvPr/>
        </p:nvSpPr>
        <p:spPr bwMode="auto">
          <a:xfrm>
            <a:off x="2510595" y="1160985"/>
            <a:ext cx="1191985" cy="1191985"/>
          </a:xfrm>
          <a:prstGeom prst="ellipse">
            <a:avLst/>
          </a:prstGeom>
          <a:solidFill>
            <a:srgbClr val="3D67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       </a:t>
            </a:r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16BFC85-E605-5DF8-8853-047485AFE52E}"/>
              </a:ext>
            </a:extLst>
          </p:cNvPr>
          <p:cNvSpPr/>
          <p:nvPr/>
        </p:nvSpPr>
        <p:spPr bwMode="auto">
          <a:xfrm>
            <a:off x="1961789" y="1756978"/>
            <a:ext cx="2289597" cy="988735"/>
          </a:xfrm>
          <a:prstGeom prst="rect">
            <a:avLst/>
          </a:prstGeom>
          <a:solidFill>
            <a:srgbClr val="3985A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TextBox 5">
            <a:extLst>
              <a:ext uri="{FF2B5EF4-FFF2-40B4-BE49-F238E27FC236}">
                <a16:creationId xmlns:a16="http://schemas.microsoft.com/office/drawing/2014/main" id="{2502BAB0-A6E8-416F-F6CB-AADF2A7B4DB7}"/>
              </a:ext>
            </a:extLst>
          </p:cNvPr>
          <p:cNvSpPr txBox="1"/>
          <p:nvPr/>
        </p:nvSpPr>
        <p:spPr bwMode="auto">
          <a:xfrm>
            <a:off x="2119791" y="1929789"/>
            <a:ext cx="20508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r>
              <a:rPr lang="en-US" sz="1800" b="0" dirty="0" err="1">
                <a:solidFill>
                  <a:schemeClr val="bg1"/>
                </a:solidFill>
                <a:latin typeface="Montserrat SemiBold"/>
                <a:ea typeface="+mj-ea"/>
                <a:cs typeface="+mj-cs"/>
              </a:rPr>
              <a:t>WiFiMon</a:t>
            </a:r>
            <a:r>
              <a:rPr lang="en-US" sz="1800" b="0" dirty="0">
                <a:solidFill>
                  <a:schemeClr val="bg1"/>
                </a:solidFill>
                <a:latin typeface="Montserrat SemiBold"/>
                <a:ea typeface="+mj-ea"/>
                <a:cs typeface="+mj-cs"/>
              </a:rPr>
              <a:t> is born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222814B-1D14-6368-AD66-143F249B9834}"/>
              </a:ext>
            </a:extLst>
          </p:cNvPr>
          <p:cNvSpPr/>
          <p:nvPr/>
        </p:nvSpPr>
        <p:spPr bwMode="auto">
          <a:xfrm>
            <a:off x="4905395" y="1256893"/>
            <a:ext cx="1191985" cy="1191985"/>
          </a:xfrm>
          <a:prstGeom prst="ellipse">
            <a:avLst/>
          </a:prstGeom>
          <a:solidFill>
            <a:srgbClr val="3D67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       </a:t>
            </a:r>
            <a:endParaRPr lang="en-US" dirty="0"/>
          </a:p>
        </p:txBody>
      </p:sp>
      <p:sp>
        <p:nvSpPr>
          <p:cNvPr id="87" name="Google Shape;295;p42">
            <a:extLst>
              <a:ext uri="{FF2B5EF4-FFF2-40B4-BE49-F238E27FC236}">
                <a16:creationId xmlns:a16="http://schemas.microsoft.com/office/drawing/2014/main" id="{154410E0-994D-3BF4-9318-951D9D65D9F8}"/>
              </a:ext>
            </a:extLst>
          </p:cNvPr>
          <p:cNvSpPr txBox="1"/>
          <p:nvPr/>
        </p:nvSpPr>
        <p:spPr bwMode="auto">
          <a:xfrm>
            <a:off x="2522432" y="1299871"/>
            <a:ext cx="1132801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>
              <a:defRPr/>
            </a:pPr>
            <a:r>
              <a:rPr lang="en-US" sz="2800" b="0" dirty="0">
                <a:solidFill>
                  <a:schemeClr val="bg1"/>
                </a:solidFill>
                <a:latin typeface="Montserrat SemiBold"/>
                <a:ea typeface="+mj-ea"/>
                <a:cs typeface="+mj-cs"/>
              </a:rPr>
              <a:t>2015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14DA632-58F1-83EA-26FF-E8A0EE1EA383}"/>
              </a:ext>
            </a:extLst>
          </p:cNvPr>
          <p:cNvGrpSpPr/>
          <p:nvPr/>
        </p:nvGrpSpPr>
        <p:grpSpPr>
          <a:xfrm>
            <a:off x="6147028" y="2727321"/>
            <a:ext cx="435649" cy="595993"/>
            <a:chOff x="3554023" y="1734942"/>
            <a:chExt cx="491274" cy="672092"/>
          </a:xfrm>
        </p:grpSpPr>
        <p:sp>
          <p:nvSpPr>
            <p:cNvPr id="146" name="Right Triangle 145">
              <a:extLst>
                <a:ext uri="{FF2B5EF4-FFF2-40B4-BE49-F238E27FC236}">
                  <a16:creationId xmlns:a16="http://schemas.microsoft.com/office/drawing/2014/main" id="{9BDD061E-0E02-A14E-8D3B-5336DEE83046}"/>
                </a:ext>
              </a:extLst>
            </p:cNvPr>
            <p:cNvSpPr/>
            <p:nvPr/>
          </p:nvSpPr>
          <p:spPr>
            <a:xfrm rot="10800000" flipH="1">
              <a:off x="3663223" y="1734942"/>
              <a:ext cx="382074" cy="614047"/>
            </a:xfrm>
            <a:prstGeom prst="rtTriangle">
              <a:avLst/>
            </a:prstGeom>
            <a:solidFill>
              <a:srgbClr val="3D67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R="0" lv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R="0" lvl="2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R="0" lvl="3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R="0" lvl="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R="0" lvl="5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R="0" lvl="6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R="0" lvl="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R="0" lvl="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1A08D106-E931-A777-C935-CD9CB53051F8}"/>
                </a:ext>
              </a:extLst>
            </p:cNvPr>
            <p:cNvGrpSpPr/>
            <p:nvPr/>
          </p:nvGrpSpPr>
          <p:grpSpPr>
            <a:xfrm>
              <a:off x="3554023" y="2148308"/>
              <a:ext cx="258726" cy="258726"/>
              <a:chOff x="9049092" y="2746418"/>
              <a:chExt cx="339837" cy="339837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BEBFD932-30FB-91F8-BE65-02D23695A9A4}"/>
                  </a:ext>
                </a:extLst>
              </p:cNvPr>
              <p:cNvSpPr/>
              <p:nvPr/>
            </p:nvSpPr>
            <p:spPr bwMode="auto">
              <a:xfrm>
                <a:off x="9049092" y="2746418"/>
                <a:ext cx="339837" cy="339837"/>
              </a:xfrm>
              <a:prstGeom prst="ellipse">
                <a:avLst/>
              </a:prstGeom>
              <a:solidFill>
                <a:srgbClr val="3985A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R="0" lvl="1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R="0" lvl="2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R="0" lvl="3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R="0" lvl="4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R="0" lvl="5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R="0" lvl="6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R="0" lvl="7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R="0" lvl="8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dirty="0"/>
                  <a:t>       </a:t>
                </a:r>
                <a:endParaRPr lang="en-US" dirty="0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E997A88E-F5DF-A3F3-78AB-09B7ADDDBEF2}"/>
                  </a:ext>
                </a:extLst>
              </p:cNvPr>
              <p:cNvSpPr/>
              <p:nvPr/>
            </p:nvSpPr>
            <p:spPr bwMode="auto">
              <a:xfrm>
                <a:off x="9105562" y="2802888"/>
                <a:ext cx="226897" cy="2268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R="0" lvl="1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R="0" lvl="2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R="0" lvl="3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R="0" lvl="4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R="0" lvl="5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R="0" lvl="6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R="0" lvl="7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R="0" lvl="8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dirty="0"/>
                  <a:t>       </a:t>
                </a:r>
                <a:endParaRPr lang="en-US" dirty="0"/>
              </a:p>
            </p:txBody>
          </p:sp>
        </p:grp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0598E4DB-1DD6-E620-B730-1CFEB0DF6A8F}"/>
              </a:ext>
            </a:extLst>
          </p:cNvPr>
          <p:cNvSpPr/>
          <p:nvPr/>
        </p:nvSpPr>
        <p:spPr bwMode="auto">
          <a:xfrm>
            <a:off x="4356589" y="1852886"/>
            <a:ext cx="2289597" cy="988735"/>
          </a:xfrm>
          <a:prstGeom prst="rect">
            <a:avLst/>
          </a:prstGeom>
          <a:solidFill>
            <a:srgbClr val="3985A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3CA26CD-D8AE-6EAD-0F35-C7B5E21B47BC}"/>
              </a:ext>
            </a:extLst>
          </p:cNvPr>
          <p:cNvGrpSpPr/>
          <p:nvPr/>
        </p:nvGrpSpPr>
        <p:grpSpPr>
          <a:xfrm>
            <a:off x="8600848" y="2494437"/>
            <a:ext cx="435649" cy="595993"/>
            <a:chOff x="3554023" y="1734942"/>
            <a:chExt cx="491274" cy="672092"/>
          </a:xfrm>
        </p:grpSpPr>
        <p:sp>
          <p:nvSpPr>
            <p:cNvPr id="142" name="Right Triangle 141">
              <a:extLst>
                <a:ext uri="{FF2B5EF4-FFF2-40B4-BE49-F238E27FC236}">
                  <a16:creationId xmlns:a16="http://schemas.microsoft.com/office/drawing/2014/main" id="{A617D0EA-3951-C5F8-290A-27AB25D54755}"/>
                </a:ext>
              </a:extLst>
            </p:cNvPr>
            <p:cNvSpPr/>
            <p:nvPr/>
          </p:nvSpPr>
          <p:spPr>
            <a:xfrm rot="10800000" flipH="1">
              <a:off x="3663223" y="1734942"/>
              <a:ext cx="382074" cy="614047"/>
            </a:xfrm>
            <a:prstGeom prst="rtTriangle">
              <a:avLst/>
            </a:prstGeom>
            <a:solidFill>
              <a:srgbClr val="4EB9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R="0" lv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R="0" lvl="2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R="0" lvl="3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R="0" lvl="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R="0" lvl="5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R="0" lvl="6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R="0" lvl="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R="0" lvl="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33B13AD1-2895-E005-8C90-5C1C8246437A}"/>
                </a:ext>
              </a:extLst>
            </p:cNvPr>
            <p:cNvGrpSpPr/>
            <p:nvPr/>
          </p:nvGrpSpPr>
          <p:grpSpPr>
            <a:xfrm>
              <a:off x="3554023" y="2148308"/>
              <a:ext cx="258726" cy="258726"/>
              <a:chOff x="9049092" y="2746418"/>
              <a:chExt cx="339837" cy="339837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63026353-D899-3EAF-2749-E23331186564}"/>
                  </a:ext>
                </a:extLst>
              </p:cNvPr>
              <p:cNvSpPr/>
              <p:nvPr/>
            </p:nvSpPr>
            <p:spPr bwMode="auto">
              <a:xfrm>
                <a:off x="9049092" y="2746418"/>
                <a:ext cx="339837" cy="339837"/>
              </a:xfrm>
              <a:prstGeom prst="ellipse">
                <a:avLst/>
              </a:prstGeom>
              <a:solidFill>
                <a:srgbClr val="4EB97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R="0" lvl="1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R="0" lvl="2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R="0" lvl="3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R="0" lvl="4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R="0" lvl="5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R="0" lvl="6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R="0" lvl="7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R="0" lvl="8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dirty="0"/>
                  <a:t>       </a:t>
                </a:r>
                <a:endParaRPr lang="en-US" dirty="0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01A95BE0-B6C8-C56C-AC37-390D6FDB9EBA}"/>
                  </a:ext>
                </a:extLst>
              </p:cNvPr>
              <p:cNvSpPr/>
              <p:nvPr/>
            </p:nvSpPr>
            <p:spPr bwMode="auto">
              <a:xfrm>
                <a:off x="9105562" y="2802888"/>
                <a:ext cx="226897" cy="2268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R="0" lvl="1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R="0" lvl="2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R="0" lvl="3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R="0" lvl="4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R="0" lvl="5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R="0" lvl="6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R="0" lvl="7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R="0" lvl="8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dirty="0"/>
                  <a:t>       </a:t>
                </a:r>
                <a:endParaRPr lang="en-US" dirty="0"/>
              </a:p>
            </p:txBody>
          </p:sp>
        </p:grpSp>
      </p:grpSp>
      <p:sp>
        <p:nvSpPr>
          <p:cNvPr id="91" name="TextBox 26">
            <a:extLst>
              <a:ext uri="{FF2B5EF4-FFF2-40B4-BE49-F238E27FC236}">
                <a16:creationId xmlns:a16="http://schemas.microsoft.com/office/drawing/2014/main" id="{2007F88C-9122-459D-8917-6C2FDBEACAD3}"/>
              </a:ext>
            </a:extLst>
          </p:cNvPr>
          <p:cNvSpPr txBox="1"/>
          <p:nvPr/>
        </p:nvSpPr>
        <p:spPr bwMode="auto">
          <a:xfrm>
            <a:off x="4469467" y="1899342"/>
            <a:ext cx="20804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r>
              <a:rPr lang="en-GB" sz="1800" b="0" dirty="0">
                <a:solidFill>
                  <a:schemeClr val="bg1"/>
                </a:solidFill>
                <a:latin typeface="Montserrat SemiBold"/>
                <a:ea typeface="+mj-ea"/>
                <a:cs typeface="+mj-cs"/>
              </a:rPr>
              <a:t>First presentation at </a:t>
            </a:r>
          </a:p>
          <a:p>
            <a:pPr algn="ctr"/>
            <a:r>
              <a:rPr lang="en-GB" sz="1800" b="0" dirty="0">
                <a:solidFill>
                  <a:schemeClr val="bg1"/>
                </a:solidFill>
                <a:latin typeface="Montserrat SemiBold"/>
                <a:ea typeface="+mj-ea"/>
                <a:cs typeface="+mj-cs"/>
              </a:rPr>
              <a:t>TNC15, Porto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92" name="Google Shape;295;p42">
            <a:extLst>
              <a:ext uri="{FF2B5EF4-FFF2-40B4-BE49-F238E27FC236}">
                <a16:creationId xmlns:a16="http://schemas.microsoft.com/office/drawing/2014/main" id="{74B58A11-B9C1-293F-D4B3-46C1B4A379E1}"/>
              </a:ext>
            </a:extLst>
          </p:cNvPr>
          <p:cNvSpPr txBox="1"/>
          <p:nvPr/>
        </p:nvSpPr>
        <p:spPr bwMode="auto">
          <a:xfrm>
            <a:off x="4934987" y="1431290"/>
            <a:ext cx="1132801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>
              <a:defRPr/>
            </a:pPr>
            <a:r>
              <a:rPr lang="en-US" sz="2800" b="0" dirty="0">
                <a:solidFill>
                  <a:schemeClr val="bg1"/>
                </a:solidFill>
                <a:latin typeface="Montserrat SemiBold"/>
                <a:ea typeface="+mj-ea"/>
                <a:cs typeface="+mj-cs"/>
              </a:rPr>
              <a:t>2015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AE743B5-5E3F-6647-1E58-1CDC631B1D4C}"/>
              </a:ext>
            </a:extLst>
          </p:cNvPr>
          <p:cNvSpPr/>
          <p:nvPr/>
        </p:nvSpPr>
        <p:spPr bwMode="auto">
          <a:xfrm>
            <a:off x="6796842" y="830701"/>
            <a:ext cx="2269687" cy="1191985"/>
          </a:xfrm>
          <a:prstGeom prst="ellipse">
            <a:avLst/>
          </a:prstGeom>
          <a:solidFill>
            <a:srgbClr val="4EB9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       </a:t>
            </a:r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2B25244-F7A0-CA75-FAD6-269E8B81F6CC}"/>
              </a:ext>
            </a:extLst>
          </p:cNvPr>
          <p:cNvSpPr/>
          <p:nvPr/>
        </p:nvSpPr>
        <p:spPr bwMode="auto">
          <a:xfrm>
            <a:off x="6714351" y="1418531"/>
            <a:ext cx="2451175" cy="1073078"/>
          </a:xfrm>
          <a:prstGeom prst="rect">
            <a:avLst/>
          </a:prstGeom>
          <a:solidFill>
            <a:srgbClr val="63D2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E0B99EB-014F-22AB-63F3-007647B60D77}"/>
              </a:ext>
            </a:extLst>
          </p:cNvPr>
          <p:cNvSpPr/>
          <p:nvPr/>
        </p:nvSpPr>
        <p:spPr bwMode="auto">
          <a:xfrm>
            <a:off x="9831034" y="895011"/>
            <a:ext cx="1191985" cy="1191985"/>
          </a:xfrm>
          <a:prstGeom prst="ellipse">
            <a:avLst/>
          </a:prstGeom>
          <a:solidFill>
            <a:srgbClr val="4EB9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       </a:t>
            </a:r>
            <a:endParaRPr lang="en-US" dirty="0"/>
          </a:p>
        </p:txBody>
      </p:sp>
      <p:sp>
        <p:nvSpPr>
          <p:cNvPr id="96" name="TextBox 35">
            <a:extLst>
              <a:ext uri="{FF2B5EF4-FFF2-40B4-BE49-F238E27FC236}">
                <a16:creationId xmlns:a16="http://schemas.microsoft.com/office/drawing/2014/main" id="{EC35B77B-7966-9C02-F648-0B9536860074}"/>
              </a:ext>
            </a:extLst>
          </p:cNvPr>
          <p:cNvSpPr txBox="1"/>
          <p:nvPr/>
        </p:nvSpPr>
        <p:spPr bwMode="auto">
          <a:xfrm>
            <a:off x="6767716" y="1484077"/>
            <a:ext cx="23580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r>
              <a:rPr lang="en-GB" sz="1800" b="0" dirty="0" err="1">
                <a:solidFill>
                  <a:schemeClr val="bg1"/>
                </a:solidFill>
                <a:latin typeface="Montserrat SemiBold"/>
                <a:ea typeface="+mj-ea"/>
                <a:cs typeface="+mj-cs"/>
              </a:rPr>
              <a:t>WiFiMon</a:t>
            </a:r>
            <a:r>
              <a:rPr lang="en-GB" sz="1800" b="0" dirty="0">
                <a:solidFill>
                  <a:schemeClr val="bg1"/>
                </a:solidFill>
                <a:latin typeface="Montserrat SemiBold"/>
                <a:ea typeface="+mj-ea"/>
                <a:cs typeface="+mj-cs"/>
              </a:rPr>
              <a:t> pilots in TNC19 and GÉANT Symposium 2020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97" name="Google Shape;295;p42">
            <a:extLst>
              <a:ext uri="{FF2B5EF4-FFF2-40B4-BE49-F238E27FC236}">
                <a16:creationId xmlns:a16="http://schemas.microsoft.com/office/drawing/2014/main" id="{F30E6B37-820B-20F4-3D0D-A2D480A07719}"/>
              </a:ext>
            </a:extLst>
          </p:cNvPr>
          <p:cNvSpPr txBox="1"/>
          <p:nvPr/>
        </p:nvSpPr>
        <p:spPr bwMode="auto">
          <a:xfrm>
            <a:off x="6908747" y="1019923"/>
            <a:ext cx="2091394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>
              <a:defRPr/>
            </a:pPr>
            <a:r>
              <a:rPr lang="en-US" sz="2800" b="0" dirty="0">
                <a:solidFill>
                  <a:schemeClr val="bg1"/>
                </a:solidFill>
                <a:latin typeface="Montserrat SemiBold"/>
                <a:ea typeface="+mj-ea"/>
                <a:cs typeface="+mj-cs"/>
              </a:rPr>
              <a:t>2019-2020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91BF902-BD21-3E77-D2EC-648397BBD375}"/>
              </a:ext>
            </a:extLst>
          </p:cNvPr>
          <p:cNvSpPr/>
          <p:nvPr/>
        </p:nvSpPr>
        <p:spPr bwMode="auto">
          <a:xfrm>
            <a:off x="9282228" y="1491004"/>
            <a:ext cx="2289597" cy="988735"/>
          </a:xfrm>
          <a:prstGeom prst="rect">
            <a:avLst/>
          </a:prstGeom>
          <a:solidFill>
            <a:srgbClr val="63D2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3BD15F9-2528-0A73-58A5-57C219162F67}"/>
              </a:ext>
            </a:extLst>
          </p:cNvPr>
          <p:cNvGrpSpPr/>
          <p:nvPr/>
        </p:nvGrpSpPr>
        <p:grpSpPr>
          <a:xfrm>
            <a:off x="11072667" y="2479739"/>
            <a:ext cx="435649" cy="595993"/>
            <a:chOff x="3554023" y="1734942"/>
            <a:chExt cx="491274" cy="672092"/>
          </a:xfrm>
        </p:grpSpPr>
        <p:sp>
          <p:nvSpPr>
            <p:cNvPr id="138" name="Right Triangle 137">
              <a:extLst>
                <a:ext uri="{FF2B5EF4-FFF2-40B4-BE49-F238E27FC236}">
                  <a16:creationId xmlns:a16="http://schemas.microsoft.com/office/drawing/2014/main" id="{F77D4D75-FC82-2133-14D7-805AC3DE961B}"/>
                </a:ext>
              </a:extLst>
            </p:cNvPr>
            <p:cNvSpPr/>
            <p:nvPr/>
          </p:nvSpPr>
          <p:spPr>
            <a:xfrm rot="10800000" flipH="1">
              <a:off x="3663223" y="1734942"/>
              <a:ext cx="382074" cy="614047"/>
            </a:xfrm>
            <a:prstGeom prst="rtTriangle">
              <a:avLst/>
            </a:prstGeom>
            <a:solidFill>
              <a:srgbClr val="4EB9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R="0" lv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R="0" lvl="2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R="0" lvl="3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R="0" lvl="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R="0" lvl="5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R="0" lvl="6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R="0" lvl="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R="0" lvl="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A2DA9C98-A954-2412-E8E4-795CD0890435}"/>
                </a:ext>
              </a:extLst>
            </p:cNvPr>
            <p:cNvGrpSpPr/>
            <p:nvPr/>
          </p:nvGrpSpPr>
          <p:grpSpPr>
            <a:xfrm>
              <a:off x="3554023" y="2148308"/>
              <a:ext cx="258726" cy="258726"/>
              <a:chOff x="9049092" y="2746418"/>
              <a:chExt cx="339837" cy="339837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6567A739-ACD5-6899-1A57-1D8199E3606D}"/>
                  </a:ext>
                </a:extLst>
              </p:cNvPr>
              <p:cNvSpPr/>
              <p:nvPr/>
            </p:nvSpPr>
            <p:spPr bwMode="auto">
              <a:xfrm>
                <a:off x="9049092" y="2746418"/>
                <a:ext cx="339837" cy="339837"/>
              </a:xfrm>
              <a:prstGeom prst="ellipse">
                <a:avLst/>
              </a:prstGeom>
              <a:solidFill>
                <a:srgbClr val="63D27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R="0" lvl="1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R="0" lvl="2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R="0" lvl="3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R="0" lvl="4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R="0" lvl="5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R="0" lvl="6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R="0" lvl="7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R="0" lvl="8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dirty="0"/>
                  <a:t>       </a:t>
                </a:r>
                <a:endParaRPr lang="en-US" dirty="0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17D2195E-63BD-EBAD-731C-F7A6BE859863}"/>
                  </a:ext>
                </a:extLst>
              </p:cNvPr>
              <p:cNvSpPr/>
              <p:nvPr/>
            </p:nvSpPr>
            <p:spPr bwMode="auto">
              <a:xfrm>
                <a:off x="9105562" y="2802888"/>
                <a:ext cx="226897" cy="2268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R="0" lvl="1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R="0" lvl="2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R="0" lvl="3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R="0" lvl="4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R="0" lvl="5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R="0" lvl="6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R="0" lvl="7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R="0" lvl="8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dirty="0"/>
                  <a:t>       </a:t>
                </a:r>
                <a:endParaRPr lang="en-US" dirty="0"/>
              </a:p>
            </p:txBody>
          </p:sp>
        </p:grpSp>
      </p:grpSp>
      <p:sp>
        <p:nvSpPr>
          <p:cNvPr id="100" name="TextBox 44">
            <a:extLst>
              <a:ext uri="{FF2B5EF4-FFF2-40B4-BE49-F238E27FC236}">
                <a16:creationId xmlns:a16="http://schemas.microsoft.com/office/drawing/2014/main" id="{D10E1424-EEEA-2606-90E6-24B31F054BAD}"/>
              </a:ext>
            </a:extLst>
          </p:cNvPr>
          <p:cNvSpPr txBox="1"/>
          <p:nvPr/>
        </p:nvSpPr>
        <p:spPr bwMode="auto">
          <a:xfrm>
            <a:off x="9328490" y="1553788"/>
            <a:ext cx="22124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r>
              <a:rPr lang="en-GB" sz="1800" b="0" dirty="0" err="1">
                <a:solidFill>
                  <a:schemeClr val="bg1"/>
                </a:solidFill>
                <a:latin typeface="Montserrat SemiBold"/>
                <a:ea typeface="+mj-ea"/>
                <a:cs typeface="+mj-cs"/>
              </a:rPr>
              <a:t>WiFiMon</a:t>
            </a:r>
            <a:r>
              <a:rPr lang="en-GB" sz="1800" b="0" dirty="0">
                <a:solidFill>
                  <a:schemeClr val="bg1"/>
                </a:solidFill>
                <a:latin typeface="Montserrat SemiBold"/>
                <a:ea typeface="+mj-ea"/>
                <a:cs typeface="+mj-cs"/>
              </a:rPr>
              <a:t> declared official GÉANT service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01" name="Google Shape;295;p42">
            <a:extLst>
              <a:ext uri="{FF2B5EF4-FFF2-40B4-BE49-F238E27FC236}">
                <a16:creationId xmlns:a16="http://schemas.microsoft.com/office/drawing/2014/main" id="{C065C536-1267-CDFF-7A72-7E5A795F176E}"/>
              </a:ext>
            </a:extLst>
          </p:cNvPr>
          <p:cNvSpPr txBox="1"/>
          <p:nvPr/>
        </p:nvSpPr>
        <p:spPr bwMode="auto">
          <a:xfrm>
            <a:off x="9860626" y="1069408"/>
            <a:ext cx="1132801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>
              <a:defRPr/>
            </a:pPr>
            <a:r>
              <a:rPr lang="en-US" sz="2800" b="0" dirty="0">
                <a:solidFill>
                  <a:schemeClr val="bg1"/>
                </a:solidFill>
                <a:latin typeface="Montserrat SemiBold"/>
                <a:ea typeface="+mj-ea"/>
                <a:cs typeface="+mj-cs"/>
              </a:rPr>
              <a:t>2020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B0A8457-3A22-BD49-8504-A7CEB09D33E5}"/>
              </a:ext>
            </a:extLst>
          </p:cNvPr>
          <p:cNvGrpSpPr/>
          <p:nvPr/>
        </p:nvGrpSpPr>
        <p:grpSpPr>
          <a:xfrm>
            <a:off x="11101445" y="4757106"/>
            <a:ext cx="435649" cy="595993"/>
            <a:chOff x="3554023" y="1734942"/>
            <a:chExt cx="491274" cy="672092"/>
          </a:xfrm>
        </p:grpSpPr>
        <p:sp>
          <p:nvSpPr>
            <p:cNvPr id="134" name="Right Triangle 133">
              <a:extLst>
                <a:ext uri="{FF2B5EF4-FFF2-40B4-BE49-F238E27FC236}">
                  <a16:creationId xmlns:a16="http://schemas.microsoft.com/office/drawing/2014/main" id="{AEA77E31-2D08-CEDD-45BA-75D9FAACE997}"/>
                </a:ext>
              </a:extLst>
            </p:cNvPr>
            <p:cNvSpPr/>
            <p:nvPr/>
          </p:nvSpPr>
          <p:spPr>
            <a:xfrm rot="10800000" flipH="1">
              <a:off x="3663223" y="1734942"/>
              <a:ext cx="382074" cy="614047"/>
            </a:xfrm>
            <a:prstGeom prst="rtTriangle">
              <a:avLst/>
            </a:prstGeom>
            <a:solidFill>
              <a:srgbClr val="FF843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R="0" lv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R="0" lvl="2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R="0" lvl="3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R="0" lvl="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R="0" lvl="5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R="0" lvl="6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R="0" lvl="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R="0" lvl="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766CC4BC-5E38-14E2-A72D-1D2ECBC367AB}"/>
                </a:ext>
              </a:extLst>
            </p:cNvPr>
            <p:cNvGrpSpPr/>
            <p:nvPr/>
          </p:nvGrpSpPr>
          <p:grpSpPr>
            <a:xfrm>
              <a:off x="3554023" y="2148308"/>
              <a:ext cx="258726" cy="258726"/>
              <a:chOff x="9049092" y="2746418"/>
              <a:chExt cx="339837" cy="339837"/>
            </a:xfrm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4C747AB-7482-CC48-6837-39A1E1479297}"/>
                  </a:ext>
                </a:extLst>
              </p:cNvPr>
              <p:cNvSpPr/>
              <p:nvPr/>
            </p:nvSpPr>
            <p:spPr bwMode="auto">
              <a:xfrm>
                <a:off x="9049092" y="2746418"/>
                <a:ext cx="339837" cy="339837"/>
              </a:xfrm>
              <a:prstGeom prst="ellipse">
                <a:avLst/>
              </a:prstGeom>
              <a:solidFill>
                <a:srgbClr val="FFAB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R="0" lvl="1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R="0" lvl="2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R="0" lvl="3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R="0" lvl="4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R="0" lvl="5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R="0" lvl="6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R="0" lvl="7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R="0" lvl="8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dirty="0"/>
                  <a:t>       </a:t>
                </a:r>
                <a:endParaRPr lang="en-US" dirty="0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75BF4970-CA69-C737-8B52-B019DEA1D834}"/>
                  </a:ext>
                </a:extLst>
              </p:cNvPr>
              <p:cNvSpPr/>
              <p:nvPr/>
            </p:nvSpPr>
            <p:spPr bwMode="auto">
              <a:xfrm>
                <a:off x="9105562" y="2802888"/>
                <a:ext cx="226897" cy="2268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R="0" lvl="1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R="0" lvl="2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R="0" lvl="3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R="0" lvl="4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R="0" lvl="5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R="0" lvl="6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R="0" lvl="7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R="0" lvl="8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dirty="0"/>
                  <a:t>       </a:t>
                </a:r>
                <a:endParaRPr lang="en-US" dirty="0"/>
              </a:p>
            </p:txBody>
          </p:sp>
        </p:grp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2F38E7BD-2E7F-FC3E-F913-942A9C809947}"/>
              </a:ext>
            </a:extLst>
          </p:cNvPr>
          <p:cNvSpPr/>
          <p:nvPr/>
        </p:nvSpPr>
        <p:spPr bwMode="auto">
          <a:xfrm>
            <a:off x="9933293" y="3213200"/>
            <a:ext cx="1191985" cy="1191985"/>
          </a:xfrm>
          <a:prstGeom prst="ellipse">
            <a:avLst/>
          </a:prstGeom>
          <a:solidFill>
            <a:srgbClr val="FF84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       </a:t>
            </a:r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0280563-EE8C-159D-E3B8-BEF2EECE39DD}"/>
              </a:ext>
            </a:extLst>
          </p:cNvPr>
          <p:cNvSpPr/>
          <p:nvPr/>
        </p:nvSpPr>
        <p:spPr bwMode="auto">
          <a:xfrm>
            <a:off x="9384487" y="3809193"/>
            <a:ext cx="2289597" cy="988735"/>
          </a:xfrm>
          <a:prstGeom prst="rect">
            <a:avLst/>
          </a:prstGeom>
          <a:solidFill>
            <a:srgbClr val="FFAB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5" name="TextBox 53">
            <a:extLst>
              <a:ext uri="{FF2B5EF4-FFF2-40B4-BE49-F238E27FC236}">
                <a16:creationId xmlns:a16="http://schemas.microsoft.com/office/drawing/2014/main" id="{4F80B0D3-9746-8776-321C-C89C7CD75F68}"/>
              </a:ext>
            </a:extLst>
          </p:cNvPr>
          <p:cNvSpPr txBox="1"/>
          <p:nvPr/>
        </p:nvSpPr>
        <p:spPr bwMode="auto">
          <a:xfrm>
            <a:off x="9692590" y="3955178"/>
            <a:ext cx="16530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r>
              <a:rPr lang="en-US" sz="1800" b="0" dirty="0">
                <a:solidFill>
                  <a:schemeClr val="bg1"/>
                </a:solidFill>
                <a:latin typeface="Montserrat SemiBold"/>
                <a:ea typeface="+mj-ea"/>
                <a:cs typeface="+mj-cs"/>
              </a:rPr>
              <a:t>Cloudifying </a:t>
            </a:r>
            <a:r>
              <a:rPr lang="en-US" sz="1800" b="0" dirty="0" err="1">
                <a:solidFill>
                  <a:schemeClr val="bg1"/>
                </a:solidFill>
                <a:latin typeface="Montserrat SemiBold"/>
                <a:ea typeface="+mj-ea"/>
                <a:cs typeface="+mj-cs"/>
              </a:rPr>
              <a:t>WiFiMon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23DD742-761C-9373-7E8A-11688AFE8E5B}"/>
              </a:ext>
            </a:extLst>
          </p:cNvPr>
          <p:cNvSpPr/>
          <p:nvPr/>
        </p:nvSpPr>
        <p:spPr bwMode="auto">
          <a:xfrm>
            <a:off x="6843742" y="3677044"/>
            <a:ext cx="1191985" cy="1191985"/>
          </a:xfrm>
          <a:prstGeom prst="ellipse">
            <a:avLst/>
          </a:prstGeom>
          <a:solidFill>
            <a:srgbClr val="FF84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       </a:t>
            </a:r>
            <a:endParaRPr lang="en-US" dirty="0"/>
          </a:p>
        </p:txBody>
      </p:sp>
      <p:sp>
        <p:nvSpPr>
          <p:cNvPr id="107" name="Google Shape;295;p42">
            <a:extLst>
              <a:ext uri="{FF2B5EF4-FFF2-40B4-BE49-F238E27FC236}">
                <a16:creationId xmlns:a16="http://schemas.microsoft.com/office/drawing/2014/main" id="{573E0F9B-EF46-1703-C97E-A8ED31AA4A1B}"/>
              </a:ext>
            </a:extLst>
          </p:cNvPr>
          <p:cNvSpPr txBox="1"/>
          <p:nvPr/>
        </p:nvSpPr>
        <p:spPr bwMode="auto">
          <a:xfrm>
            <a:off x="9962885" y="3378719"/>
            <a:ext cx="1132801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>
              <a:defRPr/>
            </a:pPr>
            <a:r>
              <a:rPr lang="en-US" sz="2800" b="0" dirty="0">
                <a:solidFill>
                  <a:schemeClr val="bg1"/>
                </a:solidFill>
                <a:latin typeface="Montserrat SemiBold"/>
                <a:ea typeface="+mj-ea"/>
                <a:cs typeface="+mj-cs"/>
              </a:rPr>
              <a:t>2020</a:t>
            </a:r>
            <a:endParaRPr sz="2800" dirty="0">
              <a:solidFill>
                <a:schemeClr val="bg1"/>
              </a:solidFill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AC15783-1250-E8CA-06CD-2A46B7E91515}"/>
              </a:ext>
            </a:extLst>
          </p:cNvPr>
          <p:cNvGrpSpPr/>
          <p:nvPr/>
        </p:nvGrpSpPr>
        <p:grpSpPr>
          <a:xfrm>
            <a:off x="8044555" y="5261772"/>
            <a:ext cx="435649" cy="595993"/>
            <a:chOff x="3554023" y="1734942"/>
            <a:chExt cx="491274" cy="672092"/>
          </a:xfrm>
        </p:grpSpPr>
        <p:sp>
          <p:nvSpPr>
            <p:cNvPr id="130" name="Right Triangle 129">
              <a:extLst>
                <a:ext uri="{FF2B5EF4-FFF2-40B4-BE49-F238E27FC236}">
                  <a16:creationId xmlns:a16="http://schemas.microsoft.com/office/drawing/2014/main" id="{14175E87-560A-F0CC-7611-DD628A407B0A}"/>
                </a:ext>
              </a:extLst>
            </p:cNvPr>
            <p:cNvSpPr/>
            <p:nvPr/>
          </p:nvSpPr>
          <p:spPr>
            <a:xfrm rot="10800000" flipH="1">
              <a:off x="3663223" y="1734942"/>
              <a:ext cx="382074" cy="614047"/>
            </a:xfrm>
            <a:prstGeom prst="rtTriangle">
              <a:avLst/>
            </a:prstGeom>
            <a:solidFill>
              <a:srgbClr val="FF843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R="0" lv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R="0" lvl="2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R="0" lvl="3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R="0" lvl="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R="0" lvl="5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R="0" lvl="6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R="0" lvl="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R="0" lvl="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923DB1A4-9C43-14EB-3D96-90DA87A2E84B}"/>
                </a:ext>
              </a:extLst>
            </p:cNvPr>
            <p:cNvGrpSpPr/>
            <p:nvPr/>
          </p:nvGrpSpPr>
          <p:grpSpPr>
            <a:xfrm>
              <a:off x="3554023" y="2148308"/>
              <a:ext cx="258726" cy="258726"/>
              <a:chOff x="9049092" y="2746418"/>
              <a:chExt cx="339837" cy="339837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B06D6F53-9606-7B92-BBAC-78772A815DFF}"/>
                  </a:ext>
                </a:extLst>
              </p:cNvPr>
              <p:cNvSpPr/>
              <p:nvPr/>
            </p:nvSpPr>
            <p:spPr bwMode="auto">
              <a:xfrm>
                <a:off x="9049092" y="2746418"/>
                <a:ext cx="339837" cy="339837"/>
              </a:xfrm>
              <a:prstGeom prst="ellipse">
                <a:avLst/>
              </a:prstGeom>
              <a:solidFill>
                <a:srgbClr val="FFAB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R="0" lvl="1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R="0" lvl="2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R="0" lvl="3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R="0" lvl="4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R="0" lvl="5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R="0" lvl="6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R="0" lvl="7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R="0" lvl="8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dirty="0"/>
                  <a:t>       </a:t>
                </a:r>
                <a:endParaRPr lang="en-US" dirty="0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E44B8F0D-BF96-5E64-4C62-26986C9E1EDA}"/>
                  </a:ext>
                </a:extLst>
              </p:cNvPr>
              <p:cNvSpPr/>
              <p:nvPr/>
            </p:nvSpPr>
            <p:spPr bwMode="auto">
              <a:xfrm>
                <a:off x="9105562" y="2802888"/>
                <a:ext cx="226897" cy="2268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R="0" lvl="1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R="0" lvl="2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R="0" lvl="3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R="0" lvl="4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R="0" lvl="5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R="0" lvl="6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R="0" lvl="7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R="0" lvl="8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dirty="0"/>
                  <a:t>       </a:t>
                </a:r>
                <a:endParaRPr lang="en-US" dirty="0"/>
              </a:p>
            </p:txBody>
          </p:sp>
        </p:grp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D2F91C0-9657-9B47-B466-71C5892958BF}"/>
              </a:ext>
            </a:extLst>
          </p:cNvPr>
          <p:cNvSpPr/>
          <p:nvPr/>
        </p:nvSpPr>
        <p:spPr bwMode="auto">
          <a:xfrm>
            <a:off x="6294936" y="4273037"/>
            <a:ext cx="2289597" cy="988735"/>
          </a:xfrm>
          <a:prstGeom prst="rect">
            <a:avLst/>
          </a:prstGeom>
          <a:solidFill>
            <a:srgbClr val="FFAB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0" name="TextBox 62">
            <a:extLst>
              <a:ext uri="{FF2B5EF4-FFF2-40B4-BE49-F238E27FC236}">
                <a16:creationId xmlns:a16="http://schemas.microsoft.com/office/drawing/2014/main" id="{48665633-8506-3C25-9713-BD261D806A7C}"/>
              </a:ext>
            </a:extLst>
          </p:cNvPr>
          <p:cNvSpPr txBox="1"/>
          <p:nvPr/>
        </p:nvSpPr>
        <p:spPr bwMode="auto">
          <a:xfrm>
            <a:off x="6387956" y="4311325"/>
            <a:ext cx="21193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r>
              <a:rPr lang="en-US" sz="1800" b="0" dirty="0">
                <a:solidFill>
                  <a:schemeClr val="bg1"/>
                </a:solidFill>
                <a:latin typeface="Montserrat SemiBold"/>
                <a:ea typeface="+mj-ea"/>
                <a:cs typeface="+mj-cs"/>
              </a:rPr>
              <a:t>Automating server components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F576E9C-AF03-8B27-D858-2A42EF7ECCAE}"/>
              </a:ext>
            </a:extLst>
          </p:cNvPr>
          <p:cNvSpPr/>
          <p:nvPr/>
        </p:nvSpPr>
        <p:spPr bwMode="auto">
          <a:xfrm>
            <a:off x="4074422" y="3897190"/>
            <a:ext cx="1191985" cy="1191985"/>
          </a:xfrm>
          <a:prstGeom prst="ellipse">
            <a:avLst/>
          </a:prstGeom>
          <a:solidFill>
            <a:srgbClr val="C021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       </a:t>
            </a:r>
            <a:endParaRPr lang="en-US" dirty="0"/>
          </a:p>
        </p:txBody>
      </p:sp>
      <p:sp>
        <p:nvSpPr>
          <p:cNvPr id="112" name="Google Shape;295;p42">
            <a:extLst>
              <a:ext uri="{FF2B5EF4-FFF2-40B4-BE49-F238E27FC236}">
                <a16:creationId xmlns:a16="http://schemas.microsoft.com/office/drawing/2014/main" id="{964AA9B6-C8C5-2C38-86FA-6A5BB0991D50}"/>
              </a:ext>
            </a:extLst>
          </p:cNvPr>
          <p:cNvSpPr txBox="1"/>
          <p:nvPr/>
        </p:nvSpPr>
        <p:spPr bwMode="auto">
          <a:xfrm>
            <a:off x="6838642" y="3847157"/>
            <a:ext cx="1191985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>
              <a:defRPr/>
            </a:pPr>
            <a:r>
              <a:rPr lang="en-US" sz="2800" b="0" dirty="0">
                <a:solidFill>
                  <a:schemeClr val="bg1"/>
                </a:solidFill>
                <a:latin typeface="Montserrat SemiBold"/>
                <a:ea typeface="+mj-ea"/>
                <a:cs typeface="+mj-cs"/>
              </a:rPr>
              <a:t>2021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B50BB51-3709-777A-29F0-7E56B4E31B19}"/>
              </a:ext>
            </a:extLst>
          </p:cNvPr>
          <p:cNvGrpSpPr/>
          <p:nvPr/>
        </p:nvGrpSpPr>
        <p:grpSpPr>
          <a:xfrm>
            <a:off x="5291563" y="5481918"/>
            <a:ext cx="435649" cy="595993"/>
            <a:chOff x="3554023" y="1734942"/>
            <a:chExt cx="491274" cy="672092"/>
          </a:xfrm>
        </p:grpSpPr>
        <p:sp>
          <p:nvSpPr>
            <p:cNvPr id="126" name="Right Triangle 125">
              <a:extLst>
                <a:ext uri="{FF2B5EF4-FFF2-40B4-BE49-F238E27FC236}">
                  <a16:creationId xmlns:a16="http://schemas.microsoft.com/office/drawing/2014/main" id="{8C4E288A-20D1-6B9E-129E-45495FD6B66A}"/>
                </a:ext>
              </a:extLst>
            </p:cNvPr>
            <p:cNvSpPr/>
            <p:nvPr/>
          </p:nvSpPr>
          <p:spPr>
            <a:xfrm rot="10800000" flipH="1">
              <a:off x="3663223" y="1734942"/>
              <a:ext cx="382074" cy="614047"/>
            </a:xfrm>
            <a:prstGeom prst="rtTriangle">
              <a:avLst/>
            </a:prstGeom>
            <a:solidFill>
              <a:srgbClr val="C0218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R="0" lv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R="0" lvl="2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R="0" lvl="3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R="0" lvl="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R="0" lvl="5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R="0" lvl="6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R="0" lvl="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R="0" lvl="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865BADF-737C-BD92-8921-B89CD8B47ABA}"/>
                </a:ext>
              </a:extLst>
            </p:cNvPr>
            <p:cNvGrpSpPr/>
            <p:nvPr/>
          </p:nvGrpSpPr>
          <p:grpSpPr>
            <a:xfrm>
              <a:off x="3554023" y="2148308"/>
              <a:ext cx="258726" cy="258726"/>
              <a:chOff x="9049092" y="2746418"/>
              <a:chExt cx="339837" cy="339837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0040F77B-44C1-84AB-CE39-88DC90DB7587}"/>
                  </a:ext>
                </a:extLst>
              </p:cNvPr>
              <p:cNvSpPr/>
              <p:nvPr/>
            </p:nvSpPr>
            <p:spPr bwMode="auto">
              <a:xfrm>
                <a:off x="9049092" y="2746418"/>
                <a:ext cx="339837" cy="339837"/>
              </a:xfrm>
              <a:prstGeom prst="ellipse">
                <a:avLst/>
              </a:prstGeom>
              <a:solidFill>
                <a:srgbClr val="E5188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R="0" lvl="1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R="0" lvl="2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R="0" lvl="3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R="0" lvl="4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R="0" lvl="5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R="0" lvl="6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R="0" lvl="7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R="0" lvl="8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dirty="0"/>
                  <a:t>       </a:t>
                </a:r>
                <a:endParaRPr lang="en-US" dirty="0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5BDDDAEA-C5F1-D565-9578-3C9347876823}"/>
                  </a:ext>
                </a:extLst>
              </p:cNvPr>
              <p:cNvSpPr/>
              <p:nvPr/>
            </p:nvSpPr>
            <p:spPr bwMode="auto">
              <a:xfrm>
                <a:off x="9105562" y="2802888"/>
                <a:ext cx="226897" cy="2268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R="0" lvl="1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R="0" lvl="2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R="0" lvl="3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R="0" lvl="4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R="0" lvl="5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R="0" lvl="6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R="0" lvl="7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R="0" lvl="8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dirty="0"/>
                  <a:t>       </a:t>
                </a:r>
                <a:endParaRPr lang="en-US" dirty="0"/>
              </a:p>
            </p:txBody>
          </p:sp>
        </p:grp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4ADDAC8-255D-3406-EE92-0D8A0E4908A2}"/>
              </a:ext>
            </a:extLst>
          </p:cNvPr>
          <p:cNvSpPr/>
          <p:nvPr/>
        </p:nvSpPr>
        <p:spPr bwMode="auto">
          <a:xfrm>
            <a:off x="3525616" y="4493183"/>
            <a:ext cx="2289597" cy="988735"/>
          </a:xfrm>
          <a:prstGeom prst="rect">
            <a:avLst/>
          </a:prstGeom>
          <a:solidFill>
            <a:srgbClr val="E5188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6E7ACF1-031C-54CE-CCFE-BFBD8F30FB3C}"/>
              </a:ext>
            </a:extLst>
          </p:cNvPr>
          <p:cNvSpPr/>
          <p:nvPr/>
        </p:nvSpPr>
        <p:spPr bwMode="auto">
          <a:xfrm>
            <a:off x="1537283" y="4010217"/>
            <a:ext cx="1191985" cy="1191985"/>
          </a:xfrm>
          <a:prstGeom prst="ellipse">
            <a:avLst/>
          </a:prstGeom>
          <a:solidFill>
            <a:srgbClr val="C021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       </a:t>
            </a:r>
            <a:endParaRPr lang="en-US" dirty="0"/>
          </a:p>
        </p:txBody>
      </p:sp>
      <p:sp>
        <p:nvSpPr>
          <p:cNvPr id="116" name="TextBox 71">
            <a:extLst>
              <a:ext uri="{FF2B5EF4-FFF2-40B4-BE49-F238E27FC236}">
                <a16:creationId xmlns:a16="http://schemas.microsoft.com/office/drawing/2014/main" id="{FBCB5CC7-6C8F-EBFE-A5DC-88E5474FAAD3}"/>
              </a:ext>
            </a:extLst>
          </p:cNvPr>
          <p:cNvSpPr txBox="1"/>
          <p:nvPr/>
        </p:nvSpPr>
        <p:spPr bwMode="auto">
          <a:xfrm>
            <a:off x="3525616" y="4531475"/>
            <a:ext cx="22895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r>
              <a:rPr lang="en-GB" sz="1800" b="0" dirty="0" err="1">
                <a:solidFill>
                  <a:schemeClr val="bg1"/>
                </a:solidFill>
                <a:latin typeface="Montserrat SemiBold"/>
                <a:ea typeface="+mj-ea"/>
                <a:cs typeface="+mj-cs"/>
              </a:rPr>
              <a:t>Eduroam</a:t>
            </a:r>
            <a:r>
              <a:rPr lang="en-GB" sz="1800" b="0" dirty="0">
                <a:solidFill>
                  <a:schemeClr val="bg1"/>
                </a:solidFill>
                <a:latin typeface="Montserrat SemiBold"/>
                <a:ea typeface="+mj-ea"/>
                <a:cs typeface="+mj-cs"/>
              </a:rPr>
              <a:t> support</a:t>
            </a:r>
          </a:p>
          <a:p>
            <a:pPr algn="ctr"/>
            <a:r>
              <a:rPr lang="en-GB" sz="1800" b="0" dirty="0">
                <a:solidFill>
                  <a:schemeClr val="bg1"/>
                </a:solidFill>
                <a:latin typeface="Montserrat SemiBold"/>
                <a:ea typeface="+mj-ea"/>
                <a:cs typeface="+mj-cs"/>
              </a:rPr>
              <a:t>Additional Data Sources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17" name="Google Shape;295;p42">
            <a:extLst>
              <a:ext uri="{FF2B5EF4-FFF2-40B4-BE49-F238E27FC236}">
                <a16:creationId xmlns:a16="http://schemas.microsoft.com/office/drawing/2014/main" id="{407AE889-E22F-D284-4B0D-04C13781014E}"/>
              </a:ext>
            </a:extLst>
          </p:cNvPr>
          <p:cNvSpPr txBox="1"/>
          <p:nvPr/>
        </p:nvSpPr>
        <p:spPr bwMode="auto">
          <a:xfrm>
            <a:off x="4104014" y="4071587"/>
            <a:ext cx="1132801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>
              <a:defRPr/>
            </a:pPr>
            <a:r>
              <a:rPr lang="en-US" sz="2800" b="0" dirty="0">
                <a:solidFill>
                  <a:schemeClr val="bg1"/>
                </a:solidFill>
                <a:latin typeface="Montserrat SemiBold"/>
                <a:ea typeface="+mj-ea"/>
                <a:cs typeface="+mj-cs"/>
              </a:rPr>
              <a:t>2022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8F80166-C3B4-5E50-3DCC-33A61A2C0EC0}"/>
              </a:ext>
            </a:extLst>
          </p:cNvPr>
          <p:cNvSpPr/>
          <p:nvPr/>
        </p:nvSpPr>
        <p:spPr bwMode="auto">
          <a:xfrm>
            <a:off x="967771" y="4606210"/>
            <a:ext cx="2289597" cy="988735"/>
          </a:xfrm>
          <a:prstGeom prst="rect">
            <a:avLst/>
          </a:prstGeom>
          <a:solidFill>
            <a:srgbClr val="E5188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69AFA01-D544-AE1F-91C5-762588C867B9}"/>
              </a:ext>
            </a:extLst>
          </p:cNvPr>
          <p:cNvGrpSpPr/>
          <p:nvPr/>
        </p:nvGrpSpPr>
        <p:grpSpPr>
          <a:xfrm>
            <a:off x="2758210" y="5612700"/>
            <a:ext cx="435649" cy="595993"/>
            <a:chOff x="3554023" y="1734942"/>
            <a:chExt cx="491274" cy="672092"/>
          </a:xfrm>
        </p:grpSpPr>
        <p:sp>
          <p:nvSpPr>
            <p:cNvPr id="122" name="Right Triangle 121">
              <a:extLst>
                <a:ext uri="{FF2B5EF4-FFF2-40B4-BE49-F238E27FC236}">
                  <a16:creationId xmlns:a16="http://schemas.microsoft.com/office/drawing/2014/main" id="{DB177FDB-73EE-308F-95C1-1CB91E16DD34}"/>
                </a:ext>
              </a:extLst>
            </p:cNvPr>
            <p:cNvSpPr/>
            <p:nvPr/>
          </p:nvSpPr>
          <p:spPr>
            <a:xfrm rot="10800000" flipH="1">
              <a:off x="3663223" y="1734942"/>
              <a:ext cx="382074" cy="614047"/>
            </a:xfrm>
            <a:prstGeom prst="rtTriangle">
              <a:avLst/>
            </a:prstGeom>
            <a:solidFill>
              <a:srgbClr val="C0218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R="0" lvl="1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R="0" lvl="2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R="0" lvl="3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R="0" lvl="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R="0" lvl="5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R="0" lvl="6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R="0" lvl="7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R="0" lvl="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7B9A7BC3-0A27-BD2B-3A03-7E898441CEEB}"/>
                </a:ext>
              </a:extLst>
            </p:cNvPr>
            <p:cNvGrpSpPr/>
            <p:nvPr/>
          </p:nvGrpSpPr>
          <p:grpSpPr>
            <a:xfrm>
              <a:off x="3554023" y="2148308"/>
              <a:ext cx="258726" cy="258726"/>
              <a:chOff x="9049092" y="2746418"/>
              <a:chExt cx="339837" cy="339837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57F88D28-7A7D-F7FD-6E02-27FF572E8301}"/>
                  </a:ext>
                </a:extLst>
              </p:cNvPr>
              <p:cNvSpPr/>
              <p:nvPr/>
            </p:nvSpPr>
            <p:spPr bwMode="auto">
              <a:xfrm>
                <a:off x="9049092" y="2746418"/>
                <a:ext cx="339837" cy="339837"/>
              </a:xfrm>
              <a:prstGeom prst="ellipse">
                <a:avLst/>
              </a:prstGeom>
              <a:solidFill>
                <a:srgbClr val="E5188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R="0" lvl="1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R="0" lvl="2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R="0" lvl="3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R="0" lvl="4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R="0" lvl="5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R="0" lvl="6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R="0" lvl="7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R="0" lvl="8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dirty="0"/>
                  <a:t>       </a:t>
                </a:r>
                <a:endParaRPr lang="en-US" dirty="0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3605CE43-A469-3D84-5269-2C3921452F41}"/>
                  </a:ext>
                </a:extLst>
              </p:cNvPr>
              <p:cNvSpPr/>
              <p:nvPr/>
            </p:nvSpPr>
            <p:spPr bwMode="auto">
              <a:xfrm>
                <a:off x="9105562" y="2802888"/>
                <a:ext cx="226897" cy="2268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R="0" lvl="1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R="0" lvl="2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R="0" lvl="3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R="0" lvl="4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R="0" lvl="5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R="0" lvl="6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R="0" lvl="7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R="0" lvl="8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dirty="0"/>
                  <a:t>       </a:t>
                </a:r>
                <a:endParaRPr lang="en-US" dirty="0"/>
              </a:p>
            </p:txBody>
          </p:sp>
        </p:grpSp>
      </p:grpSp>
      <p:sp>
        <p:nvSpPr>
          <p:cNvPr id="120" name="TextBox 80">
            <a:extLst>
              <a:ext uri="{FF2B5EF4-FFF2-40B4-BE49-F238E27FC236}">
                <a16:creationId xmlns:a16="http://schemas.microsoft.com/office/drawing/2014/main" id="{0061509B-CD7A-A747-D3D2-176C9BE2EDC7}"/>
              </a:ext>
            </a:extLst>
          </p:cNvPr>
          <p:cNvSpPr txBox="1"/>
          <p:nvPr/>
        </p:nvSpPr>
        <p:spPr bwMode="auto">
          <a:xfrm>
            <a:off x="1054259" y="4758798"/>
            <a:ext cx="20945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r>
              <a:rPr lang="en-US" sz="1800" b="0" dirty="0">
                <a:solidFill>
                  <a:schemeClr val="bg1"/>
                </a:solidFill>
                <a:latin typeface="Montserrat SemiBold"/>
                <a:ea typeface="+mj-ea"/>
                <a:cs typeface="+mj-cs"/>
              </a:rPr>
              <a:t>Probe control made easy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21" name="Google Shape;295;p42">
            <a:extLst>
              <a:ext uri="{FF2B5EF4-FFF2-40B4-BE49-F238E27FC236}">
                <a16:creationId xmlns:a16="http://schemas.microsoft.com/office/drawing/2014/main" id="{193BA525-0BC5-5AA9-03D3-7FFB6F154BCC}"/>
              </a:ext>
            </a:extLst>
          </p:cNvPr>
          <p:cNvSpPr txBox="1"/>
          <p:nvPr/>
        </p:nvSpPr>
        <p:spPr bwMode="auto">
          <a:xfrm>
            <a:off x="1566875" y="4184614"/>
            <a:ext cx="1132801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>
              <a:defRPr/>
            </a:pPr>
            <a:r>
              <a:rPr lang="en-US" sz="2800" b="0" dirty="0">
                <a:solidFill>
                  <a:schemeClr val="bg1"/>
                </a:solidFill>
                <a:latin typeface="Montserrat SemiBold"/>
                <a:ea typeface="+mj-ea"/>
                <a:cs typeface="+mj-cs"/>
              </a:rPr>
              <a:t>2023</a:t>
            </a:r>
            <a:endParaRPr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95;p42"/>
          <p:cNvSpPr txBox="1">
            <a:spLocks noGrp="1"/>
          </p:cNvSpPr>
          <p:nvPr/>
        </p:nvSpPr>
        <p:spPr bwMode="auto">
          <a:xfrm>
            <a:off x="646294" y="223509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lang="en-GB" sz="2400" b="1" cap="none">
                <a:solidFill>
                  <a:srgbClr val="1F4270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0058CD"/>
              </a:buClr>
              <a:buSzPts val="4400"/>
              <a:defRPr/>
            </a:pPr>
            <a:r>
              <a:rPr lang="en-US" sz="4400" b="0" i="1">
                <a:solidFill>
                  <a:srgbClr val="0058CD"/>
                </a:solidFill>
                <a:latin typeface="Montserrat SemiBold"/>
              </a:rPr>
              <a:t>WHP</a:t>
            </a:r>
            <a:r>
              <a:rPr lang="en-US" sz="4400" b="0">
                <a:solidFill>
                  <a:srgbClr val="0058CD"/>
                </a:solidFill>
                <a:latin typeface="Montserrat SemiBold"/>
              </a:rPr>
              <a:t> Configuration &amp; Control</a:t>
            </a:r>
            <a:endParaRPr lang="en-GB" sz="4400" b="0">
              <a:solidFill>
                <a:srgbClr val="0058CD"/>
              </a:solidFill>
              <a:latin typeface="Montserrat SemiBold"/>
            </a:endParaRPr>
          </a:p>
        </p:txBody>
      </p:sp>
      <p:sp>
        <p:nvSpPr>
          <p:cNvPr id="10" name="Google Shape;296;p42"/>
          <p:cNvSpPr txBox="1"/>
          <p:nvPr/>
        </p:nvSpPr>
        <p:spPr bwMode="auto">
          <a:xfrm>
            <a:off x="203099" y="899513"/>
            <a:ext cx="5893780" cy="2431832"/>
          </a:xfrm>
          <a:prstGeom prst="rect">
            <a:avLst/>
          </a:prstGeom>
          <a:noFill/>
          <a:ln w="38100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lang="en-US" b="1" u="sng" dirty="0">
                <a:solidFill>
                  <a:srgbClr val="01B9BF"/>
                </a:solidFill>
                <a:latin typeface="+mn-lt"/>
              </a:rPr>
              <a:t>Old approach </a:t>
            </a:r>
            <a:endParaRPr lang="en-US" dirty="0">
              <a:solidFill>
                <a:srgbClr val="01B9BF"/>
              </a:solidFill>
              <a:latin typeface="+mn-lt"/>
            </a:endParaRPr>
          </a:p>
          <a:p>
            <a:pPr marL="0" indent="0">
              <a:spcBef>
                <a:spcPts val="0"/>
              </a:spcBef>
              <a:buFont typeface="Arial"/>
              <a:buNone/>
              <a:defRPr/>
            </a:pPr>
            <a:r>
              <a:rPr lang="en-US" dirty="0">
                <a:solidFill>
                  <a:srgbClr val="1F4270"/>
                </a:solidFill>
                <a:latin typeface="+mn-lt"/>
              </a:rPr>
              <a:t>Administrator feedback demonstrated </a:t>
            </a:r>
            <a:r>
              <a:rPr lang="en-US" b="1" dirty="0">
                <a:solidFill>
                  <a:srgbClr val="1F4270"/>
                </a:solidFill>
                <a:latin typeface="+mn-lt"/>
              </a:rPr>
              <a:t>limitations</a:t>
            </a:r>
            <a:r>
              <a:rPr lang="en-US" dirty="0">
                <a:solidFill>
                  <a:srgbClr val="1F4270"/>
                </a:solidFill>
                <a:latin typeface="+mn-lt"/>
              </a:rPr>
              <a:t>:</a:t>
            </a:r>
            <a:endParaRPr lang="en-US" dirty="0">
              <a:solidFill>
                <a:srgbClr val="1F4270"/>
              </a:solidFill>
              <a:highlight>
                <a:srgbClr val="FFFF00"/>
              </a:highlight>
              <a:latin typeface="+mn-lt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dirty="0">
                <a:solidFill>
                  <a:srgbClr val="1F4270"/>
                </a:solidFill>
                <a:latin typeface="+mn-lt"/>
              </a:rPr>
              <a:t>In</a:t>
            </a:r>
            <a:r>
              <a:rPr lang="en-US" b="1" dirty="0">
                <a:solidFill>
                  <a:srgbClr val="1F4270"/>
                </a:solidFill>
                <a:latin typeface="+mn-lt"/>
              </a:rPr>
              <a:t> NAT networks</a:t>
            </a:r>
            <a:endParaRPr lang="en-US" dirty="0">
              <a:solidFill>
                <a:srgbClr val="1F4270"/>
              </a:solidFill>
              <a:latin typeface="+mn-lt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dirty="0">
                <a:solidFill>
                  <a:srgbClr val="1F4270"/>
                </a:solidFill>
                <a:latin typeface="+mn-lt"/>
              </a:rPr>
              <a:t>In </a:t>
            </a:r>
            <a:r>
              <a:rPr lang="en-US" b="1" dirty="0">
                <a:solidFill>
                  <a:srgbClr val="1F4270"/>
                </a:solidFill>
                <a:latin typeface="+mn-lt"/>
              </a:rPr>
              <a:t>public networks</a:t>
            </a:r>
            <a:endParaRPr lang="en-US" dirty="0">
              <a:solidFill>
                <a:srgbClr val="1F4270"/>
              </a:solidFill>
              <a:latin typeface="+mn-lt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dirty="0">
                <a:solidFill>
                  <a:srgbClr val="1F4270"/>
                </a:solidFill>
                <a:latin typeface="+mn-lt"/>
              </a:rPr>
              <a:t>Administrators edit config directly</a:t>
            </a:r>
            <a:endParaRPr dirty="0"/>
          </a:p>
        </p:txBody>
      </p:sp>
      <p:sp>
        <p:nvSpPr>
          <p:cNvPr id="11" name="Google Shape;296;p42"/>
          <p:cNvSpPr txBox="1"/>
          <p:nvPr/>
        </p:nvSpPr>
        <p:spPr bwMode="auto">
          <a:xfrm>
            <a:off x="6591417" y="899513"/>
            <a:ext cx="5748543" cy="208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b="1" u="sng">
                <a:solidFill>
                  <a:srgbClr val="01B9BF"/>
                </a:solidFill>
                <a:latin typeface="+mn-lt"/>
              </a:rPr>
              <a:t>Novel approach required!!!</a:t>
            </a:r>
            <a:endParaRPr/>
          </a:p>
          <a:p>
            <a:pPr marL="342900" indent="-342900">
              <a:spcBef>
                <a:spcPts val="0"/>
              </a:spcBef>
              <a:buFont typeface="Wingdings"/>
              <a:buChar char="à"/>
              <a:defRPr/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>
                <a:solidFill>
                  <a:srgbClr val="1F4270"/>
                </a:solidFill>
                <a:latin typeface="+mn-lt"/>
              </a:rPr>
              <a:t>Remote &amp; user-friendly configuration of </a:t>
            </a:r>
            <a:r>
              <a:rPr lang="en-US" i="1">
                <a:solidFill>
                  <a:srgbClr val="1F4270"/>
                </a:solidFill>
                <a:latin typeface="+mn-lt"/>
              </a:rPr>
              <a:t>WHP</a:t>
            </a:r>
            <a:r>
              <a:rPr lang="en-US">
                <a:solidFill>
                  <a:srgbClr val="1F4270"/>
                </a:solidFill>
                <a:latin typeface="+mn-lt"/>
              </a:rPr>
              <a:t>s from a central point (</a:t>
            </a:r>
            <a:r>
              <a:rPr lang="en-US" i="1">
                <a:solidFill>
                  <a:srgbClr val="1F4270"/>
                </a:solidFill>
                <a:latin typeface="+mn-lt"/>
              </a:rPr>
              <a:t>WAS</a:t>
            </a:r>
            <a:r>
              <a:rPr lang="en-US">
                <a:solidFill>
                  <a:srgbClr val="1F4270"/>
                </a:solidFill>
                <a:latin typeface="+mn-lt"/>
              </a:rPr>
              <a:t>)</a:t>
            </a:r>
            <a:endParaRPr/>
          </a:p>
          <a:p>
            <a:pPr marL="342900" indent="-342900">
              <a:spcBef>
                <a:spcPts val="0"/>
              </a:spcBef>
              <a:buFont typeface="Wingdings"/>
              <a:buChar char="à"/>
              <a:defRPr/>
            </a:pPr>
            <a:r>
              <a:rPr lang="en-US">
                <a:solidFill>
                  <a:srgbClr val="1F4270"/>
                </a:solidFill>
                <a:latin typeface="+mn-lt"/>
              </a:rPr>
              <a:t> Flexibility to control </a:t>
            </a:r>
            <a:r>
              <a:rPr lang="en-US" i="1">
                <a:solidFill>
                  <a:srgbClr val="1F4270"/>
                </a:solidFill>
                <a:latin typeface="+mn-lt"/>
              </a:rPr>
              <a:t>WHP</a:t>
            </a:r>
            <a:r>
              <a:rPr lang="en-US">
                <a:solidFill>
                  <a:srgbClr val="1F4270"/>
                </a:solidFill>
                <a:latin typeface="+mn-lt"/>
              </a:rPr>
              <a:t>s behind NAT networks</a:t>
            </a:r>
            <a:endParaRPr/>
          </a:p>
        </p:txBody>
      </p:sp>
      <p:pic>
        <p:nvPicPr>
          <p:cNvPr id="2096074926" name="Picture 209607492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039077" y="3262066"/>
            <a:ext cx="3999376" cy="2944595"/>
          </a:xfrm>
          <a:prstGeom prst="rect">
            <a:avLst/>
          </a:prstGeom>
        </p:spPr>
      </p:pic>
      <p:pic>
        <p:nvPicPr>
          <p:cNvPr id="240173720" name="Picture 240173719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740950" y="3331344"/>
            <a:ext cx="4876799" cy="318134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Google Shape;295;p42"/>
          <p:cNvSpPr txBox="1">
            <a:spLocks noGrp="1"/>
          </p:cNvSpPr>
          <p:nvPr/>
        </p:nvSpPr>
        <p:spPr bwMode="auto">
          <a:xfrm>
            <a:off x="439085" y="121012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Calibri"/>
              <a:buNone/>
              <a:defRPr sz="3200" b="1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pPr>
            <a:r>
              <a:rPr lang="en-US" sz="4400" b="0">
                <a:solidFill>
                  <a:srgbClr val="0058CD"/>
                </a:solidFill>
                <a:latin typeface="Montserrat SemiBold"/>
                <a:ea typeface="+mj-ea"/>
                <a:cs typeface="+mj-cs"/>
              </a:rPr>
              <a:t>Configuration Made easy</a:t>
            </a:r>
            <a:endParaRPr lang="en-GB" sz="4400" b="0">
              <a:solidFill>
                <a:srgbClr val="0058CD"/>
              </a:solidFill>
              <a:latin typeface="Montserrat SemiBold"/>
              <a:ea typeface="+mj-ea"/>
              <a:cs typeface="+mj-cs"/>
            </a:endParaRPr>
          </a:p>
        </p:txBody>
      </p:sp>
      <p:sp>
        <p:nvSpPr>
          <p:cNvPr id="3" name="Google Shape;296;p42"/>
          <p:cNvSpPr txBox="1"/>
          <p:nvPr/>
        </p:nvSpPr>
        <p:spPr bwMode="auto">
          <a:xfrm>
            <a:off x="6041756" y="1024951"/>
            <a:ext cx="5055331" cy="835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indent="0">
              <a:buNone/>
              <a:defRPr/>
            </a:pPr>
            <a:r>
              <a:rPr lang="en-US">
                <a:solidFill>
                  <a:srgbClr val="1F4270"/>
                </a:solidFill>
                <a:latin typeface="+mn-lt"/>
              </a:rPr>
              <a:t>Administrators (re)configure </a:t>
            </a:r>
            <a:r>
              <a:rPr lang="en-US" i="1">
                <a:solidFill>
                  <a:srgbClr val="1F4270"/>
                </a:solidFill>
                <a:latin typeface="+mn-lt"/>
              </a:rPr>
              <a:t>WHP</a:t>
            </a:r>
            <a:r>
              <a:rPr lang="en-US">
                <a:solidFill>
                  <a:srgbClr val="1F4270"/>
                </a:solidFill>
                <a:latin typeface="+mn-lt"/>
              </a:rPr>
              <a:t>s from the WiFiMon UI</a:t>
            </a:r>
            <a:endParaRPr/>
          </a:p>
        </p:txBody>
      </p:sp>
      <p:sp>
        <p:nvSpPr>
          <p:cNvPr id="4" name="Google Shape;296;p42"/>
          <p:cNvSpPr txBox="1"/>
          <p:nvPr/>
        </p:nvSpPr>
        <p:spPr bwMode="auto">
          <a:xfrm>
            <a:off x="5528427" y="5532839"/>
            <a:ext cx="6065809" cy="944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b="1">
                <a:solidFill>
                  <a:srgbClr val="01B9BF"/>
                </a:solidFill>
                <a:latin typeface="+mn-lt"/>
              </a:rPr>
              <a:t>Configuration files are generated based on </a:t>
            </a:r>
            <a:r>
              <a:rPr lang="en-US" b="1" i="1">
                <a:solidFill>
                  <a:srgbClr val="01B9BF"/>
                </a:solidFill>
                <a:latin typeface="+mn-lt"/>
              </a:rPr>
              <a:t>Jinja2</a:t>
            </a:r>
            <a:r>
              <a:rPr lang="en-US" b="1">
                <a:solidFill>
                  <a:srgbClr val="01B9BF"/>
                </a:solidFill>
                <a:latin typeface="+mn-lt"/>
              </a:rPr>
              <a:t> templates</a:t>
            </a:r>
            <a:endParaRPr/>
          </a:p>
        </p:txBody>
      </p:sp>
      <p:sp>
        <p:nvSpPr>
          <p:cNvPr id="9" name="Google Shape;296;p42"/>
          <p:cNvSpPr txBox="1"/>
          <p:nvPr/>
        </p:nvSpPr>
        <p:spPr bwMode="auto">
          <a:xfrm>
            <a:off x="5676775" y="2559206"/>
            <a:ext cx="5271961" cy="2398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b="1">
                <a:solidFill>
                  <a:srgbClr val="01B9BF"/>
                </a:solidFill>
                <a:latin typeface="+mn-lt"/>
              </a:rPr>
              <a:t>Provided data:</a:t>
            </a:r>
            <a:endParaRPr/>
          </a:p>
          <a:p>
            <a:pPr marL="342900" indent="-342900">
              <a:buFontTx/>
              <a:buChar char="-"/>
              <a:defRPr/>
            </a:pPr>
            <a:r>
              <a:rPr lang="en-US">
                <a:solidFill>
                  <a:srgbClr val="1F4270"/>
                </a:solidFill>
                <a:latin typeface="+mn-lt"/>
              </a:rPr>
              <a:t>Device ID</a:t>
            </a:r>
            <a:endParaRPr/>
          </a:p>
          <a:p>
            <a:pPr marL="342900" indent="-342900">
              <a:buFontTx/>
              <a:buChar char="-"/>
              <a:defRPr/>
            </a:pPr>
            <a:r>
              <a:rPr lang="en-US">
                <a:solidFill>
                  <a:srgbClr val="1F4270"/>
                </a:solidFill>
                <a:latin typeface="+mn-lt"/>
              </a:rPr>
              <a:t>FQDNs/IP addresses of WiFiMon components</a:t>
            </a:r>
            <a:endParaRPr/>
          </a:p>
          <a:p>
            <a:pPr marL="342900" indent="-342900">
              <a:buFontTx/>
              <a:buChar char="-"/>
              <a:defRPr/>
            </a:pPr>
            <a:r>
              <a:rPr lang="en-US">
                <a:solidFill>
                  <a:srgbClr val="1F4270"/>
                </a:solidFill>
                <a:latin typeface="+mn-lt"/>
              </a:rPr>
              <a:t>Location information</a:t>
            </a:r>
            <a:endParaRPr/>
          </a:p>
          <a:p>
            <a:pPr marL="0" indent="0">
              <a:buFont typeface="Arial"/>
              <a:buNone/>
              <a:defRPr/>
            </a:pPr>
            <a:endParaRPr lang="en-US" sz="2200">
              <a:latin typeface="+mj-lt"/>
            </a:endParaRPr>
          </a:p>
        </p:txBody>
      </p:sp>
      <p:pic>
        <p:nvPicPr>
          <p:cNvPr id="10" name="Picture 9" descr="A screenshot of a phone&#10;&#10;Description automatically generated with low confidence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29351" y="708612"/>
            <a:ext cx="3389888" cy="60993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295;p42"/>
          <p:cNvSpPr txBox="1">
            <a:spLocks noGrp="1"/>
          </p:cNvSpPr>
          <p:nvPr>
            <p:ph type="title"/>
          </p:nvPr>
        </p:nvSpPr>
        <p:spPr bwMode="auto">
          <a:xfrm>
            <a:off x="187208" y="215039"/>
            <a:ext cx="11904178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1E4E79"/>
              </a:buClr>
              <a:buSzPts val="1800"/>
              <a:defRPr/>
            </a:pPr>
            <a:r>
              <a:rPr lang="en-US" sz="4400" b="0">
                <a:solidFill>
                  <a:srgbClr val="0058CD"/>
                </a:solidFill>
                <a:latin typeface="Montserrat SemiBold"/>
                <a:ea typeface="+mj-ea"/>
                <a:cs typeface="+mj-cs"/>
              </a:rPr>
              <a:t>Remote Configuration Made Possible</a:t>
            </a:r>
            <a:endParaRPr sz="4400" b="0">
              <a:solidFill>
                <a:srgbClr val="0058CD"/>
              </a:solidFill>
              <a:latin typeface="Montserrat SemiBold"/>
              <a:ea typeface="+mj-ea"/>
              <a:cs typeface="+mj-cs"/>
            </a:endParaRPr>
          </a:p>
        </p:txBody>
      </p:sp>
      <p:sp>
        <p:nvSpPr>
          <p:cNvPr id="18" name="Google Shape;296;p42"/>
          <p:cNvSpPr txBox="1"/>
          <p:nvPr/>
        </p:nvSpPr>
        <p:spPr bwMode="auto">
          <a:xfrm>
            <a:off x="8620217" y="1116939"/>
            <a:ext cx="2601158" cy="792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indent="0">
              <a:buNone/>
              <a:defRPr/>
            </a:pPr>
            <a:r>
              <a:rPr lang="en-US" b="1">
                <a:solidFill>
                  <a:srgbClr val="FF0000"/>
                </a:solidFill>
                <a:latin typeface="+mn-lt"/>
              </a:rPr>
              <a:t>Based on </a:t>
            </a:r>
            <a:r>
              <a:rPr lang="en-US" b="1" i="1">
                <a:solidFill>
                  <a:srgbClr val="FF0000"/>
                </a:solidFill>
                <a:latin typeface="+mn-lt"/>
              </a:rPr>
              <a:t>Salt</a:t>
            </a:r>
            <a:endParaRPr/>
          </a:p>
        </p:txBody>
      </p:sp>
      <p:sp>
        <p:nvSpPr>
          <p:cNvPr id="19" name="Google Shape;296;p42"/>
          <p:cNvSpPr txBox="1"/>
          <p:nvPr/>
        </p:nvSpPr>
        <p:spPr bwMode="auto">
          <a:xfrm>
            <a:off x="8240477" y="1578992"/>
            <a:ext cx="3850909" cy="1047457"/>
          </a:xfrm>
          <a:prstGeom prst="rect">
            <a:avLst/>
          </a:prstGeom>
          <a:noFill/>
          <a:ln w="38100"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indent="0">
              <a:buNone/>
              <a:defRPr/>
            </a:pPr>
            <a:r>
              <a:rPr lang="en-US" b="1" i="1" dirty="0">
                <a:solidFill>
                  <a:srgbClr val="1F4270"/>
                </a:solidFill>
                <a:latin typeface="+mj-lt"/>
              </a:rPr>
              <a:t>WAS</a:t>
            </a:r>
            <a:r>
              <a:rPr lang="en-US" b="1" i="1" dirty="0">
                <a:solidFill>
                  <a:srgbClr val="1F4270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1F4270"/>
                </a:solidFill>
                <a:latin typeface="+mj-lt"/>
              </a:rPr>
              <a:t> </a:t>
            </a:r>
            <a:r>
              <a:rPr lang="en-US" b="1" i="1" dirty="0">
                <a:solidFill>
                  <a:srgbClr val="01B9BF"/>
                </a:solidFill>
                <a:latin typeface="+mj-lt"/>
              </a:rPr>
              <a:t>Salt</a:t>
            </a:r>
            <a:r>
              <a:rPr lang="en-US" b="1" dirty="0">
                <a:solidFill>
                  <a:srgbClr val="01B9BF"/>
                </a:solidFill>
                <a:latin typeface="+mj-lt"/>
              </a:rPr>
              <a:t> Master</a:t>
            </a:r>
          </a:p>
          <a:p>
            <a:pPr marL="0" indent="0">
              <a:buNone/>
              <a:defRPr/>
            </a:pPr>
            <a:r>
              <a:rPr lang="en-US" b="1" i="1">
                <a:solidFill>
                  <a:srgbClr val="1F4270"/>
                </a:solidFill>
                <a:latin typeface="+mj-lt"/>
              </a:rPr>
              <a:t>WHP</a:t>
            </a:r>
            <a:r>
              <a:rPr lang="en-US" b="1">
                <a:solidFill>
                  <a:srgbClr val="1F4270"/>
                </a:solidFill>
                <a:latin typeface="+mj-lt"/>
              </a:rPr>
              <a:t>s</a:t>
            </a:r>
            <a:r>
              <a:rPr lang="en-US" b="1">
                <a:solidFill>
                  <a:srgbClr val="1F4270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>
                <a:solidFill>
                  <a:srgbClr val="1F4270"/>
                </a:solidFill>
                <a:latin typeface="+mj-lt"/>
              </a:rPr>
              <a:t> </a:t>
            </a:r>
            <a:r>
              <a:rPr lang="en-US" b="1" i="1" dirty="0">
                <a:solidFill>
                  <a:srgbClr val="01B9BF"/>
                </a:solidFill>
                <a:latin typeface="+mj-lt"/>
              </a:rPr>
              <a:t>Salt</a:t>
            </a:r>
            <a:r>
              <a:rPr lang="en-US" b="1" dirty="0">
                <a:solidFill>
                  <a:srgbClr val="01B9BF"/>
                </a:solidFill>
                <a:latin typeface="+mj-lt"/>
              </a:rPr>
              <a:t> Minions</a:t>
            </a:r>
          </a:p>
        </p:txBody>
      </p:sp>
      <p:sp>
        <p:nvSpPr>
          <p:cNvPr id="21" name="Google Shape;296;p42"/>
          <p:cNvSpPr txBox="1"/>
          <p:nvPr/>
        </p:nvSpPr>
        <p:spPr bwMode="auto">
          <a:xfrm>
            <a:off x="380313" y="5018328"/>
            <a:ext cx="7526056" cy="113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indent="0">
              <a:buNone/>
              <a:defRPr/>
            </a:pPr>
            <a:r>
              <a:rPr lang="en-US" b="1">
                <a:solidFill>
                  <a:srgbClr val="01B9BF"/>
                </a:solidFill>
                <a:latin typeface="+mn-lt"/>
              </a:rPr>
              <a:t>Configuration files </a:t>
            </a:r>
            <a:r>
              <a:rPr lang="en-US">
                <a:solidFill>
                  <a:srgbClr val="1F4270"/>
                </a:solidFill>
                <a:latin typeface="+mn-lt"/>
              </a:rPr>
              <a:t>generated from </a:t>
            </a:r>
            <a:r>
              <a:rPr lang="en-US" b="1">
                <a:solidFill>
                  <a:srgbClr val="01B9BF"/>
                </a:solidFill>
                <a:latin typeface="+mn-lt"/>
              </a:rPr>
              <a:t>templates</a:t>
            </a:r>
            <a:r>
              <a:rPr lang="en-US" b="1">
                <a:solidFill>
                  <a:srgbClr val="FF0000"/>
                </a:solidFill>
                <a:latin typeface="+mn-lt"/>
              </a:rPr>
              <a:t> </a:t>
            </a:r>
            <a:r>
              <a:rPr lang="en-US">
                <a:solidFill>
                  <a:srgbClr val="1F4270"/>
                </a:solidFill>
                <a:latin typeface="+mn-lt"/>
              </a:rPr>
              <a:t>transferred from the </a:t>
            </a:r>
            <a:r>
              <a:rPr lang="en-US" i="1">
                <a:solidFill>
                  <a:srgbClr val="1F4270"/>
                </a:solidFill>
                <a:latin typeface="+mn-lt"/>
              </a:rPr>
              <a:t>WAS</a:t>
            </a:r>
            <a:r>
              <a:rPr lang="en-US">
                <a:solidFill>
                  <a:srgbClr val="1F4270"/>
                </a:solidFill>
                <a:latin typeface="+mn-lt"/>
              </a:rPr>
              <a:t> to </a:t>
            </a:r>
            <a:r>
              <a:rPr lang="en-US" i="1">
                <a:solidFill>
                  <a:srgbClr val="1F4270"/>
                </a:solidFill>
                <a:latin typeface="+mn-lt"/>
              </a:rPr>
              <a:t>WHP</a:t>
            </a:r>
            <a:r>
              <a:rPr lang="en-US">
                <a:solidFill>
                  <a:srgbClr val="1F4270"/>
                </a:solidFill>
                <a:latin typeface="+mn-lt"/>
              </a:rPr>
              <a:t>s</a:t>
            </a:r>
            <a:endParaRPr/>
          </a:p>
        </p:txBody>
      </p:sp>
      <p:sp>
        <p:nvSpPr>
          <p:cNvPr id="22" name="Oval 21"/>
          <p:cNvSpPr/>
          <p:nvPr/>
        </p:nvSpPr>
        <p:spPr bwMode="auto">
          <a:xfrm>
            <a:off x="66239" y="729428"/>
            <a:ext cx="382057" cy="401217"/>
          </a:xfrm>
          <a:prstGeom prst="ellipse">
            <a:avLst/>
          </a:prstGeom>
          <a:solidFill>
            <a:srgbClr val="01B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400" b="1">
                <a:solidFill>
                  <a:schemeClr val="bg1">
                    <a:lumMod val="95000"/>
                  </a:schemeClr>
                </a:solidFill>
                <a:latin typeface="+mj-lt"/>
              </a:rPr>
              <a:t>1</a:t>
            </a:r>
            <a:endParaRPr lang="en-US" b="1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74335" y="3505317"/>
            <a:ext cx="373961" cy="401217"/>
          </a:xfrm>
          <a:prstGeom prst="ellipse">
            <a:avLst/>
          </a:prstGeom>
          <a:solidFill>
            <a:srgbClr val="01B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  <a:latin typeface="+mj-lt"/>
              </a:rPr>
              <a:t>2</a:t>
            </a:r>
            <a:endParaRPr lang="en-US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Google Shape;296;p42"/>
          <p:cNvSpPr txBox="1"/>
          <p:nvPr/>
        </p:nvSpPr>
        <p:spPr bwMode="auto">
          <a:xfrm>
            <a:off x="380313" y="3563079"/>
            <a:ext cx="7201217" cy="1047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indent="0">
              <a:buNone/>
              <a:defRPr/>
            </a:pPr>
            <a:r>
              <a:rPr lang="en-US" b="1" i="1">
                <a:solidFill>
                  <a:srgbClr val="01B9BF"/>
                </a:solidFill>
                <a:latin typeface="+mn-lt"/>
              </a:rPr>
              <a:t>Salt</a:t>
            </a:r>
            <a:r>
              <a:rPr lang="en-US" b="1">
                <a:solidFill>
                  <a:srgbClr val="01B9BF"/>
                </a:solidFill>
                <a:latin typeface="+mn-lt"/>
              </a:rPr>
              <a:t> includes a </a:t>
            </a:r>
            <a:r>
              <a:rPr lang="en-US" b="1" i="1">
                <a:solidFill>
                  <a:srgbClr val="01B9BF"/>
                </a:solidFill>
                <a:latin typeface="+mn-lt"/>
              </a:rPr>
              <a:t>ZeroMQ</a:t>
            </a:r>
            <a:r>
              <a:rPr lang="en-US" b="1">
                <a:solidFill>
                  <a:srgbClr val="01B9BF"/>
                </a:solidFill>
                <a:latin typeface="+mn-lt"/>
              </a:rPr>
              <a:t> message broker: </a:t>
            </a:r>
            <a:br>
              <a:rPr lang="en-US" b="1">
                <a:solidFill>
                  <a:srgbClr val="FF0000"/>
                </a:solidFill>
                <a:latin typeface="+mn-lt"/>
              </a:rPr>
            </a:br>
            <a:r>
              <a:rPr lang="en-US">
                <a:solidFill>
                  <a:srgbClr val="1F4270"/>
                </a:solidFill>
                <a:latin typeface="+mn-lt"/>
              </a:rPr>
              <a:t>Parallel configuration regardless of the </a:t>
            </a:r>
            <a:r>
              <a:rPr lang="en-US" i="1">
                <a:solidFill>
                  <a:srgbClr val="1F4270"/>
                </a:solidFill>
                <a:latin typeface="+mn-lt"/>
              </a:rPr>
              <a:t>WHP</a:t>
            </a:r>
            <a:r>
              <a:rPr lang="en-US">
                <a:solidFill>
                  <a:srgbClr val="1F4270"/>
                </a:solidFill>
                <a:latin typeface="+mn-lt"/>
              </a:rPr>
              <a:t> number</a:t>
            </a:r>
            <a:endParaRPr/>
          </a:p>
        </p:txBody>
      </p:sp>
      <p:sp>
        <p:nvSpPr>
          <p:cNvPr id="25" name="Oval 24"/>
          <p:cNvSpPr/>
          <p:nvPr/>
        </p:nvSpPr>
        <p:spPr bwMode="auto">
          <a:xfrm>
            <a:off x="58191" y="5065933"/>
            <a:ext cx="373961" cy="401217"/>
          </a:xfrm>
          <a:prstGeom prst="ellipse">
            <a:avLst/>
          </a:prstGeom>
          <a:solidFill>
            <a:srgbClr val="01B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  <a:latin typeface="+mj-lt"/>
              </a:rPr>
              <a:t>3</a:t>
            </a:r>
            <a:endParaRPr lang="en-US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Google Shape;296;p42"/>
          <p:cNvSpPr txBox="1"/>
          <p:nvPr/>
        </p:nvSpPr>
        <p:spPr bwMode="auto">
          <a:xfrm>
            <a:off x="187208" y="969059"/>
            <a:ext cx="7914514" cy="2360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indent="0">
              <a:buNone/>
              <a:defRPr/>
            </a:pPr>
            <a:r>
              <a:rPr lang="en-US" b="1" i="1" dirty="0">
                <a:solidFill>
                  <a:srgbClr val="01B9BF"/>
                </a:solidFill>
                <a:latin typeface="+mn-lt"/>
              </a:rPr>
              <a:t>Salt</a:t>
            </a:r>
            <a:r>
              <a:rPr lang="en-US" b="1" dirty="0">
                <a:solidFill>
                  <a:srgbClr val="01B9BF"/>
                </a:solidFill>
                <a:latin typeface="+mn-lt"/>
              </a:rPr>
              <a:t> establishes application layer communication: </a:t>
            </a:r>
            <a:br>
              <a:rPr lang="en-US" b="1" dirty="0">
                <a:solidFill>
                  <a:srgbClr val="FF0000"/>
                </a:solidFill>
                <a:latin typeface="+mn-lt"/>
              </a:rPr>
            </a:br>
            <a:r>
              <a:rPr lang="en-US" dirty="0">
                <a:solidFill>
                  <a:srgbClr val="1F4270"/>
                </a:solidFill>
                <a:latin typeface="+mn-lt"/>
              </a:rPr>
              <a:t>-  </a:t>
            </a:r>
            <a:r>
              <a:rPr lang="en-US" i="1" dirty="0">
                <a:solidFill>
                  <a:srgbClr val="1F4270"/>
                </a:solidFill>
                <a:latin typeface="+mn-lt"/>
              </a:rPr>
              <a:t>WHP</a:t>
            </a:r>
            <a:r>
              <a:rPr lang="en-US" dirty="0">
                <a:solidFill>
                  <a:srgbClr val="1F4270"/>
                </a:solidFill>
                <a:latin typeface="+mn-lt"/>
              </a:rPr>
              <a:t>s remotely configured from the WAS</a:t>
            </a:r>
            <a:endParaRPr dirty="0"/>
          </a:p>
          <a:p>
            <a:pPr marL="342900" indent="-342900">
              <a:spcBef>
                <a:spcPts val="0"/>
              </a:spcBef>
              <a:buFontTx/>
              <a:buChar char="-"/>
              <a:defRPr/>
            </a:pPr>
            <a:r>
              <a:rPr lang="en-US" dirty="0">
                <a:solidFill>
                  <a:srgbClr val="1F4270"/>
                </a:solidFill>
                <a:latin typeface="+mn-lt"/>
              </a:rPr>
              <a:t>Reconfiguration easier for </a:t>
            </a:r>
            <a:r>
              <a:rPr lang="en-US" i="1" dirty="0">
                <a:solidFill>
                  <a:srgbClr val="1F4270"/>
                </a:solidFill>
                <a:latin typeface="+mn-lt"/>
              </a:rPr>
              <a:t>WHP</a:t>
            </a:r>
            <a:r>
              <a:rPr lang="en-US" dirty="0">
                <a:solidFill>
                  <a:srgbClr val="1F4270"/>
                </a:solidFill>
                <a:latin typeface="+mn-lt"/>
              </a:rPr>
              <a:t>s behind NAT</a:t>
            </a:r>
            <a:endParaRPr dirty="0"/>
          </a:p>
          <a:p>
            <a:pPr marL="342900" indent="-342900">
              <a:spcBef>
                <a:spcPts val="0"/>
              </a:spcBef>
              <a:buFontTx/>
              <a:buChar char="-"/>
              <a:defRPr/>
            </a:pPr>
            <a:r>
              <a:rPr lang="en-US" dirty="0">
                <a:solidFill>
                  <a:srgbClr val="1F4270"/>
                </a:solidFill>
                <a:latin typeface="+mn-lt"/>
              </a:rPr>
              <a:t>Public IP addresses not required </a:t>
            </a:r>
            <a:endParaRPr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1F4270"/>
                </a:solidFill>
                <a:latin typeface="+mn-lt"/>
              </a:rPr>
              <a:t>   </a:t>
            </a:r>
            <a:r>
              <a:rPr lang="en-US" dirty="0">
                <a:solidFill>
                  <a:srgbClr val="1F4270"/>
                </a:solidFill>
                <a:latin typeface="+mn-lt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1F4270"/>
                </a:solidFill>
                <a:latin typeface="+mn-lt"/>
              </a:rPr>
              <a:t> IP space is conserved</a:t>
            </a:r>
          </a:p>
        </p:txBody>
      </p:sp>
      <p:pic>
        <p:nvPicPr>
          <p:cNvPr id="2108369471" name="Picture 2108369470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240476" y="3505316"/>
            <a:ext cx="3790949" cy="318134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Thank you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18-OCT-2023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844550" y="1348368"/>
            <a:ext cx="870782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Tx/>
              <a:defRPr/>
            </a:pPr>
            <a:r>
              <a:rPr lang="en-GB" sz="2800" b="1" dirty="0">
                <a:solidFill>
                  <a:srgbClr val="1F4270"/>
                </a:solidFill>
                <a:latin typeface="+mn-lt"/>
                <a:cs typeface="Calibri"/>
              </a:rPr>
              <a:t>Homepage:</a:t>
            </a:r>
            <a:r>
              <a:rPr lang="en-GB" sz="2800" dirty="0">
                <a:solidFill>
                  <a:srgbClr val="1F4270"/>
                </a:solidFill>
                <a:latin typeface="+mn-lt"/>
                <a:cs typeface="Calibri"/>
              </a:rPr>
              <a:t> </a:t>
            </a:r>
            <a:r>
              <a:rPr lang="en-GB" sz="2800" u="sng" dirty="0">
                <a:solidFill>
                  <a:srgbClr val="1F4270"/>
                </a:solidFill>
                <a:latin typeface="+mn-lt"/>
                <a:cs typeface="Calibri"/>
                <a:hlinkClick r:id="rId2" tooltip="https://wiki.geant.org/display/WIF"/>
              </a:rPr>
              <a:t>https://wiki.geant.org/display/WIF</a:t>
            </a:r>
            <a:endParaRPr lang="en-GB" sz="2800" dirty="0">
              <a:solidFill>
                <a:srgbClr val="1F4270"/>
              </a:solidFill>
              <a:latin typeface="+mn-lt"/>
              <a:cs typeface="Calibri"/>
            </a:endParaRPr>
          </a:p>
          <a:p>
            <a:pPr>
              <a:buClrTx/>
              <a:defRPr/>
            </a:pPr>
            <a:endParaRPr lang="en-US" sz="2800" dirty="0">
              <a:solidFill>
                <a:srgbClr val="1F4270"/>
              </a:solidFill>
              <a:latin typeface="+mn-lt"/>
              <a:cs typeface="Calibri"/>
            </a:endParaRPr>
          </a:p>
          <a:p>
            <a:pPr>
              <a:buClrTx/>
              <a:defRPr/>
            </a:pPr>
            <a:r>
              <a:rPr lang="en-US" sz="2800" b="1" dirty="0" err="1">
                <a:solidFill>
                  <a:srgbClr val="1F4270"/>
                </a:solidFill>
                <a:latin typeface="+mn-lt"/>
                <a:cs typeface="Calibri"/>
              </a:rPr>
              <a:t>WiFiMon</a:t>
            </a:r>
            <a:r>
              <a:rPr lang="en-US" sz="2800" b="1" dirty="0">
                <a:solidFill>
                  <a:srgbClr val="1F4270"/>
                </a:solidFill>
                <a:latin typeface="+mn-lt"/>
                <a:cs typeface="Calibri"/>
              </a:rPr>
              <a:t> mailing list:</a:t>
            </a:r>
            <a:r>
              <a:rPr lang="en-US" sz="2800" dirty="0">
                <a:solidFill>
                  <a:srgbClr val="1F4270"/>
                </a:solidFill>
                <a:latin typeface="+mn-lt"/>
                <a:cs typeface="Calibri"/>
              </a:rPr>
              <a:t> wifimon-ops@lists.geant.org</a:t>
            </a:r>
            <a:endParaRPr dirty="0"/>
          </a:p>
          <a:p>
            <a:pPr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defTabSz="914377">
              <a:defRPr/>
            </a:pPr>
            <a:fld id="{6FA41F67-6E16-BC4F-8A8C-42F359C0BCBA}" type="slidenum">
              <a:rPr lang="en-GB"/>
              <a:t>3</a:t>
            </a:fld>
            <a:endParaRPr lang="en-GB"/>
          </a:p>
        </p:txBody>
      </p:sp>
      <p:sp>
        <p:nvSpPr>
          <p:cNvPr id="7" name="Rectangle 6"/>
          <p:cNvSpPr/>
          <p:nvPr/>
        </p:nvSpPr>
        <p:spPr bwMode="auto">
          <a:xfrm>
            <a:off x="392097" y="3765082"/>
            <a:ext cx="11407806" cy="21918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Google Shape;295;p42"/>
          <p:cNvSpPr txBox="1">
            <a:spLocks noGrp="1"/>
          </p:cNvSpPr>
          <p:nvPr>
            <p:ph type="title"/>
          </p:nvPr>
        </p:nvSpPr>
        <p:spPr bwMode="auto">
          <a:xfrm>
            <a:off x="476735" y="212780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defRPr/>
            </a:pPr>
            <a:r>
              <a:rPr lang="en-US" sz="4400" b="0" dirty="0" err="1">
                <a:solidFill>
                  <a:srgbClr val="0058CD"/>
                </a:solidFill>
                <a:latin typeface="Montserrat SemiBold"/>
              </a:rPr>
              <a:t>WiFiMon</a:t>
            </a:r>
            <a:r>
              <a:rPr lang="en-US" sz="4400" b="0" dirty="0">
                <a:solidFill>
                  <a:srgbClr val="0058CD"/>
                </a:solidFill>
                <a:latin typeface="Montserrat SemiBold"/>
              </a:rPr>
              <a:t> </a:t>
            </a:r>
            <a:r>
              <a:rPr lang="en-US" sz="4400" b="0" dirty="0">
                <a:solidFill>
                  <a:srgbClr val="FF0000"/>
                </a:solidFill>
                <a:latin typeface="Montserrat SemiBold"/>
              </a:rPr>
              <a:t>GÉANT Service</a:t>
            </a:r>
          </a:p>
        </p:txBody>
      </p:sp>
      <p:sp>
        <p:nvSpPr>
          <p:cNvPr id="11" name="Google Shape;296;p42"/>
          <p:cNvSpPr txBox="1"/>
          <p:nvPr/>
        </p:nvSpPr>
        <p:spPr bwMode="auto">
          <a:xfrm>
            <a:off x="214545" y="997113"/>
            <a:ext cx="11762912" cy="14978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200">
              <a:spcAft>
                <a:spcPts val="1800"/>
              </a:spcAft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</a:rPr>
              <a:t>Monitoring Wi-Fi performance as experienced by end users</a:t>
            </a:r>
            <a:endParaRPr dirty="0"/>
          </a:p>
          <a:p>
            <a:pPr indent="-457200">
              <a:spcBef>
                <a:spcPts val="0"/>
              </a:spcBef>
              <a:spcAft>
                <a:spcPts val="1800"/>
              </a:spcAft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</a:rPr>
              <a:t>Combination of crowdsourced &amp; hardware probe measurements</a:t>
            </a:r>
            <a:endParaRPr dirty="0"/>
          </a:p>
          <a:p>
            <a:pPr indent="-457200">
              <a:spcBef>
                <a:spcPts val="0"/>
              </a:spcBef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</a:rPr>
              <a:t>IEEE 802.1X networks (</a:t>
            </a:r>
            <a:r>
              <a:rPr lang="en-US" sz="2800" b="1" dirty="0" err="1">
                <a:solidFill>
                  <a:srgbClr val="1E4E79"/>
                </a:solidFill>
                <a:cs typeface="Calibri"/>
              </a:rPr>
              <a:t>eduroam</a:t>
            </a:r>
            <a:r>
              <a:rPr lang="en-US" sz="2800" dirty="0">
                <a:solidFill>
                  <a:srgbClr val="1E4E79"/>
                </a:solidFill>
                <a:cs typeface="Calibri"/>
              </a:rPr>
              <a:t>): Data from RADIUS &amp; DHCP logs </a:t>
            </a:r>
            <a:br>
              <a:rPr lang="en-US" sz="2800" dirty="0">
                <a:solidFill>
                  <a:srgbClr val="1E4E79"/>
                </a:solidFill>
                <a:cs typeface="Calibri"/>
              </a:rPr>
            </a:br>
            <a:r>
              <a:rPr lang="en-US" sz="2800" dirty="0">
                <a:solidFill>
                  <a:srgbClr val="1E4E79"/>
                </a:solidFill>
                <a:cs typeface="Calibri"/>
              </a:rPr>
              <a:t>   for richer analysis, e.g. per Access Point (AP)</a:t>
            </a:r>
            <a:endParaRPr dirty="0"/>
          </a:p>
        </p:txBody>
      </p:sp>
      <p:sp>
        <p:nvSpPr>
          <p:cNvPr id="17" name="Google Shape;296;p42"/>
          <p:cNvSpPr txBox="1"/>
          <p:nvPr/>
        </p:nvSpPr>
        <p:spPr bwMode="auto">
          <a:xfrm>
            <a:off x="563732" y="3679241"/>
            <a:ext cx="11762911" cy="1993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indent="0">
              <a:spcAft>
                <a:spcPts val="1200"/>
              </a:spcAft>
              <a:buNone/>
              <a:defRPr/>
            </a:pPr>
            <a:r>
              <a:rPr lang="en-US" b="1" dirty="0">
                <a:solidFill>
                  <a:srgbClr val="1F4E79"/>
                </a:solidFill>
                <a:latin typeface="+mn-lt"/>
              </a:rPr>
              <a:t>Contribution: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dirty="0"/>
          </a:p>
          <a:p>
            <a:pPr indent="-457200"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>
                <a:latin typeface="+mn-lt"/>
              </a:rPr>
              <a:t>Detection of Wi-Fi throughput degradation</a:t>
            </a:r>
            <a:endParaRPr dirty="0"/>
          </a:p>
          <a:p>
            <a:pPr indent="-457200"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>
                <a:latin typeface="+mn-lt"/>
              </a:rPr>
              <a:t>Determination of underperforming areas within a Wi-Fi network </a:t>
            </a:r>
            <a:endParaRPr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>
                <a:latin typeface="+mn-lt"/>
                <a:sym typeface="Wingdings" panose="05000000000000000000" pitchFamily="2" charset="2"/>
              </a:rPr>
              <a:t></a:t>
            </a:r>
            <a:r>
              <a:rPr lang="en-US" dirty="0">
                <a:latin typeface="+mn-lt"/>
              </a:rPr>
              <a:t> Admins may enhance performance, e.g. by installing more </a:t>
            </a:r>
            <a:r>
              <a:rPr lang="en-US" i="1" dirty="0">
                <a:latin typeface="+mn-lt"/>
              </a:rPr>
              <a:t>AP</a:t>
            </a:r>
            <a:r>
              <a:rPr lang="en-US" dirty="0">
                <a:latin typeface="+mn-lt"/>
              </a:rPr>
              <a:t>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defTabSz="914377">
              <a:defRPr/>
            </a:pPr>
            <a:fld id="{6FA41F67-6E16-BC4F-8A8C-42F359C0BCBA}" type="slidenum">
              <a:rPr lang="en-GB"/>
              <a:t>4</a:t>
            </a:fld>
            <a:endParaRPr lang="en-GB"/>
          </a:p>
        </p:txBody>
      </p:sp>
      <p:sp>
        <p:nvSpPr>
          <p:cNvPr id="8" name="Google Shape;295;p42"/>
          <p:cNvSpPr txBox="1">
            <a:spLocks noGrp="1"/>
          </p:cNvSpPr>
          <p:nvPr>
            <p:ph type="title"/>
          </p:nvPr>
        </p:nvSpPr>
        <p:spPr bwMode="auto">
          <a:xfrm>
            <a:off x="476735" y="212780"/>
            <a:ext cx="11339444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defRPr/>
            </a:pPr>
            <a:r>
              <a:rPr lang="en-US" sz="4400" b="0">
                <a:solidFill>
                  <a:srgbClr val="0058CD"/>
                </a:solidFill>
                <a:latin typeface="Montserrat SemiBold"/>
              </a:rPr>
              <a:t>WiFiMon </a:t>
            </a:r>
            <a:r>
              <a:rPr lang="en-US" sz="4400" b="0">
                <a:solidFill>
                  <a:srgbClr val="FF0000"/>
                </a:solidFill>
                <a:latin typeface="Montserrat SemiBold"/>
              </a:rPr>
              <a:t>vs </a:t>
            </a:r>
            <a:r>
              <a:rPr lang="en-US" sz="4400" b="0">
                <a:solidFill>
                  <a:srgbClr val="0058CD"/>
                </a:solidFill>
                <a:latin typeface="Montserrat SemiBold"/>
              </a:rPr>
              <a:t>Related Monitoring Tools</a:t>
            </a:r>
          </a:p>
        </p:txBody>
      </p:sp>
      <p:sp>
        <p:nvSpPr>
          <p:cNvPr id="12" name="Google Shape;296;p42"/>
          <p:cNvSpPr txBox="1"/>
          <p:nvPr/>
        </p:nvSpPr>
        <p:spPr bwMode="auto">
          <a:xfrm>
            <a:off x="221946" y="1586696"/>
            <a:ext cx="12482004" cy="1646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indent="-457200">
              <a:spcBef>
                <a:spcPts val="0"/>
              </a:spcBef>
              <a:defRPr/>
            </a:pPr>
            <a:r>
              <a:rPr lang="en-US" dirty="0">
                <a:latin typeface="+mn-lt"/>
              </a:rPr>
              <a:t>Monitoring from the end-user perspective (</a:t>
            </a:r>
            <a:r>
              <a:rPr lang="en-US" b="1" i="1" dirty="0">
                <a:latin typeface="+mn-lt"/>
              </a:rPr>
              <a:t>end-user experience</a:t>
            </a:r>
            <a:r>
              <a:rPr lang="en-US" dirty="0">
                <a:latin typeface="+mn-lt"/>
              </a:rPr>
              <a:t>)</a:t>
            </a:r>
            <a:endParaRPr dirty="0"/>
          </a:p>
          <a:p>
            <a:pPr indent="-457200">
              <a:spcBef>
                <a:spcPts val="0"/>
              </a:spcBef>
              <a:defRPr/>
            </a:pPr>
            <a:endParaRPr lang="en-US" dirty="0">
              <a:latin typeface="+mn-lt"/>
            </a:endParaRPr>
          </a:p>
          <a:p>
            <a:pPr indent="-457200">
              <a:spcBef>
                <a:spcPts val="0"/>
              </a:spcBef>
              <a:defRPr/>
            </a:pPr>
            <a:endParaRPr lang="en-US" dirty="0">
              <a:latin typeface="+mn-lt"/>
            </a:endParaRPr>
          </a:p>
          <a:p>
            <a:pPr indent="-457200">
              <a:spcBef>
                <a:spcPts val="0"/>
              </a:spcBef>
              <a:defRPr/>
            </a:pPr>
            <a:endParaRPr lang="en-US" dirty="0">
              <a:latin typeface="+mn-lt"/>
            </a:endParaRPr>
          </a:p>
          <a:p>
            <a:pPr indent="-457200">
              <a:spcBef>
                <a:spcPts val="0"/>
              </a:spcBef>
              <a:defRPr/>
            </a:pPr>
            <a:r>
              <a:rPr lang="en-US" dirty="0">
                <a:latin typeface="+mn-lt"/>
              </a:rPr>
              <a:t>No requirements for app installation or end-user intervention</a:t>
            </a:r>
            <a:endParaRPr dirty="0"/>
          </a:p>
          <a:p>
            <a:pPr indent="-457200">
              <a:spcBef>
                <a:spcPts val="0"/>
              </a:spcBef>
              <a:defRPr/>
            </a:pPr>
            <a:endParaRPr lang="en-US" dirty="0">
              <a:latin typeface="+mn-lt"/>
            </a:endParaRPr>
          </a:p>
          <a:p>
            <a:pPr indent="-457200">
              <a:spcBef>
                <a:spcPts val="0"/>
              </a:spcBef>
              <a:defRPr/>
            </a:pPr>
            <a:endParaRPr lang="en-US" dirty="0">
              <a:latin typeface="+mn-lt"/>
            </a:endParaRPr>
          </a:p>
          <a:p>
            <a:pPr indent="-457200">
              <a:spcBef>
                <a:spcPts val="0"/>
              </a:spcBef>
              <a:defRPr/>
            </a:pPr>
            <a:endParaRPr lang="en-US" dirty="0">
              <a:latin typeface="+mn-lt"/>
            </a:endParaRPr>
          </a:p>
          <a:p>
            <a:pPr indent="-457200">
              <a:spcBef>
                <a:spcPts val="0"/>
              </a:spcBef>
              <a:defRPr/>
            </a:pPr>
            <a:r>
              <a:rPr lang="en-US" dirty="0">
                <a:latin typeface="+mn-lt"/>
              </a:rPr>
              <a:t>Centralized view of Wi-Fi performance available to the administrator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Google Shape;295;p42"/>
          <p:cNvSpPr txBox="1">
            <a:spLocks noGrp="1"/>
          </p:cNvSpPr>
          <p:nvPr>
            <p:ph type="title"/>
          </p:nvPr>
        </p:nvSpPr>
        <p:spPr bwMode="auto">
          <a:xfrm>
            <a:off x="423675" y="238472"/>
            <a:ext cx="11598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>
              <a:defRPr/>
            </a:pPr>
            <a:r>
              <a:rPr lang="en-US" sz="4400" b="0">
                <a:solidFill>
                  <a:srgbClr val="0058CD"/>
                </a:solidFill>
                <a:latin typeface="Montserrat SemiBold"/>
              </a:rPr>
              <a:t>Example: WiFiMon vs Ookla Speedtest</a:t>
            </a:r>
            <a:endParaRPr sz="4400" b="0">
              <a:solidFill>
                <a:srgbClr val="0058CD"/>
              </a:solidFill>
              <a:latin typeface="Montserrat SemiBold"/>
            </a:endParaRPr>
          </a:p>
        </p:txBody>
      </p:sp>
      <p:graphicFrame>
        <p:nvGraphicFramePr>
          <p:cNvPr id="4" name="Πίνακας 2"/>
          <p:cNvGraphicFramePr>
            <a:graphicFrameLocks noGrp="1"/>
          </p:cNvGraphicFramePr>
          <p:nvPr/>
        </p:nvGraphicFramePr>
        <p:xfrm>
          <a:off x="4093682" y="2211535"/>
          <a:ext cx="7463970" cy="2160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3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78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3200" i="1"/>
                        <a:t>WiFiMon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3200" i="1"/>
                        <a:t>Ookla Speedtest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980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800" b="1">
                          <a:solidFill>
                            <a:srgbClr val="1F4270"/>
                          </a:solidFill>
                        </a:rPr>
                        <a:t>Automatically by visiting a site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800" b="1">
                          <a:solidFill>
                            <a:srgbClr val="1F4270"/>
                          </a:solidFill>
                        </a:rPr>
                        <a:t>By pressing “GO”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28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800" b="1">
                          <a:solidFill>
                            <a:srgbClr val="1F4270"/>
                          </a:solidFill>
                        </a:rPr>
                        <a:t>Wi-Fi administrator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800" b="1">
                          <a:solidFill>
                            <a:srgbClr val="1F4270"/>
                          </a:solidFill>
                        </a:rPr>
                        <a:t>End users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Πίνακας 4"/>
          <p:cNvGraphicFramePr>
            <a:graphicFrameLocks noGrp="1"/>
          </p:cNvGraphicFramePr>
          <p:nvPr/>
        </p:nvGraphicFramePr>
        <p:xfrm>
          <a:off x="221943" y="2822079"/>
          <a:ext cx="3871739" cy="1612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317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80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Measurements are triggered: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59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800" b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Results collected by: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0682976" name="Picture 15068297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269267" y="1127696"/>
            <a:ext cx="6896099" cy="5514975"/>
          </a:xfrm>
          <a:prstGeom prst="rect">
            <a:avLst/>
          </a:prstGeom>
        </p:spPr>
      </p:pic>
      <p:sp>
        <p:nvSpPr>
          <p:cNvPr id="6" name="Google Shape;295;p42"/>
          <p:cNvSpPr txBox="1"/>
          <p:nvPr/>
        </p:nvSpPr>
        <p:spPr bwMode="auto">
          <a:xfrm>
            <a:off x="629549" y="259286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lang="en-GB" sz="2400" b="1" cap="none">
                <a:solidFill>
                  <a:srgbClr val="1F4270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0058CD"/>
              </a:buClr>
              <a:buSzPts val="4400"/>
              <a:defRPr/>
            </a:pPr>
            <a:r>
              <a:rPr lang="en-US" sz="4400" b="0">
                <a:solidFill>
                  <a:srgbClr val="0058CD"/>
                </a:solidFill>
                <a:latin typeface="Montserrat SemiBold"/>
              </a:rPr>
              <a:t>WiFiMon Operation</a:t>
            </a:r>
            <a:endParaRPr/>
          </a:p>
        </p:txBody>
      </p:sp>
      <p:sp>
        <p:nvSpPr>
          <p:cNvPr id="11" name="Google Shape;296;p42"/>
          <p:cNvSpPr txBox="1"/>
          <p:nvPr/>
        </p:nvSpPr>
        <p:spPr bwMode="auto">
          <a:xfrm>
            <a:off x="321963" y="1191323"/>
            <a:ext cx="6145289" cy="22376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1200"/>
              </a:spcAft>
              <a:buSzPts val="2800"/>
              <a:buFont typeface="Arial"/>
              <a:buNone/>
              <a:defRPr/>
            </a:pPr>
            <a:r>
              <a:rPr lang="en-US" sz="2800" b="1" i="1">
                <a:solidFill>
                  <a:srgbClr val="12B8BD"/>
                </a:solidFill>
              </a:rPr>
              <a:t>WiFiMon</a:t>
            </a:r>
            <a:r>
              <a:rPr lang="en-US" sz="2800" b="1">
                <a:solidFill>
                  <a:srgbClr val="12B8BD"/>
                </a:solidFill>
              </a:rPr>
              <a:t> Components:</a:t>
            </a:r>
            <a:endParaRPr/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800" i="1"/>
              <a:t>WiFiMon Software Probes</a:t>
            </a:r>
            <a:r>
              <a:rPr lang="en-US" sz="2800"/>
              <a:t> (</a:t>
            </a:r>
            <a:r>
              <a:rPr lang="en-US" sz="2800" i="1"/>
              <a:t>WSP</a:t>
            </a:r>
            <a:r>
              <a:rPr lang="en-US" sz="2800"/>
              <a:t>s)</a:t>
            </a:r>
            <a:endParaRPr/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800" i="1"/>
              <a:t>WiFiMon Hardware Probes </a:t>
            </a:r>
            <a:r>
              <a:rPr lang="en-US" sz="2800"/>
              <a:t>(</a:t>
            </a:r>
            <a:r>
              <a:rPr lang="en-US" sz="2800" i="1"/>
              <a:t>WHP</a:t>
            </a:r>
            <a:r>
              <a:rPr lang="en-US" sz="2800"/>
              <a:t>s)</a:t>
            </a:r>
            <a:endParaRPr/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800" i="1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WiFiMon Analysis Server (WAS)</a:t>
            </a:r>
            <a:endParaRPr/>
          </a:p>
          <a:p>
            <a:pPr>
              <a:spcBef>
                <a:spcPts val="0"/>
              </a:spcBef>
              <a:defRPr/>
            </a:pPr>
            <a:r>
              <a:rPr lang="en-US" sz="2800" i="1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WiFiMon Test Server (WTS)</a:t>
            </a:r>
            <a:endParaRPr/>
          </a:p>
        </p:txBody>
      </p:sp>
      <p:sp>
        <p:nvSpPr>
          <p:cNvPr id="406432492" name="Rectangle 406432491"/>
          <p:cNvSpPr/>
          <p:nvPr/>
        </p:nvSpPr>
        <p:spPr bwMode="auto">
          <a:xfrm>
            <a:off x="10727065" y="5706766"/>
            <a:ext cx="516952" cy="628453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Components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526772" y="3157471"/>
            <a:ext cx="9747870" cy="804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defTabSz="914377">
              <a:defRPr/>
            </a:pPr>
            <a:fld id="{6FA41F67-6E16-BC4F-8A8C-42F359C0BCBA}" type="slidenum">
              <a:rPr lang="en-GB"/>
              <a:t>8</a:t>
            </a:fld>
            <a:endParaRPr lang="en-GB"/>
          </a:p>
        </p:txBody>
      </p:sp>
      <p:sp>
        <p:nvSpPr>
          <p:cNvPr id="6" name="Google Shape;295;p42"/>
          <p:cNvSpPr txBox="1">
            <a:spLocks noGrp="1"/>
          </p:cNvSpPr>
          <p:nvPr>
            <p:ph type="title"/>
          </p:nvPr>
        </p:nvSpPr>
        <p:spPr bwMode="auto">
          <a:xfrm>
            <a:off x="681613" y="203846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defRPr/>
            </a:pPr>
            <a:r>
              <a:rPr lang="en-US" sz="4400" b="0">
                <a:solidFill>
                  <a:srgbClr val="0058CD"/>
                </a:solidFill>
                <a:latin typeface="Montserrat SemiBold"/>
                <a:ea typeface="+mj-ea"/>
                <a:cs typeface="+mj-cs"/>
              </a:rPr>
              <a:t>WiFiMon Test Server (WTS)</a:t>
            </a:r>
            <a:endParaRPr lang="en-GB" sz="4400" b="0">
              <a:solidFill>
                <a:srgbClr val="0058CD"/>
              </a:solidFill>
              <a:latin typeface="Montserrat SemiBold"/>
              <a:ea typeface="+mj-ea"/>
              <a:cs typeface="+mj-cs"/>
            </a:endParaRPr>
          </a:p>
        </p:txBody>
      </p:sp>
      <p:sp>
        <p:nvSpPr>
          <p:cNvPr id="7" name="Google Shape;296;p42"/>
          <p:cNvSpPr txBox="1"/>
          <p:nvPr/>
        </p:nvSpPr>
        <p:spPr bwMode="auto">
          <a:xfrm>
            <a:off x="73981" y="755083"/>
            <a:ext cx="12348838" cy="1451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b="1">
                <a:solidFill>
                  <a:srgbClr val="12B8BD"/>
                </a:solidFill>
                <a:latin typeface="+mn-lt"/>
              </a:rPr>
              <a:t>Purpose: </a:t>
            </a:r>
            <a:r>
              <a:rPr lang="en-US">
                <a:latin typeface="+mn-lt"/>
              </a:rPr>
              <a:t>Holds code and test data for performance measurements</a:t>
            </a:r>
            <a:endParaRPr/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>
                <a:latin typeface="+mn-lt"/>
              </a:rPr>
              <a:t>Based on </a:t>
            </a:r>
            <a:r>
              <a:rPr lang="en-US" b="1" i="1">
                <a:latin typeface="+mn-lt"/>
              </a:rPr>
              <a:t>JavaScript </a:t>
            </a:r>
            <a:r>
              <a:rPr lang="en-US" b="1">
                <a:latin typeface="+mn-lt"/>
              </a:rPr>
              <a:t>(</a:t>
            </a:r>
            <a:r>
              <a:rPr lang="en-US" b="1" i="1">
                <a:latin typeface="+mn-lt"/>
              </a:rPr>
              <a:t>JS</a:t>
            </a:r>
            <a:r>
              <a:rPr lang="en-US" b="1">
                <a:latin typeface="+mn-lt"/>
              </a:rPr>
              <a:t>)</a:t>
            </a:r>
            <a:r>
              <a:rPr lang="en-US">
                <a:latin typeface="+mn-lt"/>
              </a:rPr>
              <a:t> technology</a:t>
            </a:r>
            <a:endParaRPr/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i="1">
                <a:latin typeface="+mn-lt"/>
              </a:rPr>
              <a:t>HTML</a:t>
            </a:r>
            <a:r>
              <a:rPr lang="en-US">
                <a:latin typeface="+mn-lt"/>
              </a:rPr>
              <a:t> script tags pointing to test tools added to frequently visited sites</a:t>
            </a:r>
            <a:endParaRPr/>
          </a:p>
        </p:txBody>
      </p:sp>
      <p:sp>
        <p:nvSpPr>
          <p:cNvPr id="8" name="Google Shape;296;p42"/>
          <p:cNvSpPr txBox="1"/>
          <p:nvPr/>
        </p:nvSpPr>
        <p:spPr bwMode="auto">
          <a:xfrm>
            <a:off x="159798" y="4410909"/>
            <a:ext cx="12263020" cy="1137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b="1" i="1" dirty="0">
                <a:latin typeface="+mn-lt"/>
              </a:rPr>
              <a:t>WTS</a:t>
            </a:r>
            <a:r>
              <a:rPr lang="en-US" b="1" dirty="0">
                <a:latin typeface="+mn-lt"/>
              </a:rPr>
              <a:t> Placement: </a:t>
            </a:r>
            <a:r>
              <a:rPr lang="en-US" dirty="0">
                <a:latin typeface="+mn-lt"/>
              </a:rPr>
              <a:t>Close to the monitored networks </a:t>
            </a:r>
            <a:endParaRPr dirty="0"/>
          </a:p>
          <a:p>
            <a:pPr marL="5080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dirty="0">
                <a:latin typeface="+mn-lt"/>
              </a:rPr>
              <a:t>                 (</a:t>
            </a:r>
            <a:r>
              <a:rPr lang="en-US" i="1" dirty="0">
                <a:latin typeface="+mn-lt"/>
              </a:rPr>
              <a:t>RTT </a:t>
            </a:r>
            <a:r>
              <a:rPr lang="en-US" dirty="0">
                <a:latin typeface="+mn-lt"/>
              </a:rPr>
              <a:t>between end devices and </a:t>
            </a:r>
            <a:r>
              <a:rPr lang="en-US" i="1" dirty="0">
                <a:latin typeface="+mn-lt"/>
              </a:rPr>
              <a:t>WTS </a:t>
            </a:r>
            <a:r>
              <a:rPr lang="en-US" dirty="0">
                <a:latin typeface="+mn-lt"/>
              </a:rPr>
              <a:t>included</a:t>
            </a:r>
            <a:r>
              <a:rPr lang="en-US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in results)</a:t>
            </a:r>
            <a:endParaRPr dirty="0"/>
          </a:p>
          <a:p>
            <a:pPr marL="5080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dirty="0">
                <a:latin typeface="+mn-lt"/>
                <a:sym typeface="Wingdings" panose="05000000000000000000" pitchFamily="2" charset="2"/>
              </a:rPr>
              <a:t></a:t>
            </a:r>
            <a:r>
              <a:rPr lang="en-US" dirty="0">
                <a:latin typeface="+mn-lt"/>
              </a:rPr>
              <a:t> </a:t>
            </a:r>
            <a:r>
              <a:rPr lang="en-US" b="1" i="1" dirty="0">
                <a:latin typeface="+mn-lt"/>
              </a:rPr>
              <a:t>If impossible</a:t>
            </a:r>
            <a:r>
              <a:rPr lang="en-US" dirty="0">
                <a:latin typeface="+mn-lt"/>
              </a:rPr>
              <a:t>: </a:t>
            </a:r>
            <a:r>
              <a:rPr lang="en-US" i="1" dirty="0" err="1">
                <a:latin typeface="+mn-lt"/>
              </a:rPr>
              <a:t>WiFiMon</a:t>
            </a:r>
            <a:r>
              <a:rPr lang="en-US" dirty="0">
                <a:latin typeface="+mn-lt"/>
              </a:rPr>
              <a:t> captures </a:t>
            </a:r>
            <a:r>
              <a:rPr lang="en-US" b="1" dirty="0">
                <a:solidFill>
                  <a:srgbClr val="12B8BD"/>
                </a:solidFill>
                <a:latin typeface="+mn-lt"/>
              </a:rPr>
              <a:t>relative </a:t>
            </a:r>
            <a:r>
              <a:rPr lang="en-US" dirty="0">
                <a:latin typeface="+mn-lt"/>
              </a:rPr>
              <a:t>performance changes</a:t>
            </a:r>
          </a:p>
        </p:txBody>
      </p:sp>
      <p:sp>
        <p:nvSpPr>
          <p:cNvPr id="9" name="Google Shape;296;p42"/>
          <p:cNvSpPr txBox="1"/>
          <p:nvPr/>
        </p:nvSpPr>
        <p:spPr bwMode="auto">
          <a:xfrm>
            <a:off x="884219" y="2371546"/>
            <a:ext cx="3838702" cy="48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b="1">
                <a:solidFill>
                  <a:srgbClr val="FF0000"/>
                </a:solidFill>
                <a:latin typeface="+mn-lt"/>
              </a:rPr>
              <a:t>2 available test tools:</a:t>
            </a:r>
            <a:endParaRPr/>
          </a:p>
        </p:txBody>
      </p:sp>
      <p:sp>
        <p:nvSpPr>
          <p:cNvPr id="2" name="Google Shape;296;p42"/>
          <p:cNvSpPr txBox="1"/>
          <p:nvPr/>
        </p:nvSpPr>
        <p:spPr bwMode="auto">
          <a:xfrm>
            <a:off x="2023920" y="3337725"/>
            <a:ext cx="3740435" cy="48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b="1">
                <a:solidFill>
                  <a:srgbClr val="12B8BD"/>
                </a:solidFill>
                <a:latin typeface="+mn-lt"/>
              </a:rPr>
              <a:t>Akamai Boomerang</a:t>
            </a:r>
            <a:endParaRPr/>
          </a:p>
        </p:txBody>
      </p:sp>
      <p:sp>
        <p:nvSpPr>
          <p:cNvPr id="4" name="Google Shape;296;p42"/>
          <p:cNvSpPr txBox="1"/>
          <p:nvPr/>
        </p:nvSpPr>
        <p:spPr bwMode="auto">
          <a:xfrm>
            <a:off x="6775721" y="3337725"/>
            <a:ext cx="4001771" cy="48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b="1">
                <a:solidFill>
                  <a:srgbClr val="12B8BD"/>
                </a:solidFill>
                <a:latin typeface="+mn-lt"/>
              </a:rPr>
              <a:t>LibreSpeed Speedtest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 defTabSz="914377">
              <a:defRPr/>
            </a:pPr>
            <a:fld id="{6FA41F67-6E16-BC4F-8A8C-42F359C0BCBA}" type="slidenum">
              <a:rPr lang="en-GB" sz="2000"/>
              <a:t>9</a:t>
            </a:fld>
            <a:endParaRPr lang="en-GB" sz="2000"/>
          </a:p>
        </p:txBody>
      </p:sp>
      <p:sp>
        <p:nvSpPr>
          <p:cNvPr id="6" name="Google Shape;295;p42"/>
          <p:cNvSpPr txBox="1">
            <a:spLocks noGrp="1"/>
          </p:cNvSpPr>
          <p:nvPr>
            <p:ph type="title"/>
          </p:nvPr>
        </p:nvSpPr>
        <p:spPr bwMode="auto">
          <a:xfrm>
            <a:off x="319804" y="213009"/>
            <a:ext cx="10902506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defRPr/>
            </a:pPr>
            <a:r>
              <a:rPr lang="en-US" sz="4400" b="0">
                <a:solidFill>
                  <a:srgbClr val="0058CD"/>
                </a:solidFill>
                <a:latin typeface="Montserrat SemiBold"/>
                <a:ea typeface="+mj-ea"/>
                <a:cs typeface="+mj-cs"/>
              </a:rPr>
              <a:t>WiFiMon Software Probes (WSPs)</a:t>
            </a:r>
            <a:endParaRPr sz="4400" b="0">
              <a:solidFill>
                <a:srgbClr val="0058CD"/>
              </a:solidFill>
              <a:latin typeface="Montserrat SemiBold"/>
              <a:ea typeface="+mj-ea"/>
              <a:cs typeface="+mj-cs"/>
            </a:endParaRPr>
          </a:p>
        </p:txBody>
      </p:sp>
      <p:sp>
        <p:nvSpPr>
          <p:cNvPr id="7" name="Google Shape;296;p42"/>
          <p:cNvSpPr txBox="1"/>
          <p:nvPr/>
        </p:nvSpPr>
        <p:spPr bwMode="auto">
          <a:xfrm>
            <a:off x="192702" y="1152378"/>
            <a:ext cx="5584054" cy="4786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b="1">
                <a:solidFill>
                  <a:srgbClr val="12B8BD"/>
                </a:solidFill>
                <a:latin typeface="+mn-lt"/>
              </a:rPr>
              <a:t>End-user devices</a:t>
            </a:r>
            <a:r>
              <a:rPr lang="en-US" b="1">
                <a:solidFill>
                  <a:srgbClr val="FF0000"/>
                </a:solidFill>
                <a:latin typeface="+mn-lt"/>
              </a:rPr>
              <a:t> </a:t>
            </a:r>
            <a:endParaRPr/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>
                <a:latin typeface="+mn-lt"/>
              </a:rPr>
              <a:t>Crowdsourced measurements triggered against the </a:t>
            </a:r>
            <a:r>
              <a:rPr lang="en-US" i="1">
                <a:latin typeface="+mn-lt"/>
              </a:rPr>
              <a:t>WTS</a:t>
            </a:r>
            <a:r>
              <a:rPr lang="en-US">
                <a:latin typeface="+mn-lt"/>
              </a:rPr>
              <a:t> when users visit a </a:t>
            </a:r>
            <a:r>
              <a:rPr lang="en-US" i="1">
                <a:latin typeface="+mn-lt"/>
              </a:rPr>
              <a:t>WiFiMon</a:t>
            </a:r>
            <a:r>
              <a:rPr lang="en-US">
                <a:latin typeface="+mn-lt"/>
              </a:rPr>
              <a:t>-enabled site</a:t>
            </a:r>
            <a:endParaRPr/>
          </a:p>
          <a:p>
            <a:pPr marL="5080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>
                <a:latin typeface="+mn-lt"/>
              </a:rPr>
              <a:t> </a:t>
            </a:r>
            <a:endParaRPr/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>
                <a:latin typeface="+mn-lt"/>
              </a:rPr>
              <a:t>No requirement for additional software within user devices</a:t>
            </a:r>
            <a:endParaRPr/>
          </a:p>
          <a:p>
            <a:pPr marL="5080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>
              <a:latin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>
                <a:latin typeface="+mn-lt"/>
              </a:rPr>
              <a:t>Repetitive measurements regulated via a cookie value</a:t>
            </a:r>
            <a:endParaRPr/>
          </a:p>
        </p:txBody>
      </p:sp>
      <p:pic>
        <p:nvPicPr>
          <p:cNvPr id="4" name="Picture 3" descr="A person sitting at a desk with a computer&#10;&#10;Description automatically generated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096000" y="1809344"/>
            <a:ext cx="5903298" cy="50486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ANOG Theme v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842</Words>
  <Application>Microsoft Office PowerPoint</Application>
  <DocSecurity>0</DocSecurity>
  <PresentationFormat>Widescreen</PresentationFormat>
  <Paragraphs>194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Montserrat SemiBold</vt:lpstr>
      <vt:lpstr>Wingdings</vt:lpstr>
      <vt:lpstr>Montserrat</vt:lpstr>
      <vt:lpstr>NANOG Theme v1</vt:lpstr>
      <vt:lpstr>Wi-Fi Network Monitoring with GÉANT WiFiMon </vt:lpstr>
      <vt:lpstr>Introduction</vt:lpstr>
      <vt:lpstr>WiFiMon GÉANT Service</vt:lpstr>
      <vt:lpstr>WiFiMon vs Related Monitoring Tools</vt:lpstr>
      <vt:lpstr>Example: WiFiMon vs Ookla Speedtest</vt:lpstr>
      <vt:lpstr>PowerPoint Presentation</vt:lpstr>
      <vt:lpstr>Components</vt:lpstr>
      <vt:lpstr>WiFiMon Test Server (WTS)</vt:lpstr>
      <vt:lpstr>WiFiMon Software Probes (WSPs)</vt:lpstr>
      <vt:lpstr>WiFiMon Hardware Probes (WHPs)</vt:lpstr>
      <vt:lpstr>WiFiMon User Interface (1)</vt:lpstr>
      <vt:lpstr>WiFiMon User Interface (2)</vt:lpstr>
      <vt:lpstr>Correlation with RADIUS/DHCP Logs</vt:lpstr>
      <vt:lpstr>Installation</vt:lpstr>
      <vt:lpstr>Installation Options</vt:lpstr>
      <vt:lpstr>WiFiMon Evolution</vt:lpstr>
      <vt:lpstr>PowerPoint Presentation</vt:lpstr>
      <vt:lpstr>PowerPoint Presentation</vt:lpstr>
      <vt:lpstr>PowerPoint Presentation</vt:lpstr>
      <vt:lpstr>Remote Configuration Made Possible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NANOG Presentation</dc:title>
  <dc:subject/>
  <dc:creator/>
  <cp:keywords/>
  <dc:description/>
  <cp:lastModifiedBy>Νικολαος Κωστοπουλος</cp:lastModifiedBy>
  <cp:revision>53</cp:revision>
  <dcterms:modified xsi:type="dcterms:W3CDTF">2023-10-02T16:02:45Z</dcterms:modified>
  <cp:category/>
  <dc:identifier/>
  <cp:contentStatus/>
  <dc:language/>
  <cp:version/>
</cp:coreProperties>
</file>