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  <p:sldMasterId id="2147483687" r:id="rId3"/>
  </p:sldMasterIdLst>
  <p:notesMasterIdLst>
    <p:notesMasterId r:id="rId22"/>
  </p:notesMasterIdLst>
  <p:sldIdLst>
    <p:sldId id="256" r:id="rId4"/>
    <p:sldId id="257" r:id="rId5"/>
    <p:sldId id="294" r:id="rId6"/>
    <p:sldId id="304" r:id="rId7"/>
    <p:sldId id="305" r:id="rId8"/>
    <p:sldId id="306" r:id="rId9"/>
    <p:sldId id="295" r:id="rId10"/>
    <p:sldId id="307" r:id="rId11"/>
    <p:sldId id="297" r:id="rId12"/>
    <p:sldId id="309" r:id="rId13"/>
    <p:sldId id="298" r:id="rId14"/>
    <p:sldId id="301" r:id="rId15"/>
    <p:sldId id="302" r:id="rId16"/>
    <p:sldId id="303" r:id="rId17"/>
    <p:sldId id="308" r:id="rId18"/>
    <p:sldId id="296" r:id="rId19"/>
    <p:sldId id="310" r:id="rId20"/>
    <p:sldId id="292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03" autoAdjust="0"/>
    <p:restoredTop sz="86458" autoAdjust="0"/>
  </p:normalViewPr>
  <p:slideViewPr>
    <p:cSldViewPr snapToGrid="0">
      <p:cViewPr varScale="1">
        <p:scale>
          <a:sx n="75" d="100"/>
          <a:sy n="75" d="100"/>
        </p:scale>
        <p:origin x="509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2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504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038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28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56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5561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357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511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931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4" name="Google Shape;55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532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19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76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694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266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1607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3" name="Google Shape;2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8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Προσαρμοσμένη διάταξη">
  <p:cSld name="Προσαρμοσμένη διάταξη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7386" y="-55418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3">
            <a:alphaModFix/>
          </a:blip>
          <a:srcRect b="18334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27386" y="0"/>
            <a:ext cx="28646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18334"/>
          <a:stretch/>
        </p:blipFill>
        <p:spPr>
          <a:xfrm>
            <a:off x="10787186" y="6071366"/>
            <a:ext cx="1099028" cy="51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998895" y="1428050"/>
            <a:ext cx="86336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Char char="•"/>
              <a:defRPr>
                <a:solidFill>
                  <a:srgbClr val="1E4E7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>
                <a:solidFill>
                  <a:srgbClr val="1E4E7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Char char="•"/>
              <a:defRPr>
                <a:solidFill>
                  <a:srgbClr val="1E4E7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Char char="•"/>
              <a:defRPr>
                <a:solidFill>
                  <a:srgbClr val="1E4E7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3">
            <a:alphaModFix/>
          </a:blip>
          <a:srcRect l="29113" t="13460" r="32412" b="53353"/>
          <a:stretch/>
        </p:blipFill>
        <p:spPr>
          <a:xfrm flipH="1">
            <a:off x="-16809" y="-26035"/>
            <a:ext cx="12208809" cy="688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74977" y="1219292"/>
            <a:ext cx="7195835" cy="835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Monitoring End-User Wi-Fi Experience with WiFiMon: Capabilities &amp; Results</a:t>
            </a:r>
            <a:endParaRPr sz="3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57327" y="6154608"/>
            <a:ext cx="2427973" cy="42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4">
            <a:alphaModFix/>
          </a:blip>
          <a:srcRect b="-7428"/>
          <a:stretch/>
        </p:blipFill>
        <p:spPr>
          <a:xfrm>
            <a:off x="154876" y="68756"/>
            <a:ext cx="1432450" cy="87689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74977" y="2799526"/>
            <a:ext cx="6163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Nikos Kostopoulos, NTUA/GRNET</a:t>
            </a:r>
            <a:endParaRPr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8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Ph.D. Student / WiFiMon Team Member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(nkostopoulos@netmode.ntua.gr)</a:t>
            </a: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111577" y="4738148"/>
            <a:ext cx="5003270" cy="36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Workshop on Network Management &amp; Monitoring Tools (NEMMO)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March 2021, Virtual Event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998895" y="705164"/>
            <a:ext cx="9894723" cy="43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998895" y="1353031"/>
            <a:ext cx="80728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39"/>
          <p:cNvPicPr preferRelativeResize="0"/>
          <p:nvPr/>
        </p:nvPicPr>
        <p:blipFill rotWithShape="1">
          <a:blip r:embed="rId3">
            <a:alphaModFix/>
          </a:blip>
          <a:srcRect l="29113" t="13460" r="32412" b="53353"/>
          <a:stretch/>
        </p:blipFill>
        <p:spPr>
          <a:xfrm flipH="1">
            <a:off x="2" y="-24064"/>
            <a:ext cx="12208809" cy="688206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/>
        </p:nvSpPr>
        <p:spPr>
          <a:xfrm>
            <a:off x="602957" y="1610230"/>
            <a:ext cx="6087103" cy="47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710585" y="5298689"/>
            <a:ext cx="2427973" cy="42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www.geant.org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 txBox="1"/>
          <p:nvPr userDrawn="1"/>
        </p:nvSpPr>
        <p:spPr>
          <a:xfrm>
            <a:off x="716240" y="2656840"/>
            <a:ext cx="5003271" cy="36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Homepage: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https://wiki.geant.org/display/WIF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 Mailing List: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wifimon-ops@lists.geant.org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1622019" y="6108116"/>
            <a:ext cx="23481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GÉANT Association on behalf of the GN4 Phase 3 project (GN4-3).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research leading to these results has received funding from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European Union’s Horizon 2020 research and innovation programme under Grant Agreement No. 856726 (GN4-3).</a:t>
            </a:r>
            <a:endParaRPr sz="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349" y="6157486"/>
            <a:ext cx="568671" cy="36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 rotWithShape="1">
          <a:blip r:embed="rId5">
            <a:alphaModFix/>
          </a:blip>
          <a:srcRect b="-7428"/>
          <a:stretch/>
        </p:blipFill>
        <p:spPr>
          <a:xfrm>
            <a:off x="492121" y="255895"/>
            <a:ext cx="1432451" cy="8768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hyperlink" Target="https://wiki.geant.org/display/WIF/WiFiMon+Publications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hyperlink" Target="https://www.youtube.com/watch?v=VXQV2zWRKgo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www.youtube.com/watch?v=9LuGlF6JSn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hyperlink" Target="https://github.com/librespeed/speedtest" TargetMode="External"/><Relationship Id="rId5" Type="http://schemas.openxmlformats.org/officeDocument/2006/relationships/hyperlink" Target="https://github.com/akamai/boomerang" TargetMode="External"/><Relationship Id="rId4" Type="http://schemas.openxmlformats.org/officeDocument/2006/relationships/hyperlink" Target="https://code.google.com/archive/p/nettes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Installing </a:t>
            </a:r>
            <a:r>
              <a:rPr lang="en-US" sz="3600" i="1" dirty="0"/>
              <a:t>WiFiMon</a:t>
            </a:r>
            <a:endParaRPr sz="3600" i="1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1D2EEF75-75EA-4CF1-976B-051A01C964A4}"/>
              </a:ext>
            </a:extLst>
          </p:cNvPr>
          <p:cNvSpPr txBox="1">
            <a:spLocks/>
          </p:cNvSpPr>
          <p:nvPr/>
        </p:nvSpPr>
        <p:spPr>
          <a:xfrm>
            <a:off x="160950" y="744807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Interested institutions install all the components </a:t>
            </a:r>
            <a:r>
              <a:rPr lang="en-US" sz="2400" b="1" dirty="0">
                <a:solidFill>
                  <a:srgbClr val="FF0000"/>
                </a:solidFill>
              </a:rPr>
              <a:t>on their premises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Download and installation by institutions.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All data stay within the premises of the institution.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Support from </a:t>
            </a:r>
            <a:r>
              <a:rPr lang="en-US" sz="2400" i="1" dirty="0"/>
              <a:t>WiFiMon</a:t>
            </a:r>
            <a:r>
              <a:rPr lang="en-US" sz="2400" dirty="0"/>
              <a:t> team for all components.</a:t>
            </a:r>
          </a:p>
        </p:txBody>
      </p:sp>
      <p:sp>
        <p:nvSpPr>
          <p:cNvPr id="11" name="Google Shape;296;p42">
            <a:extLst>
              <a:ext uri="{FF2B5EF4-FFF2-40B4-BE49-F238E27FC236}">
                <a16:creationId xmlns:a16="http://schemas.microsoft.com/office/drawing/2014/main" id="{008CD703-81CC-43C1-9C81-1CC2AF4B6A06}"/>
              </a:ext>
            </a:extLst>
          </p:cNvPr>
          <p:cNvSpPr txBox="1">
            <a:spLocks/>
          </p:cNvSpPr>
          <p:nvPr/>
        </p:nvSpPr>
        <p:spPr>
          <a:xfrm>
            <a:off x="1611408" y="5634481"/>
            <a:ext cx="7849195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i="1" dirty="0">
                <a:solidFill>
                  <a:srgbClr val="FF0000"/>
                </a:solidFill>
              </a:rPr>
              <a:t>Recent addition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b="1" dirty="0"/>
              <a:t> </a:t>
            </a:r>
            <a:r>
              <a:rPr lang="en-US" b="1" i="1" dirty="0"/>
              <a:t>Ansible</a:t>
            </a:r>
            <a:r>
              <a:rPr lang="en-US" b="1" dirty="0"/>
              <a:t> script for automating  		                    </a:t>
            </a:r>
            <a:r>
              <a:rPr lang="en-US" b="1" i="1" dirty="0"/>
              <a:t>WAS</a:t>
            </a:r>
            <a:r>
              <a:rPr lang="en-US" b="1" dirty="0"/>
              <a:t> installation (1</a:t>
            </a:r>
            <a:r>
              <a:rPr lang="en-US" b="1" baseline="30000" dirty="0"/>
              <a:t>st</a:t>
            </a:r>
            <a:r>
              <a:rPr lang="en-US" b="1" dirty="0"/>
              <a:t> option)</a:t>
            </a:r>
          </a:p>
        </p:txBody>
      </p:sp>
      <p:sp>
        <p:nvSpPr>
          <p:cNvPr id="12" name="Google Shape;296;p42">
            <a:extLst>
              <a:ext uri="{FF2B5EF4-FFF2-40B4-BE49-F238E27FC236}">
                <a16:creationId xmlns:a16="http://schemas.microsoft.com/office/drawing/2014/main" id="{EE3E0737-F825-4A0F-B7FF-212CB389A7B8}"/>
              </a:ext>
            </a:extLst>
          </p:cNvPr>
          <p:cNvSpPr txBox="1">
            <a:spLocks/>
          </p:cNvSpPr>
          <p:nvPr/>
        </p:nvSpPr>
        <p:spPr>
          <a:xfrm>
            <a:off x="160950" y="3020099"/>
            <a:ext cx="9321987" cy="167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i="1" dirty="0" err="1">
                <a:solidFill>
                  <a:srgbClr val="FF0000"/>
                </a:solidFill>
              </a:rPr>
              <a:t>NMaaS</a:t>
            </a:r>
            <a:r>
              <a:rPr lang="en-US" sz="2400" dirty="0"/>
              <a:t> (more appropriate for testing/trying </a:t>
            </a:r>
            <a:r>
              <a:rPr lang="en-US" sz="2400" i="1" dirty="0"/>
              <a:t>WiFiMon</a:t>
            </a:r>
            <a:r>
              <a:rPr lang="en-US" sz="2400" dirty="0"/>
              <a:t>)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i="1" dirty="0"/>
              <a:t>WiFiMon</a:t>
            </a:r>
            <a:r>
              <a:rPr lang="en-US" sz="2400" dirty="0"/>
              <a:t> </a:t>
            </a:r>
            <a:r>
              <a:rPr lang="en-US" sz="2400" i="1" dirty="0"/>
              <a:t>WAS</a:t>
            </a:r>
            <a:r>
              <a:rPr lang="en-US" sz="2400" dirty="0"/>
              <a:t> instance per institution deployed on </a:t>
            </a:r>
            <a:r>
              <a:rPr lang="en-US" sz="2400" i="1" dirty="0" err="1"/>
              <a:t>NMaaS</a:t>
            </a:r>
            <a:r>
              <a:rPr lang="en-US" sz="2400" dirty="0"/>
              <a:t>.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</a:t>
            </a:r>
            <a:r>
              <a:rPr lang="en-US" sz="2400" i="1" dirty="0"/>
              <a:t>WTS</a:t>
            </a:r>
            <a:r>
              <a:rPr lang="en-US" sz="2400" dirty="0"/>
              <a:t> installation still required by institutions 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   </a:t>
            </a:r>
            <a:r>
              <a:rPr lang="en-US" sz="2400" b="1" dirty="0"/>
              <a:t>(</a:t>
            </a:r>
            <a:r>
              <a:rPr lang="en-US" sz="2400" b="1" i="1" dirty="0"/>
              <a:t>should be close to the monitored network</a:t>
            </a:r>
            <a:r>
              <a:rPr lang="en-US" sz="2400" b="1" dirty="0"/>
              <a:t>).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dirty="0"/>
              <a:t>      - Support from </a:t>
            </a:r>
            <a:r>
              <a:rPr lang="en-US" sz="2400" i="1" dirty="0"/>
              <a:t>WiFiMon</a:t>
            </a:r>
            <a:r>
              <a:rPr lang="en-US" sz="2400" dirty="0"/>
              <a:t> team in interfacing 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2400" i="1" dirty="0"/>
              <a:t>         WTS</a:t>
            </a:r>
            <a:r>
              <a:rPr lang="en-US" sz="2400" dirty="0"/>
              <a:t> and </a:t>
            </a:r>
            <a:r>
              <a:rPr lang="en-US" sz="2400" i="1" dirty="0" err="1"/>
              <a:t>Dockerized</a:t>
            </a:r>
            <a:r>
              <a:rPr lang="en-US" sz="2400" i="1" dirty="0"/>
              <a:t> WAS</a:t>
            </a:r>
            <a:r>
              <a:rPr lang="en-US" sz="2400" dirty="0"/>
              <a:t> on </a:t>
            </a:r>
            <a:r>
              <a:rPr lang="en-US" sz="2400" i="1" dirty="0" err="1"/>
              <a:t>NMaaS</a:t>
            </a:r>
            <a:endParaRPr lang="en-US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7C85F-25C4-49C2-A52F-4B28EE4E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425" y="2638734"/>
            <a:ext cx="2399547" cy="2278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9BFB531-19BE-4E35-A55E-CEA8B00EC51F}"/>
              </a:ext>
            </a:extLst>
          </p:cNvPr>
          <p:cNvSpPr/>
          <p:nvPr/>
        </p:nvSpPr>
        <p:spPr>
          <a:xfrm>
            <a:off x="1505948" y="5446629"/>
            <a:ext cx="8060116" cy="11681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296;p42">
            <a:extLst>
              <a:ext uri="{FF2B5EF4-FFF2-40B4-BE49-F238E27FC236}">
                <a16:creationId xmlns:a16="http://schemas.microsoft.com/office/drawing/2014/main" id="{EE56ACB7-8398-4F02-91BF-ADBF190E711C}"/>
              </a:ext>
            </a:extLst>
          </p:cNvPr>
          <p:cNvSpPr txBox="1">
            <a:spLocks/>
          </p:cNvSpPr>
          <p:nvPr/>
        </p:nvSpPr>
        <p:spPr>
          <a:xfrm>
            <a:off x="8393593" y="2129228"/>
            <a:ext cx="2711210" cy="50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i="1" dirty="0" err="1">
                <a:solidFill>
                  <a:srgbClr val="FF0000"/>
                </a:solidFill>
              </a:rPr>
              <a:t>NMaaS</a:t>
            </a:r>
            <a:r>
              <a:rPr lang="en-US" b="1" i="1" dirty="0">
                <a:solidFill>
                  <a:srgbClr val="FF0000"/>
                </a:solidFill>
              </a:rPr>
              <a:t> Portfolio</a:t>
            </a:r>
            <a:endParaRPr lang="en-US" b="1" dirty="0"/>
          </a:p>
        </p:txBody>
      </p:sp>
      <p:sp>
        <p:nvSpPr>
          <p:cNvPr id="17" name="Google Shape;296;p42">
            <a:extLst>
              <a:ext uri="{FF2B5EF4-FFF2-40B4-BE49-F238E27FC236}">
                <a16:creationId xmlns:a16="http://schemas.microsoft.com/office/drawing/2014/main" id="{4754D2F9-D092-4939-9C49-D8CB1AA11FA5}"/>
              </a:ext>
            </a:extLst>
          </p:cNvPr>
          <p:cNvSpPr txBox="1">
            <a:spLocks/>
          </p:cNvSpPr>
          <p:nvPr/>
        </p:nvSpPr>
        <p:spPr>
          <a:xfrm>
            <a:off x="89915" y="642717"/>
            <a:ext cx="9321987" cy="61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Options:</a:t>
            </a:r>
          </a:p>
        </p:txBody>
      </p:sp>
      <p:sp>
        <p:nvSpPr>
          <p:cNvPr id="18" name="Google Shape;296;p42">
            <a:extLst>
              <a:ext uri="{FF2B5EF4-FFF2-40B4-BE49-F238E27FC236}">
                <a16:creationId xmlns:a16="http://schemas.microsoft.com/office/drawing/2014/main" id="{1F4213AA-0D15-4D1F-AB4E-7EA0F19180C3}"/>
              </a:ext>
            </a:extLst>
          </p:cNvPr>
          <p:cNvSpPr txBox="1">
            <a:spLocks/>
          </p:cNvSpPr>
          <p:nvPr/>
        </p:nvSpPr>
        <p:spPr>
          <a:xfrm>
            <a:off x="4750907" y="213166"/>
            <a:ext cx="5095457" cy="509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i="1" dirty="0">
                <a:solidFill>
                  <a:srgbClr val="FF0000"/>
                </a:solidFill>
              </a:rPr>
              <a:t>GÉANT Service </a:t>
            </a:r>
            <a:r>
              <a:rPr lang="en-US" b="1" i="1" dirty="0">
                <a:solidFill>
                  <a:schemeClr val="tx1"/>
                </a:solidFill>
              </a:rPr>
              <a:t>since</a:t>
            </a:r>
            <a:r>
              <a:rPr lang="en-US" b="1" i="1" dirty="0">
                <a:solidFill>
                  <a:srgbClr val="FF0000"/>
                </a:solidFill>
              </a:rPr>
              <a:t> 2020!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680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Evaluation</a:t>
            </a:r>
            <a:endParaRPr sz="3600" dirty="0"/>
          </a:p>
        </p:txBody>
      </p:sp>
      <p:sp>
        <p:nvSpPr>
          <p:cNvPr id="8" name="Google Shape;296;p42">
            <a:extLst>
              <a:ext uri="{FF2B5EF4-FFF2-40B4-BE49-F238E27FC236}">
                <a16:creationId xmlns:a16="http://schemas.microsoft.com/office/drawing/2014/main" id="{27295915-0C5E-4E4B-86D3-A86A5D3217FA}"/>
              </a:ext>
            </a:extLst>
          </p:cNvPr>
          <p:cNvSpPr txBox="1">
            <a:spLocks/>
          </p:cNvSpPr>
          <p:nvPr/>
        </p:nvSpPr>
        <p:spPr>
          <a:xfrm>
            <a:off x="313149" y="583492"/>
            <a:ext cx="11163234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Based on pilots in 2 recent conference venues: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TNC19 Conference (Tallinn, 2019) 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i="1" dirty="0">
                <a:solidFill>
                  <a:schemeClr val="tx1"/>
                </a:solidFill>
                <a:sym typeface="Wingdings" panose="05000000000000000000" pitchFamily="2" charset="2"/>
              </a:rPr>
              <a:t>Skipped in this presentation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sz="24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see older ones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!)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</a:rPr>
              <a:t>GÉANT Symposium 2020 (Ljubljana, 2020)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99C71EE9-2618-43F4-8F87-B8ABC12D75D7}"/>
              </a:ext>
            </a:extLst>
          </p:cNvPr>
          <p:cNvSpPr txBox="1">
            <a:spLocks/>
          </p:cNvSpPr>
          <p:nvPr/>
        </p:nvSpPr>
        <p:spPr>
          <a:xfrm>
            <a:off x="313148" y="2253898"/>
            <a:ext cx="9321987" cy="187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sz="2800" b="1" dirty="0"/>
              <a:t>GÉANT Symposium 2020 </a:t>
            </a:r>
            <a:r>
              <a:rPr lang="en-US" b="1" dirty="0"/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Around 250 participants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Monitored </a:t>
            </a:r>
            <a:r>
              <a:rPr lang="en-US" sz="2400" b="1" i="1" dirty="0" err="1">
                <a:solidFill>
                  <a:srgbClr val="FF0000"/>
                </a:solidFill>
              </a:rPr>
              <a:t>eduroam</a:t>
            </a:r>
            <a:r>
              <a:rPr lang="en-US" sz="2400" b="1" dirty="0"/>
              <a:t> </a:t>
            </a:r>
            <a:r>
              <a:rPr lang="en-US" sz="2400" i="1" dirty="0"/>
              <a:t>ESSID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b="1" i="1" dirty="0"/>
              <a:t>WHP</a:t>
            </a:r>
            <a:r>
              <a:rPr lang="en-US" sz="2400" b="1" dirty="0"/>
              <a:t>s</a:t>
            </a:r>
            <a:r>
              <a:rPr lang="en-US" sz="2400" dirty="0"/>
              <a:t>: Seven </a:t>
            </a:r>
            <a:r>
              <a:rPr lang="en-US" sz="2400" i="1" dirty="0"/>
              <a:t>Raspberry Pi </a:t>
            </a:r>
            <a:r>
              <a:rPr lang="en-US" sz="2400" dirty="0"/>
              <a:t>3 model B devices (Interval: 5 minutes)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b="1" i="1" dirty="0"/>
              <a:t>WSP</a:t>
            </a:r>
            <a:r>
              <a:rPr lang="en-US" sz="2400" b="1" dirty="0"/>
              <a:t>s</a:t>
            </a:r>
            <a:r>
              <a:rPr lang="en-US" sz="2400" dirty="0"/>
              <a:t>: </a:t>
            </a:r>
            <a:r>
              <a:rPr lang="en-US" sz="2400" i="1" dirty="0"/>
              <a:t>HTML</a:t>
            </a:r>
            <a:r>
              <a:rPr lang="en-US" sz="2400" dirty="0"/>
              <a:t> lines in the </a:t>
            </a:r>
            <a:r>
              <a:rPr lang="en-US" sz="2400" b="1" dirty="0">
                <a:solidFill>
                  <a:srgbClr val="FF0000"/>
                </a:solidFill>
              </a:rPr>
              <a:t>conference agenda </a:t>
            </a:r>
            <a:r>
              <a:rPr lang="en-US" sz="2400" dirty="0"/>
              <a:t>after receiving consent during the online registration process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b="1" i="1" dirty="0"/>
              <a:t>WTS</a:t>
            </a:r>
            <a:r>
              <a:rPr lang="en-US" sz="2400" dirty="0"/>
              <a:t>: in </a:t>
            </a:r>
            <a:r>
              <a:rPr lang="en-US" sz="2400" i="1" dirty="0"/>
              <a:t>ARNES</a:t>
            </a:r>
            <a:r>
              <a:rPr lang="en-US" sz="2400" dirty="0"/>
              <a:t>, the Slovenian </a:t>
            </a:r>
            <a:r>
              <a:rPr lang="en-US" sz="2400" i="1" dirty="0"/>
              <a:t>NREN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i="1" dirty="0">
                <a:solidFill>
                  <a:srgbClr val="FF0000"/>
                </a:solidFill>
              </a:rPr>
              <a:t>close to the Symposium venue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5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6EE7F9-FB87-4B58-B4A9-24C7F0FA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08" y="1117609"/>
            <a:ext cx="5858116" cy="3652100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6365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Pilot (1)</a:t>
            </a:r>
            <a:endParaRPr sz="3600" dirty="0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469FB5AB-A6D0-4F93-9287-CF3B2E21CFDE}"/>
              </a:ext>
            </a:extLst>
          </p:cNvPr>
          <p:cNvSpPr txBox="1">
            <a:spLocks/>
          </p:cNvSpPr>
          <p:nvPr/>
        </p:nvSpPr>
        <p:spPr>
          <a:xfrm>
            <a:off x="220301" y="475920"/>
            <a:ext cx="983525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</a:t>
            </a:r>
            <a:r>
              <a:rPr lang="en-US" sz="2400" b="1" u="sng" dirty="0">
                <a:solidFill>
                  <a:srgbClr val="FF0000"/>
                </a:solidFill>
              </a:rPr>
              <a:t>crowdsourced</a:t>
            </a:r>
            <a:r>
              <a:rPr lang="en-US" sz="2400" b="1" dirty="0"/>
              <a:t> measurements (1</a:t>
            </a:r>
            <a:r>
              <a:rPr lang="en-US" sz="2400" b="1" baseline="30000" dirty="0"/>
              <a:t>st</a:t>
            </a:r>
            <a:r>
              <a:rPr lang="en-US" sz="2400" b="1" dirty="0"/>
              <a:t> Symposium Day between 10:00 and 17:00):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79E921FF-5307-4782-B76E-D90BE9B90937}"/>
              </a:ext>
            </a:extLst>
          </p:cNvPr>
          <p:cNvSpPr txBox="1">
            <a:spLocks/>
          </p:cNvSpPr>
          <p:nvPr/>
        </p:nvSpPr>
        <p:spPr>
          <a:xfrm>
            <a:off x="83221" y="4676926"/>
            <a:ext cx="10092100" cy="206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b="1" dirty="0"/>
              <a:t>Major drops: </a:t>
            </a:r>
            <a:r>
              <a:rPr lang="en-US" sz="2400" dirty="0"/>
              <a:t>11:00 – 11:40 and 15:30 – 16:00 </a:t>
            </a:r>
          </a:p>
          <a:p>
            <a:pPr marL="5080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periods after coffee break (more people visiting symposium agenda)</a:t>
            </a:r>
          </a:p>
          <a:p>
            <a:pPr algn="just">
              <a:spcBef>
                <a:spcPts val="0"/>
              </a:spcBef>
            </a:pPr>
            <a:r>
              <a:rPr lang="en-US" sz="2400" b="1" dirty="0">
                <a:sym typeface="Wingdings" panose="05000000000000000000" pitchFamily="2" charset="2"/>
              </a:rPr>
              <a:t>Notable drop: </a:t>
            </a:r>
            <a:r>
              <a:rPr lang="en-US" sz="2400" dirty="0">
                <a:sym typeface="Wingdings" panose="05000000000000000000" pitchFamily="2" charset="2"/>
              </a:rPr>
              <a:t>12:30 – 14:00 </a:t>
            </a:r>
          </a:p>
          <a:p>
            <a:pPr marL="5080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during and after lunch time when most participants gathered in less space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ym typeface="Wingdings" panose="05000000000000000000" pitchFamily="2" charset="2"/>
              </a:rPr>
              <a:t>Higher levels: </a:t>
            </a:r>
            <a:r>
              <a:rPr lang="en-US" sz="2400" dirty="0">
                <a:sym typeface="Wingdings" panose="05000000000000000000" pitchFamily="2" charset="2"/>
              </a:rPr>
              <a:t>around 12:20 and 15:20  participants distributed across many different sessions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A4B524-DD4C-493B-9D49-9787FF1D9817}"/>
              </a:ext>
            </a:extLst>
          </p:cNvPr>
          <p:cNvSpPr/>
          <p:nvPr/>
        </p:nvSpPr>
        <p:spPr>
          <a:xfrm>
            <a:off x="6389204" y="4692732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CE2B74-5A26-463C-A15D-F66F44F2AEA7}"/>
              </a:ext>
            </a:extLst>
          </p:cNvPr>
          <p:cNvSpPr/>
          <p:nvPr/>
        </p:nvSpPr>
        <p:spPr>
          <a:xfrm>
            <a:off x="7335080" y="3643325"/>
            <a:ext cx="311426" cy="33232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097FF0-E2D7-4A12-97FB-5C395394EE79}"/>
              </a:ext>
            </a:extLst>
          </p:cNvPr>
          <p:cNvSpPr/>
          <p:nvPr/>
        </p:nvSpPr>
        <p:spPr>
          <a:xfrm>
            <a:off x="4545495" y="3643324"/>
            <a:ext cx="311426" cy="33232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3301D4-BCD2-4457-8E87-FC0EDBD2A6F6}"/>
              </a:ext>
            </a:extLst>
          </p:cNvPr>
          <p:cNvSpPr/>
          <p:nvPr/>
        </p:nvSpPr>
        <p:spPr>
          <a:xfrm>
            <a:off x="4325774" y="5399845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078B1F-73AF-4F60-A52C-1183B005FAA9}"/>
              </a:ext>
            </a:extLst>
          </p:cNvPr>
          <p:cNvSpPr/>
          <p:nvPr/>
        </p:nvSpPr>
        <p:spPr>
          <a:xfrm>
            <a:off x="5910469" y="3243469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775B4-14CE-4234-9577-132340E2F66A}"/>
              </a:ext>
            </a:extLst>
          </p:cNvPr>
          <p:cNvSpPr/>
          <p:nvPr/>
        </p:nvSpPr>
        <p:spPr>
          <a:xfrm>
            <a:off x="3633535" y="6468576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E8688F-FC7B-4538-9499-E93F24C3A7B1}"/>
              </a:ext>
            </a:extLst>
          </p:cNvPr>
          <p:cNvSpPr/>
          <p:nvPr/>
        </p:nvSpPr>
        <p:spPr>
          <a:xfrm>
            <a:off x="6612834" y="1227477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86401E-BD78-4A68-A5D3-92359965AD54}"/>
              </a:ext>
            </a:extLst>
          </p:cNvPr>
          <p:cNvSpPr/>
          <p:nvPr/>
        </p:nvSpPr>
        <p:spPr>
          <a:xfrm>
            <a:off x="4766865" y="1310120"/>
            <a:ext cx="371061" cy="371061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48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Pilot (2)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01061-E265-400B-A302-E80DE2C17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0" y="1132145"/>
            <a:ext cx="6167120" cy="4093222"/>
          </a:xfrm>
          <a:prstGeom prst="rect">
            <a:avLst/>
          </a:prstGeom>
        </p:spPr>
      </p:pic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0C3C54D1-BF11-4526-9C06-FA662A4784BF}"/>
              </a:ext>
            </a:extLst>
          </p:cNvPr>
          <p:cNvSpPr txBox="1">
            <a:spLocks/>
          </p:cNvSpPr>
          <p:nvPr/>
        </p:nvSpPr>
        <p:spPr>
          <a:xfrm>
            <a:off x="220300" y="701345"/>
            <a:ext cx="10657907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Average download throughput reported by </a:t>
            </a:r>
            <a:r>
              <a:rPr lang="en-US" sz="2400" b="1" i="1" dirty="0"/>
              <a:t>WHP</a:t>
            </a:r>
            <a:r>
              <a:rPr lang="en-US" sz="2400" b="1" dirty="0"/>
              <a:t>s #2 and #5 (1</a:t>
            </a:r>
            <a:r>
              <a:rPr lang="en-US" sz="2400" b="1" baseline="30000" dirty="0"/>
              <a:t>st</a:t>
            </a:r>
            <a:r>
              <a:rPr lang="en-US" sz="2400" b="1" dirty="0"/>
              <a:t> Symposium day):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EE189DF9-0378-4C4E-8A64-532BA3360674}"/>
              </a:ext>
            </a:extLst>
          </p:cNvPr>
          <p:cNvSpPr txBox="1">
            <a:spLocks/>
          </p:cNvSpPr>
          <p:nvPr/>
        </p:nvSpPr>
        <p:spPr>
          <a:xfrm>
            <a:off x="0" y="5118252"/>
            <a:ext cx="10380197" cy="163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Both </a:t>
            </a:r>
            <a:r>
              <a:rPr lang="en-US" sz="2400" i="1" dirty="0"/>
              <a:t>WHP</a:t>
            </a:r>
            <a:r>
              <a:rPr lang="en-US" sz="2400" dirty="0"/>
              <a:t>s follow similar trends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Both </a:t>
            </a:r>
            <a:r>
              <a:rPr lang="en-US" sz="2400" i="1" dirty="0"/>
              <a:t>WHP</a:t>
            </a:r>
            <a:r>
              <a:rPr lang="en-US" sz="2400" dirty="0"/>
              <a:t>s conceive the throughput drops reported by </a:t>
            </a:r>
            <a:r>
              <a:rPr lang="en-US" sz="2400" i="1" dirty="0"/>
              <a:t>WSP</a:t>
            </a:r>
            <a:r>
              <a:rPr lang="en-US" sz="2400" dirty="0"/>
              <a:t> measurements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i="1" dirty="0"/>
              <a:t>WHP</a:t>
            </a:r>
            <a:r>
              <a:rPr lang="en-US" sz="2400" dirty="0"/>
              <a:t>s reported less throughput as they were placed near the available power plugs, typically farther from </a:t>
            </a:r>
            <a:r>
              <a:rPr lang="en-US" sz="2400" i="1" dirty="0"/>
              <a:t>Access Points </a:t>
            </a:r>
            <a:r>
              <a:rPr lang="en-US" sz="2400" dirty="0"/>
              <a:t>than the audience (e.g. on the floor)</a:t>
            </a:r>
          </a:p>
        </p:txBody>
      </p:sp>
    </p:spTree>
    <p:extLst>
      <p:ext uri="{BB962C8B-B14F-4D97-AF65-F5344CB8AC3E}">
        <p14:creationId xmlns:p14="http://schemas.microsoft.com/office/powerpoint/2010/main" val="227586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GÉANT Symposium 2020 Pilot (3)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88740-1C91-4DFB-ADC4-0F595B8BF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1" y="1022742"/>
            <a:ext cx="10421481" cy="2220971"/>
          </a:xfrm>
          <a:prstGeom prst="rect">
            <a:avLst/>
          </a:prstGeom>
        </p:spPr>
      </p:pic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03C1F681-F019-41E0-AFBA-1038AA03D75B}"/>
              </a:ext>
            </a:extLst>
          </p:cNvPr>
          <p:cNvSpPr txBox="1">
            <a:spLocks/>
          </p:cNvSpPr>
          <p:nvPr/>
        </p:nvSpPr>
        <p:spPr>
          <a:xfrm>
            <a:off x="160950" y="625653"/>
            <a:ext cx="11543458" cy="79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en-US" sz="2400" b="1" dirty="0"/>
              <a:t>Wireless network metrics and performance measurements for the 1st Symposium day: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9D9C19BC-9B53-424B-94F6-A23B5299CE8D}"/>
              </a:ext>
            </a:extLst>
          </p:cNvPr>
          <p:cNvSpPr txBox="1">
            <a:spLocks/>
          </p:cNvSpPr>
          <p:nvPr/>
        </p:nvSpPr>
        <p:spPr>
          <a:xfrm>
            <a:off x="0" y="3334627"/>
            <a:ext cx="10380197" cy="17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Observation: </a:t>
            </a:r>
            <a:r>
              <a:rPr lang="en-US" sz="2400" dirty="0"/>
              <a:t>The trends of wireless network metrics do not necessarily follow those of the performance measurements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i="1" dirty="0"/>
              <a:t>WHP</a:t>
            </a:r>
            <a:r>
              <a:rPr lang="en-US" sz="2400" b="1" dirty="0"/>
              <a:t> #1: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best</a:t>
            </a:r>
            <a:r>
              <a:rPr lang="en-US" sz="2400" dirty="0"/>
              <a:t> average link quality, but among the </a:t>
            </a:r>
            <a:r>
              <a:rPr lang="en-US" sz="2400" b="1" i="1" dirty="0">
                <a:solidFill>
                  <a:srgbClr val="FF0000"/>
                </a:solidFill>
              </a:rPr>
              <a:t>worse</a:t>
            </a:r>
            <a:r>
              <a:rPr lang="en-US" sz="2400" dirty="0"/>
              <a:t> throughput results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i="1" dirty="0"/>
              <a:t>WHP</a:t>
            </a:r>
            <a:r>
              <a:rPr lang="en-US" sz="2400" b="1" dirty="0"/>
              <a:t> #5: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worst</a:t>
            </a:r>
            <a:r>
              <a:rPr lang="en-US" sz="2400" dirty="0"/>
              <a:t> average link quality, but among the </a:t>
            </a:r>
            <a:r>
              <a:rPr lang="en-US" sz="2400" b="1" i="1" dirty="0">
                <a:solidFill>
                  <a:srgbClr val="FF0000"/>
                </a:solidFill>
              </a:rPr>
              <a:t>best</a:t>
            </a:r>
            <a:r>
              <a:rPr lang="en-US" sz="2400" dirty="0"/>
              <a:t> throughput results</a:t>
            </a:r>
          </a:p>
        </p:txBody>
      </p:sp>
      <p:sp>
        <p:nvSpPr>
          <p:cNvPr id="7" name="Google Shape;296;p42">
            <a:extLst>
              <a:ext uri="{FF2B5EF4-FFF2-40B4-BE49-F238E27FC236}">
                <a16:creationId xmlns:a16="http://schemas.microsoft.com/office/drawing/2014/main" id="{A6A10E4D-9AA1-4E99-9F57-A5ECC5B17AD8}"/>
              </a:ext>
            </a:extLst>
          </p:cNvPr>
          <p:cNvSpPr txBox="1">
            <a:spLocks/>
          </p:cNvSpPr>
          <p:nvPr/>
        </p:nvSpPr>
        <p:spPr>
          <a:xfrm>
            <a:off x="0" y="5290154"/>
            <a:ext cx="10380197" cy="134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 algn="just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Conclusion:</a:t>
            </a:r>
            <a:r>
              <a:rPr lang="en-US" sz="2400" b="1" dirty="0"/>
              <a:t> </a:t>
            </a:r>
            <a:r>
              <a:rPr lang="en-US" sz="2400" dirty="0"/>
              <a:t>Multiple sources of performance information, i.e. crowdsourced and probe measurements, are vital for the proper evaluation of Wi-Fi performance</a:t>
            </a:r>
          </a:p>
          <a:p>
            <a:pPr marL="5080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High values of signal strength and link quality do not necessarily guarantee high Wi-Fi throughputs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963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Results from a Home Network</a:t>
            </a:r>
            <a:endParaRPr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6E451-E000-4435-B291-780AAD6EEF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8" t="16395" r="16691" b="2916"/>
          <a:stretch/>
        </p:blipFill>
        <p:spPr>
          <a:xfrm>
            <a:off x="760396" y="970131"/>
            <a:ext cx="5827777" cy="25891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5A4097-4441-44C5-B3CA-8DC273AFA9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24" t="7938" r="16784" b="2745"/>
          <a:stretch/>
        </p:blipFill>
        <p:spPr>
          <a:xfrm>
            <a:off x="760396" y="3859612"/>
            <a:ext cx="5582652" cy="27593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C0A3B9-DDDB-47E9-A78F-B5FAE691C83D}"/>
              </a:ext>
            </a:extLst>
          </p:cNvPr>
          <p:cNvSpPr txBox="1"/>
          <p:nvPr/>
        </p:nvSpPr>
        <p:spPr>
          <a:xfrm>
            <a:off x="6959065" y="646965"/>
            <a:ext cx="393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Depicting Average Download Throughput reported by a </a:t>
            </a:r>
            <a:r>
              <a:rPr lang="en-US" sz="1800" b="1" i="1" dirty="0">
                <a:solidFill>
                  <a:srgbClr val="FF0000"/>
                </a:solidFill>
              </a:rPr>
              <a:t>WHP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773A5-74FF-4E5A-B92C-CF536FC64E2A}"/>
              </a:ext>
            </a:extLst>
          </p:cNvPr>
          <p:cNvSpPr txBox="1"/>
          <p:nvPr/>
        </p:nvSpPr>
        <p:spPr>
          <a:xfrm>
            <a:off x="7405873" y="3397947"/>
            <a:ext cx="3936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Two notable drops, while downloading a big file from another PC within the network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2C7E5C-A46E-41A3-B21F-575F4D3ED70F}"/>
              </a:ext>
            </a:extLst>
          </p:cNvPr>
          <p:cNvSpPr/>
          <p:nvPr/>
        </p:nvSpPr>
        <p:spPr>
          <a:xfrm>
            <a:off x="4745255" y="2358189"/>
            <a:ext cx="1511166" cy="80852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19F43-9AF7-4A22-816E-D0BEF224BD8A}"/>
              </a:ext>
            </a:extLst>
          </p:cNvPr>
          <p:cNvCxnSpPr>
            <a:cxnSpLocks/>
          </p:cNvCxnSpPr>
          <p:nvPr/>
        </p:nvCxnSpPr>
        <p:spPr>
          <a:xfrm>
            <a:off x="6256421" y="2762450"/>
            <a:ext cx="1017215" cy="6665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BE119C-7516-4459-A9B5-15017F65D7D3}"/>
              </a:ext>
            </a:extLst>
          </p:cNvPr>
          <p:cNvSpPr txBox="1"/>
          <p:nvPr/>
        </p:nvSpPr>
        <p:spPr>
          <a:xfrm>
            <a:off x="6959065" y="1512891"/>
            <a:ext cx="393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Two different days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15D51-7344-4FC2-B3FA-EA898E61FD7F}"/>
              </a:ext>
            </a:extLst>
          </p:cNvPr>
          <p:cNvSpPr txBox="1"/>
          <p:nvPr/>
        </p:nvSpPr>
        <p:spPr>
          <a:xfrm rot="16200000">
            <a:off x="-2115622" y="3197892"/>
            <a:ext cx="493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Average Download Throughput (</a:t>
            </a:r>
            <a:r>
              <a:rPr lang="en-US" sz="2000" dirty="0" err="1">
                <a:solidFill>
                  <a:schemeClr val="tx1"/>
                </a:solidFill>
              </a:rPr>
              <a:t>KBps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50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98530" y="24942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Future Steps</a:t>
            </a:r>
            <a:endParaRPr sz="3600" dirty="0"/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ADA8312D-C784-4270-858C-D85505A732F8}"/>
              </a:ext>
            </a:extLst>
          </p:cNvPr>
          <p:cNvSpPr txBox="1">
            <a:spLocks/>
          </p:cNvSpPr>
          <p:nvPr/>
        </p:nvSpPr>
        <p:spPr>
          <a:xfrm>
            <a:off x="115403" y="1532039"/>
            <a:ext cx="10597019" cy="457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400" dirty="0"/>
              <a:t>Enrich </a:t>
            </a:r>
            <a:r>
              <a:rPr lang="en-US" sz="2400" i="1" dirty="0"/>
              <a:t>WiFiMon</a:t>
            </a:r>
            <a:r>
              <a:rPr lang="en-US" sz="2400" dirty="0"/>
              <a:t> toolset with additional Wi-Fi performance monitoring options</a:t>
            </a:r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Contacting interested </a:t>
            </a:r>
            <a:r>
              <a:rPr lang="en-US" sz="2400" i="1" dirty="0"/>
              <a:t>NREN</a:t>
            </a:r>
            <a:r>
              <a:rPr lang="en-US" sz="2400" dirty="0"/>
              <a:t>s and assisting them in installing </a:t>
            </a:r>
            <a:r>
              <a:rPr lang="en-US" sz="2400" i="1" dirty="0"/>
              <a:t>WiFiMon</a:t>
            </a:r>
          </a:p>
          <a:p>
            <a:pPr marL="50800" indent="0" algn="just">
              <a:spcBef>
                <a:spcPts val="0"/>
              </a:spcBef>
              <a:buNone/>
            </a:pPr>
            <a:r>
              <a:rPr lang="en-US" sz="2400" i="1" dirty="0"/>
              <a:t>      </a:t>
            </a:r>
            <a:r>
              <a:rPr lang="en-US" sz="2400" b="1" i="1" dirty="0">
                <a:solidFill>
                  <a:srgbClr val="FF0000"/>
                </a:solidFill>
              </a:rPr>
              <a:t>- Most recent setup in RENU</a:t>
            </a:r>
          </a:p>
          <a:p>
            <a:pPr algn="just">
              <a:spcBef>
                <a:spcPts val="0"/>
              </a:spcBef>
            </a:pPr>
            <a:endParaRPr lang="en-US" sz="2400" b="1" dirty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i="1" dirty="0"/>
              <a:t>WiFiMon</a:t>
            </a:r>
            <a:r>
              <a:rPr lang="en-US" sz="2400" dirty="0"/>
              <a:t> setups in home/enterprise networks of </a:t>
            </a:r>
            <a:r>
              <a:rPr lang="en-US" sz="2400" i="1" dirty="0"/>
              <a:t>WiFiMon</a:t>
            </a:r>
            <a:r>
              <a:rPr lang="en-US" sz="2400" dirty="0"/>
              <a:t> team members for long term analysis</a:t>
            </a:r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endParaRPr lang="en-US" sz="2400" dirty="0"/>
          </a:p>
          <a:p>
            <a:pPr algn="just">
              <a:spcBef>
                <a:spcPts val="0"/>
              </a:spcBef>
            </a:pPr>
            <a:r>
              <a:rPr lang="en-US" sz="2400" dirty="0"/>
              <a:t>Version tracking for </a:t>
            </a:r>
            <a:r>
              <a:rPr lang="en-US" sz="2400" i="1" dirty="0"/>
              <a:t>WiFiMon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16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44002" y="505501"/>
            <a:ext cx="737644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400" dirty="0">
                <a:solidFill>
                  <a:srgbClr val="FF0000"/>
                </a:solidFill>
              </a:rPr>
              <a:t>Check out the </a:t>
            </a:r>
            <a:r>
              <a:rPr lang="en-US" sz="4400" i="1" dirty="0">
                <a:solidFill>
                  <a:srgbClr val="FF0000"/>
                </a:solidFill>
              </a:rPr>
              <a:t>WiFiMon</a:t>
            </a:r>
            <a:r>
              <a:rPr lang="en-US" sz="4400" dirty="0">
                <a:solidFill>
                  <a:srgbClr val="FF0000"/>
                </a:solidFill>
              </a:rPr>
              <a:t> video!</a:t>
            </a:r>
            <a:endParaRPr sz="4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099FE-2E23-4242-BAC5-4616E39353A7}"/>
              </a:ext>
            </a:extLst>
          </p:cNvPr>
          <p:cNvSpPr txBox="1"/>
          <p:nvPr/>
        </p:nvSpPr>
        <p:spPr>
          <a:xfrm>
            <a:off x="1098574" y="1383566"/>
            <a:ext cx="530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hlinkClick r:id="rId4"/>
              </a:rPr>
              <a:t>https://www.youtube.com/watch?v=9LuGlF6JSnA</a:t>
            </a:r>
            <a:r>
              <a:rPr lang="en-US" sz="1800" i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86EF2-7159-4D51-BC70-65ABDB528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399" y="5268194"/>
            <a:ext cx="6268092" cy="1494325"/>
          </a:xfrm>
          <a:prstGeom prst="rect">
            <a:avLst/>
          </a:prstGeom>
        </p:spPr>
      </p:pic>
      <p:sp>
        <p:nvSpPr>
          <p:cNvPr id="7" name="Google Shape;295;p42">
            <a:extLst>
              <a:ext uri="{FF2B5EF4-FFF2-40B4-BE49-F238E27FC236}">
                <a16:creationId xmlns:a16="http://schemas.microsoft.com/office/drawing/2014/main" id="{FC6E0DC8-374B-4490-8340-BC0DDA947556}"/>
              </a:ext>
            </a:extLst>
          </p:cNvPr>
          <p:cNvSpPr txBox="1">
            <a:spLocks/>
          </p:cNvSpPr>
          <p:nvPr/>
        </p:nvSpPr>
        <p:spPr>
          <a:xfrm>
            <a:off x="344002" y="2126938"/>
            <a:ext cx="737644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</a:rPr>
              <a:t>… or the </a:t>
            </a:r>
            <a:r>
              <a:rPr lang="en-US" sz="4000" i="1" dirty="0">
                <a:solidFill>
                  <a:srgbClr val="FF0000"/>
                </a:solidFill>
              </a:rPr>
              <a:t>WiFiMon Infoshare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0EE9D-C298-45EB-886B-52826E1579EB}"/>
              </a:ext>
            </a:extLst>
          </p:cNvPr>
          <p:cNvSpPr txBox="1"/>
          <p:nvPr/>
        </p:nvSpPr>
        <p:spPr>
          <a:xfrm>
            <a:off x="976745" y="2905509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hlinkClick r:id="rId6"/>
              </a:rPr>
              <a:t>https://www.youtube.com/watch?v=VXQV2zWRKgo</a:t>
            </a:r>
            <a:r>
              <a:rPr lang="en-US" sz="1800" i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9457B-337E-4087-A888-1B0DD71E2AE2}"/>
              </a:ext>
            </a:extLst>
          </p:cNvPr>
          <p:cNvSpPr txBox="1"/>
          <p:nvPr/>
        </p:nvSpPr>
        <p:spPr>
          <a:xfrm>
            <a:off x="976745" y="4439346"/>
            <a:ext cx="598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hlinkClick r:id="rId7"/>
              </a:rPr>
              <a:t>https://wiki.geant.org/display/WIF/WiFiMon+Publications</a:t>
            </a:r>
            <a:r>
              <a:rPr lang="en-US" sz="1800" i="1" dirty="0"/>
              <a:t> </a:t>
            </a:r>
          </a:p>
        </p:txBody>
      </p:sp>
      <p:sp>
        <p:nvSpPr>
          <p:cNvPr id="10" name="Google Shape;295;p42">
            <a:extLst>
              <a:ext uri="{FF2B5EF4-FFF2-40B4-BE49-F238E27FC236}">
                <a16:creationId xmlns:a16="http://schemas.microsoft.com/office/drawing/2014/main" id="{E3678EA6-456A-4AF8-AC0F-3DA8C18D5615}"/>
              </a:ext>
            </a:extLst>
          </p:cNvPr>
          <p:cNvSpPr txBox="1">
            <a:spLocks/>
          </p:cNvSpPr>
          <p:nvPr/>
        </p:nvSpPr>
        <p:spPr>
          <a:xfrm>
            <a:off x="344002" y="3672889"/>
            <a:ext cx="7376444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Calibri"/>
              <a:buNone/>
              <a:defRPr sz="3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solidFill>
                  <a:srgbClr val="FF0000"/>
                </a:solidFill>
              </a:rPr>
              <a:t>… or earlier presentations</a:t>
            </a:r>
            <a:endParaRPr lang="en-US" sz="4000" i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832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/>
      <p:bldP spid="2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E6E339-C450-425D-AC4C-F322E6ABA481}"/>
              </a:ext>
            </a:extLst>
          </p:cNvPr>
          <p:cNvSpPr/>
          <p:nvPr/>
        </p:nvSpPr>
        <p:spPr>
          <a:xfrm>
            <a:off x="183990" y="3159760"/>
            <a:ext cx="10755291" cy="123577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48290" y="63094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</a:t>
            </a:r>
            <a:r>
              <a:rPr lang="en-US" sz="3600" dirty="0"/>
              <a:t>: Introduction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123030" y="483734"/>
            <a:ext cx="10511567" cy="242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sz="2400" dirty="0"/>
              <a:t>Monitors the performance of Wi-Fi networks as experienced by their end users using an objective </a:t>
            </a:r>
            <a:r>
              <a:rPr lang="en-US" sz="2400" i="1" dirty="0"/>
              <a:t>Quality of Experience </a:t>
            </a:r>
            <a:r>
              <a:rPr lang="en-US" sz="2400" dirty="0"/>
              <a:t>(</a:t>
            </a:r>
            <a:r>
              <a:rPr lang="en-US" sz="2400" i="1" dirty="0" err="1"/>
              <a:t>QoE</a:t>
            </a:r>
            <a:r>
              <a:rPr lang="en-US" sz="2400" dirty="0"/>
              <a:t>) approach.</a:t>
            </a:r>
          </a:p>
          <a:p>
            <a:pPr indent="-457200"/>
            <a:r>
              <a:rPr lang="en-US" sz="2400" dirty="0"/>
              <a:t>Combines crowdsourced and hardware probe measurements to provide complete insight into Wi-Fi network performance.</a:t>
            </a:r>
          </a:p>
          <a:p>
            <a:pPr indent="-457200"/>
            <a:r>
              <a:rPr lang="en-US" sz="2400" dirty="0"/>
              <a:t>In IEEE 802.1X networks, e.g. </a:t>
            </a:r>
            <a:r>
              <a:rPr lang="en-US" sz="2400" b="1" i="1" dirty="0" err="1"/>
              <a:t>eduroam</a:t>
            </a:r>
            <a:r>
              <a:rPr lang="en-US" sz="2400" dirty="0"/>
              <a:t>, data from </a:t>
            </a:r>
            <a:r>
              <a:rPr lang="en-US" sz="2400" i="1" dirty="0"/>
              <a:t>RADIUS</a:t>
            </a:r>
            <a:r>
              <a:rPr lang="en-US" sz="2400" dirty="0"/>
              <a:t> and </a:t>
            </a:r>
            <a:r>
              <a:rPr lang="en-US" sz="2400" i="1" dirty="0"/>
              <a:t>DHCP</a:t>
            </a:r>
            <a:r>
              <a:rPr lang="en-US" sz="2400" dirty="0"/>
              <a:t> logs may be used to provide additional analysis options, e.g. per </a:t>
            </a:r>
            <a:r>
              <a:rPr lang="en-US" sz="2400" i="1" dirty="0"/>
              <a:t>Access Point </a:t>
            </a:r>
            <a:r>
              <a:rPr lang="en-US" sz="2400" dirty="0"/>
              <a:t>(</a:t>
            </a:r>
            <a:r>
              <a:rPr lang="en-US" sz="2400" i="1" dirty="0"/>
              <a:t>AP</a:t>
            </a:r>
            <a:r>
              <a:rPr lang="en-US" sz="2400" dirty="0"/>
              <a:t>).</a:t>
            </a:r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AC919DA5-8B23-4D82-9F5A-AF31A79E1CF0}"/>
              </a:ext>
            </a:extLst>
          </p:cNvPr>
          <p:cNvSpPr txBox="1">
            <a:spLocks/>
          </p:cNvSpPr>
          <p:nvPr/>
        </p:nvSpPr>
        <p:spPr>
          <a:xfrm>
            <a:off x="214470" y="3019381"/>
            <a:ext cx="10878322" cy="172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b="1" dirty="0"/>
              <a:t>Contribution: </a:t>
            </a:r>
            <a:r>
              <a:rPr lang="en-US" dirty="0"/>
              <a:t>Supporting administrators to detect Wi-Fi throughput degradation, hence allowing them to determine underperforming areas in a network and enhance Wi-Fi performance, e.g. by installing more </a:t>
            </a:r>
            <a:r>
              <a:rPr lang="en-US" i="1" dirty="0"/>
              <a:t>AP</a:t>
            </a:r>
            <a:r>
              <a:rPr lang="en-US" dirty="0"/>
              <a:t>s</a:t>
            </a:r>
          </a:p>
        </p:txBody>
      </p:sp>
      <p:sp>
        <p:nvSpPr>
          <p:cNvPr id="6" name="Google Shape;296;p42">
            <a:extLst>
              <a:ext uri="{FF2B5EF4-FFF2-40B4-BE49-F238E27FC236}">
                <a16:creationId xmlns:a16="http://schemas.microsoft.com/office/drawing/2014/main" id="{7BBE36F4-C22F-47A2-9EDC-08061A16EB14}"/>
              </a:ext>
            </a:extLst>
          </p:cNvPr>
          <p:cNvSpPr txBox="1">
            <a:spLocks/>
          </p:cNvSpPr>
          <p:nvPr/>
        </p:nvSpPr>
        <p:spPr>
          <a:xfrm>
            <a:off x="123030" y="4474953"/>
            <a:ext cx="10370321" cy="257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b="1" i="1" dirty="0"/>
              <a:t>WiFiMon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vs</a:t>
            </a:r>
            <a:r>
              <a:rPr lang="en-US" dirty="0"/>
              <a:t> </a:t>
            </a:r>
            <a:r>
              <a:rPr lang="en-US" b="1" dirty="0"/>
              <a:t>other monitoring solutions:</a:t>
            </a:r>
          </a:p>
          <a:p>
            <a:pPr indent="-457200"/>
            <a:r>
              <a:rPr lang="en-US" sz="2400" i="1" dirty="0"/>
              <a:t>WiFiMon</a:t>
            </a:r>
            <a:r>
              <a:rPr lang="en-US" sz="2400" dirty="0"/>
              <a:t> monitors from the end user perspective (</a:t>
            </a:r>
            <a:r>
              <a:rPr lang="en-US" sz="2400" b="1" i="1" dirty="0"/>
              <a:t>end user experience</a:t>
            </a:r>
            <a:r>
              <a:rPr lang="en-US" sz="2400" dirty="0"/>
              <a:t>).</a:t>
            </a:r>
          </a:p>
          <a:p>
            <a:pPr indent="-457200"/>
            <a:r>
              <a:rPr lang="en-US" sz="2400" i="1" dirty="0"/>
              <a:t>WiFiMon</a:t>
            </a:r>
            <a:r>
              <a:rPr lang="en-US" sz="2400" dirty="0"/>
              <a:t> does not require end user intervention or installation of an app.</a:t>
            </a:r>
          </a:p>
          <a:p>
            <a:pPr indent="-457200"/>
            <a:r>
              <a:rPr lang="en-US" sz="2400" i="1" dirty="0"/>
              <a:t>WiFiMon</a:t>
            </a:r>
            <a:r>
              <a:rPr lang="en-US" sz="2400" dirty="0"/>
              <a:t> provides a centralized view of Wi-Fi performance and informs the Wi-Fi administrator of the performance results.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6" grpId="0" uiExpand="1" build="p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38B09-0737-46EA-A1A2-FF23117F1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7" t="3239" r="1876" b="1748"/>
          <a:stretch/>
        </p:blipFill>
        <p:spPr>
          <a:xfrm>
            <a:off x="1583294" y="138719"/>
            <a:ext cx="8387424" cy="5437780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</a:t>
            </a:r>
            <a:r>
              <a:rPr lang="en-US" sz="3600" dirty="0"/>
              <a:t> Operation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198530" y="5685038"/>
            <a:ext cx="5046131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i="1" dirty="0">
                <a:solidFill>
                  <a:srgbClr val="FF0000"/>
                </a:solidFill>
              </a:rPr>
              <a:t>WiFiMon</a:t>
            </a:r>
            <a:r>
              <a:rPr lang="en-US" b="1" dirty="0">
                <a:solidFill>
                  <a:srgbClr val="FF0000"/>
                </a:solidFill>
              </a:rPr>
              <a:t> Components: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WiFiMon Software Probes</a:t>
            </a:r>
            <a:r>
              <a:rPr lang="en-US" sz="2400" dirty="0"/>
              <a:t> (</a:t>
            </a:r>
            <a:r>
              <a:rPr lang="en-US" sz="2400" i="1" dirty="0"/>
              <a:t>WSP</a:t>
            </a:r>
            <a:r>
              <a:rPr lang="en-US" sz="2400" dirty="0"/>
              <a:t>s)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WiFiMon Hardware Probes </a:t>
            </a:r>
            <a:r>
              <a:rPr lang="en-US" sz="2400" dirty="0"/>
              <a:t>(</a:t>
            </a:r>
            <a:r>
              <a:rPr lang="en-US" sz="2400" i="1" dirty="0"/>
              <a:t>WHP</a:t>
            </a:r>
            <a:r>
              <a:rPr lang="en-US" sz="2400" dirty="0"/>
              <a:t>s)</a:t>
            </a:r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82509877-BA65-4378-8FD5-E80E18165F89}"/>
              </a:ext>
            </a:extLst>
          </p:cNvPr>
          <p:cNvSpPr txBox="1">
            <a:spLocks/>
          </p:cNvSpPr>
          <p:nvPr/>
        </p:nvSpPr>
        <p:spPr>
          <a:xfrm>
            <a:off x="5526531" y="6092183"/>
            <a:ext cx="4687873" cy="78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i="1" dirty="0"/>
              <a:t>WiFiMon Test Server </a:t>
            </a:r>
            <a:r>
              <a:rPr lang="en-US" sz="2400" dirty="0"/>
              <a:t>(</a:t>
            </a:r>
            <a:r>
              <a:rPr lang="en-US" sz="2400" i="1" dirty="0"/>
              <a:t>WTS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i="1" dirty="0"/>
              <a:t>WiFiMon Analysis Server </a:t>
            </a:r>
            <a:r>
              <a:rPr lang="en-US" sz="2400" dirty="0"/>
              <a:t>(</a:t>
            </a:r>
            <a:r>
              <a:rPr lang="en-US" sz="2400" i="1" dirty="0"/>
              <a:t>WAS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244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Test Server</a:t>
            </a:r>
            <a:r>
              <a:rPr lang="en-US" sz="3600" dirty="0"/>
              <a:t> (</a:t>
            </a:r>
            <a:r>
              <a:rPr lang="en-US" sz="3600" i="1" dirty="0"/>
              <a:t>WTS</a:t>
            </a:r>
            <a:r>
              <a:rPr lang="en-US" sz="3600" dirty="0"/>
              <a:t>)</a:t>
            </a:r>
            <a:endParaRPr sz="3600" dirty="0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683A47E1-058A-4292-B432-60E66ED100FE}"/>
              </a:ext>
            </a:extLst>
          </p:cNvPr>
          <p:cNvSpPr txBox="1">
            <a:spLocks/>
          </p:cNvSpPr>
          <p:nvPr/>
        </p:nvSpPr>
        <p:spPr>
          <a:xfrm>
            <a:off x="81280" y="627735"/>
            <a:ext cx="11694160" cy="200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Purpose: </a:t>
            </a:r>
            <a:r>
              <a:rPr lang="en-US" sz="2400" dirty="0"/>
              <a:t>Holds the code and test data required for performance measurements.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Based on </a:t>
            </a:r>
            <a:r>
              <a:rPr lang="en-US" sz="2400" i="1" dirty="0"/>
              <a:t>JavaScript</a:t>
            </a:r>
            <a:r>
              <a:rPr lang="en-US" sz="2400" dirty="0"/>
              <a:t> technology.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en-US" sz="2400" i="1" dirty="0"/>
              <a:t>HTML</a:t>
            </a:r>
            <a:r>
              <a:rPr lang="en-US" sz="2400" dirty="0"/>
              <a:t> lines pointing to </a:t>
            </a:r>
            <a:r>
              <a:rPr lang="en-US" sz="2400" i="1" dirty="0"/>
              <a:t>WTS</a:t>
            </a:r>
            <a:r>
              <a:rPr lang="en-US" sz="2400" dirty="0"/>
              <a:t> </a:t>
            </a:r>
            <a:r>
              <a:rPr lang="en-US" sz="2400" i="1" dirty="0"/>
              <a:t>JavaScript</a:t>
            </a:r>
            <a:r>
              <a:rPr lang="en-US" sz="2400" dirty="0"/>
              <a:t>-based test tools </a:t>
            </a:r>
            <a:br>
              <a:rPr lang="en-US" sz="2400" dirty="0"/>
            </a:br>
            <a:r>
              <a:rPr lang="en-US" sz="2400" dirty="0"/>
              <a:t>are embedded to a frequently visited site.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en-US" sz="2400" dirty="0"/>
              <a:t>Measurements of the </a:t>
            </a:r>
            <a:r>
              <a:rPr lang="en-US" sz="2400" i="1" dirty="0"/>
              <a:t>HTTP</a:t>
            </a:r>
            <a:r>
              <a:rPr lang="en-US" sz="2400" dirty="0"/>
              <a:t> service (major part of the Internet traffic).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endParaRPr lang="en-US" sz="2400" dirty="0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D87EF306-C056-4D35-A78C-BA230DFC3847}"/>
              </a:ext>
            </a:extLst>
          </p:cNvPr>
          <p:cNvSpPr txBox="1">
            <a:spLocks/>
          </p:cNvSpPr>
          <p:nvPr/>
        </p:nvSpPr>
        <p:spPr>
          <a:xfrm>
            <a:off x="91440" y="4887313"/>
            <a:ext cx="10122964" cy="228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i="1" dirty="0"/>
              <a:t>WTS</a:t>
            </a:r>
            <a:r>
              <a:rPr lang="en-US" sz="2400" b="1" dirty="0"/>
              <a:t> Placement: </a:t>
            </a:r>
            <a:r>
              <a:rPr lang="en-US" sz="2400" dirty="0"/>
              <a:t>Should be as close as possible to the monitored networks so that the distance between the end devices and the </a:t>
            </a:r>
            <a:r>
              <a:rPr lang="en-US" sz="2400" i="1" dirty="0"/>
              <a:t>WTS</a:t>
            </a:r>
            <a:r>
              <a:rPr lang="en-US" sz="2400" dirty="0"/>
              <a:t> is minimized, thus minimizing accuracy loss.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Even if </a:t>
            </a:r>
            <a:r>
              <a:rPr lang="en-US" sz="2400" i="1" dirty="0">
                <a:sym typeface="Wingdings" panose="05000000000000000000" pitchFamily="2" charset="2"/>
              </a:rPr>
              <a:t>WTS</a:t>
            </a:r>
            <a:r>
              <a:rPr lang="en-US" sz="2400" dirty="0">
                <a:sym typeface="Wingdings" panose="05000000000000000000" pitchFamily="2" charset="2"/>
              </a:rPr>
              <a:t> placement close to the monitored network is not possible, </a:t>
            </a:r>
            <a:r>
              <a:rPr lang="en-US" sz="2400" i="1" dirty="0">
                <a:sym typeface="Wingdings" panose="05000000000000000000" pitchFamily="2" charset="2"/>
              </a:rPr>
              <a:t>WiFiMon</a:t>
            </a:r>
            <a:r>
              <a:rPr lang="en-US" sz="2400" dirty="0">
                <a:sym typeface="Wingdings" panose="05000000000000000000" pitchFamily="2" charset="2"/>
              </a:rPr>
              <a:t> can capture the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relative changes </a:t>
            </a:r>
            <a:r>
              <a:rPr lang="en-US" sz="2400" dirty="0">
                <a:sym typeface="Wingdings" panose="05000000000000000000" pitchFamily="2" charset="2"/>
              </a:rPr>
              <a:t>among received measurements</a:t>
            </a:r>
            <a:endParaRPr lang="en-US" sz="2400" dirty="0"/>
          </a:p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US" sz="2400" b="1" dirty="0"/>
          </a:p>
        </p:txBody>
      </p:sp>
      <p:sp>
        <p:nvSpPr>
          <p:cNvPr id="5" name="Google Shape;296;p42">
            <a:extLst>
              <a:ext uri="{FF2B5EF4-FFF2-40B4-BE49-F238E27FC236}">
                <a16:creationId xmlns:a16="http://schemas.microsoft.com/office/drawing/2014/main" id="{F294D94A-E0FF-463C-B23A-6E3CF4E4743C}"/>
              </a:ext>
            </a:extLst>
          </p:cNvPr>
          <p:cNvSpPr txBox="1">
            <a:spLocks/>
          </p:cNvSpPr>
          <p:nvPr/>
        </p:nvSpPr>
        <p:spPr>
          <a:xfrm>
            <a:off x="91439" y="3002840"/>
            <a:ext cx="10351971" cy="151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/>
              <a:t>Three available test tools: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b="1" i="1" dirty="0" err="1">
                <a:sym typeface="Wingdings" panose="05000000000000000000" pitchFamily="2" charset="2"/>
              </a:rPr>
              <a:t>NetTest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>
                <a:sym typeface="Wingdings" panose="05000000000000000000" pitchFamily="2" charset="2"/>
                <a:hlinkClick r:id="rId4"/>
              </a:rPr>
              <a:t>https://code.google.com/archive/p/nettest/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  <a:endParaRPr lang="en-US" sz="2000" i="1" dirty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b="1" i="1" dirty="0">
                <a:sym typeface="Wingdings" panose="05000000000000000000" pitchFamily="2" charset="2"/>
              </a:rPr>
              <a:t>Akamai Boomerang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i="1" dirty="0">
                <a:sym typeface="Wingdings" panose="05000000000000000000" pitchFamily="2" charset="2"/>
                <a:hlinkClick r:id="rId5"/>
              </a:rPr>
              <a:t>https://github.com/akamai/boomerang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b="1" i="1" dirty="0" err="1">
                <a:sym typeface="Wingdings" panose="05000000000000000000" pitchFamily="2" charset="2"/>
              </a:rPr>
              <a:t>LibreSpeed</a:t>
            </a:r>
            <a:r>
              <a:rPr lang="en-US" sz="2400" b="1" i="1" dirty="0">
                <a:sym typeface="Wingdings" panose="05000000000000000000" pitchFamily="2" charset="2"/>
              </a:rPr>
              <a:t> </a:t>
            </a:r>
            <a:r>
              <a:rPr lang="en-US" sz="2400" b="1" i="1" dirty="0" err="1">
                <a:sym typeface="Wingdings" panose="05000000000000000000" pitchFamily="2" charset="2"/>
              </a:rPr>
              <a:t>Speedtest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(</a:t>
            </a:r>
            <a:r>
              <a:rPr lang="en-US" sz="1800" dirty="0">
                <a:sym typeface="Wingdings" panose="05000000000000000000" pitchFamily="2" charset="2"/>
                <a:hlinkClick r:id="rId6"/>
              </a:rPr>
              <a:t>https://github.com/librespeed/speedtest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  <a:endParaRPr lang="en-US" sz="1800" i="1" dirty="0"/>
          </a:p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68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Software Probes </a:t>
            </a:r>
            <a:r>
              <a:rPr lang="en-US" sz="3600" dirty="0"/>
              <a:t>(</a:t>
            </a:r>
            <a:r>
              <a:rPr lang="en-US" sz="3600" i="1" dirty="0"/>
              <a:t>WSP</a:t>
            </a:r>
            <a:r>
              <a:rPr lang="en-US" sz="3600" dirty="0"/>
              <a:t>s)</a:t>
            </a:r>
            <a:endParaRPr sz="3600" dirty="0"/>
          </a:p>
        </p:txBody>
      </p:sp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02D72B32-D633-4A52-8542-F8B48943E65D}"/>
              </a:ext>
            </a:extLst>
          </p:cNvPr>
          <p:cNvSpPr txBox="1">
            <a:spLocks/>
          </p:cNvSpPr>
          <p:nvPr/>
        </p:nvSpPr>
        <p:spPr>
          <a:xfrm>
            <a:off x="0" y="663118"/>
            <a:ext cx="10825716" cy="2281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FF0000"/>
                </a:solidFill>
              </a:rPr>
              <a:t>User devices</a:t>
            </a:r>
            <a:r>
              <a:rPr lang="en-US" sz="2200" dirty="0"/>
              <a:t>, e.g. laptops, smartphones, etc.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Crowdsourced measurements are triggered against the </a:t>
            </a:r>
            <a:r>
              <a:rPr lang="en-US" sz="2200" i="1" dirty="0"/>
              <a:t>WTS</a:t>
            </a:r>
            <a:r>
              <a:rPr lang="en-US" sz="2200" dirty="0"/>
              <a:t> when users visit a </a:t>
            </a:r>
            <a:r>
              <a:rPr lang="en-US" sz="2200" i="1" dirty="0"/>
              <a:t>WiFiMon</a:t>
            </a:r>
            <a:r>
              <a:rPr lang="en-US" sz="2200" dirty="0"/>
              <a:t>-enabled site (</a:t>
            </a:r>
            <a:r>
              <a:rPr lang="en-US" sz="2200" b="1" dirty="0">
                <a:solidFill>
                  <a:srgbClr val="FF0000"/>
                </a:solidFill>
              </a:rPr>
              <a:t>not triggered by end users themselves</a:t>
            </a:r>
            <a:r>
              <a:rPr lang="en-US" sz="2200" dirty="0"/>
              <a:t>).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i="1" dirty="0"/>
              <a:t>WiFiMon</a:t>
            </a:r>
            <a:r>
              <a:rPr lang="en-US" sz="2200" dirty="0"/>
              <a:t> does not require additional software to be installed on user devices.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i="1" dirty="0"/>
              <a:t>WiFiMon</a:t>
            </a:r>
            <a:r>
              <a:rPr lang="en-US" sz="2200" dirty="0"/>
              <a:t> regulates repetitive measurements through a cookie parameter in order not to overload </a:t>
            </a:r>
            <a:r>
              <a:rPr lang="en-US" sz="2200" i="1" dirty="0"/>
              <a:t>WAS</a:t>
            </a:r>
            <a:r>
              <a:rPr lang="en-US" sz="2200" dirty="0"/>
              <a:t> and </a:t>
            </a:r>
            <a:r>
              <a:rPr lang="en-US" sz="2200" i="1" dirty="0"/>
              <a:t>WTS</a:t>
            </a:r>
            <a:r>
              <a:rPr lang="en-US" sz="2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9BB80-A5C7-47CE-AE9B-CDF72F682F7B}"/>
              </a:ext>
            </a:extLst>
          </p:cNvPr>
          <p:cNvSpPr txBox="1"/>
          <p:nvPr/>
        </p:nvSpPr>
        <p:spPr>
          <a:xfrm>
            <a:off x="1948232" y="5840939"/>
            <a:ext cx="7961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Example</a:t>
            </a:r>
            <a:r>
              <a:rPr lang="en-US" sz="2000" b="1" i="1" dirty="0">
                <a:solidFill>
                  <a:srgbClr val="FF0000"/>
                </a:solidFill>
              </a:rPr>
              <a:t>: </a:t>
            </a:r>
            <a:r>
              <a:rPr lang="en-US" sz="2000" b="1" i="1" dirty="0">
                <a:solidFill>
                  <a:schemeClr val="tx1"/>
                </a:solidFill>
              </a:rPr>
              <a:t>HTML </a:t>
            </a:r>
            <a:r>
              <a:rPr lang="en-US" sz="2000" b="1" dirty="0">
                <a:solidFill>
                  <a:schemeClr val="tx1"/>
                </a:solidFill>
              </a:rPr>
              <a:t>lines required for </a:t>
            </a:r>
            <a:r>
              <a:rPr lang="en-US" sz="2000" b="1" i="1" dirty="0">
                <a:solidFill>
                  <a:schemeClr val="tx1"/>
                </a:solidFill>
              </a:rPr>
              <a:t>Akamai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Boomerang</a:t>
            </a:r>
            <a:r>
              <a:rPr lang="en-US" sz="2000" b="1" dirty="0">
                <a:solidFill>
                  <a:schemeClr val="tx1"/>
                </a:solidFill>
              </a:rPr>
              <a:t> test tool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           (</a:t>
            </a:r>
            <a:r>
              <a:rPr lang="en-US" sz="2000" b="1" i="1" dirty="0">
                <a:solidFill>
                  <a:schemeClr val="tx1"/>
                </a:solidFill>
              </a:rPr>
              <a:t>injected in the frequently visited web site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6BC287-BCB0-4723-877C-EC1A5C1FBB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6"/>
          <a:stretch/>
        </p:blipFill>
        <p:spPr>
          <a:xfrm>
            <a:off x="68632" y="2920060"/>
            <a:ext cx="10693667" cy="28597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609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319804" y="10957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Hardware Probes</a:t>
            </a:r>
            <a:r>
              <a:rPr lang="en-US" sz="3600" dirty="0"/>
              <a:t> (</a:t>
            </a:r>
            <a:r>
              <a:rPr lang="en-US" sz="3600" i="1" dirty="0"/>
              <a:t>WHP</a:t>
            </a:r>
            <a:r>
              <a:rPr lang="en-US" sz="3600" dirty="0"/>
              <a:t>s)</a:t>
            </a:r>
            <a:endParaRPr sz="3600" dirty="0"/>
          </a:p>
        </p:txBody>
      </p:sp>
      <p:sp>
        <p:nvSpPr>
          <p:cNvPr id="4" name="Google Shape;296;p42">
            <a:extLst>
              <a:ext uri="{FF2B5EF4-FFF2-40B4-BE49-F238E27FC236}">
                <a16:creationId xmlns:a16="http://schemas.microsoft.com/office/drawing/2014/main" id="{7CD8E688-0DA5-4690-8B77-5ED02BCFE0F7}"/>
              </a:ext>
            </a:extLst>
          </p:cNvPr>
          <p:cNvSpPr txBox="1">
            <a:spLocks/>
          </p:cNvSpPr>
          <p:nvPr/>
        </p:nvSpPr>
        <p:spPr>
          <a:xfrm>
            <a:off x="144379" y="710467"/>
            <a:ext cx="11064240" cy="308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They measure Wi-Fi performance from </a:t>
            </a:r>
            <a:r>
              <a:rPr lang="en-US" sz="2200" b="1" dirty="0">
                <a:solidFill>
                  <a:srgbClr val="FF0000"/>
                </a:solidFill>
              </a:rPr>
              <a:t>fixed points </a:t>
            </a:r>
            <a:r>
              <a:rPr lang="en-US" sz="2200" dirty="0"/>
              <a:t>within the network 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/>
              <a:t>       (distance between </a:t>
            </a:r>
            <a:r>
              <a:rPr lang="en-US" sz="2200" i="1" dirty="0"/>
              <a:t>WHP</a:t>
            </a:r>
            <a:r>
              <a:rPr lang="en-US" sz="2200" dirty="0"/>
              <a:t>s and </a:t>
            </a:r>
            <a:r>
              <a:rPr lang="en-US" sz="2200" i="1" dirty="0"/>
              <a:t>Access Points </a:t>
            </a:r>
            <a:r>
              <a:rPr lang="en-US" sz="2200" dirty="0"/>
              <a:t>remains relatively constant).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They complement crowdsourced measurements by providing a baseline throughput.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sym typeface="Wingdings" panose="05000000000000000000" pitchFamily="2" charset="2"/>
              </a:rPr>
              <a:t>Performance measurements similar to </a:t>
            </a:r>
            <a:r>
              <a:rPr lang="en-US" sz="2200" i="1" dirty="0">
                <a:sym typeface="Wingdings" panose="05000000000000000000" pitchFamily="2" charset="2"/>
              </a:rPr>
              <a:t>WSP</a:t>
            </a:r>
            <a:r>
              <a:rPr lang="en-US" sz="2200" dirty="0">
                <a:sym typeface="Wingdings" panose="05000000000000000000" pitchFamily="2" charset="2"/>
              </a:rPr>
              <a:t>s (based on predefined period)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sym typeface="Wingdings" panose="05000000000000000000" pitchFamily="2" charset="2"/>
              </a:rPr>
              <a:t>They collect data about monitored </a:t>
            </a:r>
            <a:r>
              <a:rPr lang="en-US" sz="2200" i="1" dirty="0">
                <a:sym typeface="Wingdings" panose="05000000000000000000" pitchFamily="2" charset="2"/>
              </a:rPr>
              <a:t>ESSID</a:t>
            </a:r>
            <a:r>
              <a:rPr lang="en-US" sz="2200" dirty="0">
                <a:sym typeface="Wingdings" panose="05000000000000000000" pitchFamily="2" charset="2"/>
              </a:rPr>
              <a:t> and nearby </a:t>
            </a:r>
            <a:r>
              <a:rPr lang="en-US" sz="2200" i="1" dirty="0">
                <a:sym typeface="Wingdings" panose="05000000000000000000" pitchFamily="2" charset="2"/>
              </a:rPr>
              <a:t>ESSID</a:t>
            </a:r>
            <a:r>
              <a:rPr lang="en-US" sz="2200" dirty="0">
                <a:sym typeface="Wingdings" panose="05000000000000000000" pitchFamily="2" charset="2"/>
              </a:rPr>
              <a:t>s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>
                <a:sym typeface="Wingdings" panose="05000000000000000000" pitchFamily="2" charset="2"/>
              </a:rPr>
              <a:t>       (</a:t>
            </a:r>
            <a:r>
              <a:rPr lang="en-US" sz="2200" i="1" dirty="0">
                <a:sym typeface="Wingdings" panose="05000000000000000000" pitchFamily="2" charset="2"/>
              </a:rPr>
              <a:t>AP</a:t>
            </a:r>
            <a:r>
              <a:rPr lang="en-US" sz="2200" dirty="0">
                <a:sym typeface="Wingdings" panose="05000000000000000000" pitchFamily="2" charset="2"/>
              </a:rPr>
              <a:t>s, signal strength, link quality, bit rate, TX power) 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B8E50-AEE5-4473-B7C6-234A7DE07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67" y="3357061"/>
            <a:ext cx="9635693" cy="1191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5A74A-3EFE-4663-89E6-6A006E167D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34" t="5716" r="1992" b="6358"/>
          <a:stretch/>
        </p:blipFill>
        <p:spPr>
          <a:xfrm>
            <a:off x="6373278" y="4575636"/>
            <a:ext cx="3841126" cy="2202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1EF21-E467-48A4-8FEB-4A9C31C1DA0B}"/>
              </a:ext>
            </a:extLst>
          </p:cNvPr>
          <p:cNvSpPr txBox="1"/>
          <p:nvPr/>
        </p:nvSpPr>
        <p:spPr>
          <a:xfrm>
            <a:off x="144379" y="2987729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Triggering measurements based on </a:t>
            </a:r>
            <a:r>
              <a:rPr lang="en-US" sz="1800" b="1" i="1" dirty="0">
                <a:solidFill>
                  <a:srgbClr val="FF0000"/>
                </a:solidFill>
              </a:rPr>
              <a:t>crontab</a:t>
            </a:r>
            <a:r>
              <a:rPr lang="en-US" sz="18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6EB06-E965-4078-8916-06DB850E5E8E}"/>
              </a:ext>
            </a:extLst>
          </p:cNvPr>
          <p:cNvSpPr txBox="1"/>
          <p:nvPr/>
        </p:nvSpPr>
        <p:spPr>
          <a:xfrm>
            <a:off x="180474" y="5491913"/>
            <a:ext cx="6037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WiFiMon</a:t>
            </a:r>
            <a:r>
              <a:rPr lang="en-US" sz="2000" b="1" dirty="0">
                <a:solidFill>
                  <a:schemeClr val="tx1"/>
                </a:solidFill>
              </a:rPr>
              <a:t> currently uses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Raspberry Pi </a:t>
            </a:r>
            <a:r>
              <a:rPr lang="en-US" sz="2000" b="1" dirty="0">
                <a:solidFill>
                  <a:srgbClr val="FF0000"/>
                </a:solidFill>
              </a:rPr>
              <a:t>v3 </a:t>
            </a:r>
            <a:r>
              <a:rPr lang="en-US" sz="2000" b="1" dirty="0">
                <a:solidFill>
                  <a:schemeClr val="tx1"/>
                </a:solidFill>
              </a:rPr>
              <a:t>and</a:t>
            </a:r>
            <a:r>
              <a:rPr lang="en-US" sz="2000" b="1" dirty="0">
                <a:solidFill>
                  <a:srgbClr val="FF0000"/>
                </a:solidFill>
              </a:rPr>
              <a:t> v4,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but any small form factor device may be used.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48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C38AE4-B3AD-4070-8A59-78D260449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25" y="497347"/>
            <a:ext cx="7408387" cy="5203510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7831" y="6654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Analysis Server </a:t>
            </a:r>
            <a:r>
              <a:rPr lang="en-US" sz="3600" dirty="0"/>
              <a:t>(</a:t>
            </a:r>
            <a:r>
              <a:rPr lang="en-US" sz="3600" i="1" dirty="0"/>
              <a:t>WAS</a:t>
            </a:r>
            <a:r>
              <a:rPr lang="en-US" sz="3600" dirty="0"/>
              <a:t>)</a:t>
            </a:r>
            <a:endParaRPr sz="3600" dirty="0"/>
          </a:p>
        </p:txBody>
      </p:sp>
      <p:sp>
        <p:nvSpPr>
          <p:cNvPr id="10" name="Google Shape;296;p42">
            <a:extLst>
              <a:ext uri="{FF2B5EF4-FFF2-40B4-BE49-F238E27FC236}">
                <a16:creationId xmlns:a16="http://schemas.microsoft.com/office/drawing/2014/main" id="{98B85139-580B-4875-A4A9-7FE2BFE7B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4137" y="5728068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i="1" dirty="0"/>
              <a:t>WAS</a:t>
            </a:r>
            <a:r>
              <a:rPr lang="en-US" b="1" dirty="0"/>
              <a:t> Modules:</a:t>
            </a:r>
          </a:p>
          <a:p>
            <a:pPr>
              <a:spcBef>
                <a:spcPts val="0"/>
              </a:spcBef>
            </a:pPr>
            <a:r>
              <a:rPr lang="en-US" sz="2400" b="1" i="1" dirty="0">
                <a:solidFill>
                  <a:srgbClr val="FF0000"/>
                </a:solidFill>
              </a:rPr>
              <a:t>WiFiMon Agent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collects and processes the received monitoring data</a:t>
            </a:r>
          </a:p>
          <a:p>
            <a:pPr>
              <a:spcBef>
                <a:spcPts val="0"/>
              </a:spcBef>
            </a:pPr>
            <a:r>
              <a:rPr lang="en-US" sz="2400" b="1" i="1" dirty="0">
                <a:solidFill>
                  <a:srgbClr val="FF0000"/>
                </a:solidFill>
              </a:rPr>
              <a:t>WiFiMon User Interface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i="1" dirty="0">
                <a:solidFill>
                  <a:srgbClr val="FF0000"/>
                </a:solidFill>
              </a:rPr>
              <a:t>UI</a:t>
            </a:r>
            <a:r>
              <a:rPr lang="en-US" sz="2400" b="1" dirty="0">
                <a:solidFill>
                  <a:srgbClr val="FF0000"/>
                </a:solidFill>
              </a:rPr>
              <a:t>):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depicts the results of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37054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7831" y="66547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i="1" dirty="0"/>
              <a:t>WiFiMon User Interface </a:t>
            </a:r>
            <a:r>
              <a:rPr lang="en-US" sz="3600" dirty="0"/>
              <a:t>(</a:t>
            </a:r>
            <a:r>
              <a:rPr lang="en-US" sz="3600" i="1" dirty="0"/>
              <a:t>UI</a:t>
            </a:r>
            <a:r>
              <a:rPr lang="en-US" sz="3600" dirty="0"/>
              <a:t>)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C2B96-4DB2-4B21-A663-179720F4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7" y="790160"/>
            <a:ext cx="10469405" cy="5277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77865-6A4E-47D5-851A-B2E932E56657}"/>
              </a:ext>
            </a:extLst>
          </p:cNvPr>
          <p:cNvSpPr txBox="1"/>
          <p:nvPr/>
        </p:nvSpPr>
        <p:spPr>
          <a:xfrm>
            <a:off x="1903792" y="6264400"/>
            <a:ext cx="7162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Results from 3 </a:t>
            </a:r>
            <a:r>
              <a:rPr lang="en-US" sz="2000" b="1" i="1" dirty="0">
                <a:solidFill>
                  <a:srgbClr val="FF0000"/>
                </a:solidFill>
              </a:rPr>
              <a:t>WiFiMon Hardware Probes </a:t>
            </a:r>
            <a:r>
              <a:rPr lang="en-US" sz="2000" b="1" dirty="0">
                <a:solidFill>
                  <a:srgbClr val="FF0000"/>
                </a:solidFill>
              </a:rPr>
              <a:t>during an hour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3F99A2-CF99-4319-A79C-5FF0FD62ADE7}"/>
              </a:ext>
            </a:extLst>
          </p:cNvPr>
          <p:cNvCxnSpPr/>
          <p:nvPr/>
        </p:nvCxnSpPr>
        <p:spPr>
          <a:xfrm flipV="1">
            <a:off x="1741963" y="1440244"/>
            <a:ext cx="662609" cy="26504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20473E-130B-4107-87B5-747C2E4E58F8}"/>
              </a:ext>
            </a:extLst>
          </p:cNvPr>
          <p:cNvSpPr txBox="1"/>
          <p:nvPr/>
        </p:nvSpPr>
        <p:spPr>
          <a:xfrm>
            <a:off x="2429680" y="1212412"/>
            <a:ext cx="2265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Results per </a:t>
            </a:r>
            <a:r>
              <a:rPr lang="en-US" sz="2000" b="1" i="1" dirty="0">
                <a:solidFill>
                  <a:srgbClr val="FF0000"/>
                </a:solidFill>
              </a:rPr>
              <a:t>WHP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71648D-7459-4DC5-9CF9-0DC3458BCA85}"/>
              </a:ext>
            </a:extLst>
          </p:cNvPr>
          <p:cNvCxnSpPr/>
          <p:nvPr/>
        </p:nvCxnSpPr>
        <p:spPr>
          <a:xfrm flipV="1">
            <a:off x="6177872" y="1412467"/>
            <a:ext cx="662609" cy="26504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202CF-DE58-41D8-BACD-A8CAFCEDFE39}"/>
              </a:ext>
            </a:extLst>
          </p:cNvPr>
          <p:cNvSpPr txBox="1"/>
          <p:nvPr/>
        </p:nvSpPr>
        <p:spPr>
          <a:xfrm>
            <a:off x="6840481" y="1172656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Aggregated Results</a:t>
            </a:r>
          </a:p>
        </p:txBody>
      </p:sp>
    </p:spTree>
    <p:extLst>
      <p:ext uri="{BB962C8B-B14F-4D97-AF65-F5344CB8AC3E}">
        <p14:creationId xmlns:p14="http://schemas.microsoft.com/office/powerpoint/2010/main" val="22097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6FE8C-ABF5-46C0-B7F5-9AFA96327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75" y="4893255"/>
            <a:ext cx="10033348" cy="1779055"/>
          </a:xfrm>
          <a:prstGeom prst="rect">
            <a:avLst/>
          </a:prstGeom>
        </p:spPr>
      </p:pic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160950" y="104293"/>
            <a:ext cx="9894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dirty="0"/>
              <a:t>Correlation with </a:t>
            </a:r>
            <a:r>
              <a:rPr lang="en-US" sz="3600" i="1" dirty="0"/>
              <a:t>RADIUS</a:t>
            </a:r>
            <a:r>
              <a:rPr lang="en-US" sz="3600" dirty="0"/>
              <a:t>/</a:t>
            </a:r>
            <a:r>
              <a:rPr lang="en-US" sz="3600" i="1" dirty="0"/>
              <a:t>DHCP</a:t>
            </a:r>
            <a:r>
              <a:rPr lang="en-US" sz="3600" dirty="0"/>
              <a:t> Logs</a:t>
            </a:r>
            <a:endParaRPr sz="3600" dirty="0"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1"/>
          </p:nvPr>
        </p:nvSpPr>
        <p:spPr>
          <a:xfrm>
            <a:off x="160950" y="2282013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b="1" dirty="0"/>
              <a:t>Correlation options: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With end user IP address (relying solely on </a:t>
            </a:r>
            <a:r>
              <a:rPr lang="en-US" sz="2400" i="1" dirty="0"/>
              <a:t>RADIUS</a:t>
            </a:r>
            <a:r>
              <a:rPr lang="en-US" sz="2400" dirty="0"/>
              <a:t> logs)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With end user MAC address (using both </a:t>
            </a:r>
            <a:r>
              <a:rPr lang="en-US" sz="2400" i="1" dirty="0"/>
              <a:t>RADIUS</a:t>
            </a:r>
            <a:r>
              <a:rPr lang="en-US" sz="2400" dirty="0"/>
              <a:t> and </a:t>
            </a:r>
            <a:r>
              <a:rPr lang="en-US" sz="2400" i="1" dirty="0"/>
              <a:t>DHCP</a:t>
            </a:r>
            <a:r>
              <a:rPr lang="en-US" sz="2400" dirty="0"/>
              <a:t> logs)</a:t>
            </a:r>
          </a:p>
        </p:txBody>
      </p:sp>
      <p:sp>
        <p:nvSpPr>
          <p:cNvPr id="7" name="Google Shape;296;p42">
            <a:extLst>
              <a:ext uri="{FF2B5EF4-FFF2-40B4-BE49-F238E27FC236}">
                <a16:creationId xmlns:a16="http://schemas.microsoft.com/office/drawing/2014/main" id="{F4C7FF15-30EE-446E-80DE-0ED1C47AFAFB}"/>
              </a:ext>
            </a:extLst>
          </p:cNvPr>
          <p:cNvSpPr txBox="1">
            <a:spLocks/>
          </p:cNvSpPr>
          <p:nvPr/>
        </p:nvSpPr>
        <p:spPr>
          <a:xfrm>
            <a:off x="160949" y="3620156"/>
            <a:ext cx="10612153" cy="7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buFont typeface="Arial"/>
              <a:buNone/>
            </a:pPr>
            <a:r>
              <a:rPr lang="en-US" sz="2400" b="1" i="1" dirty="0"/>
              <a:t>Personally Identifiable Information </a:t>
            </a:r>
            <a:r>
              <a:rPr lang="en-US" sz="2400" b="1" dirty="0"/>
              <a:t>(</a:t>
            </a:r>
            <a:r>
              <a:rPr lang="en-US" sz="2400" b="1" i="1" dirty="0"/>
              <a:t>PII</a:t>
            </a:r>
            <a:r>
              <a:rPr lang="en-US" sz="2400" b="1" dirty="0"/>
              <a:t>): </a:t>
            </a:r>
            <a:r>
              <a:rPr lang="en-US" sz="2400" dirty="0"/>
              <a:t>IP and MAC addresses are secured in transit using a TLS-encrypted channel and stored hashed in </a:t>
            </a:r>
            <a:r>
              <a:rPr lang="en-US" sz="2400" i="1" dirty="0"/>
              <a:t>WAS</a:t>
            </a:r>
            <a:r>
              <a:rPr lang="en-US" sz="2400" dirty="0"/>
              <a:t> (based on </a:t>
            </a:r>
            <a:r>
              <a:rPr lang="en-US" sz="2400" i="1" dirty="0"/>
              <a:t>X-Pack</a:t>
            </a:r>
            <a:r>
              <a:rPr lang="en-US" sz="2400" dirty="0"/>
              <a:t>)</a:t>
            </a:r>
          </a:p>
        </p:txBody>
      </p:sp>
      <p:sp>
        <p:nvSpPr>
          <p:cNvPr id="8" name="Google Shape;296;p42">
            <a:extLst>
              <a:ext uri="{FF2B5EF4-FFF2-40B4-BE49-F238E27FC236}">
                <a16:creationId xmlns:a16="http://schemas.microsoft.com/office/drawing/2014/main" id="{27295915-0C5E-4E4B-86D3-A86A5D3217FA}"/>
              </a:ext>
            </a:extLst>
          </p:cNvPr>
          <p:cNvSpPr txBox="1">
            <a:spLocks/>
          </p:cNvSpPr>
          <p:nvPr/>
        </p:nvSpPr>
        <p:spPr>
          <a:xfrm>
            <a:off x="160950" y="744807"/>
            <a:ext cx="9321987" cy="10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b="1" dirty="0"/>
              <a:t>Logs are: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Extracted from </a:t>
            </a:r>
            <a:r>
              <a:rPr lang="en-US" sz="2400" i="1" dirty="0"/>
              <a:t>RADIUS</a:t>
            </a:r>
            <a:r>
              <a:rPr lang="en-US" sz="2400" dirty="0"/>
              <a:t>/</a:t>
            </a:r>
            <a:r>
              <a:rPr lang="en-US" sz="2400" i="1" dirty="0"/>
              <a:t>DHCP</a:t>
            </a:r>
            <a:r>
              <a:rPr lang="en-US" sz="2400" dirty="0"/>
              <a:t> servers using </a:t>
            </a:r>
            <a:r>
              <a:rPr lang="en-US" sz="2400" b="1" i="1" dirty="0" err="1">
                <a:solidFill>
                  <a:srgbClr val="FF0000"/>
                </a:solidFill>
              </a:rPr>
              <a:t>Filebeat</a:t>
            </a:r>
            <a:endParaRPr lang="en-US" sz="2400" b="1" i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Processed and transformed by </a:t>
            </a:r>
            <a:r>
              <a:rPr lang="en-US" sz="2400" b="1" i="1" dirty="0">
                <a:solidFill>
                  <a:srgbClr val="FF0000"/>
                </a:solidFill>
              </a:rPr>
              <a:t>Logstash</a:t>
            </a:r>
            <a:r>
              <a:rPr lang="en-US" sz="2400" dirty="0"/>
              <a:t> in </a:t>
            </a:r>
            <a:r>
              <a:rPr lang="en-US" sz="2400" i="1" dirty="0"/>
              <a:t>WAS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Stored in </a:t>
            </a:r>
            <a:r>
              <a:rPr lang="en-US" sz="2400" b="1" i="1" dirty="0">
                <a:solidFill>
                  <a:srgbClr val="FF0000"/>
                </a:solidFill>
              </a:rPr>
              <a:t>Elasticsearch</a:t>
            </a:r>
            <a:r>
              <a:rPr lang="en-US" sz="2400" dirty="0"/>
              <a:t> of </a:t>
            </a:r>
            <a:r>
              <a:rPr lang="en-US" sz="2400" i="1" dirty="0"/>
              <a:t>WAS</a:t>
            </a:r>
          </a:p>
        </p:txBody>
      </p:sp>
      <p:sp>
        <p:nvSpPr>
          <p:cNvPr id="9" name="Google Shape;296;p42">
            <a:extLst>
              <a:ext uri="{FF2B5EF4-FFF2-40B4-BE49-F238E27FC236}">
                <a16:creationId xmlns:a16="http://schemas.microsoft.com/office/drawing/2014/main" id="{548A8AC9-B7E2-4EDB-BD4A-930C8283C4B3}"/>
              </a:ext>
            </a:extLst>
          </p:cNvPr>
          <p:cNvSpPr txBox="1">
            <a:spLocks/>
          </p:cNvSpPr>
          <p:nvPr/>
        </p:nvSpPr>
        <p:spPr>
          <a:xfrm>
            <a:off x="160950" y="4383464"/>
            <a:ext cx="10385964" cy="42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4E7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spcBef>
                <a:spcPts val="0"/>
              </a:spcBef>
              <a:buFont typeface="Arial"/>
              <a:buNone/>
            </a:pPr>
            <a:r>
              <a:rPr lang="en-US" sz="2400" dirty="0">
                <a:sym typeface="Wingdings" panose="05000000000000000000" pitchFamily="2" charset="2"/>
              </a:rPr>
              <a:t> Correlation comparisons are performed on hashed strings.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67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uiExpand="1" build="p"/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9.8|10.3|11.4|16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.5|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6.4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.4|24.2|1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.4|24.2|14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25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2.9"/>
</p:tagLst>
</file>

<file path=ppt/theme/theme1.xml><?xml version="1.0" encoding="utf-8"?>
<a:theme xmlns:a="http://schemas.openxmlformats.org/drawingml/2006/main" name="GÉANT Presentation Template - January 2019(1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1307</Words>
  <Application>Microsoft Office PowerPoint</Application>
  <PresentationFormat>Widescreen</PresentationFormat>
  <Paragraphs>157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Wingdings</vt:lpstr>
      <vt:lpstr>GÉANT Presentation Template - January 2019(1)</vt:lpstr>
      <vt:lpstr>Office Theme</vt:lpstr>
      <vt:lpstr>1_Custom Design</vt:lpstr>
      <vt:lpstr>PowerPoint Presentation</vt:lpstr>
      <vt:lpstr>WiFiMon: Introduction</vt:lpstr>
      <vt:lpstr>WiFiMon Operation</vt:lpstr>
      <vt:lpstr>WiFiMon Test Server (WTS)</vt:lpstr>
      <vt:lpstr>WiFiMon Software Probes (WSPs)</vt:lpstr>
      <vt:lpstr>WiFiMon Hardware Probes (WHPs)</vt:lpstr>
      <vt:lpstr>WiFiMon Analysis Server (WAS)</vt:lpstr>
      <vt:lpstr>WiFiMon User Interface (UI)</vt:lpstr>
      <vt:lpstr>Correlation with RADIUS/DHCP Logs</vt:lpstr>
      <vt:lpstr>Installing WiFiMon</vt:lpstr>
      <vt:lpstr>Evaluation</vt:lpstr>
      <vt:lpstr>GÉANT Symposium 2020 Pilot (1)</vt:lpstr>
      <vt:lpstr>GÉANT Symposium 2020 Pilot (2)</vt:lpstr>
      <vt:lpstr>GÉANT Symposium 2020 Pilot (3)</vt:lpstr>
      <vt:lpstr>Results from a Home Network</vt:lpstr>
      <vt:lpstr>Future Steps</vt:lpstr>
      <vt:lpstr>Check out the WiFiMon video!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Windows User</cp:lastModifiedBy>
  <cp:revision>106</cp:revision>
  <dcterms:modified xsi:type="dcterms:W3CDTF">2021-03-23T11:33:57Z</dcterms:modified>
</cp:coreProperties>
</file>