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7" r:id="rId3"/>
  </p:sldMasterIdLst>
  <p:notesMasterIdLst>
    <p:notesMasterId r:id="rId20"/>
  </p:notesMasterIdLst>
  <p:sldIdLst>
    <p:sldId id="256" r:id="rId4"/>
    <p:sldId id="257" r:id="rId5"/>
    <p:sldId id="293" r:id="rId6"/>
    <p:sldId id="294" r:id="rId7"/>
    <p:sldId id="304" r:id="rId8"/>
    <p:sldId id="305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96" r:id="rId18"/>
    <p:sldId id="29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3" autoAdjust="0"/>
    <p:restoredTop sz="86458" autoAdjust="0"/>
  </p:normalViewPr>
  <p:slideViewPr>
    <p:cSldViewPr snapToGrid="0">
      <p:cViewPr varScale="1">
        <p:scale>
          <a:sx n="75" d="100"/>
          <a:sy n="75" d="100"/>
        </p:scale>
        <p:origin x="50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18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04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28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56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5561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511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8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32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9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76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66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38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ροσαρμοσμένη διάταξη">
  <p:cSld name="Προσαρμοσμένη διάταξη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-55418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-16809" y="-26035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154876" y="1262138"/>
            <a:ext cx="8639476" cy="8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WiFiMon: Combining Crowdsourced and Probe Measurements for Wi-Fi Performance Evaluation</a:t>
            </a:r>
            <a:endParaRPr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57327" y="6154608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 b="-7428"/>
          <a:stretch/>
        </p:blipFill>
        <p:spPr>
          <a:xfrm>
            <a:off x="154876" y="68756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154876" y="2547217"/>
            <a:ext cx="616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Nikos Kostopoulos, NTUA/GRNET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Ph.D. Student / WiFiMon Team Member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(nkostopoulos@netmode.ntua.gr)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154876" y="5340551"/>
            <a:ext cx="5003270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IEEE/IFIP WONS 2021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March 2021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;p1">
            <a:extLst>
              <a:ext uri="{FF2B5EF4-FFF2-40B4-BE49-F238E27FC236}">
                <a16:creationId xmlns:a16="http://schemas.microsoft.com/office/drawing/2014/main" id="{E6ABC0F3-B284-4913-8E39-CBFB8FC9AAD7}"/>
              </a:ext>
            </a:extLst>
          </p:cNvPr>
          <p:cNvSpPr txBox="1"/>
          <p:nvPr userDrawn="1"/>
        </p:nvSpPr>
        <p:spPr>
          <a:xfrm>
            <a:off x="154876" y="4185745"/>
            <a:ext cx="616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Co-authors: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200" b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S. </a:t>
            </a:r>
            <a:r>
              <a:rPr lang="en-US" sz="2200" b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Gjeçi</a:t>
            </a:r>
            <a:r>
              <a:rPr lang="en-US" sz="2200" b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K. Baumann, P. </a:t>
            </a:r>
            <a:r>
              <a:rPr lang="en-US" sz="2200" b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Vuletić</a:t>
            </a:r>
            <a:r>
              <a:rPr lang="en-US" sz="2200" b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K. Stamos  </a:t>
            </a:r>
            <a:endParaRPr sz="20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998895" y="1353031"/>
            <a:ext cx="80728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2" y="-2406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602957" y="1610230"/>
            <a:ext cx="6087103" cy="4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710585" y="5298689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 userDrawn="1"/>
        </p:nvSpPr>
        <p:spPr>
          <a:xfrm>
            <a:off x="716240" y="2656840"/>
            <a:ext cx="5003271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Homepage: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https://wiki.geant.org/display/WIF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Mailing List: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wifimon-ops@lists.geant.org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622019" y="6108116"/>
            <a:ext cx="23481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GÉANT Association on behalf of the GN4 Phase 3 project (GN4-3).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research leading to these results has received funding from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European Union’s Horizon 2020 research and innovation programme under Grant Agreement No. 856726 (GN4-3).</a:t>
            </a:r>
            <a:endParaRPr sz="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349" y="6157486"/>
            <a:ext cx="568671" cy="3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5">
            <a:alphaModFix/>
          </a:blip>
          <a:srcRect b="-7428"/>
          <a:stretch/>
        </p:blipFill>
        <p:spPr>
          <a:xfrm>
            <a:off x="492121" y="255895"/>
            <a:ext cx="1432451" cy="8768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TNC19 Pilot (1)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C6C58-4D37-4E36-AF1A-BDE7C112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765" y="1279376"/>
            <a:ext cx="6452635" cy="4140864"/>
          </a:xfrm>
          <a:prstGeom prst="rect">
            <a:avLst/>
          </a:prstGeom>
        </p:spPr>
      </p:pic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12C93F49-6708-4628-8689-DA0647C77D76}"/>
              </a:ext>
            </a:extLst>
          </p:cNvPr>
          <p:cNvSpPr txBox="1">
            <a:spLocks/>
          </p:cNvSpPr>
          <p:nvPr/>
        </p:nvSpPr>
        <p:spPr>
          <a:xfrm>
            <a:off x="342220" y="576038"/>
            <a:ext cx="1038019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a WHP placed in the main hall during the 1</a:t>
            </a:r>
            <a:r>
              <a:rPr lang="en-US" sz="2400" b="1" baseline="30000" dirty="0"/>
              <a:t>st</a:t>
            </a:r>
            <a:r>
              <a:rPr lang="en-US" sz="2400" b="1" dirty="0"/>
              <a:t> conference day: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7ACBD723-26D4-418B-99D0-E43273EDA2EF}"/>
              </a:ext>
            </a:extLst>
          </p:cNvPr>
          <p:cNvSpPr txBox="1">
            <a:spLocks/>
          </p:cNvSpPr>
          <p:nvPr/>
        </p:nvSpPr>
        <p:spPr>
          <a:xfrm>
            <a:off x="160950" y="5385894"/>
            <a:ext cx="10092100" cy="169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14:00 – 15:20: </a:t>
            </a:r>
            <a:r>
              <a:rPr lang="en-US" sz="2400" dirty="0">
                <a:sym typeface="Wingdings" panose="05000000000000000000" pitchFamily="2" charset="2"/>
              </a:rPr>
              <a:t>Low throughput and connectivity issues during lightning talks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15:20 – 16:30: </a:t>
            </a:r>
            <a:r>
              <a:rPr lang="en-US" sz="2400" dirty="0">
                <a:sym typeface="Wingdings" panose="05000000000000000000" pitchFamily="2" charset="2"/>
              </a:rPr>
              <a:t>Less people in the venue, thus higher throughput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Around 17:00: </a:t>
            </a:r>
            <a:r>
              <a:rPr lang="en-US" sz="2400" dirty="0">
                <a:sym typeface="Wingdings" panose="05000000000000000000" pitchFamily="2" charset="2"/>
              </a:rPr>
              <a:t>Significant drop because of opening ceremony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After 18:00: </a:t>
            </a:r>
            <a:r>
              <a:rPr lang="en-US" sz="2400" dirty="0">
                <a:sym typeface="Wingdings" panose="05000000000000000000" pitchFamily="2" charset="2"/>
              </a:rPr>
              <a:t>Wi-Fi performance restored after people had left the venue</a:t>
            </a:r>
          </a:p>
        </p:txBody>
      </p:sp>
    </p:spTree>
    <p:extLst>
      <p:ext uri="{BB962C8B-B14F-4D97-AF65-F5344CB8AC3E}">
        <p14:creationId xmlns:p14="http://schemas.microsoft.com/office/powerpoint/2010/main" val="44201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TNC19 Pilot (2)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CB6D2-6938-4A0F-B543-6DC2302D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8" y="1385983"/>
            <a:ext cx="7863914" cy="4367754"/>
          </a:xfrm>
          <a:prstGeom prst="rect">
            <a:avLst/>
          </a:prstGeom>
        </p:spPr>
      </p:pic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D1F6BE5-B5A6-4B0B-B697-1EA66FF353E3}"/>
              </a:ext>
            </a:extLst>
          </p:cNvPr>
          <p:cNvSpPr txBox="1">
            <a:spLocks/>
          </p:cNvSpPr>
          <p:nvPr/>
        </p:nvSpPr>
        <p:spPr>
          <a:xfrm>
            <a:off x="342220" y="576038"/>
            <a:ext cx="1038019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a WHP placed in the room where coffee/lunch breaks and the opening ceremony occurred: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E95F229-DF1B-49F9-9079-13659E8FEAD5}"/>
              </a:ext>
            </a:extLst>
          </p:cNvPr>
          <p:cNvSpPr txBox="1">
            <a:spLocks/>
          </p:cNvSpPr>
          <p:nvPr/>
        </p:nvSpPr>
        <p:spPr>
          <a:xfrm>
            <a:off x="879460" y="5851162"/>
            <a:ext cx="917609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Wi-Fi performance degraded when people were at the venue, while the throughput was higher and more stable when participants were absent.</a:t>
            </a:r>
          </a:p>
        </p:txBody>
      </p:sp>
    </p:spTree>
    <p:extLst>
      <p:ext uri="{BB962C8B-B14F-4D97-AF65-F5344CB8AC3E}">
        <p14:creationId xmlns:p14="http://schemas.microsoft.com/office/powerpoint/2010/main" val="378730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EE7F9-FB87-4B58-B4A9-24C7F0F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08" y="1117609"/>
            <a:ext cx="5858116" cy="365210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6365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(1)</a:t>
            </a:r>
            <a:endParaRPr sz="3600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469FB5AB-A6D0-4F93-9287-CF3B2E21CFDE}"/>
              </a:ext>
            </a:extLst>
          </p:cNvPr>
          <p:cNvSpPr txBox="1">
            <a:spLocks/>
          </p:cNvSpPr>
          <p:nvPr/>
        </p:nvSpPr>
        <p:spPr>
          <a:xfrm>
            <a:off x="220301" y="475920"/>
            <a:ext cx="983525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crowdsourced measurements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 between 10:00 and 17:00):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9E921FF-5307-4782-B76E-D90BE9B90937}"/>
              </a:ext>
            </a:extLst>
          </p:cNvPr>
          <p:cNvSpPr txBox="1">
            <a:spLocks/>
          </p:cNvSpPr>
          <p:nvPr/>
        </p:nvSpPr>
        <p:spPr>
          <a:xfrm>
            <a:off x="83221" y="4708676"/>
            <a:ext cx="10092100" cy="206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/>
              <a:t>Major drops: </a:t>
            </a:r>
            <a:r>
              <a:rPr lang="en-US" sz="2400" dirty="0"/>
              <a:t>11:00 – 11:40 and 15:30 – 16:00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periods after coffee break (more people visiting symposium agenda)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Notable drop: </a:t>
            </a:r>
            <a:r>
              <a:rPr lang="en-US" sz="2400" dirty="0">
                <a:sym typeface="Wingdings" panose="05000000000000000000" pitchFamily="2" charset="2"/>
              </a:rPr>
              <a:t>12:30 – 14:00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during and after lunch time when most participants gathered in less space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ym typeface="Wingdings" panose="05000000000000000000" pitchFamily="2" charset="2"/>
              </a:rPr>
              <a:t>Higher levels: </a:t>
            </a:r>
            <a:r>
              <a:rPr lang="en-US" sz="2400" dirty="0">
                <a:sym typeface="Wingdings" panose="05000000000000000000" pitchFamily="2" charset="2"/>
              </a:rPr>
              <a:t>around 12:20 and 15:20  participants distributed across many different sessions</a:t>
            </a:r>
          </a:p>
        </p:txBody>
      </p:sp>
    </p:spTree>
    <p:extLst>
      <p:ext uri="{BB962C8B-B14F-4D97-AF65-F5344CB8AC3E}">
        <p14:creationId xmlns:p14="http://schemas.microsoft.com/office/powerpoint/2010/main" val="227484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(2)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01061-E265-400B-A302-E80DE2C1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1132145"/>
            <a:ext cx="6167120" cy="4093222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C3C54D1-BF11-4526-9C06-FA662A4784BF}"/>
              </a:ext>
            </a:extLst>
          </p:cNvPr>
          <p:cNvSpPr txBox="1">
            <a:spLocks/>
          </p:cNvSpPr>
          <p:nvPr/>
        </p:nvSpPr>
        <p:spPr>
          <a:xfrm>
            <a:off x="220300" y="701345"/>
            <a:ext cx="1065790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WHPs #2 and #5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EE189DF9-0378-4C4E-8A64-532BA3360674}"/>
              </a:ext>
            </a:extLst>
          </p:cNvPr>
          <p:cNvSpPr txBox="1">
            <a:spLocks/>
          </p:cNvSpPr>
          <p:nvPr/>
        </p:nvSpPr>
        <p:spPr>
          <a:xfrm>
            <a:off x="0" y="5118252"/>
            <a:ext cx="10380197" cy="163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WHPs follow similar trends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WHPs conceive the throughput drops reported by WSP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WHPs reported less throughput as they were placed near the available power plugs, typically farther from Access Points than the audience (e.g. on the floor)</a:t>
            </a:r>
          </a:p>
        </p:txBody>
      </p:sp>
    </p:spTree>
    <p:extLst>
      <p:ext uri="{BB962C8B-B14F-4D97-AF65-F5344CB8AC3E}">
        <p14:creationId xmlns:p14="http://schemas.microsoft.com/office/powerpoint/2010/main" val="227586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(3)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88740-1C91-4DFB-ADC4-0F595B8B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59" y="1022743"/>
            <a:ext cx="9892062" cy="2108144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3C1F681-F019-41E0-AFBA-1038AA03D75B}"/>
              </a:ext>
            </a:extLst>
          </p:cNvPr>
          <p:cNvSpPr txBox="1">
            <a:spLocks/>
          </p:cNvSpPr>
          <p:nvPr/>
        </p:nvSpPr>
        <p:spPr>
          <a:xfrm>
            <a:off x="160950" y="625653"/>
            <a:ext cx="11543458" cy="79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sz="2400" b="1" dirty="0"/>
              <a:t>Wireless network metrics and performance measurements for the 1st Symposium day: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9D9C19BC-9B53-424B-94F6-A23B5299CE8D}"/>
              </a:ext>
            </a:extLst>
          </p:cNvPr>
          <p:cNvSpPr txBox="1">
            <a:spLocks/>
          </p:cNvSpPr>
          <p:nvPr/>
        </p:nvSpPr>
        <p:spPr>
          <a:xfrm>
            <a:off x="0" y="3334627"/>
            <a:ext cx="10380197" cy="17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Observation: </a:t>
            </a:r>
            <a:r>
              <a:rPr lang="en-US" sz="2400" dirty="0"/>
              <a:t>The trends of wireless network metrics do not necessarily follow those of the performance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WHP #1:</a:t>
            </a:r>
            <a:r>
              <a:rPr lang="en-US" sz="2400" dirty="0"/>
              <a:t> best average link quality, but among the worse throughput results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WHP #5:</a:t>
            </a:r>
            <a:r>
              <a:rPr lang="en-US" sz="2400" dirty="0"/>
              <a:t> worst average link quality, but among the best throughput results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A6A10E4D-9AA1-4E99-9F57-A5ECC5B17AD8}"/>
              </a:ext>
            </a:extLst>
          </p:cNvPr>
          <p:cNvSpPr txBox="1">
            <a:spLocks/>
          </p:cNvSpPr>
          <p:nvPr/>
        </p:nvSpPr>
        <p:spPr>
          <a:xfrm>
            <a:off x="0" y="5290154"/>
            <a:ext cx="10380197" cy="134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buNone/>
            </a:pPr>
            <a:r>
              <a:rPr lang="en-US" sz="2400" b="1" dirty="0"/>
              <a:t>Conclusion: </a:t>
            </a:r>
            <a:r>
              <a:rPr lang="en-US" sz="2400" dirty="0"/>
              <a:t>Multiple sources of performance information, i.e. crowdsourced and probe measurements, are vital for the proper evaluation of Wi-Fi performance</a:t>
            </a:r>
          </a:p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High values of signal strength and link quality do not necessarily guarantee high Wi-Fi throughputs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63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14B56E-EEFE-4EEE-941F-5FF88D5E7DCD}"/>
              </a:ext>
            </a:extLst>
          </p:cNvPr>
          <p:cNvSpPr/>
          <p:nvPr/>
        </p:nvSpPr>
        <p:spPr>
          <a:xfrm>
            <a:off x="540419" y="1097280"/>
            <a:ext cx="10434939" cy="132694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8530" y="24942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Conclusion &amp; Future Work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540419" y="1177584"/>
            <a:ext cx="10434939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WiFiMon can detect performance fluctuations in Wi-Fi networks to help determine underperforming network areas and act accordingly.</a:t>
            </a:r>
          </a:p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dirty="0"/>
              <a:t>(based on our pilots that monitored a big number of diverse users and devices)</a:t>
            </a:r>
            <a:endParaRPr lang="en-US" sz="2400" dirty="0"/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ADA8312D-C784-4270-858C-D85505A732F8}"/>
              </a:ext>
            </a:extLst>
          </p:cNvPr>
          <p:cNvSpPr txBox="1">
            <a:spLocks/>
          </p:cNvSpPr>
          <p:nvPr/>
        </p:nvSpPr>
        <p:spPr>
          <a:xfrm>
            <a:off x="0" y="2912827"/>
            <a:ext cx="10597019" cy="358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b="1" dirty="0"/>
              <a:t>Future steps: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Use time series analysis and/or machine learning methods to predict Wi-Fi outages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Enrich WiFiMon toolset with additional Wi-Fi performance monitoring options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Install WiFiMon in campus/enterprise networks to test our system for longer time periods, while including data from RADIUS and DHCP logs omitted from our recent pilots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1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6" grpId="0" uiExpand="1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E6E339-C450-425D-AC4C-F322E6ABA481}"/>
              </a:ext>
            </a:extLst>
          </p:cNvPr>
          <p:cNvSpPr/>
          <p:nvPr/>
        </p:nvSpPr>
        <p:spPr>
          <a:xfrm>
            <a:off x="183990" y="3159760"/>
            <a:ext cx="10755291" cy="12357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48290" y="6309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WiFiMon: Introduction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23030" y="483734"/>
            <a:ext cx="10511567" cy="242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400" dirty="0"/>
              <a:t>Monitors the performance of Wi-Fi networks as experienced by their end users using an objective Quality of Experience (</a:t>
            </a:r>
            <a:r>
              <a:rPr lang="en-US" sz="2400" dirty="0" err="1"/>
              <a:t>QoE</a:t>
            </a:r>
            <a:r>
              <a:rPr lang="en-US" sz="2400" dirty="0"/>
              <a:t>) approach.</a:t>
            </a:r>
          </a:p>
          <a:p>
            <a:pPr indent="-457200"/>
            <a:r>
              <a:rPr lang="en-US" sz="2400" dirty="0"/>
              <a:t>Combines crowdsourced and hardware probe measurements to provide complete insight into Wi-Fi network performance.</a:t>
            </a:r>
          </a:p>
          <a:p>
            <a:pPr indent="-457200"/>
            <a:r>
              <a:rPr lang="en-US" sz="2400" dirty="0"/>
              <a:t>Incorporates data from RADIUS and DHCP logs to provide additional analysis options, e.g. per Access Point.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AC919DA5-8B23-4D82-9F5A-AF31A79E1CF0}"/>
              </a:ext>
            </a:extLst>
          </p:cNvPr>
          <p:cNvSpPr txBox="1">
            <a:spLocks/>
          </p:cNvSpPr>
          <p:nvPr/>
        </p:nvSpPr>
        <p:spPr>
          <a:xfrm>
            <a:off x="214470" y="3019381"/>
            <a:ext cx="10878322" cy="172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dirty="0"/>
              <a:t>Contribution: </a:t>
            </a:r>
            <a:r>
              <a:rPr lang="en-US" dirty="0"/>
              <a:t>Supporting administrators to detect Wi-Fi throughput degradation, hence allowing them to determine underperforming areas in a network and enhance Wi-Fi performance, e.g. by installing more APs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BBE36F4-C22F-47A2-9EDC-08061A16EB14}"/>
              </a:ext>
            </a:extLst>
          </p:cNvPr>
          <p:cNvSpPr txBox="1">
            <a:spLocks/>
          </p:cNvSpPr>
          <p:nvPr/>
        </p:nvSpPr>
        <p:spPr>
          <a:xfrm>
            <a:off x="123030" y="4474953"/>
            <a:ext cx="10370321" cy="257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dirty="0"/>
              <a:t>WiFiMon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vs</a:t>
            </a:r>
            <a:r>
              <a:rPr lang="en-US" dirty="0"/>
              <a:t> </a:t>
            </a:r>
            <a:r>
              <a:rPr lang="en-US" b="1" dirty="0"/>
              <a:t>other monitoring solutions:</a:t>
            </a:r>
          </a:p>
          <a:p>
            <a:pPr indent="-457200"/>
            <a:r>
              <a:rPr lang="en-US" sz="2400" dirty="0"/>
              <a:t>WiFiMon monitors from the end user perspective (end user experience).</a:t>
            </a:r>
          </a:p>
          <a:p>
            <a:pPr indent="-457200"/>
            <a:r>
              <a:rPr lang="en-US" sz="2400" dirty="0"/>
              <a:t>WiFiMon does not require end user intervention or installation of an app.</a:t>
            </a:r>
          </a:p>
          <a:p>
            <a:pPr indent="-457200"/>
            <a:r>
              <a:rPr lang="en-US" sz="2400" dirty="0"/>
              <a:t>WiFiMon provides a centralized view of Wi-Fi performance and informs the Wi-Fi administrator of the performance results.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6" grpId="0" uiExpand="1" build="p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12227" y="141849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Design Features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0" y="1220613"/>
            <a:ext cx="10948850" cy="363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Combination of crowdsourced and deterministic measurements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Correlation with RADIUS and DHCP logs respecting end user privacy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Independence of Wi-Fi technology and hardware vendor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Lightweight, active monitoring that does not impact end user browsing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88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38B09-0737-46EA-A1A2-FF23117F1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 t="3239" r="1876" b="1748"/>
          <a:stretch/>
        </p:blipFill>
        <p:spPr>
          <a:xfrm>
            <a:off x="1583294" y="138719"/>
            <a:ext cx="8387424" cy="543778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WiFiMon Operation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98530" y="5685038"/>
            <a:ext cx="5046131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WiFiMon Components: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WiFiMon Software Probes (WSPs)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WiFiMon Hardware Probes (WHPs)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82509877-BA65-4378-8FD5-E80E18165F89}"/>
              </a:ext>
            </a:extLst>
          </p:cNvPr>
          <p:cNvSpPr txBox="1">
            <a:spLocks/>
          </p:cNvSpPr>
          <p:nvPr/>
        </p:nvSpPr>
        <p:spPr>
          <a:xfrm>
            <a:off x="5526531" y="6092183"/>
            <a:ext cx="4687873" cy="78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/>
              <a:t>WiFiMon Test Server (WTS)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WiFiMon Analysis Server (WAS)</a:t>
            </a:r>
          </a:p>
        </p:txBody>
      </p:sp>
    </p:spTree>
    <p:extLst>
      <p:ext uri="{BB962C8B-B14F-4D97-AF65-F5344CB8AC3E}">
        <p14:creationId xmlns:p14="http://schemas.microsoft.com/office/powerpoint/2010/main" val="232244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WiFiMon Test Server (WTS)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83A47E1-058A-4292-B432-60E66ED100FE}"/>
              </a:ext>
            </a:extLst>
          </p:cNvPr>
          <p:cNvSpPr txBox="1">
            <a:spLocks/>
          </p:cNvSpPr>
          <p:nvPr/>
        </p:nvSpPr>
        <p:spPr>
          <a:xfrm>
            <a:off x="81280" y="627735"/>
            <a:ext cx="11694160" cy="200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/>
              <a:t>Purpose: </a:t>
            </a:r>
            <a:r>
              <a:rPr lang="en-US" sz="2400" dirty="0"/>
              <a:t>Holds the code and test data required for performance measurements.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Based on JavaScript technology.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US" sz="2400" dirty="0"/>
              <a:t>HTML lines pointing to WTS JavaScript-based test tools </a:t>
            </a:r>
            <a:br>
              <a:rPr lang="en-US" sz="2400" dirty="0"/>
            </a:br>
            <a:r>
              <a:rPr lang="en-US" sz="2400" dirty="0"/>
              <a:t>are embedded to a frequently visited site.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US" sz="2400" dirty="0"/>
              <a:t>Measurements of the HTTP service (major part of the Internet traffic).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en-US" sz="24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D87EF306-C056-4D35-A78C-BA230DFC3847}"/>
              </a:ext>
            </a:extLst>
          </p:cNvPr>
          <p:cNvSpPr txBox="1">
            <a:spLocks/>
          </p:cNvSpPr>
          <p:nvPr/>
        </p:nvSpPr>
        <p:spPr>
          <a:xfrm>
            <a:off x="91440" y="4887313"/>
            <a:ext cx="10122964" cy="228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WTS Placement: </a:t>
            </a:r>
            <a:r>
              <a:rPr lang="en-US" sz="2400" dirty="0"/>
              <a:t>Should be as close as possible to the monitored networks so that the distance between the end devices and the WTS is minimized, thus minimizing accuracy loss.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Even if WTS placement close to the monitored network is not possible, WiFiMon can capture the relative changes among received measurements</a:t>
            </a:r>
            <a:endParaRPr lang="en-US" sz="2400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F294D94A-E0FF-463C-B23A-6E3CF4E4743C}"/>
              </a:ext>
            </a:extLst>
          </p:cNvPr>
          <p:cNvSpPr txBox="1">
            <a:spLocks/>
          </p:cNvSpPr>
          <p:nvPr/>
        </p:nvSpPr>
        <p:spPr>
          <a:xfrm>
            <a:off x="91440" y="3002840"/>
            <a:ext cx="6146800" cy="151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Three available test tools: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 err="1">
                <a:sym typeface="Wingdings" panose="05000000000000000000" pitchFamily="2" charset="2"/>
              </a:rPr>
              <a:t>NetTest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Akamai Boomerang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 err="1">
                <a:sym typeface="Wingdings" panose="05000000000000000000" pitchFamily="2" charset="2"/>
              </a:rPr>
              <a:t>LibreSpeed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Speedtest</a:t>
            </a:r>
            <a:endParaRPr lang="en-US" sz="2400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WiFiMon Software &amp; Hardware Probes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02D72B32-D633-4A52-8542-F8B48943E65D}"/>
              </a:ext>
            </a:extLst>
          </p:cNvPr>
          <p:cNvSpPr txBox="1">
            <a:spLocks/>
          </p:cNvSpPr>
          <p:nvPr/>
        </p:nvSpPr>
        <p:spPr>
          <a:xfrm>
            <a:off x="0" y="663118"/>
            <a:ext cx="10825716" cy="228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2400" b="1" dirty="0"/>
              <a:t>WiFiMon Software Probes (WSPs):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User devices, e.g. laptops, smartphones, etc.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Crowdsourced measurements triggered against the WTS when users visit a WiFiMon-enabled site (</a:t>
            </a:r>
            <a:r>
              <a:rPr lang="en-US" sz="2400" b="1" dirty="0"/>
              <a:t>not triggered by end users themselves</a:t>
            </a:r>
            <a:r>
              <a:rPr lang="en-US" sz="2400" dirty="0"/>
              <a:t>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WiFiMon does not require additional software to be installed on user devices.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WiFiMon regulates repetitive measurements through a cookie parameter in order not to overload WAS and WTS.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7CD8E688-0DA5-4690-8B77-5ED02BCFE0F7}"/>
              </a:ext>
            </a:extLst>
          </p:cNvPr>
          <p:cNvSpPr txBox="1">
            <a:spLocks/>
          </p:cNvSpPr>
          <p:nvPr/>
        </p:nvSpPr>
        <p:spPr>
          <a:xfrm>
            <a:off x="0" y="3578796"/>
            <a:ext cx="11064240" cy="308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2400" b="1" dirty="0"/>
              <a:t>WiFiMon Hardware Probes (WHPs):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They measure Wi-Fi performance from fixed locations within the network (distance between WHPs and Access Points remains relatively constant).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They complement crowdsourced measurements by providing a baseline throughput.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Performance measurements similar to WSPs (based on predefined period)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ym typeface="Wingdings" panose="05000000000000000000" pitchFamily="2" charset="2"/>
              </a:rPr>
              <a:t>They collect data about monitored ESSID as well as nearby ESSIDs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       (Access Points, signal strength, link quality, bit rate, TX power) 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0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38AE4-B3AD-4070-8A59-78D26044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25" y="497347"/>
            <a:ext cx="7408387" cy="520351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WiFiMon Analysis Server (WAS)</a:t>
            </a:r>
            <a:endParaRPr sz="3600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98B85139-580B-4875-A4A9-7FE2BFE7B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137" y="5728068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/>
              <a:t>WiFiMon Analysis Server Modules: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WiFiMon Agent:</a:t>
            </a:r>
            <a:r>
              <a:rPr lang="en-US" sz="2400" dirty="0"/>
              <a:t> collects and processes the received monitoring data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WiFiMon User Interface (UI):</a:t>
            </a:r>
            <a:r>
              <a:rPr lang="en-US" sz="2400" dirty="0"/>
              <a:t> depicts the results of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37054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6FE8C-ABF5-46C0-B7F5-9AFA9632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52" y="5049808"/>
            <a:ext cx="10033348" cy="1779055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Correlation with RADIUS/DHCP Logs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60950" y="2282013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1" dirty="0"/>
              <a:t>Correlation options: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With end user IP address (relying solely on RADIUS logs)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With end user MAC address (using both RADIUS and DHCP logs)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F4C7FF15-30EE-446E-80DE-0ED1C47AFAFB}"/>
              </a:ext>
            </a:extLst>
          </p:cNvPr>
          <p:cNvSpPr txBox="1">
            <a:spLocks/>
          </p:cNvSpPr>
          <p:nvPr/>
        </p:nvSpPr>
        <p:spPr>
          <a:xfrm>
            <a:off x="160949" y="3620156"/>
            <a:ext cx="10612153" cy="7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b="1" dirty="0"/>
              <a:t>Personally Identifiable Information (PII): </a:t>
            </a:r>
            <a:r>
              <a:rPr lang="en-US" sz="2400" dirty="0"/>
              <a:t>IP and MAC addresses are secured in transit using a TLS-encrypted channel and stored hashed in WAS (based on X-Pack)</a:t>
            </a:r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160950" y="74480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Logs are: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Extracted from RADIUS/DHCP servers using </a:t>
            </a:r>
            <a:r>
              <a:rPr lang="en-US" sz="2400" dirty="0" err="1"/>
              <a:t>Filebeat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Processed and transformed by Logstash in WiFiMon Analysis Server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Stored in Elasticsearch of WiFiMon Analysis Server</a:t>
            </a:r>
          </a:p>
        </p:txBody>
      </p:sp>
      <p:sp>
        <p:nvSpPr>
          <p:cNvPr id="9" name="Google Shape;296;p42">
            <a:extLst>
              <a:ext uri="{FF2B5EF4-FFF2-40B4-BE49-F238E27FC236}">
                <a16:creationId xmlns:a16="http://schemas.microsoft.com/office/drawing/2014/main" id="{548A8AC9-B7E2-4EDB-BD4A-930C8283C4B3}"/>
              </a:ext>
            </a:extLst>
          </p:cNvPr>
          <p:cNvSpPr txBox="1">
            <a:spLocks/>
          </p:cNvSpPr>
          <p:nvPr/>
        </p:nvSpPr>
        <p:spPr>
          <a:xfrm>
            <a:off x="160950" y="4383464"/>
            <a:ext cx="10385964" cy="42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ym typeface="Wingdings" panose="05000000000000000000" pitchFamily="2" charset="2"/>
              </a:rPr>
              <a:t> Correlation comparisons are performed on hashed strings.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6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Evaluation</a:t>
            </a:r>
            <a:endParaRPr sz="3600" dirty="0"/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313149" y="583492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Based on pilots in 2 recent conference venues: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TNC19 Conference (Tallinn, 2019)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GÉANT Symposium 2020 (Ljubljana, 2020)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0682AA13-82D2-45A8-AE5F-AEC695B304B7}"/>
              </a:ext>
            </a:extLst>
          </p:cNvPr>
          <p:cNvSpPr txBox="1">
            <a:spLocks/>
          </p:cNvSpPr>
          <p:nvPr/>
        </p:nvSpPr>
        <p:spPr>
          <a:xfrm>
            <a:off x="313149" y="1874770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TNC19: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More than 800 participants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Monitored Wi-Fi network setup for the conference days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Monitoring using only WHPs (Five Raspberry Pi 3 model B devices)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WHP monitoring interval: 20 minutes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WTS in </a:t>
            </a:r>
            <a:r>
              <a:rPr lang="en-US" sz="2400" dirty="0" err="1"/>
              <a:t>TalTech</a:t>
            </a:r>
            <a:r>
              <a:rPr lang="en-US" sz="2400" dirty="0"/>
              <a:t>: RTT between WTS and venue less than 4 msec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99C71EE9-2618-43F4-8F87-B8ABC12D75D7}"/>
              </a:ext>
            </a:extLst>
          </p:cNvPr>
          <p:cNvSpPr txBox="1">
            <a:spLocks/>
          </p:cNvSpPr>
          <p:nvPr/>
        </p:nvSpPr>
        <p:spPr>
          <a:xfrm>
            <a:off x="313149" y="4140450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2800" b="1" dirty="0"/>
              <a:t>GÉANT Symposium 2020 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Around 250 participants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Monitored </a:t>
            </a:r>
            <a:r>
              <a:rPr lang="en-US" sz="2400" b="1" dirty="0" err="1"/>
              <a:t>eduroam</a:t>
            </a:r>
            <a:r>
              <a:rPr lang="en-US" sz="2400" b="1" dirty="0"/>
              <a:t> </a:t>
            </a:r>
            <a:r>
              <a:rPr lang="en-US" sz="2400" dirty="0"/>
              <a:t>ESSID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WHPs: Seven Raspberry Pi 3 model B devices (Interval: 5 minutes)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Also including WSPs: HTML lines in the conference agenda after receiving consent during the online registration process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WTS in ARNES, the Slovenian NREN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5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9.8|10.3|11.4|1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6.4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heme/theme1.xml><?xml version="1.0" encoding="utf-8"?>
<a:theme xmlns:a="http://schemas.openxmlformats.org/drawingml/2006/main" name="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1209</Words>
  <Application>Microsoft Office PowerPoint</Application>
  <PresentationFormat>Widescreen</PresentationFormat>
  <Paragraphs>133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Wingdings</vt:lpstr>
      <vt:lpstr>GÉANT Presentation Template - January 2019(1)</vt:lpstr>
      <vt:lpstr>Office Theme</vt:lpstr>
      <vt:lpstr>1_Custom Design</vt:lpstr>
      <vt:lpstr>PowerPoint Presentation</vt:lpstr>
      <vt:lpstr>WiFiMon: Introduction</vt:lpstr>
      <vt:lpstr>Design Features</vt:lpstr>
      <vt:lpstr>WiFiMon Operation</vt:lpstr>
      <vt:lpstr>WiFiMon Test Server (WTS)</vt:lpstr>
      <vt:lpstr>WiFiMon Software &amp; Hardware Probes</vt:lpstr>
      <vt:lpstr>WiFiMon Analysis Server (WAS)</vt:lpstr>
      <vt:lpstr>Correlation with RADIUS/DHCP Logs</vt:lpstr>
      <vt:lpstr>Evaluation</vt:lpstr>
      <vt:lpstr>TNC19 Pilot (1)</vt:lpstr>
      <vt:lpstr>TNC19 Pilot (2)</vt:lpstr>
      <vt:lpstr>GÉANT Symposium 2020 (1)</vt:lpstr>
      <vt:lpstr>GÉANT Symposium 2020 (2)</vt:lpstr>
      <vt:lpstr>GÉANT Symposium 2020 (3)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Windows User</cp:lastModifiedBy>
  <cp:revision>69</cp:revision>
  <dcterms:modified xsi:type="dcterms:W3CDTF">2021-03-23T11:48:44Z</dcterms:modified>
</cp:coreProperties>
</file>