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notesSlides/notesSlide17.xml" ContentType="application/vnd.openxmlformats-officedocument.presentationml.notesSlide+xml"/>
  <Override PartName="/ppt/tags/tag11.xml" ContentType="application/vnd.openxmlformats-officedocument.presentationml.tags+xml"/>
  <Override PartName="/ppt/notesSlides/notesSlide18.xml" ContentType="application/vnd.openxmlformats-officedocument.presentationml.notesSlide+xml"/>
  <Override PartName="/ppt/tags/tag12.xml" ContentType="application/vnd.openxmlformats-officedocument.presentationml.tags+xml"/>
  <Override PartName="/ppt/notesSlides/notesSlide19.xml" ContentType="application/vnd.openxmlformats-officedocument.presentationml.notesSlide+xml"/>
  <Override PartName="/ppt/tags/tag13.xml" ContentType="application/vnd.openxmlformats-officedocument.presentationml.tags+xml"/>
  <Override PartName="/ppt/notesSlides/notesSlide20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5.xml" ContentType="application/vnd.openxmlformats-officedocument.presentationml.tags+xml"/>
  <Override PartName="/ppt/notesSlides/notesSlide26.xml" ContentType="application/vnd.openxmlformats-officedocument.presentationml.notesSlide+xml"/>
  <Override PartName="/ppt/tags/tag16.xml" ContentType="application/vnd.openxmlformats-officedocument.presentationml.tags+xml"/>
  <Override PartName="/ppt/notesSlides/notesSlide27.xml" ContentType="application/vnd.openxmlformats-officedocument.presentationml.notesSlide+xml"/>
  <Override PartName="/ppt/tags/tag17.xml" ContentType="application/vnd.openxmlformats-officedocument.presentationml.tags+xml"/>
  <Override PartName="/ppt/notesSlides/notesSlide28.xml" ContentType="application/vnd.openxmlformats-officedocument.presentationml.notesSlide+xml"/>
  <Override PartName="/ppt/tags/tag18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  <p:sldMasterId id="2147483683" r:id="rId2"/>
    <p:sldMasterId id="2147483687" r:id="rId3"/>
  </p:sldMasterIdLst>
  <p:notesMasterIdLst>
    <p:notesMasterId r:id="rId34"/>
  </p:notesMasterIdLst>
  <p:sldIdLst>
    <p:sldId id="256" r:id="rId4"/>
    <p:sldId id="325" r:id="rId5"/>
    <p:sldId id="257" r:id="rId6"/>
    <p:sldId id="293" r:id="rId7"/>
    <p:sldId id="326" r:id="rId8"/>
    <p:sldId id="319" r:id="rId9"/>
    <p:sldId id="294" r:id="rId10"/>
    <p:sldId id="324" r:id="rId11"/>
    <p:sldId id="304" r:id="rId12"/>
    <p:sldId id="305" r:id="rId13"/>
    <p:sldId id="306" r:id="rId14"/>
    <p:sldId id="295" r:id="rId15"/>
    <p:sldId id="307" r:id="rId16"/>
    <p:sldId id="318" r:id="rId17"/>
    <p:sldId id="297" r:id="rId18"/>
    <p:sldId id="311" r:id="rId19"/>
    <p:sldId id="322" r:id="rId20"/>
    <p:sldId id="309" r:id="rId21"/>
    <p:sldId id="323" r:id="rId22"/>
    <p:sldId id="320" r:id="rId23"/>
    <p:sldId id="312" r:id="rId24"/>
    <p:sldId id="313" r:id="rId25"/>
    <p:sldId id="314" r:id="rId26"/>
    <p:sldId id="315" r:id="rId27"/>
    <p:sldId id="316" r:id="rId28"/>
    <p:sldId id="317" r:id="rId29"/>
    <p:sldId id="321" r:id="rId30"/>
    <p:sldId id="296" r:id="rId31"/>
    <p:sldId id="310" r:id="rId32"/>
    <p:sldId id="292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Μεσαίο στυλ 2 - Έμφαση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Φωτεινό στυλ 1 - Έμφαση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83" autoAdjust="0"/>
    <p:restoredTop sz="86518" autoAdjust="0"/>
  </p:normalViewPr>
  <p:slideViewPr>
    <p:cSldViewPr snapToGrid="0">
      <p:cViewPr varScale="1">
        <p:scale>
          <a:sx n="99" d="100"/>
          <a:sy n="99" d="100"/>
        </p:scale>
        <p:origin x="44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2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8763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6946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2661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1607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292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688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4810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8154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2504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185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2395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7845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6539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5380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959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23198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88634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86714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01324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05117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3931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4" name="Google Shape;55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1838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9803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5039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5323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4446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199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Προσαρμοσμένη διάταξη">
  <p:cSld name="Προσαρμοσμένη διάταξη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Custom Layout">
  <p:cSld name="25_Custom Layou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27386" y="-55418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2" name="Google Shape;72;p10"/>
          <p:cNvPicPr preferRelativeResize="0"/>
          <p:nvPr/>
        </p:nvPicPr>
        <p:blipFill rotWithShape="1">
          <a:blip r:embed="rId3">
            <a:alphaModFix/>
          </a:blip>
          <a:srcRect b="18334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27386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18334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 userDrawn="1"/>
        </p:nvPicPr>
        <p:blipFill rotWithShape="1">
          <a:blip r:embed="rId3">
            <a:alphaModFix/>
          </a:blip>
          <a:srcRect l="29113" t="13460" r="32412" b="53353"/>
          <a:stretch/>
        </p:blipFill>
        <p:spPr>
          <a:xfrm flipH="1">
            <a:off x="-16809" y="-4038"/>
            <a:ext cx="12208809" cy="688206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93449" y="1164656"/>
            <a:ext cx="7195835" cy="83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600" b="1" dirty="0">
                <a:solidFill>
                  <a:schemeClr val="bg1"/>
                </a:solidFill>
              </a:rPr>
              <a:t>Wi-Fi Network Monitoring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600" b="1" dirty="0">
                <a:solidFill>
                  <a:schemeClr val="bg1"/>
                </a:solidFill>
              </a:rPr>
              <a:t>with GÉANT </a:t>
            </a:r>
            <a:r>
              <a:rPr lang="en-US" sz="3600" b="1" dirty="0" err="1">
                <a:solidFill>
                  <a:schemeClr val="bg1"/>
                </a:solidFill>
              </a:rPr>
              <a:t>WiFiMon</a:t>
            </a:r>
            <a:endParaRPr sz="36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57327" y="6154608"/>
            <a:ext cx="2427973" cy="42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4">
            <a:alphaModFix/>
          </a:blip>
          <a:srcRect b="-7428"/>
          <a:stretch/>
        </p:blipFill>
        <p:spPr>
          <a:xfrm>
            <a:off x="154876" y="68756"/>
            <a:ext cx="1432450" cy="87689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/>
        </p:nvSpPr>
        <p:spPr>
          <a:xfrm>
            <a:off x="84213" y="2517147"/>
            <a:ext cx="6163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Nikos Kostopoulos, NTUA</a:t>
            </a:r>
            <a:endParaRPr sz="2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8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Ph.D. Student / WiFiMon Team Member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(nkostopoulos@netmode.ntua.gr)</a:t>
            </a: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92901" y="4473676"/>
            <a:ext cx="5003270" cy="36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2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GRNOG 13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September 2022</a:t>
            </a:r>
            <a:endParaRPr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998895" y="1353031"/>
            <a:ext cx="80728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6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4" name="Google Shape;274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5" name="Google Shape;275;p39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Google Shape;276;p39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7" name="Google Shape;277;p39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8" name="Google Shape;278;p39"/>
          <p:cNvPicPr preferRelativeResize="0"/>
          <p:nvPr/>
        </p:nvPicPr>
        <p:blipFill rotWithShape="1">
          <a:blip r:embed="rId3">
            <a:alphaModFix/>
          </a:blip>
          <a:srcRect l="29113" t="13460" r="32412" b="53353"/>
          <a:stretch/>
        </p:blipFill>
        <p:spPr>
          <a:xfrm flipH="1">
            <a:off x="2" y="-24064"/>
            <a:ext cx="12208809" cy="688206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9"/>
          <p:cNvSpPr txBox="1"/>
          <p:nvPr/>
        </p:nvSpPr>
        <p:spPr>
          <a:xfrm>
            <a:off x="602957" y="1610230"/>
            <a:ext cx="6087103" cy="47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9"/>
          <p:cNvSpPr txBox="1"/>
          <p:nvPr/>
        </p:nvSpPr>
        <p:spPr>
          <a:xfrm>
            <a:off x="710585" y="5298689"/>
            <a:ext cx="2427973" cy="42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9"/>
          <p:cNvSpPr txBox="1"/>
          <p:nvPr userDrawn="1"/>
        </p:nvSpPr>
        <p:spPr>
          <a:xfrm>
            <a:off x="716240" y="2656840"/>
            <a:ext cx="5003271" cy="36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Homepage: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https://wiki.geant.org/display/WIF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lang="en-US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WiFiMon Mailing List: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wifimon-ops@lists.geant.org</a:t>
            </a:r>
            <a:endParaRPr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1622019" y="6108116"/>
            <a:ext cx="234815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GÉANT Association on behalf of the GN4 Phase 3 project (GN4-3).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research leading to these results has received funding from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European Union’s Horizon 2020 research and innovation programme under Grant Agreement No. 856726 (GN4-3).</a:t>
            </a:r>
            <a:endParaRPr sz="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349" y="6157486"/>
            <a:ext cx="568671" cy="36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9"/>
          <p:cNvPicPr preferRelativeResize="0"/>
          <p:nvPr/>
        </p:nvPicPr>
        <p:blipFill rotWithShape="1">
          <a:blip r:embed="rId5">
            <a:alphaModFix/>
          </a:blip>
          <a:srcRect b="-7428"/>
          <a:stretch/>
        </p:blipFill>
        <p:spPr>
          <a:xfrm>
            <a:off x="492121" y="255895"/>
            <a:ext cx="1432451" cy="8768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9.xml"/><Relationship Id="rId7" Type="http://schemas.openxmlformats.org/officeDocument/2006/relationships/hyperlink" Target="http://dl.ifip.org/db/conf/wons/wons2021/1570695031.pdf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6" Type="http://schemas.openxmlformats.org/officeDocument/2006/relationships/hyperlink" Target="https://wiki.geant.org/display/WIF/WiFiMon+Publications" TargetMode="External"/><Relationship Id="rId5" Type="http://schemas.openxmlformats.org/officeDocument/2006/relationships/hyperlink" Target="https://www.youtube.com/watch?v=VXQV2zWRKgo" TargetMode="External"/><Relationship Id="rId4" Type="http://schemas.openxmlformats.org/officeDocument/2006/relationships/hyperlink" Target="https://www.youtube.com/watch?v=9LuGlF6JSn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hyperlink" Target="https://github.com/librespeed/speedtest" TargetMode="External"/><Relationship Id="rId5" Type="http://schemas.openxmlformats.org/officeDocument/2006/relationships/hyperlink" Target="https://github.com/akamai/boomerang" TargetMode="External"/><Relationship Id="rId4" Type="http://schemas.openxmlformats.org/officeDocument/2006/relationships/hyperlink" Target="https://code.google.com/archive/p/nett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319804" y="10957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 Software Probes </a:t>
            </a:r>
            <a:r>
              <a:rPr lang="en-US" sz="3600" dirty="0"/>
              <a:t>(</a:t>
            </a:r>
            <a:r>
              <a:rPr lang="en-US" sz="3600" i="1" dirty="0"/>
              <a:t>WSP</a:t>
            </a:r>
            <a:r>
              <a:rPr lang="en-US" sz="3600" dirty="0"/>
              <a:t>s)</a:t>
            </a:r>
            <a:endParaRPr sz="3600" dirty="0"/>
          </a:p>
        </p:txBody>
      </p:sp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02D72B32-D633-4A52-8542-F8B48943E65D}"/>
              </a:ext>
            </a:extLst>
          </p:cNvPr>
          <p:cNvSpPr txBox="1">
            <a:spLocks/>
          </p:cNvSpPr>
          <p:nvPr/>
        </p:nvSpPr>
        <p:spPr>
          <a:xfrm>
            <a:off x="0" y="663118"/>
            <a:ext cx="11043138" cy="228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</a:rPr>
              <a:t>User devices </a:t>
            </a:r>
            <a:r>
              <a:rPr lang="en-US" sz="2400" dirty="0"/>
              <a:t>(laptops, smartphones, …)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Crowdsourced measurements triggered against the </a:t>
            </a:r>
            <a:r>
              <a:rPr lang="en-US" sz="2400" i="1" dirty="0"/>
              <a:t>WTS</a:t>
            </a:r>
            <a:r>
              <a:rPr lang="en-US" sz="2400" dirty="0"/>
              <a:t> when users visit a </a:t>
            </a:r>
            <a:r>
              <a:rPr lang="en-US" sz="2400" i="1" dirty="0"/>
              <a:t>WiFiMon</a:t>
            </a:r>
            <a:r>
              <a:rPr lang="en-US" sz="2400" dirty="0"/>
              <a:t>-enabled site (</a:t>
            </a:r>
            <a:r>
              <a:rPr lang="en-US" sz="2400" b="1" dirty="0">
                <a:solidFill>
                  <a:srgbClr val="FF0000"/>
                </a:solidFill>
              </a:rPr>
              <a:t>not triggered by end users themselves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No requirement for additional software within user devices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Repetitive measurements regulated via a cookie value (</a:t>
            </a:r>
            <a:r>
              <a:rPr lang="en-US" sz="2400" i="1" dirty="0"/>
              <a:t>WAS</a:t>
            </a:r>
            <a:r>
              <a:rPr lang="en-US" sz="2400" dirty="0"/>
              <a:t>/</a:t>
            </a:r>
            <a:r>
              <a:rPr lang="en-US" sz="2400" i="1" dirty="0"/>
              <a:t>WTS </a:t>
            </a:r>
            <a:r>
              <a:rPr lang="en-US" sz="2400" dirty="0"/>
              <a:t>not overloaded)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9BB80-A5C7-47CE-AE9B-CDF72F682F7B}"/>
              </a:ext>
            </a:extLst>
          </p:cNvPr>
          <p:cNvSpPr txBox="1"/>
          <p:nvPr/>
        </p:nvSpPr>
        <p:spPr>
          <a:xfrm>
            <a:off x="122221" y="3067487"/>
            <a:ext cx="7961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solidFill>
                  <a:srgbClr val="FF0000"/>
                </a:solidFill>
              </a:rPr>
              <a:t>Example</a:t>
            </a:r>
            <a:r>
              <a:rPr lang="en-US" sz="2400" b="1" i="1" dirty="0">
                <a:solidFill>
                  <a:srgbClr val="FF0000"/>
                </a:solidFill>
              </a:rPr>
              <a:t>: </a:t>
            </a:r>
            <a:r>
              <a:rPr lang="en-US" sz="2400" b="1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Lines for Akamai Boomerang test tool </a:t>
            </a:r>
          </a:p>
          <a:p>
            <a:r>
              <a:rPr lang="en-US" sz="24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(injected in a sample web site)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6BC287-BCB0-4723-877C-EC1A5C1FBB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6"/>
          <a:stretch/>
        </p:blipFill>
        <p:spPr>
          <a:xfrm>
            <a:off x="122221" y="4021338"/>
            <a:ext cx="10197436" cy="27270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609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319804" y="5933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 Hardware Probes</a:t>
            </a:r>
            <a:r>
              <a:rPr lang="en-US" sz="3600" dirty="0"/>
              <a:t> (</a:t>
            </a:r>
            <a:r>
              <a:rPr lang="en-US" sz="3600" i="1" dirty="0"/>
              <a:t>WHP</a:t>
            </a:r>
            <a:r>
              <a:rPr lang="en-US" sz="3600" dirty="0"/>
              <a:t>s)</a:t>
            </a:r>
            <a:endParaRPr sz="3600" dirty="0"/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7CD8E688-0DA5-4690-8B77-5ED02BCFE0F7}"/>
              </a:ext>
            </a:extLst>
          </p:cNvPr>
          <p:cNvSpPr txBox="1">
            <a:spLocks/>
          </p:cNvSpPr>
          <p:nvPr/>
        </p:nvSpPr>
        <p:spPr>
          <a:xfrm>
            <a:off x="144379" y="613852"/>
            <a:ext cx="11064240" cy="24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Wi-Fi performance measurements from </a:t>
            </a:r>
            <a:r>
              <a:rPr lang="en-US" sz="2400" b="1" dirty="0">
                <a:solidFill>
                  <a:srgbClr val="FF0000"/>
                </a:solidFill>
              </a:rPr>
              <a:t>fixed points </a:t>
            </a:r>
            <a:r>
              <a:rPr lang="en-US" sz="2400" dirty="0"/>
              <a:t>within the network </a:t>
            </a:r>
          </a:p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      (distance between </a:t>
            </a:r>
            <a:r>
              <a:rPr lang="en-US" sz="2400" i="1" dirty="0"/>
              <a:t>WHP</a:t>
            </a:r>
            <a:r>
              <a:rPr lang="en-US" sz="2400" dirty="0"/>
              <a:t>s and </a:t>
            </a:r>
            <a:r>
              <a:rPr lang="en-US" sz="2400" i="1" dirty="0"/>
              <a:t>AP</a:t>
            </a:r>
            <a:r>
              <a:rPr lang="en-US" sz="2400" dirty="0"/>
              <a:t>s</a:t>
            </a:r>
            <a:r>
              <a:rPr lang="en-US" sz="2400" i="1" dirty="0"/>
              <a:t> </a:t>
            </a:r>
            <a:r>
              <a:rPr lang="en-US" sz="2400" dirty="0"/>
              <a:t>is relatively constant)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Baseline throughput that complements crowdsourced measurements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ym typeface="Wingdings" panose="05000000000000000000" pitchFamily="2" charset="2"/>
              </a:rPr>
              <a:t>Performance measurements similar to </a:t>
            </a:r>
            <a:r>
              <a:rPr lang="en-US" sz="2400" i="1" dirty="0">
                <a:sym typeface="Wingdings" panose="05000000000000000000" pitchFamily="2" charset="2"/>
              </a:rPr>
              <a:t>WSP</a:t>
            </a:r>
            <a:r>
              <a:rPr lang="en-US" sz="2400" dirty="0">
                <a:sym typeface="Wingdings" panose="05000000000000000000" pitchFamily="2" charset="2"/>
              </a:rPr>
              <a:t>s (on predefined intervals)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ym typeface="Wingdings" panose="05000000000000000000" pitchFamily="2" charset="2"/>
              </a:rPr>
              <a:t>Additional data about monitored and nearby </a:t>
            </a:r>
            <a:r>
              <a:rPr lang="en-US" sz="2400" i="1" dirty="0">
                <a:sym typeface="Wingdings" panose="05000000000000000000" pitchFamily="2" charset="2"/>
              </a:rPr>
              <a:t>ESSID</a:t>
            </a:r>
            <a:r>
              <a:rPr lang="en-US" sz="2400" dirty="0">
                <a:sym typeface="Wingdings" panose="05000000000000000000" pitchFamily="2" charset="2"/>
              </a:rPr>
              <a:t>’s</a:t>
            </a:r>
          </a:p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      (</a:t>
            </a:r>
            <a:r>
              <a:rPr lang="en-US" sz="2400" i="1" dirty="0">
                <a:sym typeface="Wingdings" panose="05000000000000000000" pitchFamily="2" charset="2"/>
              </a:rPr>
              <a:t>AP</a:t>
            </a:r>
            <a:r>
              <a:rPr lang="en-US" sz="2400" dirty="0">
                <a:sym typeface="Wingdings" panose="05000000000000000000" pitchFamily="2" charset="2"/>
              </a:rPr>
              <a:t>s, signal strength, link quality, bit rate, TX power)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i="1" dirty="0">
                <a:sym typeface="Wingdings" panose="05000000000000000000" pitchFamily="2" charset="2"/>
              </a:rPr>
              <a:t>TWAMP</a:t>
            </a:r>
            <a:r>
              <a:rPr lang="en-US" sz="2400" dirty="0">
                <a:sym typeface="Wingdings" panose="05000000000000000000" pitchFamily="2" charset="2"/>
              </a:rPr>
              <a:t> Measurements, System data (memory, CPU utilization)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B8E50-AEE5-4473-B7C6-234A7DE07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52" y="3850780"/>
            <a:ext cx="9962010" cy="1232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5A74A-3EFE-4663-89E6-6A006E167D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34" t="5716" r="1992" b="6358"/>
          <a:stretch/>
        </p:blipFill>
        <p:spPr>
          <a:xfrm>
            <a:off x="6926344" y="4920500"/>
            <a:ext cx="3288060" cy="18856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51EF21-E467-48A4-8FEB-4A9C31C1DA0B}"/>
              </a:ext>
            </a:extLst>
          </p:cNvPr>
          <p:cNvSpPr txBox="1"/>
          <p:nvPr/>
        </p:nvSpPr>
        <p:spPr>
          <a:xfrm>
            <a:off x="144379" y="3419988"/>
            <a:ext cx="6886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Triggering measurements based on </a:t>
            </a:r>
            <a:r>
              <a:rPr lang="en-US" sz="2400" b="1" i="1" dirty="0">
                <a:solidFill>
                  <a:srgbClr val="FF0000"/>
                </a:solidFill>
              </a:rPr>
              <a:t>crontabs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6EB06-E965-4078-8916-06DB850E5E8E}"/>
              </a:ext>
            </a:extLst>
          </p:cNvPr>
          <p:cNvSpPr txBox="1"/>
          <p:nvPr/>
        </p:nvSpPr>
        <p:spPr>
          <a:xfrm>
            <a:off x="1105103" y="5632503"/>
            <a:ext cx="552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Tested for 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Raspberry Pi v3 </a:t>
            </a:r>
            <a:r>
              <a:rPr lang="en-US" sz="2400" b="1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v4</a:t>
            </a:r>
            <a:endParaRPr lang="en-US" sz="2400" b="1" dirty="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448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C38AE4-B3AD-4070-8A59-78D260449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325" y="497347"/>
            <a:ext cx="7408387" cy="5203510"/>
          </a:xfrm>
          <a:prstGeom prst="rect">
            <a:avLst/>
          </a:prstGeom>
        </p:spPr>
      </p:pic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7831" y="6654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 Analysis Server </a:t>
            </a:r>
            <a:r>
              <a:rPr lang="en-US" sz="3600" dirty="0"/>
              <a:t>(</a:t>
            </a:r>
            <a:r>
              <a:rPr lang="en-US" sz="3600" i="1" dirty="0"/>
              <a:t>WAS</a:t>
            </a:r>
            <a:r>
              <a:rPr lang="en-US" sz="3600" dirty="0"/>
              <a:t>)</a:t>
            </a:r>
            <a:endParaRPr sz="3600" dirty="0"/>
          </a:p>
        </p:txBody>
      </p:sp>
      <p:sp>
        <p:nvSpPr>
          <p:cNvPr id="10" name="Google Shape;296;p42">
            <a:extLst>
              <a:ext uri="{FF2B5EF4-FFF2-40B4-BE49-F238E27FC236}">
                <a16:creationId xmlns:a16="http://schemas.microsoft.com/office/drawing/2014/main" id="{98B85139-580B-4875-A4A9-7FE2BFE7BC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4137" y="5728068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i="1" dirty="0"/>
              <a:t>WAS</a:t>
            </a:r>
            <a:r>
              <a:rPr lang="en-US" b="1" dirty="0"/>
              <a:t> Modules:</a:t>
            </a:r>
          </a:p>
          <a:p>
            <a:pPr>
              <a:spcBef>
                <a:spcPts val="0"/>
              </a:spcBef>
            </a:pPr>
            <a:r>
              <a:rPr lang="en-US" sz="2400" b="1" i="1" dirty="0">
                <a:solidFill>
                  <a:srgbClr val="FF0000"/>
                </a:solidFill>
              </a:rPr>
              <a:t>WiFiMon Agent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Collects and processes the received monitoring data</a:t>
            </a:r>
          </a:p>
          <a:p>
            <a:pPr>
              <a:spcBef>
                <a:spcPts val="0"/>
              </a:spcBef>
            </a:pPr>
            <a:r>
              <a:rPr lang="en-US" sz="2400" b="1" i="1" dirty="0">
                <a:solidFill>
                  <a:srgbClr val="FF0000"/>
                </a:solidFill>
              </a:rPr>
              <a:t>WiFiMon User Interface 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i="1" dirty="0">
                <a:solidFill>
                  <a:srgbClr val="FF0000"/>
                </a:solidFill>
              </a:rPr>
              <a:t>UI</a:t>
            </a:r>
            <a:r>
              <a:rPr lang="en-US" sz="2400" b="1" dirty="0">
                <a:solidFill>
                  <a:srgbClr val="FF0000"/>
                </a:solidFill>
              </a:rPr>
              <a:t>):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Depicts the results of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2370549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7831" y="6654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 User Interface </a:t>
            </a:r>
            <a:r>
              <a:rPr lang="en-US" sz="3600" dirty="0"/>
              <a:t>(1)</a:t>
            </a:r>
            <a:endParaRPr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D77865-6A4E-47D5-851A-B2E932E56657}"/>
              </a:ext>
            </a:extLst>
          </p:cNvPr>
          <p:cNvSpPr txBox="1"/>
          <p:nvPr/>
        </p:nvSpPr>
        <p:spPr>
          <a:xfrm>
            <a:off x="3608553" y="6149255"/>
            <a:ext cx="4371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Results from 3 </a:t>
            </a:r>
            <a:r>
              <a:rPr lang="en-US" sz="2000" b="1" i="1" dirty="0">
                <a:solidFill>
                  <a:srgbClr val="FF0000"/>
                </a:solidFill>
              </a:rPr>
              <a:t>WHPs </a:t>
            </a:r>
            <a:r>
              <a:rPr lang="en-US" sz="2000" b="1" dirty="0">
                <a:solidFill>
                  <a:srgbClr val="FF0000"/>
                </a:solidFill>
              </a:rPr>
              <a:t>during a 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20473E-130B-4107-87B5-747C2E4E58F8}"/>
              </a:ext>
            </a:extLst>
          </p:cNvPr>
          <p:cNvSpPr txBox="1"/>
          <p:nvPr/>
        </p:nvSpPr>
        <p:spPr>
          <a:xfrm>
            <a:off x="3357602" y="866692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Results per </a:t>
            </a:r>
            <a:r>
              <a:rPr lang="en-US" sz="2000" b="1" i="1" dirty="0">
                <a:solidFill>
                  <a:srgbClr val="FF0000"/>
                </a:solidFill>
              </a:rPr>
              <a:t>WHP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202CF-DE58-41D8-BACD-A8CAFCEDFE39}"/>
              </a:ext>
            </a:extLst>
          </p:cNvPr>
          <p:cNvSpPr txBox="1"/>
          <p:nvPr/>
        </p:nvSpPr>
        <p:spPr>
          <a:xfrm>
            <a:off x="7294025" y="860822"/>
            <a:ext cx="2608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Aggregated 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7A89FF-9D03-6C2A-B821-3A6B07F30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00" y="1544989"/>
            <a:ext cx="9577137" cy="452613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3F99A2-CF99-4319-A79C-5FF0FD62ADE7}"/>
              </a:ext>
            </a:extLst>
          </p:cNvPr>
          <p:cNvCxnSpPr>
            <a:cxnSpLocks/>
          </p:cNvCxnSpPr>
          <p:nvPr/>
        </p:nvCxnSpPr>
        <p:spPr>
          <a:xfrm flipV="1">
            <a:off x="4209553" y="1294616"/>
            <a:ext cx="362447" cy="14293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71648D-7459-4DC5-9CF9-0DC3458BCA85}"/>
              </a:ext>
            </a:extLst>
          </p:cNvPr>
          <p:cNvCxnSpPr>
            <a:cxnSpLocks/>
          </p:cNvCxnSpPr>
          <p:nvPr/>
        </p:nvCxnSpPr>
        <p:spPr>
          <a:xfrm flipV="1">
            <a:off x="8527983" y="1266802"/>
            <a:ext cx="308009" cy="145714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766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7831" y="6654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 User Interface </a:t>
            </a:r>
            <a:r>
              <a:rPr lang="en-US" sz="3600" dirty="0"/>
              <a:t>(2)</a:t>
            </a:r>
            <a:endParaRPr sz="3600" dirty="0"/>
          </a:p>
        </p:txBody>
      </p:sp>
      <p:sp>
        <p:nvSpPr>
          <p:cNvPr id="10" name="Google Shape;296;p42">
            <a:extLst>
              <a:ext uri="{FF2B5EF4-FFF2-40B4-BE49-F238E27FC236}">
                <a16:creationId xmlns:a16="http://schemas.microsoft.com/office/drawing/2014/main" id="{7CD8E688-0DA5-4690-8B77-5ED02BCFE0F7}"/>
              </a:ext>
            </a:extLst>
          </p:cNvPr>
          <p:cNvSpPr txBox="1">
            <a:spLocks/>
          </p:cNvSpPr>
          <p:nvPr/>
        </p:nvSpPr>
        <p:spPr>
          <a:xfrm>
            <a:off x="160556" y="592081"/>
            <a:ext cx="11064240" cy="24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Dashboards available for: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Average values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Median values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Maximum values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Minimum values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95</a:t>
            </a:r>
            <a:r>
              <a:rPr lang="en-US" sz="2400" baseline="30000" dirty="0"/>
              <a:t>th</a:t>
            </a:r>
            <a:r>
              <a:rPr lang="en-US" sz="2400" dirty="0"/>
              <a:t> Percentile values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Depicting estimations of: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Download throughput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Upload throughput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HTTP ping Round Trip Time (RTT)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That may be: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Uncorrelated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Correlated with the available </a:t>
            </a:r>
            <a:r>
              <a:rPr lang="en-US" sz="2400" i="1" dirty="0"/>
              <a:t>AP</a:t>
            </a:r>
            <a:r>
              <a:rPr lang="en-US" sz="2400" dirty="0"/>
              <a:t>s</a:t>
            </a:r>
          </a:p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E202CF-DE58-41D8-BACD-A8CAFCEDFE39}"/>
              </a:ext>
            </a:extLst>
          </p:cNvPr>
          <p:cNvSpPr txBox="1"/>
          <p:nvPr/>
        </p:nvSpPr>
        <p:spPr>
          <a:xfrm>
            <a:off x="5936908" y="1103598"/>
            <a:ext cx="444865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Sources: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Crowdsourced measurements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Hardware Probe measurements</a:t>
            </a:r>
          </a:p>
        </p:txBody>
      </p:sp>
    </p:spTree>
    <p:extLst>
      <p:ext uri="{BB962C8B-B14F-4D97-AF65-F5344CB8AC3E}">
        <p14:creationId xmlns:p14="http://schemas.microsoft.com/office/powerpoint/2010/main" val="2263099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16FE8C-ABF5-46C0-B7F5-9AFA96327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37" y="5046287"/>
            <a:ext cx="10033348" cy="1779055"/>
          </a:xfrm>
          <a:prstGeom prst="rect">
            <a:avLst/>
          </a:prstGeom>
        </p:spPr>
      </p:pic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Correlation with </a:t>
            </a:r>
            <a:r>
              <a:rPr lang="en-US" sz="3600" i="1" dirty="0"/>
              <a:t>RADIUS</a:t>
            </a:r>
            <a:r>
              <a:rPr lang="en-US" sz="3600" dirty="0"/>
              <a:t>/</a:t>
            </a:r>
            <a:r>
              <a:rPr lang="en-US" sz="3600" i="1" dirty="0"/>
              <a:t>DHCP</a:t>
            </a:r>
            <a:r>
              <a:rPr lang="en-US" sz="3600" dirty="0"/>
              <a:t> Logs</a:t>
            </a:r>
            <a:endParaRPr sz="3600" dirty="0"/>
          </a:p>
        </p:txBody>
      </p:sp>
      <p:sp>
        <p:nvSpPr>
          <p:cNvPr id="296" name="Google Shape;296;p42"/>
          <p:cNvSpPr txBox="1">
            <a:spLocks noGrp="1"/>
          </p:cNvSpPr>
          <p:nvPr>
            <p:ph type="body" idx="1"/>
          </p:nvPr>
        </p:nvSpPr>
        <p:spPr>
          <a:xfrm>
            <a:off x="160950" y="2379987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buNone/>
            </a:pPr>
            <a:r>
              <a:rPr lang="en-US" b="1" dirty="0"/>
              <a:t>Correlation options: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With end user IP address (relying solely on </a:t>
            </a:r>
            <a:r>
              <a:rPr lang="en-US" sz="2400" i="1" dirty="0"/>
              <a:t>RADIUS</a:t>
            </a:r>
            <a:r>
              <a:rPr lang="en-US" sz="2400" dirty="0"/>
              <a:t> logs)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With end user MAC address (using both </a:t>
            </a:r>
            <a:r>
              <a:rPr lang="en-US" sz="2400" i="1" dirty="0"/>
              <a:t>RADIUS</a:t>
            </a:r>
            <a:r>
              <a:rPr lang="en-US" sz="2400" dirty="0"/>
              <a:t> and </a:t>
            </a:r>
            <a:r>
              <a:rPr lang="en-US" sz="2400" i="1" dirty="0"/>
              <a:t>DHCP</a:t>
            </a:r>
            <a:r>
              <a:rPr lang="en-US" sz="2400" dirty="0"/>
              <a:t> logs)</a:t>
            </a:r>
          </a:p>
        </p:txBody>
      </p:sp>
      <p:sp>
        <p:nvSpPr>
          <p:cNvPr id="7" name="Google Shape;296;p42">
            <a:extLst>
              <a:ext uri="{FF2B5EF4-FFF2-40B4-BE49-F238E27FC236}">
                <a16:creationId xmlns:a16="http://schemas.microsoft.com/office/drawing/2014/main" id="{F4C7FF15-30EE-446E-80DE-0ED1C47AFAFB}"/>
              </a:ext>
            </a:extLst>
          </p:cNvPr>
          <p:cNvSpPr txBox="1">
            <a:spLocks/>
          </p:cNvSpPr>
          <p:nvPr/>
        </p:nvSpPr>
        <p:spPr>
          <a:xfrm>
            <a:off x="160949" y="3772560"/>
            <a:ext cx="10612153" cy="76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buFont typeface="Arial"/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Personally Identifiable Information 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i="1" dirty="0">
                <a:solidFill>
                  <a:srgbClr val="FF0000"/>
                </a:solidFill>
              </a:rPr>
              <a:t>PII</a:t>
            </a:r>
            <a:r>
              <a:rPr lang="en-US" sz="2400" b="1" dirty="0">
                <a:solidFill>
                  <a:srgbClr val="FF0000"/>
                </a:solidFill>
              </a:rPr>
              <a:t>): </a:t>
            </a:r>
            <a:r>
              <a:rPr lang="en-US" sz="2400" dirty="0"/>
              <a:t>IP and MAC addresses are secured in transit using a TLS-encrypted channel and stored hashed in </a:t>
            </a:r>
            <a:r>
              <a:rPr lang="en-US" sz="2400" i="1" dirty="0"/>
              <a:t>WAS</a:t>
            </a:r>
            <a:r>
              <a:rPr lang="en-US" sz="2400" dirty="0"/>
              <a:t> (based on </a:t>
            </a:r>
            <a:r>
              <a:rPr lang="en-US" sz="2400" i="1" dirty="0"/>
              <a:t>X-Pack</a:t>
            </a:r>
            <a:r>
              <a:rPr lang="en-US" sz="2400" dirty="0"/>
              <a:t>)</a:t>
            </a:r>
          </a:p>
        </p:txBody>
      </p:sp>
      <p:sp>
        <p:nvSpPr>
          <p:cNvPr id="8" name="Google Shape;296;p42">
            <a:extLst>
              <a:ext uri="{FF2B5EF4-FFF2-40B4-BE49-F238E27FC236}">
                <a16:creationId xmlns:a16="http://schemas.microsoft.com/office/drawing/2014/main" id="{27295915-0C5E-4E4B-86D3-A86A5D3217FA}"/>
              </a:ext>
            </a:extLst>
          </p:cNvPr>
          <p:cNvSpPr txBox="1">
            <a:spLocks/>
          </p:cNvSpPr>
          <p:nvPr/>
        </p:nvSpPr>
        <p:spPr>
          <a:xfrm>
            <a:off x="160950" y="744807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dirty="0"/>
              <a:t>Logs are: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Extracted from </a:t>
            </a:r>
            <a:r>
              <a:rPr lang="en-US" sz="2400" i="1" dirty="0"/>
              <a:t>RADIUS</a:t>
            </a:r>
            <a:r>
              <a:rPr lang="en-US" sz="2400" dirty="0"/>
              <a:t>/</a:t>
            </a:r>
            <a:r>
              <a:rPr lang="en-US" sz="2400" i="1" dirty="0"/>
              <a:t>DHCP</a:t>
            </a:r>
            <a:r>
              <a:rPr lang="en-US" sz="2400" dirty="0"/>
              <a:t> servers using </a:t>
            </a:r>
            <a:r>
              <a:rPr lang="en-US" sz="2400" b="1" i="1" dirty="0" err="1">
                <a:solidFill>
                  <a:srgbClr val="FF0000"/>
                </a:solidFill>
              </a:rPr>
              <a:t>Filebeat</a:t>
            </a:r>
            <a:endParaRPr lang="en-US" sz="2400" b="1" i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/>
              <a:t>Processed and transformed by </a:t>
            </a:r>
            <a:r>
              <a:rPr lang="en-US" sz="2400" b="1" i="1" dirty="0">
                <a:solidFill>
                  <a:srgbClr val="FF0000"/>
                </a:solidFill>
              </a:rPr>
              <a:t>Logstash</a:t>
            </a:r>
            <a:r>
              <a:rPr lang="en-US" sz="2400" dirty="0"/>
              <a:t> in </a:t>
            </a:r>
            <a:r>
              <a:rPr lang="en-US" sz="2400" i="1" dirty="0"/>
              <a:t>WAS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Stored in </a:t>
            </a:r>
            <a:r>
              <a:rPr lang="en-US" sz="2400" b="1" i="1" dirty="0">
                <a:solidFill>
                  <a:srgbClr val="FF0000"/>
                </a:solidFill>
              </a:rPr>
              <a:t>Elasticsearch</a:t>
            </a:r>
            <a:r>
              <a:rPr lang="en-US" sz="2400" dirty="0"/>
              <a:t> of </a:t>
            </a:r>
            <a:r>
              <a:rPr lang="en-US" sz="2400" i="1" dirty="0"/>
              <a:t>WAS</a:t>
            </a:r>
          </a:p>
        </p:txBody>
      </p:sp>
      <p:sp>
        <p:nvSpPr>
          <p:cNvPr id="9" name="Google Shape;296;p42">
            <a:extLst>
              <a:ext uri="{FF2B5EF4-FFF2-40B4-BE49-F238E27FC236}">
                <a16:creationId xmlns:a16="http://schemas.microsoft.com/office/drawing/2014/main" id="{548A8AC9-B7E2-4EDB-BD4A-930C8283C4B3}"/>
              </a:ext>
            </a:extLst>
          </p:cNvPr>
          <p:cNvSpPr txBox="1">
            <a:spLocks/>
          </p:cNvSpPr>
          <p:nvPr/>
        </p:nvSpPr>
        <p:spPr>
          <a:xfrm>
            <a:off x="160950" y="4535868"/>
            <a:ext cx="10385964" cy="423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buFont typeface="Arial"/>
              <a:buNone/>
            </a:pPr>
            <a:r>
              <a:rPr lang="en-US" sz="2400" dirty="0">
                <a:sym typeface="Wingdings" panose="05000000000000000000" pitchFamily="2" charset="2"/>
              </a:rPr>
              <a:t> Correlation comparisons are performed on hashed strings.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0677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98530" y="17806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Other Features of </a:t>
            </a:r>
            <a:r>
              <a:rPr lang="en-US" sz="3600" i="1" dirty="0" err="1"/>
              <a:t>WiFiMon</a:t>
            </a:r>
            <a:endParaRPr sz="3600" i="1" dirty="0"/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ADA8312D-C784-4270-858C-D85505A732F8}"/>
              </a:ext>
            </a:extLst>
          </p:cNvPr>
          <p:cNvSpPr txBox="1">
            <a:spLocks/>
          </p:cNvSpPr>
          <p:nvPr/>
        </p:nvSpPr>
        <p:spPr>
          <a:xfrm>
            <a:off x="198530" y="708260"/>
            <a:ext cx="10457347" cy="61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b="1" dirty="0"/>
              <a:t>Notification of </a:t>
            </a:r>
            <a:r>
              <a:rPr lang="en-US" sz="2400" b="1" i="1" dirty="0"/>
              <a:t>WiFiMon</a:t>
            </a:r>
            <a:r>
              <a:rPr lang="en-US" sz="2400" b="1" dirty="0"/>
              <a:t> version updates</a:t>
            </a:r>
          </a:p>
          <a:p>
            <a:pPr marL="50800" indent="0" algn="just">
              <a:spcBef>
                <a:spcPts val="0"/>
              </a:spcBef>
              <a:buNone/>
            </a:pPr>
            <a:r>
              <a:rPr lang="en-US" sz="2400" dirty="0"/>
              <a:t>      - </a:t>
            </a:r>
            <a:r>
              <a:rPr lang="en-US" sz="2400" i="1" dirty="0" err="1"/>
              <a:t>WiFiMon</a:t>
            </a:r>
            <a:r>
              <a:rPr lang="en-US" sz="2400" dirty="0"/>
              <a:t> Users are informed of new versions from the UI</a:t>
            </a:r>
          </a:p>
          <a:p>
            <a:pPr marL="50800" indent="0" algn="just">
              <a:spcBef>
                <a:spcPts val="0"/>
              </a:spcBef>
              <a:buNone/>
            </a:pPr>
            <a:r>
              <a:rPr lang="en-US" sz="2400" dirty="0"/>
              <a:t>      - Enables monitoring </a:t>
            </a:r>
            <a:r>
              <a:rPr lang="en-US" sz="2400" i="1" dirty="0"/>
              <a:t>WiFiMon</a:t>
            </a:r>
            <a:r>
              <a:rPr lang="en-US" sz="2400" dirty="0"/>
              <a:t> utilization (optional feature)</a:t>
            </a:r>
          </a:p>
          <a:p>
            <a:pPr marL="50800" indent="0" algn="just">
              <a:spcBef>
                <a:spcPts val="0"/>
              </a:spcBef>
              <a:buNone/>
            </a:pPr>
            <a:endParaRPr lang="en-US" sz="2400" dirty="0"/>
          </a:p>
          <a:p>
            <a:pPr algn="just">
              <a:spcBef>
                <a:spcPts val="0"/>
              </a:spcBef>
            </a:pPr>
            <a:r>
              <a:rPr lang="en-US" sz="2400" b="1" dirty="0"/>
              <a:t>Log Exporter specifically designed for </a:t>
            </a:r>
            <a:r>
              <a:rPr lang="en-US" sz="2400" b="1" i="1" dirty="0" err="1"/>
              <a:t>eduroam</a:t>
            </a:r>
            <a:endParaRPr lang="en-US" sz="2400" b="1" i="1" dirty="0"/>
          </a:p>
          <a:p>
            <a:pPr marL="50800" indent="0" algn="just">
              <a:spcBef>
                <a:spcPts val="0"/>
              </a:spcBef>
              <a:buNone/>
            </a:pPr>
            <a:r>
              <a:rPr lang="en-US" sz="2400" dirty="0"/>
              <a:t>      - </a:t>
            </a:r>
            <a:r>
              <a:rPr lang="en-US" sz="2400" i="1" dirty="0"/>
              <a:t>WHP</a:t>
            </a:r>
            <a:r>
              <a:rPr lang="en-US" sz="2400" dirty="0"/>
              <a:t> data exported towards the JSON collector of </a:t>
            </a:r>
            <a:r>
              <a:rPr lang="en-US" sz="2400" i="1" dirty="0" err="1"/>
              <a:t>eduroam</a:t>
            </a:r>
            <a:r>
              <a:rPr lang="en-US" sz="2400" i="1" dirty="0"/>
              <a:t> </a:t>
            </a:r>
            <a:r>
              <a:rPr lang="en-US" sz="2400" dirty="0"/>
              <a:t>(optional)</a:t>
            </a:r>
          </a:p>
          <a:p>
            <a:pPr marL="50800" indent="0" algn="just">
              <a:spcBef>
                <a:spcPts val="0"/>
              </a:spcBef>
              <a:buNone/>
            </a:pPr>
            <a:r>
              <a:rPr lang="en-US" sz="2400" dirty="0"/>
              <a:t>      - May be used with any JSON collector</a:t>
            </a:r>
          </a:p>
          <a:p>
            <a:pPr marL="50800" indent="0" algn="just">
              <a:spcBef>
                <a:spcPts val="0"/>
              </a:spcBef>
              <a:buNone/>
            </a:pPr>
            <a:endParaRPr lang="en-US" sz="2400" dirty="0"/>
          </a:p>
          <a:p>
            <a:pPr algn="just">
              <a:spcBef>
                <a:spcPts val="0"/>
              </a:spcBef>
            </a:pPr>
            <a:r>
              <a:rPr lang="en-US" sz="2400" b="1" i="1" dirty="0"/>
              <a:t>WTS</a:t>
            </a:r>
            <a:r>
              <a:rPr lang="en-US" sz="2400" b="1" dirty="0"/>
              <a:t> location information</a:t>
            </a:r>
          </a:p>
          <a:p>
            <a:pPr marL="50800" indent="0" algn="just">
              <a:spcBef>
                <a:spcPts val="0"/>
              </a:spcBef>
              <a:buNone/>
            </a:pPr>
            <a:r>
              <a:rPr lang="en-US" sz="2400" dirty="0"/>
              <a:t>      - Facilitates using multiple </a:t>
            </a:r>
            <a:r>
              <a:rPr lang="en-US" sz="2400" i="1" dirty="0"/>
              <a:t>WTS</a:t>
            </a:r>
            <a:r>
              <a:rPr lang="en-US" sz="2400" dirty="0"/>
              <a:t> instances</a:t>
            </a:r>
          </a:p>
          <a:p>
            <a:pPr marL="50800" indent="0" algn="just">
              <a:spcBef>
                <a:spcPts val="0"/>
              </a:spcBef>
              <a:buNone/>
            </a:pPr>
            <a:r>
              <a:rPr lang="en-US" sz="2400" dirty="0"/>
              <a:t>      - Monitoring multiple sites with a single </a:t>
            </a:r>
            <a:r>
              <a:rPr lang="en-US" sz="2400" i="1" dirty="0"/>
              <a:t>WAS</a:t>
            </a:r>
          </a:p>
          <a:p>
            <a:pPr marL="50800" indent="0" algn="just">
              <a:spcBef>
                <a:spcPts val="0"/>
              </a:spcBef>
              <a:buNone/>
            </a:pPr>
            <a:endParaRPr lang="en-US" sz="2400" i="1" dirty="0"/>
          </a:p>
          <a:p>
            <a:pPr algn="just">
              <a:spcBef>
                <a:spcPts val="0"/>
              </a:spcBef>
            </a:pPr>
            <a:r>
              <a:rPr lang="en-US" sz="2400" b="1" i="1" dirty="0"/>
              <a:t>IPv6 </a:t>
            </a:r>
            <a:r>
              <a:rPr lang="en-US" sz="2400" b="1" dirty="0"/>
              <a:t>Support</a:t>
            </a:r>
          </a:p>
          <a:p>
            <a:pPr marL="50800" indent="0" algn="just">
              <a:spcBef>
                <a:spcPts val="0"/>
              </a:spcBef>
              <a:buNone/>
            </a:pPr>
            <a:endParaRPr lang="en-US" sz="2400" i="1" dirty="0"/>
          </a:p>
          <a:p>
            <a:pPr marL="50800" indent="0" algn="just">
              <a:spcBef>
                <a:spcPts val="0"/>
              </a:spcBef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Currently Tested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</a:p>
          <a:p>
            <a:pPr algn="just">
              <a:spcBef>
                <a:spcPts val="0"/>
              </a:spcBef>
            </a:pPr>
            <a:r>
              <a:rPr lang="en-US" sz="2400" i="1" dirty="0"/>
              <a:t>TWAMP </a:t>
            </a:r>
            <a:r>
              <a:rPr lang="en-US" sz="2400" dirty="0"/>
              <a:t>measurements from </a:t>
            </a:r>
            <a:r>
              <a:rPr lang="en-US" sz="2400" i="1" dirty="0"/>
              <a:t>WHP</a:t>
            </a:r>
            <a:r>
              <a:rPr lang="en-US" sz="2400" dirty="0"/>
              <a:t>s to complement performance data</a:t>
            </a:r>
          </a:p>
          <a:p>
            <a:pPr algn="just">
              <a:spcBef>
                <a:spcPts val="0"/>
              </a:spcBef>
            </a:pPr>
            <a:r>
              <a:rPr lang="en-US" sz="2400" dirty="0"/>
              <a:t>End user number approximation</a:t>
            </a:r>
          </a:p>
          <a:p>
            <a:pPr algn="just">
              <a:spcBef>
                <a:spcPts val="0"/>
              </a:spcBef>
            </a:pPr>
            <a:r>
              <a:rPr lang="en-US" sz="2400" dirty="0"/>
              <a:t>Jitter measurements from </a:t>
            </a:r>
            <a:r>
              <a:rPr lang="en-US" sz="2400" i="1" dirty="0" err="1"/>
              <a:t>LibreSpeed</a:t>
            </a:r>
            <a:endParaRPr lang="en-US" sz="2400" i="1" dirty="0"/>
          </a:p>
          <a:p>
            <a:pPr algn="just">
              <a:spcBef>
                <a:spcPts val="0"/>
              </a:spcBef>
            </a:pPr>
            <a:endParaRPr lang="en-US" sz="2400" i="1" dirty="0"/>
          </a:p>
          <a:p>
            <a:pPr algn="just">
              <a:spcBef>
                <a:spcPts val="0"/>
              </a:spcBef>
            </a:pPr>
            <a:endParaRPr lang="en-US" sz="2400" dirty="0"/>
          </a:p>
          <a:p>
            <a:pPr marL="50800" indent="0" algn="just">
              <a:spcBef>
                <a:spcPts val="0"/>
              </a:spcBef>
              <a:buNone/>
            </a:pPr>
            <a:endParaRPr lang="en-US" sz="24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1375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4465730" y="2622512"/>
            <a:ext cx="3067185" cy="51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i="1" dirty="0"/>
              <a:t>Installation</a:t>
            </a:r>
            <a:endParaRPr sz="44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7354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 Installation</a:t>
            </a:r>
            <a:endParaRPr sz="3600" i="1" dirty="0"/>
          </a:p>
        </p:txBody>
      </p:sp>
      <p:sp>
        <p:nvSpPr>
          <p:cNvPr id="10" name="Google Shape;296;p42">
            <a:extLst>
              <a:ext uri="{FF2B5EF4-FFF2-40B4-BE49-F238E27FC236}">
                <a16:creationId xmlns:a16="http://schemas.microsoft.com/office/drawing/2014/main" id="{1D2EEF75-75EA-4CF1-976B-051A01C964A4}"/>
              </a:ext>
            </a:extLst>
          </p:cNvPr>
          <p:cNvSpPr txBox="1">
            <a:spLocks/>
          </p:cNvSpPr>
          <p:nvPr/>
        </p:nvSpPr>
        <p:spPr>
          <a:xfrm>
            <a:off x="160949" y="941204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Institutions install all components </a:t>
            </a:r>
            <a:r>
              <a:rPr lang="en-US" sz="2400" b="1" dirty="0">
                <a:solidFill>
                  <a:srgbClr val="FF0000"/>
                </a:solidFill>
              </a:rPr>
              <a:t>within their premises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</a:t>
            </a:r>
            <a:r>
              <a:rPr lang="en-US" sz="2400" b="1" dirty="0"/>
              <a:t>Ansible playbook </a:t>
            </a:r>
            <a:r>
              <a:rPr lang="en-US" sz="2400" dirty="0"/>
              <a:t>for </a:t>
            </a:r>
            <a:r>
              <a:rPr lang="en-US" sz="2400" b="1" i="1" dirty="0"/>
              <a:t>WAS</a:t>
            </a:r>
            <a:r>
              <a:rPr lang="en-US" sz="2400" dirty="0"/>
              <a:t> automated installation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Manual installation for </a:t>
            </a:r>
            <a:r>
              <a:rPr lang="en-US" sz="2400" i="1" dirty="0"/>
              <a:t>WTS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All data stay within the institution premises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Support from </a:t>
            </a:r>
            <a:r>
              <a:rPr lang="en-US" sz="2400" i="1" dirty="0"/>
              <a:t>WiFiMon</a:t>
            </a:r>
            <a:r>
              <a:rPr lang="en-US" sz="2400" dirty="0"/>
              <a:t> team for all components</a:t>
            </a:r>
          </a:p>
        </p:txBody>
      </p:sp>
      <p:sp>
        <p:nvSpPr>
          <p:cNvPr id="11" name="Google Shape;296;p42">
            <a:extLst>
              <a:ext uri="{FF2B5EF4-FFF2-40B4-BE49-F238E27FC236}">
                <a16:creationId xmlns:a16="http://schemas.microsoft.com/office/drawing/2014/main" id="{008CD703-81CC-43C1-9C81-1CC2AF4B6A06}"/>
              </a:ext>
            </a:extLst>
          </p:cNvPr>
          <p:cNvSpPr txBox="1">
            <a:spLocks/>
          </p:cNvSpPr>
          <p:nvPr/>
        </p:nvSpPr>
        <p:spPr>
          <a:xfrm>
            <a:off x="1874039" y="6032905"/>
            <a:ext cx="8181511" cy="41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i="1" dirty="0">
                <a:solidFill>
                  <a:srgbClr val="FF0000"/>
                </a:solidFill>
              </a:rPr>
              <a:t>Manual WAS installation: </a:t>
            </a:r>
            <a:r>
              <a:rPr lang="en-US" sz="2400" dirty="0"/>
              <a:t>Abandoned by </a:t>
            </a:r>
            <a:r>
              <a:rPr lang="en-US" sz="2400" i="1" dirty="0"/>
              <a:t>WiFiMon</a:t>
            </a:r>
          </a:p>
        </p:txBody>
      </p:sp>
      <p:sp>
        <p:nvSpPr>
          <p:cNvPr id="12" name="Google Shape;296;p42">
            <a:extLst>
              <a:ext uri="{FF2B5EF4-FFF2-40B4-BE49-F238E27FC236}">
                <a16:creationId xmlns:a16="http://schemas.microsoft.com/office/drawing/2014/main" id="{EE3E0737-F825-4A0F-B7FF-212CB389A7B8}"/>
              </a:ext>
            </a:extLst>
          </p:cNvPr>
          <p:cNvSpPr txBox="1">
            <a:spLocks/>
          </p:cNvSpPr>
          <p:nvPr/>
        </p:nvSpPr>
        <p:spPr>
          <a:xfrm>
            <a:off x="160949" y="3386321"/>
            <a:ext cx="9321987" cy="1676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b="1" i="1" dirty="0" err="1">
                <a:solidFill>
                  <a:srgbClr val="FF0000"/>
                </a:solidFill>
              </a:rPr>
              <a:t>NMaaS</a:t>
            </a:r>
            <a:r>
              <a:rPr lang="en-US" sz="2400" dirty="0"/>
              <a:t> (more appropriate for testing/trying </a:t>
            </a:r>
            <a:r>
              <a:rPr lang="en-US" sz="2400" i="1" dirty="0"/>
              <a:t>WiFiMon</a:t>
            </a:r>
            <a:r>
              <a:rPr lang="en-US" sz="2400" dirty="0"/>
              <a:t>)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Another </a:t>
            </a:r>
            <a:r>
              <a:rPr lang="en-US" sz="2400" i="1" dirty="0"/>
              <a:t>GÉANT</a:t>
            </a:r>
            <a:r>
              <a:rPr lang="en-US" sz="2400" dirty="0"/>
              <a:t> Service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</a:t>
            </a:r>
            <a:r>
              <a:rPr lang="en-US" sz="2400" i="1" dirty="0"/>
              <a:t>WiFiMon</a:t>
            </a:r>
            <a:r>
              <a:rPr lang="en-US" sz="2400" dirty="0"/>
              <a:t> </a:t>
            </a:r>
            <a:r>
              <a:rPr lang="en-US" sz="2400" i="1" dirty="0"/>
              <a:t>WAS</a:t>
            </a:r>
            <a:r>
              <a:rPr lang="en-US" sz="2400" dirty="0"/>
              <a:t> instance deployed on </a:t>
            </a:r>
            <a:r>
              <a:rPr lang="en-US" sz="2400" i="1" dirty="0" err="1"/>
              <a:t>NMaaS</a:t>
            </a:r>
            <a:endParaRPr lang="en-US" sz="2400" dirty="0"/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</a:t>
            </a:r>
            <a:r>
              <a:rPr lang="en-US" sz="2400" i="1" dirty="0"/>
              <a:t>WTS</a:t>
            </a:r>
            <a:r>
              <a:rPr lang="en-US" sz="2400" dirty="0"/>
              <a:t> installation still required by institutions 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  </a:t>
            </a:r>
            <a:r>
              <a:rPr lang="en-US" sz="2400" b="1" dirty="0"/>
              <a:t>(</a:t>
            </a:r>
            <a:r>
              <a:rPr lang="en-US" sz="2400" b="1" i="1" dirty="0"/>
              <a:t>should be close to the monitored network</a:t>
            </a:r>
            <a:r>
              <a:rPr lang="en-US" sz="2400" b="1" dirty="0"/>
              <a:t>)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Support from </a:t>
            </a:r>
            <a:r>
              <a:rPr lang="en-US" sz="2400" i="1" dirty="0"/>
              <a:t>WiFiMon</a:t>
            </a:r>
            <a:r>
              <a:rPr lang="en-US" sz="2400" dirty="0"/>
              <a:t> team for interfacing 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i="1" dirty="0"/>
              <a:t>        WTS</a:t>
            </a:r>
            <a:r>
              <a:rPr lang="en-US" sz="2400" dirty="0"/>
              <a:t> and </a:t>
            </a:r>
            <a:r>
              <a:rPr lang="en-US" sz="2400" i="1" dirty="0" err="1"/>
              <a:t>Dockerized</a:t>
            </a:r>
            <a:r>
              <a:rPr lang="en-US" sz="2400" i="1" dirty="0"/>
              <a:t> WAS</a:t>
            </a:r>
            <a:r>
              <a:rPr lang="en-US" sz="2400" dirty="0"/>
              <a:t> on </a:t>
            </a:r>
            <a:r>
              <a:rPr lang="en-US" sz="2400" i="1" dirty="0" err="1"/>
              <a:t>NMaaS</a:t>
            </a:r>
            <a:endParaRPr lang="en-US" sz="24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7C85F-25C4-49C2-A52F-4B28EE4E0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425" y="2638734"/>
            <a:ext cx="2399547" cy="2278706"/>
          </a:xfrm>
          <a:prstGeom prst="rect">
            <a:avLst/>
          </a:prstGeom>
        </p:spPr>
      </p:pic>
      <p:sp>
        <p:nvSpPr>
          <p:cNvPr id="16" name="Google Shape;296;p42">
            <a:extLst>
              <a:ext uri="{FF2B5EF4-FFF2-40B4-BE49-F238E27FC236}">
                <a16:creationId xmlns:a16="http://schemas.microsoft.com/office/drawing/2014/main" id="{EE56ACB7-8398-4F02-91BF-ADBF190E711C}"/>
              </a:ext>
            </a:extLst>
          </p:cNvPr>
          <p:cNvSpPr txBox="1">
            <a:spLocks/>
          </p:cNvSpPr>
          <p:nvPr/>
        </p:nvSpPr>
        <p:spPr>
          <a:xfrm>
            <a:off x="8393593" y="2129228"/>
            <a:ext cx="2711210" cy="50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i="1" dirty="0" err="1">
                <a:solidFill>
                  <a:srgbClr val="FF0000"/>
                </a:solidFill>
              </a:rPr>
              <a:t>NMaaS</a:t>
            </a:r>
            <a:r>
              <a:rPr lang="en-US" b="1" i="1" dirty="0">
                <a:solidFill>
                  <a:srgbClr val="FF0000"/>
                </a:solidFill>
              </a:rPr>
              <a:t> Portfolio</a:t>
            </a:r>
            <a:endParaRPr lang="en-US" b="1" dirty="0"/>
          </a:p>
        </p:txBody>
      </p:sp>
      <p:sp>
        <p:nvSpPr>
          <p:cNvPr id="17" name="Google Shape;296;p42">
            <a:extLst>
              <a:ext uri="{FF2B5EF4-FFF2-40B4-BE49-F238E27FC236}">
                <a16:creationId xmlns:a16="http://schemas.microsoft.com/office/drawing/2014/main" id="{4754D2F9-D092-4939-9C49-D8CB1AA11FA5}"/>
              </a:ext>
            </a:extLst>
          </p:cNvPr>
          <p:cNvSpPr txBox="1">
            <a:spLocks/>
          </p:cNvSpPr>
          <p:nvPr/>
        </p:nvSpPr>
        <p:spPr>
          <a:xfrm>
            <a:off x="160950" y="699869"/>
            <a:ext cx="9321987" cy="619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dirty="0"/>
              <a:t>Options:</a:t>
            </a:r>
          </a:p>
        </p:txBody>
      </p:sp>
      <p:sp>
        <p:nvSpPr>
          <p:cNvPr id="18" name="Google Shape;296;p42">
            <a:extLst>
              <a:ext uri="{FF2B5EF4-FFF2-40B4-BE49-F238E27FC236}">
                <a16:creationId xmlns:a16="http://schemas.microsoft.com/office/drawing/2014/main" id="{1F4213AA-0D15-4D1F-AB4E-7EA0F19180C3}"/>
              </a:ext>
            </a:extLst>
          </p:cNvPr>
          <p:cNvSpPr txBox="1">
            <a:spLocks/>
          </p:cNvSpPr>
          <p:nvPr/>
        </p:nvSpPr>
        <p:spPr>
          <a:xfrm>
            <a:off x="5853515" y="289908"/>
            <a:ext cx="5095457" cy="50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i="1" dirty="0">
                <a:solidFill>
                  <a:srgbClr val="FF0000"/>
                </a:solidFill>
              </a:rPr>
              <a:t>GÉANT Service </a:t>
            </a:r>
            <a:r>
              <a:rPr lang="en-US" b="1" i="1" dirty="0">
                <a:solidFill>
                  <a:schemeClr val="tx1"/>
                </a:solidFill>
              </a:rPr>
              <a:t>since</a:t>
            </a:r>
            <a:r>
              <a:rPr lang="en-US" b="1" i="1" dirty="0">
                <a:solidFill>
                  <a:srgbClr val="FF0000"/>
                </a:solidFill>
              </a:rPr>
              <a:t> 2020!</a:t>
            </a: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6809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269807" y="224036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 err="1"/>
              <a:t>Ansible</a:t>
            </a:r>
            <a:r>
              <a:rPr lang="en-US" sz="3600" i="1" dirty="0"/>
              <a:t> WAS Installation</a:t>
            </a:r>
            <a:endParaRPr sz="3600" i="1" dirty="0"/>
          </a:p>
        </p:txBody>
      </p:sp>
      <p:sp>
        <p:nvSpPr>
          <p:cNvPr id="13" name="Google Shape;296;p42">
            <a:extLst>
              <a:ext uri="{FF2B5EF4-FFF2-40B4-BE49-F238E27FC236}">
                <a16:creationId xmlns:a16="http://schemas.microsoft.com/office/drawing/2014/main" id="{4754D2F9-D092-4939-9C49-D8CB1AA11FA5}"/>
              </a:ext>
            </a:extLst>
          </p:cNvPr>
          <p:cNvSpPr txBox="1">
            <a:spLocks/>
          </p:cNvSpPr>
          <p:nvPr/>
        </p:nvSpPr>
        <p:spPr>
          <a:xfrm>
            <a:off x="11826" y="1024058"/>
            <a:ext cx="9321987" cy="619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dirty="0"/>
              <a:t>Specs (minimum/recommended):</a:t>
            </a:r>
          </a:p>
        </p:txBody>
      </p:sp>
      <p:sp>
        <p:nvSpPr>
          <p:cNvPr id="14" name="Google Shape;296;p42">
            <a:extLst>
              <a:ext uri="{FF2B5EF4-FFF2-40B4-BE49-F238E27FC236}">
                <a16:creationId xmlns:a16="http://schemas.microsoft.com/office/drawing/2014/main" id="{1D2EEF75-75EA-4CF1-976B-051A01C964A4}"/>
              </a:ext>
            </a:extLst>
          </p:cNvPr>
          <p:cNvSpPr txBox="1">
            <a:spLocks/>
          </p:cNvSpPr>
          <p:nvPr/>
        </p:nvSpPr>
        <p:spPr>
          <a:xfrm>
            <a:off x="287247" y="1512490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dirty="0"/>
              <a:t>4 CPU cores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8 GB / 16 GB RAM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10 GB / 50 GB Free Space  </a:t>
            </a:r>
          </a:p>
        </p:txBody>
      </p:sp>
      <p:sp>
        <p:nvSpPr>
          <p:cNvPr id="15" name="Google Shape;296;p42">
            <a:extLst>
              <a:ext uri="{FF2B5EF4-FFF2-40B4-BE49-F238E27FC236}">
                <a16:creationId xmlns:a16="http://schemas.microsoft.com/office/drawing/2014/main" id="{4754D2F9-D092-4939-9C49-D8CB1AA11FA5}"/>
              </a:ext>
            </a:extLst>
          </p:cNvPr>
          <p:cNvSpPr txBox="1">
            <a:spLocks/>
          </p:cNvSpPr>
          <p:nvPr/>
        </p:nvSpPr>
        <p:spPr>
          <a:xfrm>
            <a:off x="6597683" y="1027939"/>
            <a:ext cx="9321987" cy="619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dirty="0"/>
              <a:t>Operating Systems Tested:</a:t>
            </a:r>
          </a:p>
        </p:txBody>
      </p:sp>
      <p:sp>
        <p:nvSpPr>
          <p:cNvPr id="19" name="Google Shape;296;p42">
            <a:extLst>
              <a:ext uri="{FF2B5EF4-FFF2-40B4-BE49-F238E27FC236}">
                <a16:creationId xmlns:a16="http://schemas.microsoft.com/office/drawing/2014/main" id="{1D2EEF75-75EA-4CF1-976B-051A01C964A4}"/>
              </a:ext>
            </a:extLst>
          </p:cNvPr>
          <p:cNvSpPr txBox="1">
            <a:spLocks/>
          </p:cNvSpPr>
          <p:nvPr/>
        </p:nvSpPr>
        <p:spPr>
          <a:xfrm>
            <a:off x="6883990" y="1488395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dirty="0" err="1"/>
              <a:t>Debian</a:t>
            </a:r>
            <a:r>
              <a:rPr lang="en-US" sz="2400" dirty="0"/>
              <a:t> 10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Debian</a:t>
            </a:r>
            <a:r>
              <a:rPr lang="en-US" sz="2400" dirty="0"/>
              <a:t> 11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Ubuntu 18.04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Ubuntu 20.04</a:t>
            </a:r>
          </a:p>
        </p:txBody>
      </p:sp>
      <p:sp>
        <p:nvSpPr>
          <p:cNvPr id="20" name="Google Shape;296;p42">
            <a:extLst>
              <a:ext uri="{FF2B5EF4-FFF2-40B4-BE49-F238E27FC236}">
                <a16:creationId xmlns:a16="http://schemas.microsoft.com/office/drawing/2014/main" id="{4754D2F9-D092-4939-9C49-D8CB1AA11FA5}"/>
              </a:ext>
            </a:extLst>
          </p:cNvPr>
          <p:cNvSpPr txBox="1">
            <a:spLocks/>
          </p:cNvSpPr>
          <p:nvPr/>
        </p:nvSpPr>
        <p:spPr>
          <a:xfrm>
            <a:off x="6179135" y="3182812"/>
            <a:ext cx="9321987" cy="619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dirty="0"/>
              <a:t>Other Requirements:</a:t>
            </a:r>
          </a:p>
        </p:txBody>
      </p:sp>
      <p:sp>
        <p:nvSpPr>
          <p:cNvPr id="21" name="Google Shape;296;p42">
            <a:extLst>
              <a:ext uri="{FF2B5EF4-FFF2-40B4-BE49-F238E27FC236}">
                <a16:creationId xmlns:a16="http://schemas.microsoft.com/office/drawing/2014/main" id="{1D2EEF75-75EA-4CF1-976B-051A01C964A4}"/>
              </a:ext>
            </a:extLst>
          </p:cNvPr>
          <p:cNvSpPr txBox="1">
            <a:spLocks/>
          </p:cNvSpPr>
          <p:nvPr/>
        </p:nvSpPr>
        <p:spPr>
          <a:xfrm>
            <a:off x="6179134" y="3733850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dirty="0" err="1"/>
              <a:t>Ansible</a:t>
            </a:r>
            <a:r>
              <a:rPr lang="en-US" sz="2400" dirty="0"/>
              <a:t> (and its requirements)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Root access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Appropriate DNS records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Filling details (e.g. passwords) 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within a file (see figure)</a:t>
            </a: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76" y="3039542"/>
            <a:ext cx="6013759" cy="36514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099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3982748" y="1555941"/>
            <a:ext cx="4035096" cy="51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400" i="1" dirty="0"/>
              <a:t>Introduction</a:t>
            </a:r>
            <a:endParaRPr sz="5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3424B4-B1C9-8651-6584-30B3573C6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693" y="4549094"/>
            <a:ext cx="7449590" cy="18766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1599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962015" y="3036169"/>
            <a:ext cx="7943984" cy="51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i="1" dirty="0"/>
              <a:t>Experience from </a:t>
            </a:r>
            <a:r>
              <a:rPr lang="en-US" sz="4400" i="1" dirty="0" err="1"/>
              <a:t>WiFiMon</a:t>
            </a:r>
            <a:r>
              <a:rPr lang="en-US" sz="4400" i="1" dirty="0"/>
              <a:t> Pilots</a:t>
            </a:r>
            <a:endParaRPr sz="44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6069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Evaluation</a:t>
            </a:r>
            <a:endParaRPr sz="3600" dirty="0"/>
          </a:p>
        </p:txBody>
      </p:sp>
      <p:sp>
        <p:nvSpPr>
          <p:cNvPr id="8" name="Google Shape;296;p42">
            <a:extLst>
              <a:ext uri="{FF2B5EF4-FFF2-40B4-BE49-F238E27FC236}">
                <a16:creationId xmlns:a16="http://schemas.microsoft.com/office/drawing/2014/main" id="{27295915-0C5E-4E4B-86D3-A86A5D3217FA}"/>
              </a:ext>
            </a:extLst>
          </p:cNvPr>
          <p:cNvSpPr txBox="1">
            <a:spLocks/>
          </p:cNvSpPr>
          <p:nvPr/>
        </p:nvSpPr>
        <p:spPr>
          <a:xfrm>
            <a:off x="313149" y="583492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dirty="0"/>
              <a:t>Based on pilots in 2 </a:t>
            </a:r>
            <a:r>
              <a:rPr lang="en-US" sz="2800" b="1" i="1" dirty="0"/>
              <a:t>GÉANT</a:t>
            </a:r>
            <a:r>
              <a:rPr lang="en-US" b="1" dirty="0"/>
              <a:t> conference venues:</a:t>
            </a:r>
          </a:p>
          <a:p>
            <a:pPr>
              <a:spcBef>
                <a:spcPts val="0"/>
              </a:spcBef>
            </a:pPr>
            <a:r>
              <a:rPr lang="en-US" sz="2400" i="1" dirty="0"/>
              <a:t>TNC19</a:t>
            </a:r>
            <a:r>
              <a:rPr lang="en-US" sz="2400" dirty="0"/>
              <a:t> Conference (Tallinn, 2019)</a:t>
            </a:r>
          </a:p>
          <a:p>
            <a:pPr>
              <a:spcBef>
                <a:spcPts val="0"/>
              </a:spcBef>
            </a:pPr>
            <a:r>
              <a:rPr lang="en-US" sz="2400" i="1" dirty="0"/>
              <a:t>GÉANT</a:t>
            </a:r>
            <a:r>
              <a:rPr lang="en-US" sz="2400" dirty="0"/>
              <a:t> Symposium 2020 (Ljubljana, 2020)</a:t>
            </a:r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0682AA13-82D2-45A8-AE5F-AEC695B304B7}"/>
              </a:ext>
            </a:extLst>
          </p:cNvPr>
          <p:cNvSpPr txBox="1">
            <a:spLocks/>
          </p:cNvSpPr>
          <p:nvPr/>
        </p:nvSpPr>
        <p:spPr>
          <a:xfrm>
            <a:off x="313149" y="1874770"/>
            <a:ext cx="9321987" cy="1871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i="1" dirty="0"/>
              <a:t>TNC19</a:t>
            </a:r>
            <a:r>
              <a:rPr lang="en-US" b="1" dirty="0"/>
              <a:t>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More than 800 participants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Monitored Wi-Fi network setup for the conference days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Monitoring using only </a:t>
            </a:r>
            <a:r>
              <a:rPr lang="en-US" sz="2400" i="1" dirty="0"/>
              <a:t>WHP</a:t>
            </a:r>
            <a:r>
              <a:rPr lang="en-US" sz="2400" dirty="0"/>
              <a:t>s (Five Raspberry Pi 3 model B devices)</a:t>
            </a:r>
          </a:p>
          <a:p>
            <a:pPr>
              <a:spcBef>
                <a:spcPts val="0"/>
              </a:spcBef>
            </a:pPr>
            <a:r>
              <a:rPr lang="en-US" sz="2400" i="1" dirty="0"/>
              <a:t>WHP</a:t>
            </a:r>
            <a:r>
              <a:rPr lang="en-US" sz="2400" dirty="0"/>
              <a:t> monitoring interval: 20 minutes</a:t>
            </a:r>
          </a:p>
          <a:p>
            <a:pPr>
              <a:spcBef>
                <a:spcPts val="0"/>
              </a:spcBef>
            </a:pPr>
            <a:r>
              <a:rPr lang="en-US" sz="2400" i="1" dirty="0"/>
              <a:t>WTS</a:t>
            </a:r>
            <a:r>
              <a:rPr lang="en-US" sz="2400" dirty="0"/>
              <a:t> in </a:t>
            </a:r>
            <a:r>
              <a:rPr lang="en-US" sz="2400" dirty="0" err="1"/>
              <a:t>TalTech</a:t>
            </a:r>
            <a:r>
              <a:rPr lang="en-US" sz="2400" dirty="0"/>
              <a:t>: </a:t>
            </a:r>
            <a:r>
              <a:rPr lang="en-US" sz="2400" i="1" dirty="0"/>
              <a:t>RTT</a:t>
            </a:r>
            <a:r>
              <a:rPr lang="en-US" sz="2400" dirty="0"/>
              <a:t> between </a:t>
            </a:r>
            <a:r>
              <a:rPr lang="en-US" sz="2400" i="1" dirty="0"/>
              <a:t>WTS</a:t>
            </a:r>
            <a:r>
              <a:rPr lang="en-US" sz="2400" dirty="0"/>
              <a:t> and venue less than 4 msec</a:t>
            </a:r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99C71EE9-2618-43F4-8F87-B8ABC12D75D7}"/>
              </a:ext>
            </a:extLst>
          </p:cNvPr>
          <p:cNvSpPr txBox="1">
            <a:spLocks/>
          </p:cNvSpPr>
          <p:nvPr/>
        </p:nvSpPr>
        <p:spPr>
          <a:xfrm>
            <a:off x="313149" y="4140450"/>
            <a:ext cx="9321987" cy="1871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sz="2800" b="1" i="1" dirty="0"/>
              <a:t>GÉANT</a:t>
            </a:r>
            <a:r>
              <a:rPr lang="en-US" sz="2800" b="1" dirty="0"/>
              <a:t> Symposium 2020 </a:t>
            </a:r>
            <a:r>
              <a:rPr lang="en-US" b="1" dirty="0"/>
              <a:t>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Around 250 participants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Monitored </a:t>
            </a:r>
            <a:r>
              <a:rPr lang="en-US" sz="2400" b="1" i="1" dirty="0" err="1"/>
              <a:t>eduroam</a:t>
            </a:r>
            <a:r>
              <a:rPr lang="en-US" sz="2400" b="1" dirty="0"/>
              <a:t> </a:t>
            </a:r>
            <a:r>
              <a:rPr lang="en-US" sz="2400" dirty="0"/>
              <a:t>ESSID</a:t>
            </a:r>
          </a:p>
          <a:p>
            <a:pPr>
              <a:spcBef>
                <a:spcPts val="0"/>
              </a:spcBef>
            </a:pPr>
            <a:r>
              <a:rPr lang="en-US" sz="2400" i="1" dirty="0"/>
              <a:t>WHP</a:t>
            </a:r>
            <a:r>
              <a:rPr lang="en-US" sz="2400" dirty="0"/>
              <a:t>s: Seven Raspberry Pi 3 model B devices (Interval: 5 minutes)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Also including </a:t>
            </a:r>
            <a:r>
              <a:rPr lang="en-US" sz="2400" i="1" dirty="0"/>
              <a:t>WSP</a:t>
            </a:r>
            <a:r>
              <a:rPr lang="en-US" sz="2400" dirty="0"/>
              <a:t>s: HTML lines in the conference agenda after receiving consent during the online registration process</a:t>
            </a:r>
          </a:p>
          <a:p>
            <a:pPr>
              <a:spcBef>
                <a:spcPts val="0"/>
              </a:spcBef>
            </a:pPr>
            <a:r>
              <a:rPr lang="en-US" sz="2400" i="1" dirty="0"/>
              <a:t>WTS</a:t>
            </a:r>
            <a:r>
              <a:rPr lang="en-US" sz="2400" dirty="0"/>
              <a:t> in </a:t>
            </a:r>
            <a:r>
              <a:rPr lang="en-US" sz="2400" i="1" dirty="0"/>
              <a:t>ARNES</a:t>
            </a:r>
            <a:r>
              <a:rPr lang="en-US" sz="2400" dirty="0"/>
              <a:t>, the Slovenian </a:t>
            </a:r>
            <a:r>
              <a:rPr lang="en-US" sz="2400" i="1" dirty="0"/>
              <a:t>NREN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084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TNC19 Pilot (1)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C6C58-4D37-4E36-AF1A-BDE7C1123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765" y="1279376"/>
            <a:ext cx="6452635" cy="4140864"/>
          </a:xfrm>
          <a:prstGeom prst="rect">
            <a:avLst/>
          </a:prstGeom>
        </p:spPr>
      </p:pic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12C93F49-6708-4628-8689-DA0647C77D76}"/>
              </a:ext>
            </a:extLst>
          </p:cNvPr>
          <p:cNvSpPr txBox="1">
            <a:spLocks/>
          </p:cNvSpPr>
          <p:nvPr/>
        </p:nvSpPr>
        <p:spPr>
          <a:xfrm>
            <a:off x="342220" y="576038"/>
            <a:ext cx="10380197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/>
              <a:t>Average download throughput reported by a </a:t>
            </a:r>
            <a:r>
              <a:rPr lang="en-US" sz="2400" b="1" i="1" dirty="0"/>
              <a:t>WHP</a:t>
            </a:r>
            <a:r>
              <a:rPr lang="en-US" sz="2400" b="1" dirty="0"/>
              <a:t> placed in the main hall during the 1</a:t>
            </a:r>
            <a:r>
              <a:rPr lang="en-US" sz="2400" b="1" baseline="30000" dirty="0"/>
              <a:t>st</a:t>
            </a:r>
            <a:r>
              <a:rPr lang="en-US" sz="2400" b="1" dirty="0"/>
              <a:t> conference day:</a:t>
            </a:r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7ACBD723-26D4-418B-99D0-E43273EDA2EF}"/>
              </a:ext>
            </a:extLst>
          </p:cNvPr>
          <p:cNvSpPr txBox="1">
            <a:spLocks/>
          </p:cNvSpPr>
          <p:nvPr/>
        </p:nvSpPr>
        <p:spPr>
          <a:xfrm>
            <a:off x="160950" y="5385894"/>
            <a:ext cx="10092100" cy="169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b="1" dirty="0">
                <a:sym typeface="Wingdings" panose="05000000000000000000" pitchFamily="2" charset="2"/>
              </a:rPr>
              <a:t>14:00 – 15:20: </a:t>
            </a:r>
            <a:r>
              <a:rPr lang="en-US" sz="2400" dirty="0">
                <a:sym typeface="Wingdings" panose="05000000000000000000" pitchFamily="2" charset="2"/>
              </a:rPr>
              <a:t>Low throughput and connectivity issues during lightning talks</a:t>
            </a:r>
          </a:p>
          <a:p>
            <a:pPr algn="just">
              <a:spcBef>
                <a:spcPts val="0"/>
              </a:spcBef>
            </a:pPr>
            <a:r>
              <a:rPr lang="en-US" sz="2400" b="1" dirty="0">
                <a:sym typeface="Wingdings" panose="05000000000000000000" pitchFamily="2" charset="2"/>
              </a:rPr>
              <a:t>15:20 – 16:30: </a:t>
            </a:r>
            <a:r>
              <a:rPr lang="en-US" sz="2400" dirty="0">
                <a:sym typeface="Wingdings" panose="05000000000000000000" pitchFamily="2" charset="2"/>
              </a:rPr>
              <a:t>Less people in the venue  Higher throughput</a:t>
            </a:r>
          </a:p>
          <a:p>
            <a:pPr algn="just">
              <a:spcBef>
                <a:spcPts val="0"/>
              </a:spcBef>
            </a:pPr>
            <a:r>
              <a:rPr lang="en-US" sz="2400" b="1" dirty="0">
                <a:sym typeface="Wingdings" panose="05000000000000000000" pitchFamily="2" charset="2"/>
              </a:rPr>
              <a:t>Around 17:00: </a:t>
            </a:r>
            <a:r>
              <a:rPr lang="en-US" sz="2400" dirty="0">
                <a:sym typeface="Wingdings" panose="05000000000000000000" pitchFamily="2" charset="2"/>
              </a:rPr>
              <a:t>Significant drop because of opening ceremony</a:t>
            </a:r>
          </a:p>
          <a:p>
            <a:pPr algn="just">
              <a:spcBef>
                <a:spcPts val="0"/>
              </a:spcBef>
            </a:pPr>
            <a:r>
              <a:rPr lang="en-US" sz="2400" b="1" dirty="0">
                <a:sym typeface="Wingdings" panose="05000000000000000000" pitchFamily="2" charset="2"/>
              </a:rPr>
              <a:t>After 18:00: </a:t>
            </a:r>
            <a:r>
              <a:rPr lang="en-US" sz="2400" dirty="0">
                <a:sym typeface="Wingdings" panose="05000000000000000000" pitchFamily="2" charset="2"/>
              </a:rPr>
              <a:t>Wi-Fi performance restored after people had left the venue</a:t>
            </a:r>
          </a:p>
        </p:txBody>
      </p:sp>
    </p:spTree>
    <p:extLst>
      <p:ext uri="{BB962C8B-B14F-4D97-AF65-F5344CB8AC3E}">
        <p14:creationId xmlns:p14="http://schemas.microsoft.com/office/powerpoint/2010/main" val="980167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TNC19 Pilot (2)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FCB6D2-6938-4A0F-B543-6DC2302D8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08" y="1385983"/>
            <a:ext cx="7863914" cy="4367754"/>
          </a:xfrm>
          <a:prstGeom prst="rect">
            <a:avLst/>
          </a:prstGeom>
        </p:spPr>
      </p:pic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9D1F6BE5-B5A6-4B0B-B697-1EA66FF353E3}"/>
              </a:ext>
            </a:extLst>
          </p:cNvPr>
          <p:cNvSpPr txBox="1">
            <a:spLocks/>
          </p:cNvSpPr>
          <p:nvPr/>
        </p:nvSpPr>
        <p:spPr>
          <a:xfrm>
            <a:off x="342220" y="576038"/>
            <a:ext cx="10380197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/>
              <a:t>Average download throughput reported by a </a:t>
            </a:r>
            <a:r>
              <a:rPr lang="en-US" sz="2400" b="1" i="1" dirty="0"/>
              <a:t>WHP</a:t>
            </a:r>
            <a:r>
              <a:rPr lang="en-US" sz="2400" b="1" dirty="0"/>
              <a:t> placed in the room where coffee/lunch breaks and the opening ceremony occurred:</a:t>
            </a:r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0E95F229-DF1B-49F9-9079-13659E8FEAD5}"/>
              </a:ext>
            </a:extLst>
          </p:cNvPr>
          <p:cNvSpPr txBox="1">
            <a:spLocks/>
          </p:cNvSpPr>
          <p:nvPr/>
        </p:nvSpPr>
        <p:spPr>
          <a:xfrm>
            <a:off x="879460" y="5851162"/>
            <a:ext cx="917609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Wi-Fi performance degraded when people were at the venue, while the throughput was higher and more stable when participants were absent.</a:t>
            </a:r>
          </a:p>
        </p:txBody>
      </p:sp>
    </p:spTree>
    <p:extLst>
      <p:ext uri="{BB962C8B-B14F-4D97-AF65-F5344CB8AC3E}">
        <p14:creationId xmlns:p14="http://schemas.microsoft.com/office/powerpoint/2010/main" val="3432538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6EE7F9-FB87-4B58-B4A9-24C7F0FA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328" y="1195727"/>
            <a:ext cx="5609316" cy="3496992"/>
          </a:xfrm>
          <a:prstGeom prst="rect">
            <a:avLst/>
          </a:prstGeom>
        </p:spPr>
      </p:pic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6365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GÉANT Symposium 2020 Pilot (1)</a:t>
            </a:r>
            <a:endParaRPr sz="3600" dirty="0"/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469FB5AB-A6D0-4F93-9287-CF3B2E21CFDE}"/>
              </a:ext>
            </a:extLst>
          </p:cNvPr>
          <p:cNvSpPr txBox="1">
            <a:spLocks/>
          </p:cNvSpPr>
          <p:nvPr/>
        </p:nvSpPr>
        <p:spPr>
          <a:xfrm>
            <a:off x="220301" y="475920"/>
            <a:ext cx="983525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/>
              <a:t>Average download throughput reported by </a:t>
            </a:r>
            <a:r>
              <a:rPr lang="en-US" sz="2400" b="1" u="sng" dirty="0">
                <a:solidFill>
                  <a:srgbClr val="FF0000"/>
                </a:solidFill>
              </a:rPr>
              <a:t>crowdsourced</a:t>
            </a:r>
            <a:r>
              <a:rPr lang="en-US" sz="2400" b="1" dirty="0"/>
              <a:t> measurements (1</a:t>
            </a:r>
            <a:r>
              <a:rPr lang="en-US" sz="2400" b="1" baseline="30000" dirty="0"/>
              <a:t>st</a:t>
            </a:r>
            <a:r>
              <a:rPr lang="en-US" sz="2400" b="1" dirty="0"/>
              <a:t> Symposium Day between 10:00 and 17:00):</a:t>
            </a:r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79E921FF-5307-4782-B76E-D90BE9B90937}"/>
              </a:ext>
            </a:extLst>
          </p:cNvPr>
          <p:cNvSpPr txBox="1">
            <a:spLocks/>
          </p:cNvSpPr>
          <p:nvPr/>
        </p:nvSpPr>
        <p:spPr>
          <a:xfrm>
            <a:off x="83221" y="4638426"/>
            <a:ext cx="10610446" cy="2063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b="1" dirty="0"/>
              <a:t>Major drops: </a:t>
            </a:r>
            <a:r>
              <a:rPr lang="en-US" sz="2400" dirty="0"/>
              <a:t>11:00 – 11:40 and 15:30 – 16:00 </a:t>
            </a:r>
          </a:p>
          <a:p>
            <a:pPr marL="5080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       Periods after coffee break (more people visiting symposium agenda)</a:t>
            </a:r>
          </a:p>
          <a:p>
            <a:pPr algn="just">
              <a:spcBef>
                <a:spcPts val="0"/>
              </a:spcBef>
            </a:pPr>
            <a:r>
              <a:rPr lang="en-US" sz="2400" b="1" dirty="0">
                <a:sym typeface="Wingdings" panose="05000000000000000000" pitchFamily="2" charset="2"/>
              </a:rPr>
              <a:t>Notable drop: </a:t>
            </a:r>
            <a:r>
              <a:rPr lang="en-US" sz="2400" dirty="0">
                <a:sym typeface="Wingdings" panose="05000000000000000000" pitchFamily="2" charset="2"/>
              </a:rPr>
              <a:t>12:30 – 14:00 </a:t>
            </a:r>
          </a:p>
          <a:p>
            <a:pPr marL="5080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       During and after lunch time when most participants gathered in less space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ym typeface="Wingdings" panose="05000000000000000000" pitchFamily="2" charset="2"/>
              </a:rPr>
              <a:t>Higher levels: </a:t>
            </a:r>
            <a:r>
              <a:rPr lang="en-US" sz="2400" dirty="0">
                <a:sym typeface="Wingdings" panose="05000000000000000000" pitchFamily="2" charset="2"/>
              </a:rPr>
              <a:t>Around 12:20 and 15:20 </a:t>
            </a:r>
          </a:p>
          <a:p>
            <a:pPr marL="5080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       Participants distributed across many different sessions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A4B524-DD4C-493B-9D49-9787FF1D9817}"/>
              </a:ext>
            </a:extLst>
          </p:cNvPr>
          <p:cNvSpPr/>
          <p:nvPr/>
        </p:nvSpPr>
        <p:spPr>
          <a:xfrm>
            <a:off x="6389204" y="4654232"/>
            <a:ext cx="371061" cy="37106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CE2B74-5A26-463C-A15D-F66F44F2AEA7}"/>
              </a:ext>
            </a:extLst>
          </p:cNvPr>
          <p:cNvSpPr/>
          <p:nvPr/>
        </p:nvSpPr>
        <p:spPr>
          <a:xfrm>
            <a:off x="7267705" y="3614450"/>
            <a:ext cx="311426" cy="332327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097FF0-E2D7-4A12-97FB-5C395394EE79}"/>
              </a:ext>
            </a:extLst>
          </p:cNvPr>
          <p:cNvSpPr/>
          <p:nvPr/>
        </p:nvSpPr>
        <p:spPr>
          <a:xfrm>
            <a:off x="4567105" y="3576030"/>
            <a:ext cx="311426" cy="332327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3301D4-BCD2-4457-8E87-FC0EDBD2A6F6}"/>
              </a:ext>
            </a:extLst>
          </p:cNvPr>
          <p:cNvSpPr/>
          <p:nvPr/>
        </p:nvSpPr>
        <p:spPr>
          <a:xfrm>
            <a:off x="4325774" y="5361345"/>
            <a:ext cx="371061" cy="37106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078B1F-73AF-4F60-A52C-1183B005FAA9}"/>
              </a:ext>
            </a:extLst>
          </p:cNvPr>
          <p:cNvSpPr/>
          <p:nvPr/>
        </p:nvSpPr>
        <p:spPr>
          <a:xfrm>
            <a:off x="5852718" y="3118339"/>
            <a:ext cx="371061" cy="37106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C775B4-14CE-4234-9577-132340E2F66A}"/>
              </a:ext>
            </a:extLst>
          </p:cNvPr>
          <p:cNvSpPr/>
          <p:nvPr/>
        </p:nvSpPr>
        <p:spPr>
          <a:xfrm>
            <a:off x="5558586" y="6099647"/>
            <a:ext cx="371061" cy="37106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E8688F-FC7B-4538-9499-E93F24C3A7B1}"/>
              </a:ext>
            </a:extLst>
          </p:cNvPr>
          <p:cNvSpPr/>
          <p:nvPr/>
        </p:nvSpPr>
        <p:spPr>
          <a:xfrm>
            <a:off x="6516583" y="1256352"/>
            <a:ext cx="371061" cy="37106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86401E-BD78-4A68-A5D3-92359965AD54}"/>
              </a:ext>
            </a:extLst>
          </p:cNvPr>
          <p:cNvSpPr/>
          <p:nvPr/>
        </p:nvSpPr>
        <p:spPr>
          <a:xfrm>
            <a:off x="4766865" y="1310120"/>
            <a:ext cx="371061" cy="37106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69345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GÉANT Symposium 2020 Pilot (2)</a:t>
            </a:r>
            <a:endParaRPr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01061-E265-400B-A302-E80DE2C17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20" y="1161020"/>
            <a:ext cx="6167120" cy="4093222"/>
          </a:xfrm>
          <a:prstGeom prst="rect">
            <a:avLst/>
          </a:prstGeom>
        </p:spPr>
      </p:pic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0C3C54D1-BF11-4526-9C06-FA662A4784BF}"/>
              </a:ext>
            </a:extLst>
          </p:cNvPr>
          <p:cNvSpPr txBox="1">
            <a:spLocks/>
          </p:cNvSpPr>
          <p:nvPr/>
        </p:nvSpPr>
        <p:spPr>
          <a:xfrm>
            <a:off x="220300" y="701345"/>
            <a:ext cx="10657907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/>
              <a:t>Average download throughput reported by </a:t>
            </a:r>
            <a:r>
              <a:rPr lang="en-US" sz="2400" b="1" i="1" dirty="0"/>
              <a:t>WHP</a:t>
            </a:r>
            <a:r>
              <a:rPr lang="en-US" sz="2400" b="1" dirty="0"/>
              <a:t>s #2 and #5 (1</a:t>
            </a:r>
            <a:r>
              <a:rPr lang="en-US" sz="2400" b="1" baseline="30000" dirty="0"/>
              <a:t>st</a:t>
            </a:r>
            <a:r>
              <a:rPr lang="en-US" sz="2400" b="1" dirty="0"/>
              <a:t> Symposium day):</a:t>
            </a:r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EE189DF9-0378-4C4E-8A64-532BA3360674}"/>
              </a:ext>
            </a:extLst>
          </p:cNvPr>
          <p:cNvSpPr txBox="1">
            <a:spLocks/>
          </p:cNvSpPr>
          <p:nvPr/>
        </p:nvSpPr>
        <p:spPr>
          <a:xfrm>
            <a:off x="0" y="5118252"/>
            <a:ext cx="10380197" cy="163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Both </a:t>
            </a:r>
            <a:r>
              <a:rPr lang="en-US" sz="2400" i="1" dirty="0"/>
              <a:t>WHP</a:t>
            </a:r>
            <a:r>
              <a:rPr lang="en-US" sz="2400" dirty="0"/>
              <a:t>s follow similar trends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Both </a:t>
            </a:r>
            <a:r>
              <a:rPr lang="en-US" sz="2400" i="1" dirty="0"/>
              <a:t>WHP</a:t>
            </a:r>
            <a:r>
              <a:rPr lang="en-US" sz="2400" dirty="0"/>
              <a:t>s conceive the throughput drops reported by </a:t>
            </a:r>
            <a:r>
              <a:rPr lang="en-US" sz="2400" i="1" dirty="0"/>
              <a:t>WSP</a:t>
            </a:r>
            <a:r>
              <a:rPr lang="en-US" sz="2400" dirty="0"/>
              <a:t> measurements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i="1" dirty="0"/>
              <a:t>WHP</a:t>
            </a:r>
            <a:r>
              <a:rPr lang="en-US" sz="2400" dirty="0"/>
              <a:t>s reported less throughput as they were placed near the available power plugs, typically farther from </a:t>
            </a:r>
            <a:r>
              <a:rPr lang="en-US" sz="2400" i="1" dirty="0"/>
              <a:t>Access Points </a:t>
            </a:r>
            <a:r>
              <a:rPr lang="en-US" sz="2400" dirty="0"/>
              <a:t>than the audience (e.g. on the floor)</a:t>
            </a:r>
          </a:p>
        </p:txBody>
      </p:sp>
    </p:spTree>
    <p:extLst>
      <p:ext uri="{BB962C8B-B14F-4D97-AF65-F5344CB8AC3E}">
        <p14:creationId xmlns:p14="http://schemas.microsoft.com/office/powerpoint/2010/main" val="3947314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GÉANT Symposium 2020 Pilot (3)</a:t>
            </a:r>
            <a:endParaRPr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88740-1C91-4DFB-ADC4-0F595B8BF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21" y="1138242"/>
            <a:ext cx="10421481" cy="2220971"/>
          </a:xfrm>
          <a:prstGeom prst="rect">
            <a:avLst/>
          </a:prstGeom>
        </p:spPr>
      </p:pic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03C1F681-F019-41E0-AFBA-1038AA03D75B}"/>
              </a:ext>
            </a:extLst>
          </p:cNvPr>
          <p:cNvSpPr txBox="1">
            <a:spLocks/>
          </p:cNvSpPr>
          <p:nvPr/>
        </p:nvSpPr>
        <p:spPr>
          <a:xfrm>
            <a:off x="160950" y="625653"/>
            <a:ext cx="11543458" cy="79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Font typeface="Arial"/>
              <a:buNone/>
            </a:pPr>
            <a:r>
              <a:rPr lang="en-US" sz="2400" b="1" dirty="0"/>
              <a:t>WLAN metrics and performance measurements from the 1st Symposium day:</a:t>
            </a:r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9D9C19BC-9B53-424B-94F6-A23B5299CE8D}"/>
              </a:ext>
            </a:extLst>
          </p:cNvPr>
          <p:cNvSpPr txBox="1">
            <a:spLocks/>
          </p:cNvSpPr>
          <p:nvPr/>
        </p:nvSpPr>
        <p:spPr>
          <a:xfrm>
            <a:off x="0" y="3640499"/>
            <a:ext cx="11174931" cy="145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/>
              <a:t>Observation: </a:t>
            </a:r>
            <a:r>
              <a:rPr lang="en-US" sz="2400" dirty="0"/>
              <a:t>WLAN metric trends may not follow those of performance measurements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i="1" dirty="0"/>
              <a:t>WHP</a:t>
            </a:r>
            <a:r>
              <a:rPr lang="en-US" sz="2400" b="1" dirty="0"/>
              <a:t> #1: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best</a:t>
            </a:r>
            <a:r>
              <a:rPr lang="en-US" sz="2400" dirty="0"/>
              <a:t> average link quality, but among the </a:t>
            </a:r>
            <a:r>
              <a:rPr lang="en-US" sz="2400" b="1" i="1" dirty="0">
                <a:solidFill>
                  <a:srgbClr val="FF0000"/>
                </a:solidFill>
              </a:rPr>
              <a:t>worst</a:t>
            </a:r>
            <a:r>
              <a:rPr lang="en-US" sz="2400" dirty="0"/>
              <a:t> throughput results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i="1" dirty="0"/>
              <a:t>WHP</a:t>
            </a:r>
            <a:r>
              <a:rPr lang="en-US" sz="2400" b="1" dirty="0"/>
              <a:t> #5: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worst</a:t>
            </a:r>
            <a:r>
              <a:rPr lang="en-US" sz="2400" dirty="0"/>
              <a:t> average link quality, but among the </a:t>
            </a:r>
            <a:r>
              <a:rPr lang="en-US" sz="2400" b="1" i="1" dirty="0">
                <a:solidFill>
                  <a:srgbClr val="FF0000"/>
                </a:solidFill>
              </a:rPr>
              <a:t>best</a:t>
            </a:r>
            <a:r>
              <a:rPr lang="en-US" sz="2400" dirty="0"/>
              <a:t> throughput results</a:t>
            </a:r>
          </a:p>
        </p:txBody>
      </p:sp>
      <p:sp>
        <p:nvSpPr>
          <p:cNvPr id="7" name="Google Shape;296;p42">
            <a:extLst>
              <a:ext uri="{FF2B5EF4-FFF2-40B4-BE49-F238E27FC236}">
                <a16:creationId xmlns:a16="http://schemas.microsoft.com/office/drawing/2014/main" id="{A6A10E4D-9AA1-4E99-9F57-A5ECC5B17AD8}"/>
              </a:ext>
            </a:extLst>
          </p:cNvPr>
          <p:cNvSpPr txBox="1">
            <a:spLocks/>
          </p:cNvSpPr>
          <p:nvPr/>
        </p:nvSpPr>
        <p:spPr>
          <a:xfrm>
            <a:off x="0" y="5290154"/>
            <a:ext cx="10380197" cy="134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</a:rPr>
              <a:t>Conclusion:</a:t>
            </a:r>
            <a:r>
              <a:rPr lang="en-US" sz="2400" b="1" dirty="0"/>
              <a:t> </a:t>
            </a:r>
            <a:r>
              <a:rPr lang="en-US" sz="2400" dirty="0"/>
              <a:t>Multiple sources of information, i.e. crowdsourced and probe  </a:t>
            </a:r>
            <a:br>
              <a:rPr lang="en-US" sz="2400" dirty="0"/>
            </a:br>
            <a:r>
              <a:rPr lang="en-US" sz="2400" dirty="0"/>
              <a:t>                        measurements, are vital for proper Wi-Fi performance evaluation</a:t>
            </a:r>
          </a:p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 High values of signal strength/link quality do not necessarily guarantee high 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      Wi-Fi throughputs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7427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2266815" y="3090597"/>
            <a:ext cx="7943984" cy="51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i="1" dirty="0"/>
              <a:t>Future Steps and Useful Links</a:t>
            </a:r>
            <a:endParaRPr sz="44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7658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98530" y="124298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Future Steps</a:t>
            </a:r>
            <a:endParaRPr sz="3600" dirty="0"/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ADA8312D-C784-4270-858C-D85505A732F8}"/>
              </a:ext>
            </a:extLst>
          </p:cNvPr>
          <p:cNvSpPr txBox="1">
            <a:spLocks/>
          </p:cNvSpPr>
          <p:nvPr/>
        </p:nvSpPr>
        <p:spPr>
          <a:xfrm>
            <a:off x="198530" y="1200111"/>
            <a:ext cx="10457347" cy="4300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buNone/>
            </a:pPr>
            <a:endParaRPr lang="en-US" sz="2400" dirty="0"/>
          </a:p>
          <a:p>
            <a:pPr algn="just">
              <a:spcBef>
                <a:spcPts val="0"/>
              </a:spcBef>
            </a:pPr>
            <a:r>
              <a:rPr lang="en-US" sz="2400" dirty="0"/>
              <a:t>Additional monitoring tools</a:t>
            </a:r>
          </a:p>
          <a:p>
            <a:pPr marL="50800" indent="0" algn="just">
              <a:spcBef>
                <a:spcPts val="0"/>
              </a:spcBef>
              <a:buNone/>
            </a:pPr>
            <a:r>
              <a:rPr lang="en-US" sz="2400" dirty="0"/>
              <a:t>      - Research for appropriate </a:t>
            </a:r>
            <a:r>
              <a:rPr lang="en-US" sz="2400" i="1" dirty="0"/>
              <a:t>UNIX</a:t>
            </a:r>
            <a:r>
              <a:rPr lang="en-US" sz="2400" dirty="0"/>
              <a:t>-based tools</a:t>
            </a:r>
          </a:p>
          <a:p>
            <a:pPr marL="50800" indent="0" algn="just">
              <a:spcBef>
                <a:spcPts val="0"/>
              </a:spcBef>
              <a:buNone/>
            </a:pPr>
            <a:endParaRPr lang="en-US" sz="2400" dirty="0"/>
          </a:p>
          <a:p>
            <a:pPr marL="50800" indent="0" algn="just">
              <a:spcBef>
                <a:spcPts val="0"/>
              </a:spcBef>
              <a:buNone/>
            </a:pPr>
            <a:endParaRPr lang="en-US" sz="2400" dirty="0"/>
          </a:p>
          <a:p>
            <a:pPr algn="just">
              <a:spcBef>
                <a:spcPts val="0"/>
              </a:spcBef>
            </a:pPr>
            <a:r>
              <a:rPr lang="en-US" sz="2400" dirty="0"/>
              <a:t>Automatic prediction of Wi-Fi performance drops (</a:t>
            </a:r>
            <a:r>
              <a:rPr lang="en-US" sz="2400" b="1" dirty="0"/>
              <a:t>Time series analysis</a:t>
            </a:r>
            <a:r>
              <a:rPr lang="en-US" sz="2400" dirty="0"/>
              <a:t>)</a:t>
            </a:r>
          </a:p>
          <a:p>
            <a:pPr algn="just">
              <a:spcBef>
                <a:spcPts val="0"/>
              </a:spcBef>
            </a:pPr>
            <a:endParaRPr lang="en-US" sz="2400" dirty="0"/>
          </a:p>
          <a:p>
            <a:pPr algn="just">
              <a:spcBef>
                <a:spcPts val="0"/>
              </a:spcBef>
            </a:pPr>
            <a:endParaRPr lang="en-US" sz="2400" dirty="0"/>
          </a:p>
          <a:p>
            <a:pPr algn="just">
              <a:spcBef>
                <a:spcPts val="0"/>
              </a:spcBef>
            </a:pPr>
            <a:r>
              <a:rPr lang="en-US" sz="2400" dirty="0"/>
              <a:t>Automatic correlation between crowdsourced and probe measurements</a:t>
            </a:r>
          </a:p>
          <a:p>
            <a:pPr algn="just">
              <a:spcBef>
                <a:spcPts val="0"/>
              </a:spcBef>
            </a:pPr>
            <a:endParaRPr lang="en-US" sz="2400" dirty="0"/>
          </a:p>
          <a:p>
            <a:pPr algn="just">
              <a:spcBef>
                <a:spcPts val="0"/>
              </a:spcBef>
            </a:pPr>
            <a:endParaRPr lang="en-US" sz="2400" dirty="0"/>
          </a:p>
          <a:p>
            <a:pPr algn="just">
              <a:spcBef>
                <a:spcPts val="0"/>
              </a:spcBef>
            </a:pPr>
            <a:r>
              <a:rPr lang="en-US" sz="2400" dirty="0"/>
              <a:t>Monitoring campus environments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8169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282291" y="219061"/>
            <a:ext cx="7376444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dirty="0">
                <a:solidFill>
                  <a:srgbClr val="FF0000"/>
                </a:solidFill>
              </a:rPr>
              <a:t>Check out the </a:t>
            </a:r>
            <a:r>
              <a:rPr lang="en-US" sz="4400" i="1" dirty="0">
                <a:solidFill>
                  <a:srgbClr val="FF0000"/>
                </a:solidFill>
              </a:rPr>
              <a:t>WiFiMon</a:t>
            </a:r>
            <a:r>
              <a:rPr lang="en-US" sz="4400" dirty="0">
                <a:solidFill>
                  <a:srgbClr val="FF0000"/>
                </a:solidFill>
              </a:rPr>
              <a:t> video!</a:t>
            </a:r>
            <a:endParaRPr sz="44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6099FE-2E23-4242-BAC5-4616E39353A7}"/>
              </a:ext>
            </a:extLst>
          </p:cNvPr>
          <p:cNvSpPr txBox="1"/>
          <p:nvPr/>
        </p:nvSpPr>
        <p:spPr>
          <a:xfrm>
            <a:off x="1220402" y="800852"/>
            <a:ext cx="5875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hlinkClick r:id="rId4"/>
              </a:rPr>
              <a:t>https://www.youtube.com/watch?v=9LuGlF6JSnA</a:t>
            </a:r>
            <a:r>
              <a:rPr lang="en-US" sz="2000" i="1" dirty="0"/>
              <a:t> </a:t>
            </a:r>
          </a:p>
        </p:txBody>
      </p:sp>
      <p:sp>
        <p:nvSpPr>
          <p:cNvPr id="7" name="Google Shape;295;p42">
            <a:extLst>
              <a:ext uri="{FF2B5EF4-FFF2-40B4-BE49-F238E27FC236}">
                <a16:creationId xmlns:a16="http://schemas.microsoft.com/office/drawing/2014/main" id="{FC6E0DC8-374B-4490-8340-BC0DDA947556}"/>
              </a:ext>
            </a:extLst>
          </p:cNvPr>
          <p:cNvSpPr txBox="1">
            <a:spLocks/>
          </p:cNvSpPr>
          <p:nvPr/>
        </p:nvSpPr>
        <p:spPr>
          <a:xfrm>
            <a:off x="344002" y="1352981"/>
            <a:ext cx="7376444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Calibri"/>
              <a:buNone/>
              <a:defRPr sz="32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rgbClr val="FF0000"/>
                </a:solidFill>
              </a:rPr>
              <a:t>… or the </a:t>
            </a:r>
            <a:r>
              <a:rPr lang="en-US" sz="4000" i="1" dirty="0">
                <a:solidFill>
                  <a:srgbClr val="FF0000"/>
                </a:solidFill>
              </a:rPr>
              <a:t>WiFiMon Infoshare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0EE9D-C298-45EB-886B-52826E1579EB}"/>
              </a:ext>
            </a:extLst>
          </p:cNvPr>
          <p:cNvSpPr txBox="1"/>
          <p:nvPr/>
        </p:nvSpPr>
        <p:spPr>
          <a:xfrm>
            <a:off x="1194751" y="1954630"/>
            <a:ext cx="6146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hlinkClick r:id="rId5"/>
              </a:rPr>
              <a:t>https://www.youtube.com/watch?v=VXQV2zWRKgo</a:t>
            </a:r>
            <a:r>
              <a:rPr lang="en-US" sz="2000" i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9457B-337E-4087-A888-1B0DD71E2AE2}"/>
              </a:ext>
            </a:extLst>
          </p:cNvPr>
          <p:cNvSpPr txBox="1"/>
          <p:nvPr/>
        </p:nvSpPr>
        <p:spPr>
          <a:xfrm>
            <a:off x="1220402" y="3224763"/>
            <a:ext cx="6631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hlinkClick r:id="rId6"/>
              </a:rPr>
              <a:t>https://wiki.geant.org/display/WIF/WiFiMon+Publications</a:t>
            </a:r>
            <a:r>
              <a:rPr lang="en-US" sz="2000" i="1" dirty="0"/>
              <a:t> </a:t>
            </a:r>
          </a:p>
        </p:txBody>
      </p:sp>
      <p:sp>
        <p:nvSpPr>
          <p:cNvPr id="10" name="Google Shape;295;p42">
            <a:extLst>
              <a:ext uri="{FF2B5EF4-FFF2-40B4-BE49-F238E27FC236}">
                <a16:creationId xmlns:a16="http://schemas.microsoft.com/office/drawing/2014/main" id="{E3678EA6-456A-4AF8-AC0F-3DA8C18D5615}"/>
              </a:ext>
            </a:extLst>
          </p:cNvPr>
          <p:cNvSpPr txBox="1">
            <a:spLocks/>
          </p:cNvSpPr>
          <p:nvPr/>
        </p:nvSpPr>
        <p:spPr>
          <a:xfrm>
            <a:off x="344002" y="2594052"/>
            <a:ext cx="7376444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Calibri"/>
              <a:buNone/>
              <a:defRPr sz="32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rgbClr val="FF0000"/>
                </a:solidFill>
              </a:rPr>
              <a:t>… or previous presentations</a:t>
            </a:r>
            <a:endParaRPr lang="en-US" sz="4000" i="1" dirty="0">
              <a:solidFill>
                <a:srgbClr val="FF0000"/>
              </a:solidFill>
            </a:endParaRPr>
          </a:p>
        </p:txBody>
      </p:sp>
      <p:sp>
        <p:nvSpPr>
          <p:cNvPr id="11" name="Google Shape;295;p42">
            <a:extLst>
              <a:ext uri="{FF2B5EF4-FFF2-40B4-BE49-F238E27FC236}">
                <a16:creationId xmlns:a16="http://schemas.microsoft.com/office/drawing/2014/main" id="{703B3E20-998E-4219-8414-2EFA8C547904}"/>
              </a:ext>
            </a:extLst>
          </p:cNvPr>
          <p:cNvSpPr txBox="1">
            <a:spLocks/>
          </p:cNvSpPr>
          <p:nvPr/>
        </p:nvSpPr>
        <p:spPr>
          <a:xfrm>
            <a:off x="344002" y="3866469"/>
            <a:ext cx="10876448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Calibri"/>
              <a:buNone/>
              <a:defRPr sz="32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rgbClr val="FF0000"/>
                </a:solidFill>
              </a:rPr>
              <a:t>… or the WiFiMon paper at IEEE/IFIP WONS 2021</a:t>
            </a:r>
            <a:endParaRPr lang="en-US" sz="4000" i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5B13A-5EC9-4F59-ADE4-C6B6E64675F7}"/>
              </a:ext>
            </a:extLst>
          </p:cNvPr>
          <p:cNvSpPr txBox="1"/>
          <p:nvPr/>
        </p:nvSpPr>
        <p:spPr>
          <a:xfrm>
            <a:off x="1194752" y="4468118"/>
            <a:ext cx="6678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hlinkClick r:id="rId7"/>
              </a:rPr>
              <a:t>http://dl.ifip.org/db/conf/wons/wons2021/1570695031.pdf</a:t>
            </a:r>
            <a:r>
              <a:rPr lang="en-US" sz="2000" i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0F9F5-8F55-1AB7-E8EC-D79E7D84E4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7431" y="4868228"/>
            <a:ext cx="7449590" cy="18766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832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E6E339-C450-425D-AC4C-F322E6ABA481}"/>
              </a:ext>
            </a:extLst>
          </p:cNvPr>
          <p:cNvSpPr/>
          <p:nvPr/>
        </p:nvSpPr>
        <p:spPr>
          <a:xfrm>
            <a:off x="1343093" y="2517068"/>
            <a:ext cx="8996662" cy="194899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248290" y="63094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</a:t>
            </a:r>
            <a:r>
              <a:rPr lang="en-US" sz="3600" dirty="0"/>
              <a:t>: Introduction</a:t>
            </a:r>
            <a:endParaRPr sz="3600" dirty="0"/>
          </a:p>
        </p:txBody>
      </p:sp>
      <p:sp>
        <p:nvSpPr>
          <p:cNvPr id="296" name="Google Shape;296;p42"/>
          <p:cNvSpPr txBox="1">
            <a:spLocks noGrp="1"/>
          </p:cNvSpPr>
          <p:nvPr>
            <p:ph type="body" idx="1"/>
          </p:nvPr>
        </p:nvSpPr>
        <p:spPr>
          <a:xfrm>
            <a:off x="92885" y="521999"/>
            <a:ext cx="10246870" cy="1796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n-US" sz="2400" dirty="0"/>
              <a:t>Monitoring Wi-Fi network performance as experienced by end users</a:t>
            </a:r>
          </a:p>
          <a:p>
            <a:pPr indent="-457200"/>
            <a:r>
              <a:rPr lang="en-US" sz="2400" dirty="0"/>
              <a:t>Combination of crowdsourced and hardware probe measurements</a:t>
            </a:r>
          </a:p>
          <a:p>
            <a:pPr indent="-457200"/>
            <a:r>
              <a:rPr lang="en-US" sz="2400" dirty="0"/>
              <a:t>IEEE 802.1X networks (</a:t>
            </a:r>
            <a:r>
              <a:rPr lang="en-US" sz="2400" b="1" i="1" dirty="0" err="1"/>
              <a:t>eduroam</a:t>
            </a:r>
            <a:r>
              <a:rPr lang="en-US" sz="2400" dirty="0"/>
              <a:t>): Data from </a:t>
            </a:r>
            <a:r>
              <a:rPr lang="en-US" sz="2400" i="1" dirty="0"/>
              <a:t>RADIUS</a:t>
            </a:r>
            <a:r>
              <a:rPr lang="en-US" sz="2400" dirty="0"/>
              <a:t> and </a:t>
            </a:r>
            <a:r>
              <a:rPr lang="en-US" sz="2400" i="1" dirty="0"/>
              <a:t>DHCP</a:t>
            </a:r>
            <a:r>
              <a:rPr lang="en-US" sz="2400" dirty="0"/>
              <a:t> logs strengthen analysis options, e.g. per </a:t>
            </a:r>
            <a:r>
              <a:rPr lang="en-US" sz="2400" i="1" dirty="0"/>
              <a:t>Access Point </a:t>
            </a:r>
            <a:r>
              <a:rPr lang="en-US" sz="2400" dirty="0"/>
              <a:t>(</a:t>
            </a:r>
            <a:r>
              <a:rPr lang="en-US" sz="2400" i="1" dirty="0"/>
              <a:t>AP</a:t>
            </a:r>
            <a:r>
              <a:rPr lang="en-US" sz="2400" dirty="0"/>
              <a:t>)</a:t>
            </a:r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AC919DA5-8B23-4D82-9F5A-AF31A79E1CF0}"/>
              </a:ext>
            </a:extLst>
          </p:cNvPr>
          <p:cNvSpPr txBox="1">
            <a:spLocks/>
          </p:cNvSpPr>
          <p:nvPr/>
        </p:nvSpPr>
        <p:spPr>
          <a:xfrm>
            <a:off x="1407392" y="2437521"/>
            <a:ext cx="10878322" cy="172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Contribution: </a:t>
            </a:r>
          </a:p>
          <a:p>
            <a:pPr indent="-457200"/>
            <a:r>
              <a:rPr lang="en-US" sz="2400" dirty="0"/>
              <a:t>Detection of Wi-Fi throughput degradation</a:t>
            </a:r>
          </a:p>
          <a:p>
            <a:pPr indent="-457200"/>
            <a:r>
              <a:rPr lang="en-US" sz="2400" dirty="0"/>
              <a:t>Determination of underperforming areas within a Wi-Fi network 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Admins may enhance performance, e.g. by installing more </a:t>
            </a:r>
            <a:r>
              <a:rPr lang="en-US" sz="2400" i="1" dirty="0"/>
              <a:t>AP</a:t>
            </a:r>
            <a:r>
              <a:rPr lang="en-US" sz="2400" dirty="0"/>
              <a:t>s</a:t>
            </a:r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7BBE36F4-C22F-47A2-9EDC-08061A16EB14}"/>
              </a:ext>
            </a:extLst>
          </p:cNvPr>
          <p:cNvSpPr txBox="1">
            <a:spLocks/>
          </p:cNvSpPr>
          <p:nvPr/>
        </p:nvSpPr>
        <p:spPr>
          <a:xfrm>
            <a:off x="183990" y="4676919"/>
            <a:ext cx="10370321" cy="1948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b="1" i="1" dirty="0"/>
              <a:t>WiFiMon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vs</a:t>
            </a:r>
            <a:r>
              <a:rPr lang="en-US" dirty="0"/>
              <a:t> </a:t>
            </a:r>
            <a:r>
              <a:rPr lang="en-US" b="1" dirty="0"/>
              <a:t>other monitoring solutions:</a:t>
            </a:r>
          </a:p>
          <a:p>
            <a:pPr indent="-457200"/>
            <a:r>
              <a:rPr lang="en-US" sz="2400" dirty="0"/>
              <a:t>Monitoring from the end user perspective (</a:t>
            </a:r>
            <a:r>
              <a:rPr lang="en-US" sz="2400" b="1" i="1" dirty="0"/>
              <a:t>end user experience</a:t>
            </a:r>
            <a:r>
              <a:rPr lang="en-US" sz="2400" dirty="0"/>
              <a:t>)</a:t>
            </a:r>
          </a:p>
          <a:p>
            <a:pPr indent="-457200"/>
            <a:r>
              <a:rPr lang="en-US" sz="2400" dirty="0"/>
              <a:t>No requirements for end user intervention or installation of apps</a:t>
            </a:r>
          </a:p>
          <a:p>
            <a:pPr indent="-457200"/>
            <a:r>
              <a:rPr lang="en-US" sz="2400" dirty="0"/>
              <a:t>Centralized view of Wi-Fi performance available to the Wi-Fi administrator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212227" y="141849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Example:</a:t>
            </a:r>
            <a:r>
              <a:rPr lang="en-US" sz="3600" i="1" dirty="0"/>
              <a:t> WiFiMon </a:t>
            </a:r>
            <a:r>
              <a:rPr lang="en-US" sz="3600" dirty="0">
                <a:solidFill>
                  <a:srgbClr val="FF0000"/>
                </a:solidFill>
              </a:rPr>
              <a:t>vs </a:t>
            </a:r>
            <a:r>
              <a:rPr lang="en-US" sz="3600" i="1" dirty="0" err="1"/>
              <a:t>Ookla</a:t>
            </a:r>
            <a:r>
              <a:rPr lang="en-US" sz="3600" i="1" dirty="0"/>
              <a:t> </a:t>
            </a:r>
            <a:r>
              <a:rPr lang="en-US" sz="3600" i="1" dirty="0" err="1"/>
              <a:t>Speedtest</a:t>
            </a:r>
            <a:endParaRPr sz="3600" i="1" dirty="0"/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39"/>
          <a:stretch/>
        </p:blipFill>
        <p:spPr>
          <a:xfrm>
            <a:off x="3341915" y="1116123"/>
            <a:ext cx="5148942" cy="2616433"/>
          </a:xfrm>
          <a:prstGeom prst="rect">
            <a:avLst/>
          </a:prstGeom>
        </p:spPr>
      </p:pic>
      <p:graphicFrame>
        <p:nvGraphicFramePr>
          <p:cNvPr id="3" name="Πίνακας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361759"/>
              </p:ext>
            </p:extLst>
          </p:nvPr>
        </p:nvGraphicFramePr>
        <p:xfrm>
          <a:off x="4051301" y="4679527"/>
          <a:ext cx="62030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901">
                  <a:extLst>
                    <a:ext uri="{9D8B030D-6E8A-4147-A177-3AD203B41FA5}">
                      <a16:colId xmlns:a16="http://schemas.microsoft.com/office/drawing/2014/main" val="301109568"/>
                    </a:ext>
                  </a:extLst>
                </a:gridCol>
                <a:gridCol w="2862141">
                  <a:extLst>
                    <a:ext uri="{9D8B030D-6E8A-4147-A177-3AD203B41FA5}">
                      <a16:colId xmlns:a16="http://schemas.microsoft.com/office/drawing/2014/main" val="354030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err="1"/>
                        <a:t>WiFiMon</a:t>
                      </a:r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err="1"/>
                        <a:t>Ookla</a:t>
                      </a:r>
                      <a:r>
                        <a:rPr lang="en-US" sz="1800" i="1" baseline="0" dirty="0"/>
                        <a:t> </a:t>
                      </a:r>
                      <a:r>
                        <a:rPr lang="en-US" sz="1800" i="1" baseline="0" dirty="0" err="1"/>
                        <a:t>Speedtest</a:t>
                      </a:r>
                      <a:endParaRPr lang="en-U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49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automatically by visiting a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by pressing</a:t>
                      </a:r>
                      <a:r>
                        <a:rPr lang="en-US" sz="1600" b="1" baseline="0" dirty="0">
                          <a:solidFill>
                            <a:srgbClr val="FF0000"/>
                          </a:solidFill>
                        </a:rPr>
                        <a:t> “GO”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77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the Wi-Fi</a:t>
                      </a:r>
                      <a:r>
                        <a:rPr lang="en-US" sz="1600" b="1" baseline="0" dirty="0">
                          <a:solidFill>
                            <a:srgbClr val="FF0000"/>
                          </a:solidFill>
                        </a:rPr>
                        <a:t> administrator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the end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676892"/>
                  </a:ext>
                </a:extLst>
              </a:tr>
            </a:tbl>
          </a:graphicData>
        </a:graphic>
      </p:graphicFrame>
      <p:graphicFrame>
        <p:nvGraphicFramePr>
          <p:cNvPr id="5" name="Πίνακας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085320"/>
              </p:ext>
            </p:extLst>
          </p:nvPr>
        </p:nvGraphicFramePr>
        <p:xfrm>
          <a:off x="676729" y="5050367"/>
          <a:ext cx="33636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3686">
                  <a:extLst>
                    <a:ext uri="{9D8B030D-6E8A-4147-A177-3AD203B41FA5}">
                      <a16:colId xmlns:a16="http://schemas.microsoft.com/office/drawing/2014/main" val="354102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easurements are triggered: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36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Results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are collected by: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455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88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2375673" y="2959970"/>
            <a:ext cx="7127556" cy="51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i="1" dirty="0"/>
              <a:t>Design Features &amp; Operation</a:t>
            </a:r>
            <a:endParaRPr sz="44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609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212227" y="141849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Design Features of </a:t>
            </a:r>
            <a:r>
              <a:rPr lang="en-US" sz="3600" i="1" dirty="0" err="1"/>
              <a:t>WiFiMon</a:t>
            </a:r>
            <a:endParaRPr sz="3600" i="1" dirty="0"/>
          </a:p>
        </p:txBody>
      </p:sp>
      <p:sp>
        <p:nvSpPr>
          <p:cNvPr id="296" name="Google Shape;296;p42"/>
          <p:cNvSpPr txBox="1">
            <a:spLocks noGrp="1"/>
          </p:cNvSpPr>
          <p:nvPr>
            <p:ph type="body" idx="1"/>
          </p:nvPr>
        </p:nvSpPr>
        <p:spPr>
          <a:xfrm>
            <a:off x="0" y="1392063"/>
            <a:ext cx="10948850" cy="461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Combination of crowdsourced and deterministic measurements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Correlation with </a:t>
            </a:r>
            <a:r>
              <a:rPr lang="en-US" sz="2400" i="1" dirty="0"/>
              <a:t>RADIUS</a:t>
            </a:r>
            <a:r>
              <a:rPr lang="en-US" sz="2400" dirty="0"/>
              <a:t> and </a:t>
            </a:r>
            <a:r>
              <a:rPr lang="en-US" sz="2400" i="1" dirty="0"/>
              <a:t>DHCP</a:t>
            </a:r>
            <a:r>
              <a:rPr lang="en-US" sz="2400" dirty="0"/>
              <a:t> logs respecting end user privacy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Independence of Wi-Fi technology and hardware vendor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Lightweight, active monitoring without significant impact on end user browsing experience</a:t>
            </a:r>
          </a:p>
        </p:txBody>
      </p:sp>
    </p:spTree>
    <p:extLst>
      <p:ext uri="{BB962C8B-B14F-4D97-AF65-F5344CB8AC3E}">
        <p14:creationId xmlns:p14="http://schemas.microsoft.com/office/powerpoint/2010/main" val="189369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338B09-0737-46EA-A1A2-FF23117F18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7" t="3239" r="1876" b="1748"/>
          <a:stretch/>
        </p:blipFill>
        <p:spPr>
          <a:xfrm>
            <a:off x="1593342" y="109577"/>
            <a:ext cx="8387424" cy="5437780"/>
          </a:xfrm>
          <a:prstGeom prst="rect">
            <a:avLst/>
          </a:prstGeom>
        </p:spPr>
      </p:pic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319804" y="10957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</a:t>
            </a:r>
            <a:r>
              <a:rPr lang="en-US" sz="3600" dirty="0"/>
              <a:t> Operation</a:t>
            </a:r>
            <a:endParaRPr sz="3600" dirty="0"/>
          </a:p>
        </p:txBody>
      </p:sp>
      <p:sp>
        <p:nvSpPr>
          <p:cNvPr id="296" name="Google Shape;296;p42"/>
          <p:cNvSpPr txBox="1">
            <a:spLocks noGrp="1"/>
          </p:cNvSpPr>
          <p:nvPr>
            <p:ph type="body" idx="1"/>
          </p:nvPr>
        </p:nvSpPr>
        <p:spPr>
          <a:xfrm>
            <a:off x="198530" y="5705940"/>
            <a:ext cx="5046131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i="1" dirty="0">
                <a:solidFill>
                  <a:srgbClr val="FF0000"/>
                </a:solidFill>
              </a:rPr>
              <a:t>WiFiMon</a:t>
            </a:r>
            <a:r>
              <a:rPr lang="en-US" b="1" dirty="0">
                <a:solidFill>
                  <a:srgbClr val="FF0000"/>
                </a:solidFill>
              </a:rPr>
              <a:t> Components:</a:t>
            </a:r>
          </a:p>
          <a:p>
            <a:pPr>
              <a:spcBef>
                <a:spcPts val="0"/>
              </a:spcBef>
            </a:pPr>
            <a:r>
              <a:rPr lang="en-US" sz="2400" i="1" dirty="0"/>
              <a:t>WiFiMon Software Probes</a:t>
            </a:r>
            <a:r>
              <a:rPr lang="en-US" sz="2400" dirty="0"/>
              <a:t> (</a:t>
            </a:r>
            <a:r>
              <a:rPr lang="en-US" sz="2400" i="1" dirty="0"/>
              <a:t>WSP</a:t>
            </a:r>
            <a:r>
              <a:rPr lang="en-US" sz="2400" dirty="0"/>
              <a:t>s)</a:t>
            </a:r>
          </a:p>
          <a:p>
            <a:pPr>
              <a:spcBef>
                <a:spcPts val="0"/>
              </a:spcBef>
            </a:pPr>
            <a:r>
              <a:rPr lang="en-US" sz="2400" i="1" dirty="0"/>
              <a:t>WiFiMon Hardware Probes </a:t>
            </a:r>
            <a:r>
              <a:rPr lang="en-US" sz="2400" dirty="0"/>
              <a:t>(</a:t>
            </a:r>
            <a:r>
              <a:rPr lang="en-US" sz="2400" i="1" dirty="0"/>
              <a:t>WHP</a:t>
            </a:r>
            <a:r>
              <a:rPr lang="en-US" sz="2400" dirty="0"/>
              <a:t>s)</a:t>
            </a:r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82509877-BA65-4378-8FD5-E80E18165F89}"/>
              </a:ext>
            </a:extLst>
          </p:cNvPr>
          <p:cNvSpPr txBox="1">
            <a:spLocks/>
          </p:cNvSpPr>
          <p:nvPr/>
        </p:nvSpPr>
        <p:spPr>
          <a:xfrm>
            <a:off x="5526531" y="6103037"/>
            <a:ext cx="4687873" cy="78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i="1" dirty="0"/>
              <a:t>WiFiMon Test Server </a:t>
            </a:r>
            <a:r>
              <a:rPr lang="en-US" sz="2400" dirty="0"/>
              <a:t>(</a:t>
            </a:r>
            <a:r>
              <a:rPr lang="en-US" sz="2400" i="1" dirty="0"/>
              <a:t>WTS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400" i="1" dirty="0"/>
              <a:t>WiFiMon Analysis Server </a:t>
            </a:r>
            <a:r>
              <a:rPr lang="en-US" sz="2400" dirty="0"/>
              <a:t>(</a:t>
            </a:r>
            <a:r>
              <a:rPr lang="en-US" sz="2400" i="1" dirty="0"/>
              <a:t>WAS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244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4367758" y="2970855"/>
            <a:ext cx="3328441" cy="51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i="1" dirty="0"/>
              <a:t>Components</a:t>
            </a:r>
            <a:endParaRPr sz="44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092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319804" y="10957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 Test Server</a:t>
            </a:r>
            <a:r>
              <a:rPr lang="en-US" sz="3600" dirty="0"/>
              <a:t> (</a:t>
            </a:r>
            <a:r>
              <a:rPr lang="en-US" sz="3600" i="1" dirty="0"/>
              <a:t>WTS</a:t>
            </a:r>
            <a:r>
              <a:rPr lang="en-US" sz="3600" dirty="0"/>
              <a:t>)</a:t>
            </a:r>
            <a:endParaRPr sz="3600" dirty="0"/>
          </a:p>
        </p:txBody>
      </p:sp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683A47E1-058A-4292-B432-60E66ED100FE}"/>
              </a:ext>
            </a:extLst>
          </p:cNvPr>
          <p:cNvSpPr txBox="1">
            <a:spLocks/>
          </p:cNvSpPr>
          <p:nvPr/>
        </p:nvSpPr>
        <p:spPr>
          <a:xfrm>
            <a:off x="91440" y="841790"/>
            <a:ext cx="11694160" cy="2003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FF0000"/>
                </a:solidFill>
              </a:rPr>
              <a:t>Purpose: </a:t>
            </a:r>
            <a:r>
              <a:rPr lang="en-US" sz="2400" dirty="0"/>
              <a:t>Holds code and test data for performance measurements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Based on </a:t>
            </a:r>
            <a:r>
              <a:rPr lang="en-US" sz="2400" b="1" i="1" dirty="0"/>
              <a:t>JavaScript </a:t>
            </a:r>
            <a:r>
              <a:rPr lang="en-US" sz="2400" b="1" dirty="0"/>
              <a:t>(</a:t>
            </a:r>
            <a:r>
              <a:rPr lang="en-US" sz="2400" b="1" i="1" dirty="0"/>
              <a:t>JS</a:t>
            </a:r>
            <a:r>
              <a:rPr lang="en-US" sz="2400" b="1" dirty="0"/>
              <a:t>)</a:t>
            </a:r>
            <a:r>
              <a:rPr lang="en-US" sz="2400" dirty="0"/>
              <a:t> technology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i="1" dirty="0"/>
              <a:t>HTML</a:t>
            </a:r>
            <a:r>
              <a:rPr lang="en-US" sz="2400" dirty="0"/>
              <a:t> script tags pointing to test tools are added to frequently visited sites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Measurements of the </a:t>
            </a:r>
            <a:r>
              <a:rPr lang="en-US" sz="2400" i="1" dirty="0"/>
              <a:t>HTTP</a:t>
            </a:r>
            <a:r>
              <a:rPr lang="en-US" sz="2400" dirty="0"/>
              <a:t> service (Majority of Internet traffic)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à"/>
            </a:pPr>
            <a:endParaRPr lang="en-US" sz="2400" dirty="0"/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D87EF306-C056-4D35-A78C-BA230DFC3847}"/>
              </a:ext>
            </a:extLst>
          </p:cNvPr>
          <p:cNvSpPr txBox="1">
            <a:spLocks/>
          </p:cNvSpPr>
          <p:nvPr/>
        </p:nvSpPr>
        <p:spPr>
          <a:xfrm>
            <a:off x="91440" y="5514548"/>
            <a:ext cx="10122964" cy="113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i="1" dirty="0"/>
              <a:t>WTS</a:t>
            </a:r>
            <a:r>
              <a:rPr lang="en-US" sz="2400" b="1" dirty="0"/>
              <a:t> Placement: </a:t>
            </a:r>
            <a:r>
              <a:rPr lang="en-US" sz="2400" dirty="0"/>
              <a:t>Close to monitored networks </a:t>
            </a:r>
            <a:br>
              <a:rPr lang="en-US" sz="2400" dirty="0"/>
            </a:br>
            <a:r>
              <a:rPr lang="en-US" sz="2400" dirty="0"/>
              <a:t>                               (</a:t>
            </a:r>
            <a:r>
              <a:rPr lang="en-US" sz="2400" i="1" dirty="0"/>
              <a:t>RTT </a:t>
            </a:r>
            <a:r>
              <a:rPr lang="en-US" sz="2400" dirty="0"/>
              <a:t>between end devices and </a:t>
            </a:r>
            <a:r>
              <a:rPr lang="en-US" sz="2400" i="1" dirty="0"/>
              <a:t>WTS </a:t>
            </a:r>
            <a:r>
              <a:rPr lang="en-US" sz="2400" dirty="0"/>
              <a:t>included</a:t>
            </a:r>
            <a:r>
              <a:rPr lang="en-US" sz="2400" i="1" dirty="0"/>
              <a:t> </a:t>
            </a:r>
            <a:r>
              <a:rPr lang="en-US" sz="2400" dirty="0"/>
              <a:t>in results)</a:t>
            </a:r>
          </a:p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i="1" dirty="0">
                <a:sym typeface="Wingdings" panose="05000000000000000000" pitchFamily="2" charset="2"/>
              </a:rPr>
              <a:t>If not possible</a:t>
            </a:r>
            <a:r>
              <a:rPr lang="en-US" sz="2400" dirty="0">
                <a:sym typeface="Wingdings" panose="05000000000000000000" pitchFamily="2" charset="2"/>
              </a:rPr>
              <a:t>: </a:t>
            </a:r>
            <a:r>
              <a:rPr lang="en-US" sz="2400" i="1" dirty="0">
                <a:sym typeface="Wingdings" panose="05000000000000000000" pitchFamily="2" charset="2"/>
              </a:rPr>
              <a:t>WiFiMon</a:t>
            </a:r>
            <a:r>
              <a:rPr lang="en-US" sz="2400" dirty="0">
                <a:sym typeface="Wingdings" panose="05000000000000000000" pitchFamily="2" charset="2"/>
              </a:rPr>
              <a:t> captures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relative changes </a:t>
            </a:r>
            <a:r>
              <a:rPr lang="en-US" sz="2400" dirty="0">
                <a:sym typeface="Wingdings" panose="05000000000000000000" pitchFamily="2" charset="2"/>
              </a:rPr>
              <a:t>in Wi-Fi performance</a:t>
            </a:r>
            <a:endParaRPr lang="en-US" sz="2400" dirty="0"/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F294D94A-E0FF-463C-B23A-6E3CF4E4743C}"/>
              </a:ext>
            </a:extLst>
          </p:cNvPr>
          <p:cNvSpPr txBox="1">
            <a:spLocks/>
          </p:cNvSpPr>
          <p:nvPr/>
        </p:nvSpPr>
        <p:spPr>
          <a:xfrm>
            <a:off x="91118" y="3209430"/>
            <a:ext cx="10351971" cy="1513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FF0000"/>
                </a:solidFill>
              </a:rPr>
              <a:t>3 available test tools: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400" b="1" i="1" dirty="0" err="1">
                <a:sym typeface="Wingdings" panose="05000000000000000000" pitchFamily="2" charset="2"/>
              </a:rPr>
              <a:t>NetTest</a:t>
            </a:r>
            <a:r>
              <a:rPr lang="en-US" sz="2400" i="1" dirty="0">
                <a:sym typeface="Wingdings" panose="05000000000000000000" pitchFamily="2" charset="2"/>
              </a:rPr>
              <a:t> </a:t>
            </a: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dirty="0">
                <a:sym typeface="Wingdings" panose="05000000000000000000" pitchFamily="2" charset="2"/>
                <a:hlinkClick r:id="rId4"/>
              </a:rPr>
              <a:t>https://code.google.com/archive/p/nettest/</a:t>
            </a:r>
            <a:r>
              <a:rPr lang="en-US" sz="1800" dirty="0">
                <a:sym typeface="Wingdings" panose="05000000000000000000" pitchFamily="2" charset="2"/>
              </a:rPr>
              <a:t>)</a:t>
            </a:r>
            <a:endParaRPr lang="en-US" sz="2000" i="1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400" b="1" i="1" dirty="0">
                <a:sym typeface="Wingdings" panose="05000000000000000000" pitchFamily="2" charset="2"/>
              </a:rPr>
              <a:t>Akamai Boomerang </a:t>
            </a: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dirty="0">
                <a:sym typeface="Wingdings" panose="05000000000000000000" pitchFamily="2" charset="2"/>
                <a:hlinkClick r:id="rId5"/>
              </a:rPr>
              <a:t>https://github.com/akamai/boomerang</a:t>
            </a:r>
            <a:r>
              <a:rPr lang="en-US" sz="1800" dirty="0">
                <a:sym typeface="Wingdings" panose="05000000000000000000" pitchFamily="2" charset="2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400" b="1" i="1" dirty="0" err="1">
                <a:sym typeface="Wingdings" panose="05000000000000000000" pitchFamily="2" charset="2"/>
              </a:rPr>
              <a:t>LibreSpeed</a:t>
            </a:r>
            <a:r>
              <a:rPr lang="en-US" sz="2400" b="1" i="1" dirty="0">
                <a:sym typeface="Wingdings" panose="05000000000000000000" pitchFamily="2" charset="2"/>
              </a:rPr>
              <a:t> </a:t>
            </a:r>
            <a:r>
              <a:rPr lang="en-US" sz="2400" b="1" i="1" dirty="0" err="1">
                <a:sym typeface="Wingdings" panose="05000000000000000000" pitchFamily="2" charset="2"/>
              </a:rPr>
              <a:t>Speedtest</a:t>
            </a:r>
            <a:r>
              <a:rPr lang="en-US" sz="2400" i="1" dirty="0">
                <a:sym typeface="Wingdings" panose="05000000000000000000" pitchFamily="2" charset="2"/>
              </a:rPr>
              <a:t> </a:t>
            </a: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dirty="0">
                <a:sym typeface="Wingdings" panose="05000000000000000000" pitchFamily="2" charset="2"/>
                <a:hlinkClick r:id="rId6"/>
              </a:rPr>
              <a:t>https://github.com/librespeed/speedtest</a:t>
            </a:r>
            <a:r>
              <a:rPr lang="en-US" sz="1800" dirty="0">
                <a:sym typeface="Wingdings" panose="05000000000000000000" pitchFamily="2" charset="2"/>
              </a:rPr>
              <a:t>)</a:t>
            </a:r>
            <a:endParaRPr lang="en-US" sz="1800" i="1" dirty="0"/>
          </a:p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66889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.5|5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.5|5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3.4|24.2|14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3.4|24.2|14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.5|5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25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22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.5|5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.5|5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.5|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9.8|10.3|11.4|16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.5|5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.5|5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6.4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43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43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3.4|24.2|14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.5|5.4"/>
</p:tagLst>
</file>

<file path=ppt/theme/theme1.xml><?xml version="1.0" encoding="utf-8"?>
<a:theme xmlns:a="http://schemas.openxmlformats.org/drawingml/2006/main" name="GÉANT Presentation Template - January 2019(1)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1640</Words>
  <Application>Microsoft Office PowerPoint</Application>
  <PresentationFormat>Widescreen</PresentationFormat>
  <Paragraphs>268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Wingdings</vt:lpstr>
      <vt:lpstr>GÉANT Presentation Template - January 2019(1)</vt:lpstr>
      <vt:lpstr>Office Theme</vt:lpstr>
      <vt:lpstr>1_Custom Design</vt:lpstr>
      <vt:lpstr>PowerPoint Presentation</vt:lpstr>
      <vt:lpstr>Introduction</vt:lpstr>
      <vt:lpstr>WiFiMon: Introduction</vt:lpstr>
      <vt:lpstr>Example: WiFiMon vs Ookla Speedtest</vt:lpstr>
      <vt:lpstr>Design Features &amp; Operation</vt:lpstr>
      <vt:lpstr>Design Features of WiFiMon</vt:lpstr>
      <vt:lpstr>WiFiMon Operation</vt:lpstr>
      <vt:lpstr>Components</vt:lpstr>
      <vt:lpstr>WiFiMon Test Server (WTS)</vt:lpstr>
      <vt:lpstr>WiFiMon Software Probes (WSPs)</vt:lpstr>
      <vt:lpstr>WiFiMon Hardware Probes (WHPs)</vt:lpstr>
      <vt:lpstr>WiFiMon Analysis Server (WAS)</vt:lpstr>
      <vt:lpstr>WiFiMon User Interface (1)</vt:lpstr>
      <vt:lpstr>WiFiMon User Interface (2)</vt:lpstr>
      <vt:lpstr>Correlation with RADIUS/DHCP Logs</vt:lpstr>
      <vt:lpstr>Other Features of WiFiMon</vt:lpstr>
      <vt:lpstr>Installation</vt:lpstr>
      <vt:lpstr>WiFiMon Installation</vt:lpstr>
      <vt:lpstr>Ansible WAS Installation</vt:lpstr>
      <vt:lpstr>Experience from WiFiMon Pilots</vt:lpstr>
      <vt:lpstr>Evaluation</vt:lpstr>
      <vt:lpstr>TNC19 Pilot (1)</vt:lpstr>
      <vt:lpstr>TNC19 Pilot (2)</vt:lpstr>
      <vt:lpstr>GÉANT Symposium 2020 Pilot (1)</vt:lpstr>
      <vt:lpstr>GÉANT Symposium 2020 Pilot (2)</vt:lpstr>
      <vt:lpstr>GÉANT Symposium 2020 Pilot (3)</vt:lpstr>
      <vt:lpstr>Future Steps and Useful Links</vt:lpstr>
      <vt:lpstr>Future Steps</vt:lpstr>
      <vt:lpstr>Check out the WiFiMon video!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Windows User</cp:lastModifiedBy>
  <cp:revision>134</cp:revision>
  <dcterms:modified xsi:type="dcterms:W3CDTF">2022-09-26T11:39:38Z</dcterms:modified>
</cp:coreProperties>
</file>