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409" r:id="rId5"/>
    <p:sldId id="410" r:id="rId6"/>
    <p:sldId id="258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257" r:id="rId15"/>
    <p:sldId id="259" r:id="rId16"/>
    <p:sldId id="418" r:id="rId17"/>
    <p:sldId id="407" r:id="rId18"/>
  </p:sldIdLst>
  <p:sldSz cx="9144000" cy="51435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e9f0de4f_0_3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e9f0de4f_0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everyone! I’m Max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Hello, I’m Denis!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second part of our lecture about how to build end-to-end recognition system. 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e9f0de4f_0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e9f0de4f_0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e9f0de4f_0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e9f0de4f_0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9f0de4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e9f0de4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e9f0de4f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e9f0de4f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39" name="Shape 20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0" name="Google Shape;20840;g24e9f0de4f_0_217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1" name="Google Shape;20841;g24e9f0de4f_0_217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4" name="Google Shape;54;p13" descr="logo.png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29266" y="4763896"/>
            <a:ext cx="351149" cy="348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8366" y="4763946"/>
            <a:ext cx="1569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deepsystems.ai</a:t>
            </a:r>
            <a:endParaRPr>
              <a:solidFill>
                <a:srgbClr val="1155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movix.ai/" TargetMode="External"/><Relationship Id="rId2" Type="http://schemas.openxmlformats.org/officeDocument/2006/relationships/hyperlink" Target="https://supervise.ly/" TargetMode="External"/><Relationship Id="rId1" Type="http://schemas.openxmlformats.org/officeDocument/2006/relationships/hyperlink" Target="https://deepsystems.ai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How to build end-to-end recognition system (Part </a:t>
            </a:r>
            <a:r>
              <a:rPr lang="en-US" altLang="en-GB" sz="2600"/>
              <a:t>1</a:t>
            </a:r>
            <a:r>
              <a:rPr lang="en-GB" sz="2600"/>
              <a:t>): </a:t>
            </a:r>
            <a:r>
              <a:rPr lang="en-US" altLang="en-GB" sz="2600"/>
              <a:t>Best Practices</a:t>
            </a:r>
            <a:r>
              <a:rPr lang="en-GB" sz="2600"/>
              <a:t>.</a:t>
            </a:r>
            <a:endParaRPr sz="2600"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7875" y="3279350"/>
            <a:ext cx="36099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38696" y="3572746"/>
            <a:ext cx="1362075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5"/>
          <p:cNvCxnSpPr/>
          <p:nvPr/>
        </p:nvCxnSpPr>
        <p:spPr>
          <a:xfrm rot="10800000" flipH="1">
            <a:off x="6889234" y="3916846"/>
            <a:ext cx="5397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25"/>
          <p:cNvSpPr txBox="1"/>
          <p:nvPr/>
        </p:nvSpPr>
        <p:spPr>
          <a:xfrm>
            <a:off x="7294207" y="3650989"/>
            <a:ext cx="11436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“apple”</a:t>
            </a:r>
            <a:endParaRPr lang="en-GB">
              <a:solidFill>
                <a:schemeClr val="dk1"/>
              </a:solidFill>
            </a:endParaRPr>
          </a:p>
        </p:txBody>
      </p:sp>
      <p:pic>
        <p:nvPicPr>
          <p:cNvPr id="106" name="Google Shape;106;p25" descr="logo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01150" y="200550"/>
            <a:ext cx="1071200" cy="9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/>
        </p:nvSpPr>
        <p:spPr>
          <a:xfrm>
            <a:off x="4730396" y="410237"/>
            <a:ext cx="4101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155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deepsystems.ai</a:t>
            </a:r>
            <a:endParaRPr sz="2400">
              <a:solidFill>
                <a:srgbClr val="1155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1424942" y="397621"/>
            <a:ext cx="2613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155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Review from</a:t>
            </a:r>
            <a:endParaRPr sz="2400">
              <a:solidFill>
                <a:srgbClr val="1155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28925" y="4709561"/>
            <a:ext cx="16257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6" name="Google Shape;116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9135" y="469950"/>
            <a:ext cx="464475" cy="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117113" y="683500"/>
            <a:ext cx="11685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input image</a:t>
            </a:r>
            <a:endParaRPr sz="1000"/>
          </a:p>
        </p:txBody>
      </p:sp>
      <p:cxnSp>
        <p:nvCxnSpPr>
          <p:cNvPr id="118" name="Google Shape;118;p26"/>
          <p:cNvCxnSpPr/>
          <p:nvPr/>
        </p:nvCxnSpPr>
        <p:spPr>
          <a:xfrm>
            <a:off x="1498450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6"/>
          <p:cNvCxnSpPr/>
          <p:nvPr/>
        </p:nvCxnSpPr>
        <p:spPr>
          <a:xfrm>
            <a:off x="2472421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6"/>
          <p:cNvSpPr/>
          <p:nvPr/>
        </p:nvSpPr>
        <p:spPr>
          <a:xfrm>
            <a:off x="2851875" y="563300"/>
            <a:ext cx="660000" cy="25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6"/>
          <p:cNvSpPr txBox="1"/>
          <p:nvPr/>
        </p:nvSpPr>
        <p:spPr>
          <a:xfrm>
            <a:off x="2873163" y="314193"/>
            <a:ext cx="66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4*8*4</a:t>
            </a:r>
            <a:endParaRPr sz="1000"/>
          </a:p>
        </p:txBody>
      </p:sp>
      <p:sp>
        <p:nvSpPr>
          <p:cNvPr id="122" name="Google Shape;122;p26"/>
          <p:cNvSpPr/>
          <p:nvPr/>
        </p:nvSpPr>
        <p:spPr>
          <a:xfrm flipH="1">
            <a:off x="1106575" y="291050"/>
            <a:ext cx="363000" cy="723300"/>
          </a:xfrm>
          <a:prstGeom prst="cube">
            <a:avLst>
              <a:gd name="adj" fmla="val 9190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4" name="Google Shape;124;p26"/>
          <p:cNvCxnSpPr/>
          <p:nvPr/>
        </p:nvCxnSpPr>
        <p:spPr>
          <a:xfrm>
            <a:off x="3556300" y="652700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26"/>
          <p:cNvSpPr txBox="1"/>
          <p:nvPr/>
        </p:nvSpPr>
        <p:spPr>
          <a:xfrm>
            <a:off x="3495867" y="378821"/>
            <a:ext cx="693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Reshape</a:t>
            </a:r>
            <a:endParaRPr sz="1000"/>
          </a:p>
        </p:txBody>
      </p:sp>
      <p:sp>
        <p:nvSpPr>
          <p:cNvPr id="126" name="Google Shape;126;p26"/>
          <p:cNvSpPr/>
          <p:nvPr/>
        </p:nvSpPr>
        <p:spPr>
          <a:xfrm>
            <a:off x="4210025" y="310700"/>
            <a:ext cx="6093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7" name="Google Shape;127;p26"/>
          <p:cNvCxnSpPr>
            <a:stCxn id="126" idx="2"/>
            <a:endCxn id="126" idx="0"/>
          </p:cNvCxnSpPr>
          <p:nvPr/>
        </p:nvCxnSpPr>
        <p:spPr>
          <a:xfrm rot="10800000">
            <a:off x="45146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6"/>
          <p:cNvCxnSpPr/>
          <p:nvPr/>
        </p:nvCxnSpPr>
        <p:spPr>
          <a:xfrm rot="10800000">
            <a:off x="4362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6"/>
          <p:cNvCxnSpPr/>
          <p:nvPr/>
        </p:nvCxnSpPr>
        <p:spPr>
          <a:xfrm rot="10800000">
            <a:off x="4667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6"/>
          <p:cNvCxnSpPr/>
          <p:nvPr/>
        </p:nvCxnSpPr>
        <p:spPr>
          <a:xfrm rot="10800000">
            <a:off x="4743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6"/>
          <p:cNvCxnSpPr/>
          <p:nvPr/>
        </p:nvCxnSpPr>
        <p:spPr>
          <a:xfrm rot="10800000">
            <a:off x="45908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6"/>
          <p:cNvCxnSpPr/>
          <p:nvPr/>
        </p:nvCxnSpPr>
        <p:spPr>
          <a:xfrm rot="10800000">
            <a:off x="44384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6"/>
          <p:cNvCxnSpPr/>
          <p:nvPr/>
        </p:nvCxnSpPr>
        <p:spPr>
          <a:xfrm rot="10800000">
            <a:off x="4286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6"/>
          <p:cNvSpPr/>
          <p:nvPr/>
        </p:nvSpPr>
        <p:spPr>
          <a:xfrm rot="5400000">
            <a:off x="1681600" y="406850"/>
            <a:ext cx="919800" cy="572700"/>
          </a:xfrm>
          <a:prstGeom prst="trapezoid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CNN feature extraction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2575331">
            <a:off x="1091485" y="541994"/>
            <a:ext cx="345927" cy="19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67925" y="636200"/>
            <a:ext cx="572700" cy="1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19987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58" name="Google Shape;158;p26"/>
          <p:cNvSpPr/>
          <p:nvPr/>
        </p:nvSpPr>
        <p:spPr>
          <a:xfrm>
            <a:off x="21714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66" name="Google Shape;166;p26"/>
          <p:cNvCxnSpPr>
            <a:stCxn id="135" idx="2"/>
            <a:endCxn id="158" idx="0"/>
          </p:cNvCxnSpPr>
          <p:nvPr/>
        </p:nvCxnSpPr>
        <p:spPr>
          <a:xfrm>
            <a:off x="22071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6"/>
          <p:cNvCxnSpPr>
            <a:stCxn id="158" idx="2"/>
          </p:cNvCxnSpPr>
          <p:nvPr/>
        </p:nvCxnSpPr>
        <p:spPr>
          <a:xfrm>
            <a:off x="2207125" y="260312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6"/>
          <p:cNvSpPr/>
          <p:nvPr/>
        </p:nvSpPr>
        <p:spPr>
          <a:xfrm>
            <a:off x="1935475" y="275287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sp>
        <p:nvSpPr>
          <p:cNvPr id="190" name="Google Shape;190;p26"/>
          <p:cNvSpPr txBox="1"/>
          <p:nvPr/>
        </p:nvSpPr>
        <p:spPr>
          <a:xfrm>
            <a:off x="1745808" y="204988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9" name="Google Shape;199;p26"/>
          <p:cNvSpPr txBox="1"/>
          <p:nvPr/>
        </p:nvSpPr>
        <p:spPr>
          <a:xfrm>
            <a:off x="1935475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" name="文本框 2"/>
          <p:cNvSpPr txBox="1"/>
          <p:nvPr/>
        </p:nvSpPr>
        <p:spPr>
          <a:xfrm>
            <a:off x="4838700" y="1491615"/>
            <a:ext cx="16681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This is the probability</a:t>
            </a:r>
            <a:endParaRPr lang="zh-CN" altLang="en-US" sz="1000"/>
          </a:p>
          <a:p>
            <a:r>
              <a:rPr lang="zh-CN" altLang="en-US" sz="1000"/>
              <a:t>distribution of observing</a:t>
            </a:r>
            <a:endParaRPr lang="zh-CN" altLang="en-US" sz="1000"/>
          </a:p>
          <a:p>
            <a:r>
              <a:rPr lang="zh-CN" altLang="en-US" sz="1000"/>
              <a:t>alphabet symbols at time1</a:t>
            </a:r>
            <a:endParaRPr lang="zh-CN" altLang="en-US" sz="1000"/>
          </a:p>
          <a:p>
            <a:r>
              <a:rPr lang="zh-CN" altLang="en-US" sz="1000"/>
              <a:t>(time1 - first Istm step)</a:t>
            </a:r>
            <a:endParaRPr lang="zh-CN" altLang="en-US" sz="1000"/>
          </a:p>
        </p:txBody>
      </p:sp>
      <p:cxnSp>
        <p:nvCxnSpPr>
          <p:cNvPr id="143" name="Google Shape;143;p26"/>
          <p:cNvCxnSpPr/>
          <p:nvPr/>
        </p:nvCxnSpPr>
        <p:spPr>
          <a:xfrm flipH="1">
            <a:off x="2207125" y="1011475"/>
            <a:ext cx="20397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直接连接符 3"/>
          <p:cNvCxnSpPr/>
          <p:nvPr/>
        </p:nvCxnSpPr>
        <p:spPr>
          <a:xfrm flipV="1">
            <a:off x="2289175" y="3601720"/>
            <a:ext cx="3600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67810" y="2355850"/>
            <a:ext cx="350774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In our simple example: Alphabet={"a", "e", "I", "p", "z", "-"}</a:t>
            </a:r>
            <a:endParaRPr lang="zh-CN" altLang="en-US" sz="1000"/>
          </a:p>
          <a:p>
            <a:pPr algn="ctr"/>
            <a:r>
              <a:rPr lang="zh-CN" altLang="en-US" sz="1000"/>
              <a:t>|Alphabet| = 6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"</a:t>
            </a:r>
            <a:r>
              <a:rPr lang="zh-CN" altLang="en-US" sz="1000"/>
              <a:t>-" is a special symbol (blank) that we always should add</a:t>
            </a:r>
            <a:endParaRPr lang="zh-CN" altLang="en-US" sz="1000"/>
          </a:p>
          <a:p>
            <a:r>
              <a:rPr lang="zh-CN" altLang="en-US" sz="1000"/>
              <a:t>to the alphabet. It will be further understood what it is used</a:t>
            </a:r>
            <a:endParaRPr lang="zh-CN" altLang="en-US" sz="1000"/>
          </a:p>
          <a:p>
            <a:r>
              <a:rPr lang="zh-CN" altLang="en-US" sz="1000"/>
              <a:t>for.</a:t>
            </a:r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2555875" y="344868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1000"/>
              <a:t>y</a:t>
            </a:r>
            <a:r>
              <a:rPr lang="en-US" altLang="zh-CN" sz="1000" baseline="-25000"/>
              <a:t>z</a:t>
            </a:r>
            <a:r>
              <a:rPr lang="zh-CN" altLang="en-US" sz="1000"/>
              <a:t> -probability of observing "</a:t>
            </a:r>
            <a:r>
              <a:rPr lang="en-US" altLang="zh-CN" sz="1000"/>
              <a:t>z</a:t>
            </a:r>
            <a:r>
              <a:rPr lang="zh-CN" altLang="en-US" sz="1000"/>
              <a:t>" at time1</a:t>
            </a:r>
            <a:endParaRPr lang="zh-CN" altLang="en-US" sz="1000"/>
          </a:p>
        </p:txBody>
      </p:sp>
      <p:sp>
        <p:nvSpPr>
          <p:cNvPr id="22" name="Google Shape;198;p26"/>
          <p:cNvSpPr/>
          <p:nvPr/>
        </p:nvSpPr>
        <p:spPr>
          <a:xfrm>
            <a:off x="2171425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" name="Google Shape;215;p26"/>
          <p:cNvCxnSpPr/>
          <p:nvPr/>
        </p:nvCxnSpPr>
        <p:spPr>
          <a:xfrm>
            <a:off x="2206375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直接连接符 23"/>
          <p:cNvCxnSpPr/>
          <p:nvPr/>
        </p:nvCxnSpPr>
        <p:spPr>
          <a:xfrm>
            <a:off x="2171700" y="33413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171065" y="341630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171700" y="34937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71700" y="3651885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171700" y="35699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6" name="Google Shape;116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9135" y="469950"/>
            <a:ext cx="464475" cy="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117113" y="683500"/>
            <a:ext cx="11685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input image</a:t>
            </a:r>
            <a:endParaRPr sz="1000"/>
          </a:p>
        </p:txBody>
      </p:sp>
      <p:cxnSp>
        <p:nvCxnSpPr>
          <p:cNvPr id="118" name="Google Shape;118;p26"/>
          <p:cNvCxnSpPr/>
          <p:nvPr/>
        </p:nvCxnSpPr>
        <p:spPr>
          <a:xfrm>
            <a:off x="1498450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6"/>
          <p:cNvCxnSpPr/>
          <p:nvPr/>
        </p:nvCxnSpPr>
        <p:spPr>
          <a:xfrm>
            <a:off x="2472421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6"/>
          <p:cNvSpPr/>
          <p:nvPr/>
        </p:nvSpPr>
        <p:spPr>
          <a:xfrm>
            <a:off x="2851875" y="563300"/>
            <a:ext cx="660000" cy="25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6"/>
          <p:cNvSpPr txBox="1"/>
          <p:nvPr/>
        </p:nvSpPr>
        <p:spPr>
          <a:xfrm>
            <a:off x="2873163" y="314193"/>
            <a:ext cx="66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4*8*4</a:t>
            </a:r>
            <a:endParaRPr sz="1000"/>
          </a:p>
        </p:txBody>
      </p:sp>
      <p:sp>
        <p:nvSpPr>
          <p:cNvPr id="122" name="Google Shape;122;p26"/>
          <p:cNvSpPr/>
          <p:nvPr/>
        </p:nvSpPr>
        <p:spPr>
          <a:xfrm flipH="1">
            <a:off x="1106575" y="291050"/>
            <a:ext cx="363000" cy="723300"/>
          </a:xfrm>
          <a:prstGeom prst="cube">
            <a:avLst>
              <a:gd name="adj" fmla="val 9190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4" name="Google Shape;124;p26"/>
          <p:cNvCxnSpPr/>
          <p:nvPr/>
        </p:nvCxnSpPr>
        <p:spPr>
          <a:xfrm>
            <a:off x="3556300" y="652700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26"/>
          <p:cNvSpPr txBox="1"/>
          <p:nvPr/>
        </p:nvSpPr>
        <p:spPr>
          <a:xfrm>
            <a:off x="3495867" y="378821"/>
            <a:ext cx="693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Reshape</a:t>
            </a:r>
            <a:endParaRPr sz="1000"/>
          </a:p>
        </p:txBody>
      </p:sp>
      <p:sp>
        <p:nvSpPr>
          <p:cNvPr id="126" name="Google Shape;126;p26"/>
          <p:cNvSpPr/>
          <p:nvPr/>
        </p:nvSpPr>
        <p:spPr>
          <a:xfrm>
            <a:off x="4210025" y="310700"/>
            <a:ext cx="6093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7" name="Google Shape;127;p26"/>
          <p:cNvCxnSpPr>
            <a:stCxn id="126" idx="2"/>
            <a:endCxn id="126" idx="0"/>
          </p:cNvCxnSpPr>
          <p:nvPr/>
        </p:nvCxnSpPr>
        <p:spPr>
          <a:xfrm rot="10800000">
            <a:off x="45146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6"/>
          <p:cNvCxnSpPr/>
          <p:nvPr/>
        </p:nvCxnSpPr>
        <p:spPr>
          <a:xfrm rot="10800000">
            <a:off x="4362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6"/>
          <p:cNvCxnSpPr/>
          <p:nvPr/>
        </p:nvCxnSpPr>
        <p:spPr>
          <a:xfrm rot="10800000">
            <a:off x="4667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6"/>
          <p:cNvCxnSpPr/>
          <p:nvPr/>
        </p:nvCxnSpPr>
        <p:spPr>
          <a:xfrm rot="10800000">
            <a:off x="4743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6"/>
          <p:cNvCxnSpPr/>
          <p:nvPr/>
        </p:nvCxnSpPr>
        <p:spPr>
          <a:xfrm rot="10800000">
            <a:off x="45908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6"/>
          <p:cNvCxnSpPr/>
          <p:nvPr/>
        </p:nvCxnSpPr>
        <p:spPr>
          <a:xfrm rot="10800000">
            <a:off x="44384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6"/>
          <p:cNvCxnSpPr/>
          <p:nvPr/>
        </p:nvCxnSpPr>
        <p:spPr>
          <a:xfrm rot="10800000">
            <a:off x="4286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6"/>
          <p:cNvSpPr/>
          <p:nvPr/>
        </p:nvSpPr>
        <p:spPr>
          <a:xfrm rot="5400000">
            <a:off x="1681600" y="406850"/>
            <a:ext cx="919800" cy="572700"/>
          </a:xfrm>
          <a:prstGeom prst="trapezoid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CNN feature extraction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2575331">
            <a:off x="1091485" y="541994"/>
            <a:ext cx="345927" cy="19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67925" y="636200"/>
            <a:ext cx="572700" cy="1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19987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58" name="Google Shape;158;p26"/>
          <p:cNvSpPr/>
          <p:nvPr/>
        </p:nvSpPr>
        <p:spPr>
          <a:xfrm>
            <a:off x="21714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66" name="Google Shape;166;p26"/>
          <p:cNvCxnSpPr>
            <a:stCxn id="135" idx="2"/>
            <a:endCxn id="158" idx="0"/>
          </p:cNvCxnSpPr>
          <p:nvPr/>
        </p:nvCxnSpPr>
        <p:spPr>
          <a:xfrm>
            <a:off x="22071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6"/>
          <p:cNvCxnSpPr>
            <a:stCxn id="158" idx="2"/>
          </p:cNvCxnSpPr>
          <p:nvPr/>
        </p:nvCxnSpPr>
        <p:spPr>
          <a:xfrm>
            <a:off x="2207125" y="260312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6"/>
          <p:cNvSpPr/>
          <p:nvPr/>
        </p:nvSpPr>
        <p:spPr>
          <a:xfrm>
            <a:off x="1935475" y="275287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sp>
        <p:nvSpPr>
          <p:cNvPr id="190" name="Google Shape;190;p26"/>
          <p:cNvSpPr txBox="1"/>
          <p:nvPr/>
        </p:nvSpPr>
        <p:spPr>
          <a:xfrm>
            <a:off x="1745808" y="204988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8" name="Google Shape;198;p26"/>
          <p:cNvSpPr/>
          <p:nvPr/>
        </p:nvSpPr>
        <p:spPr>
          <a:xfrm>
            <a:off x="2171425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6"/>
          <p:cNvSpPr txBox="1"/>
          <p:nvPr/>
        </p:nvSpPr>
        <p:spPr>
          <a:xfrm>
            <a:off x="1935475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cxnSp>
        <p:nvCxnSpPr>
          <p:cNvPr id="215" name="Google Shape;215;p26"/>
          <p:cNvCxnSpPr/>
          <p:nvPr/>
        </p:nvCxnSpPr>
        <p:spPr>
          <a:xfrm>
            <a:off x="2206375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838700" y="1491615"/>
            <a:ext cx="16681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This is the probability</a:t>
            </a:r>
            <a:endParaRPr lang="zh-CN" altLang="en-US" sz="1000"/>
          </a:p>
          <a:p>
            <a:r>
              <a:rPr lang="zh-CN" altLang="en-US" sz="1000"/>
              <a:t>distribution of observing</a:t>
            </a:r>
            <a:endParaRPr lang="zh-CN" altLang="en-US" sz="1000"/>
          </a:p>
          <a:p>
            <a:r>
              <a:rPr lang="zh-CN" altLang="en-US" sz="1000"/>
              <a:t>alphabet symbols at time1</a:t>
            </a:r>
            <a:endParaRPr lang="zh-CN" altLang="en-US" sz="1000"/>
          </a:p>
          <a:p>
            <a:r>
              <a:rPr lang="zh-CN" altLang="en-US" sz="1000"/>
              <a:t>(time1 - first Istm step)</a:t>
            </a:r>
            <a:endParaRPr lang="zh-CN" altLang="en-US" sz="1000"/>
          </a:p>
        </p:txBody>
      </p:sp>
      <p:cxnSp>
        <p:nvCxnSpPr>
          <p:cNvPr id="143" name="Google Shape;143;p26"/>
          <p:cNvCxnSpPr/>
          <p:nvPr/>
        </p:nvCxnSpPr>
        <p:spPr>
          <a:xfrm flipH="1">
            <a:off x="2207125" y="1011475"/>
            <a:ext cx="20397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直接连接符 3"/>
          <p:cNvCxnSpPr/>
          <p:nvPr/>
        </p:nvCxnSpPr>
        <p:spPr>
          <a:xfrm flipV="1">
            <a:off x="2289175" y="3723640"/>
            <a:ext cx="3600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67810" y="2355850"/>
            <a:ext cx="350774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In our simple example: Alphabet={"a", "e", "I", "p", "z", "-"}</a:t>
            </a:r>
            <a:endParaRPr lang="zh-CN" altLang="en-US" sz="1000"/>
          </a:p>
          <a:p>
            <a:pPr algn="ctr"/>
            <a:r>
              <a:rPr lang="zh-CN" altLang="en-US" sz="1000"/>
              <a:t>|Alphabet| = 6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"</a:t>
            </a:r>
            <a:r>
              <a:rPr lang="zh-CN" altLang="en-US" sz="1000"/>
              <a:t>-" is a special symbol (blank) that we always should add</a:t>
            </a:r>
            <a:endParaRPr lang="zh-CN" altLang="en-US" sz="1000"/>
          </a:p>
          <a:p>
            <a:r>
              <a:rPr lang="zh-CN" altLang="en-US" sz="1000"/>
              <a:t>to the alphabet. It will be further understood what it is used</a:t>
            </a:r>
            <a:endParaRPr lang="zh-CN" altLang="en-US" sz="1000"/>
          </a:p>
          <a:p>
            <a:r>
              <a:rPr lang="zh-CN" altLang="en-US" sz="1000"/>
              <a:t>for.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2665095" y="3624580"/>
            <a:ext cx="4572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y</a:t>
            </a:r>
            <a:r>
              <a:rPr lang="en-US" altLang="zh-CN" sz="1000" baseline="-25000"/>
              <a:t>_</a:t>
            </a:r>
            <a:r>
              <a:rPr lang="zh-CN" altLang="en-US" sz="1000"/>
              <a:t>-probability of observing "-" (blank) at time1</a:t>
            </a:r>
            <a:endParaRPr lang="zh-CN" altLang="en-US" sz="1000"/>
          </a:p>
        </p:txBody>
      </p:sp>
      <p:cxnSp>
        <p:nvCxnSpPr>
          <p:cNvPr id="7" name="直接连接符 6"/>
          <p:cNvCxnSpPr/>
          <p:nvPr/>
        </p:nvCxnSpPr>
        <p:spPr>
          <a:xfrm>
            <a:off x="2171700" y="33413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71065" y="341630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71700" y="34937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71700" y="3651885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71700" y="35699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9135" y="469950"/>
            <a:ext cx="464475" cy="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117113" y="683500"/>
            <a:ext cx="11685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input image</a:t>
            </a:r>
            <a:endParaRPr sz="1000"/>
          </a:p>
        </p:txBody>
      </p:sp>
      <p:cxnSp>
        <p:nvCxnSpPr>
          <p:cNvPr id="118" name="Google Shape;118;p26"/>
          <p:cNvCxnSpPr/>
          <p:nvPr/>
        </p:nvCxnSpPr>
        <p:spPr>
          <a:xfrm>
            <a:off x="1498450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6"/>
          <p:cNvCxnSpPr/>
          <p:nvPr/>
        </p:nvCxnSpPr>
        <p:spPr>
          <a:xfrm>
            <a:off x="2472421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6"/>
          <p:cNvSpPr/>
          <p:nvPr/>
        </p:nvSpPr>
        <p:spPr>
          <a:xfrm>
            <a:off x="2851875" y="563300"/>
            <a:ext cx="660000" cy="25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6"/>
          <p:cNvSpPr txBox="1"/>
          <p:nvPr/>
        </p:nvSpPr>
        <p:spPr>
          <a:xfrm>
            <a:off x="2873163" y="314193"/>
            <a:ext cx="66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4*8*4</a:t>
            </a:r>
            <a:endParaRPr sz="1000"/>
          </a:p>
        </p:txBody>
      </p:sp>
      <p:sp>
        <p:nvSpPr>
          <p:cNvPr id="122" name="Google Shape;122;p26"/>
          <p:cNvSpPr/>
          <p:nvPr/>
        </p:nvSpPr>
        <p:spPr>
          <a:xfrm flipH="1">
            <a:off x="1106575" y="291050"/>
            <a:ext cx="363000" cy="723300"/>
          </a:xfrm>
          <a:prstGeom prst="cube">
            <a:avLst>
              <a:gd name="adj" fmla="val 9190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26"/>
          <p:cNvSpPr txBox="1"/>
          <p:nvPr/>
        </p:nvSpPr>
        <p:spPr>
          <a:xfrm>
            <a:off x="913036" y="-18454"/>
            <a:ext cx="7656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64*128*3</a:t>
            </a:r>
            <a:endParaRPr sz="1000"/>
          </a:p>
        </p:txBody>
      </p:sp>
      <p:cxnSp>
        <p:nvCxnSpPr>
          <p:cNvPr id="124" name="Google Shape;124;p26"/>
          <p:cNvCxnSpPr/>
          <p:nvPr/>
        </p:nvCxnSpPr>
        <p:spPr>
          <a:xfrm>
            <a:off x="3556300" y="652700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26"/>
          <p:cNvSpPr txBox="1"/>
          <p:nvPr/>
        </p:nvSpPr>
        <p:spPr>
          <a:xfrm>
            <a:off x="3495867" y="378821"/>
            <a:ext cx="693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Reshape</a:t>
            </a:r>
            <a:endParaRPr sz="1000"/>
          </a:p>
        </p:txBody>
      </p:sp>
      <p:sp>
        <p:nvSpPr>
          <p:cNvPr id="126" name="Google Shape;126;p26"/>
          <p:cNvSpPr/>
          <p:nvPr/>
        </p:nvSpPr>
        <p:spPr>
          <a:xfrm>
            <a:off x="4210025" y="310700"/>
            <a:ext cx="6093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7" name="Google Shape;127;p26"/>
          <p:cNvCxnSpPr>
            <a:stCxn id="126" idx="2"/>
            <a:endCxn id="126" idx="0"/>
          </p:cNvCxnSpPr>
          <p:nvPr/>
        </p:nvCxnSpPr>
        <p:spPr>
          <a:xfrm rot="10800000">
            <a:off x="45146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6"/>
          <p:cNvCxnSpPr/>
          <p:nvPr/>
        </p:nvCxnSpPr>
        <p:spPr>
          <a:xfrm rot="10800000">
            <a:off x="4362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6"/>
          <p:cNvCxnSpPr/>
          <p:nvPr/>
        </p:nvCxnSpPr>
        <p:spPr>
          <a:xfrm rot="10800000">
            <a:off x="4667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6"/>
          <p:cNvCxnSpPr/>
          <p:nvPr/>
        </p:nvCxnSpPr>
        <p:spPr>
          <a:xfrm rot="10800000">
            <a:off x="4743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6"/>
          <p:cNvCxnSpPr/>
          <p:nvPr/>
        </p:nvCxnSpPr>
        <p:spPr>
          <a:xfrm rot="10800000">
            <a:off x="45908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6"/>
          <p:cNvCxnSpPr/>
          <p:nvPr/>
        </p:nvCxnSpPr>
        <p:spPr>
          <a:xfrm rot="10800000">
            <a:off x="44384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6"/>
          <p:cNvCxnSpPr/>
          <p:nvPr/>
        </p:nvCxnSpPr>
        <p:spPr>
          <a:xfrm rot="10800000">
            <a:off x="4286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6"/>
          <p:cNvSpPr txBox="1"/>
          <p:nvPr/>
        </p:nvSpPr>
        <p:spPr>
          <a:xfrm>
            <a:off x="4219872" y="3708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16*8</a:t>
            </a:r>
            <a:endParaRPr sz="1000"/>
          </a:p>
        </p:txBody>
      </p:sp>
      <p:sp>
        <p:nvSpPr>
          <p:cNvPr id="135" name="Google Shape;135;p26"/>
          <p:cNvSpPr/>
          <p:nvPr/>
        </p:nvSpPr>
        <p:spPr>
          <a:xfrm>
            <a:off x="19987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36" name="Google Shape;136;p26"/>
          <p:cNvSpPr/>
          <p:nvPr/>
        </p:nvSpPr>
        <p:spPr>
          <a:xfrm>
            <a:off x="26580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37" name="Google Shape;137;p26"/>
          <p:cNvSpPr/>
          <p:nvPr/>
        </p:nvSpPr>
        <p:spPr>
          <a:xfrm>
            <a:off x="33173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38" name="Google Shape;138;p26"/>
          <p:cNvSpPr/>
          <p:nvPr/>
        </p:nvSpPr>
        <p:spPr>
          <a:xfrm>
            <a:off x="39766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39" name="Google Shape;139;p26"/>
          <p:cNvSpPr/>
          <p:nvPr/>
        </p:nvSpPr>
        <p:spPr>
          <a:xfrm>
            <a:off x="46359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40" name="Google Shape;140;p26"/>
          <p:cNvSpPr/>
          <p:nvPr/>
        </p:nvSpPr>
        <p:spPr>
          <a:xfrm>
            <a:off x="52952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41" name="Google Shape;141;p26"/>
          <p:cNvSpPr/>
          <p:nvPr/>
        </p:nvSpPr>
        <p:spPr>
          <a:xfrm>
            <a:off x="59545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42" name="Google Shape;142;p26"/>
          <p:cNvSpPr/>
          <p:nvPr/>
        </p:nvSpPr>
        <p:spPr>
          <a:xfrm>
            <a:off x="66138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cxnSp>
        <p:nvCxnSpPr>
          <p:cNvPr id="143" name="Google Shape;143;p26"/>
          <p:cNvCxnSpPr>
            <a:endCxn id="135" idx="0"/>
          </p:cNvCxnSpPr>
          <p:nvPr/>
        </p:nvCxnSpPr>
        <p:spPr>
          <a:xfrm flipH="1">
            <a:off x="2207125" y="1011475"/>
            <a:ext cx="20397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26"/>
          <p:cNvCxnSpPr>
            <a:endCxn id="136" idx="0"/>
          </p:cNvCxnSpPr>
          <p:nvPr/>
        </p:nvCxnSpPr>
        <p:spPr>
          <a:xfrm flipH="1">
            <a:off x="2866425" y="1005475"/>
            <a:ext cx="1461300" cy="5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6"/>
          <p:cNvCxnSpPr>
            <a:endCxn id="137" idx="0"/>
          </p:cNvCxnSpPr>
          <p:nvPr/>
        </p:nvCxnSpPr>
        <p:spPr>
          <a:xfrm flipH="1">
            <a:off x="3525725" y="999775"/>
            <a:ext cx="8715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6"/>
          <p:cNvCxnSpPr>
            <a:endCxn id="138" idx="0"/>
          </p:cNvCxnSpPr>
          <p:nvPr/>
        </p:nvCxnSpPr>
        <p:spPr>
          <a:xfrm flipH="1">
            <a:off x="4185025" y="999775"/>
            <a:ext cx="2874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6"/>
          <p:cNvCxnSpPr>
            <a:endCxn id="139" idx="0"/>
          </p:cNvCxnSpPr>
          <p:nvPr/>
        </p:nvCxnSpPr>
        <p:spPr>
          <a:xfrm>
            <a:off x="4553325" y="1005475"/>
            <a:ext cx="291000" cy="5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6"/>
          <p:cNvCxnSpPr>
            <a:endCxn id="140" idx="0"/>
          </p:cNvCxnSpPr>
          <p:nvPr/>
        </p:nvCxnSpPr>
        <p:spPr>
          <a:xfrm>
            <a:off x="4645925" y="1011475"/>
            <a:ext cx="8577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6"/>
          <p:cNvCxnSpPr>
            <a:endCxn id="141" idx="0"/>
          </p:cNvCxnSpPr>
          <p:nvPr/>
        </p:nvCxnSpPr>
        <p:spPr>
          <a:xfrm>
            <a:off x="4705825" y="999775"/>
            <a:ext cx="14571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6"/>
          <p:cNvCxnSpPr>
            <a:endCxn id="142" idx="0"/>
          </p:cNvCxnSpPr>
          <p:nvPr/>
        </p:nvCxnSpPr>
        <p:spPr>
          <a:xfrm>
            <a:off x="4794525" y="999775"/>
            <a:ext cx="20277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6"/>
          <p:cNvCxnSpPr>
            <a:stCxn id="135" idx="3"/>
            <a:endCxn id="136" idx="1"/>
          </p:cNvCxnSpPr>
          <p:nvPr/>
        </p:nvCxnSpPr>
        <p:spPr>
          <a:xfrm>
            <a:off x="24154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6"/>
          <p:cNvCxnSpPr>
            <a:stCxn id="136" idx="3"/>
            <a:endCxn id="137" idx="1"/>
          </p:cNvCxnSpPr>
          <p:nvPr/>
        </p:nvCxnSpPr>
        <p:spPr>
          <a:xfrm>
            <a:off x="30747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6"/>
          <p:cNvCxnSpPr>
            <a:stCxn id="137" idx="3"/>
            <a:endCxn id="138" idx="1"/>
          </p:cNvCxnSpPr>
          <p:nvPr/>
        </p:nvCxnSpPr>
        <p:spPr>
          <a:xfrm>
            <a:off x="37340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6"/>
          <p:cNvCxnSpPr>
            <a:stCxn id="138" idx="3"/>
            <a:endCxn id="139" idx="1"/>
          </p:cNvCxnSpPr>
          <p:nvPr/>
        </p:nvCxnSpPr>
        <p:spPr>
          <a:xfrm>
            <a:off x="43933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6"/>
          <p:cNvCxnSpPr>
            <a:stCxn id="139" idx="3"/>
            <a:endCxn id="140" idx="1"/>
          </p:cNvCxnSpPr>
          <p:nvPr/>
        </p:nvCxnSpPr>
        <p:spPr>
          <a:xfrm>
            <a:off x="50526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6"/>
          <p:cNvCxnSpPr>
            <a:stCxn id="140" idx="3"/>
            <a:endCxn id="141" idx="1"/>
          </p:cNvCxnSpPr>
          <p:nvPr/>
        </p:nvCxnSpPr>
        <p:spPr>
          <a:xfrm>
            <a:off x="57119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6"/>
          <p:cNvCxnSpPr>
            <a:stCxn id="141" idx="3"/>
            <a:endCxn id="142" idx="1"/>
          </p:cNvCxnSpPr>
          <p:nvPr/>
        </p:nvCxnSpPr>
        <p:spPr>
          <a:xfrm>
            <a:off x="63712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6"/>
          <p:cNvSpPr/>
          <p:nvPr/>
        </p:nvSpPr>
        <p:spPr>
          <a:xfrm>
            <a:off x="21714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6"/>
          <p:cNvSpPr/>
          <p:nvPr/>
        </p:nvSpPr>
        <p:spPr>
          <a:xfrm>
            <a:off x="28307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26"/>
          <p:cNvSpPr/>
          <p:nvPr/>
        </p:nvSpPr>
        <p:spPr>
          <a:xfrm>
            <a:off x="3490014" y="1919114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26"/>
          <p:cNvSpPr/>
          <p:nvPr/>
        </p:nvSpPr>
        <p:spPr>
          <a:xfrm>
            <a:off x="41493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6"/>
          <p:cNvSpPr/>
          <p:nvPr/>
        </p:nvSpPr>
        <p:spPr>
          <a:xfrm>
            <a:off x="48086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6"/>
          <p:cNvSpPr/>
          <p:nvPr/>
        </p:nvSpPr>
        <p:spPr>
          <a:xfrm>
            <a:off x="54679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6"/>
          <p:cNvSpPr/>
          <p:nvPr/>
        </p:nvSpPr>
        <p:spPr>
          <a:xfrm>
            <a:off x="61272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26"/>
          <p:cNvSpPr/>
          <p:nvPr/>
        </p:nvSpPr>
        <p:spPr>
          <a:xfrm>
            <a:off x="67865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66" name="Google Shape;166;p26"/>
          <p:cNvCxnSpPr>
            <a:stCxn id="135" idx="2"/>
            <a:endCxn id="158" idx="0"/>
          </p:cNvCxnSpPr>
          <p:nvPr/>
        </p:nvCxnSpPr>
        <p:spPr>
          <a:xfrm>
            <a:off x="22071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26"/>
          <p:cNvCxnSpPr>
            <a:stCxn id="136" idx="2"/>
            <a:endCxn id="159" idx="0"/>
          </p:cNvCxnSpPr>
          <p:nvPr/>
        </p:nvCxnSpPr>
        <p:spPr>
          <a:xfrm>
            <a:off x="28664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6"/>
          <p:cNvCxnSpPr>
            <a:stCxn id="137" idx="2"/>
            <a:endCxn id="160" idx="0"/>
          </p:cNvCxnSpPr>
          <p:nvPr/>
        </p:nvCxnSpPr>
        <p:spPr>
          <a:xfrm>
            <a:off x="3525725" y="1746175"/>
            <a:ext cx="0" cy="1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6"/>
          <p:cNvCxnSpPr>
            <a:stCxn id="138" idx="2"/>
            <a:endCxn id="161" idx="0"/>
          </p:cNvCxnSpPr>
          <p:nvPr/>
        </p:nvCxnSpPr>
        <p:spPr>
          <a:xfrm>
            <a:off x="41850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6"/>
          <p:cNvCxnSpPr>
            <a:stCxn id="139" idx="2"/>
            <a:endCxn id="162" idx="0"/>
          </p:cNvCxnSpPr>
          <p:nvPr/>
        </p:nvCxnSpPr>
        <p:spPr>
          <a:xfrm>
            <a:off x="48443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6"/>
          <p:cNvCxnSpPr>
            <a:stCxn id="140" idx="2"/>
            <a:endCxn id="163" idx="0"/>
          </p:cNvCxnSpPr>
          <p:nvPr/>
        </p:nvCxnSpPr>
        <p:spPr>
          <a:xfrm>
            <a:off x="55036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6"/>
          <p:cNvCxnSpPr>
            <a:stCxn id="141" idx="2"/>
            <a:endCxn id="164" idx="0"/>
          </p:cNvCxnSpPr>
          <p:nvPr/>
        </p:nvCxnSpPr>
        <p:spPr>
          <a:xfrm>
            <a:off x="61629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26"/>
          <p:cNvCxnSpPr>
            <a:stCxn id="142" idx="2"/>
            <a:endCxn id="165" idx="0"/>
          </p:cNvCxnSpPr>
          <p:nvPr/>
        </p:nvCxnSpPr>
        <p:spPr>
          <a:xfrm>
            <a:off x="68222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6"/>
          <p:cNvCxnSpPr>
            <a:stCxn id="158" idx="2"/>
          </p:cNvCxnSpPr>
          <p:nvPr/>
        </p:nvCxnSpPr>
        <p:spPr>
          <a:xfrm>
            <a:off x="2207125" y="260312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6"/>
          <p:cNvSpPr/>
          <p:nvPr/>
        </p:nvSpPr>
        <p:spPr>
          <a:xfrm>
            <a:off x="1935475" y="275287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176" name="Google Shape;176;p26"/>
          <p:cNvCxnSpPr/>
          <p:nvPr/>
        </p:nvCxnSpPr>
        <p:spPr>
          <a:xfrm>
            <a:off x="28664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6"/>
          <p:cNvSpPr/>
          <p:nvPr/>
        </p:nvSpPr>
        <p:spPr>
          <a:xfrm>
            <a:off x="25947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178" name="Google Shape;178;p26"/>
          <p:cNvCxnSpPr/>
          <p:nvPr/>
        </p:nvCxnSpPr>
        <p:spPr>
          <a:xfrm>
            <a:off x="35257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26"/>
          <p:cNvSpPr/>
          <p:nvPr/>
        </p:nvSpPr>
        <p:spPr>
          <a:xfrm>
            <a:off x="32540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180" name="Google Shape;180;p26"/>
          <p:cNvCxnSpPr/>
          <p:nvPr/>
        </p:nvCxnSpPr>
        <p:spPr>
          <a:xfrm>
            <a:off x="41850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6"/>
          <p:cNvSpPr/>
          <p:nvPr/>
        </p:nvSpPr>
        <p:spPr>
          <a:xfrm>
            <a:off x="39133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182" name="Google Shape;182;p26"/>
          <p:cNvCxnSpPr/>
          <p:nvPr/>
        </p:nvCxnSpPr>
        <p:spPr>
          <a:xfrm>
            <a:off x="4844325" y="260312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26"/>
          <p:cNvSpPr/>
          <p:nvPr/>
        </p:nvSpPr>
        <p:spPr>
          <a:xfrm>
            <a:off x="4572675" y="275287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184" name="Google Shape;184;p26"/>
          <p:cNvCxnSpPr/>
          <p:nvPr/>
        </p:nvCxnSpPr>
        <p:spPr>
          <a:xfrm>
            <a:off x="55036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6"/>
          <p:cNvSpPr/>
          <p:nvPr/>
        </p:nvSpPr>
        <p:spPr>
          <a:xfrm>
            <a:off x="52319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186" name="Google Shape;186;p26"/>
          <p:cNvCxnSpPr/>
          <p:nvPr/>
        </p:nvCxnSpPr>
        <p:spPr>
          <a:xfrm>
            <a:off x="61629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6"/>
          <p:cNvSpPr/>
          <p:nvPr/>
        </p:nvSpPr>
        <p:spPr>
          <a:xfrm>
            <a:off x="58912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188" name="Google Shape;188;p26"/>
          <p:cNvCxnSpPr/>
          <p:nvPr/>
        </p:nvCxnSpPr>
        <p:spPr>
          <a:xfrm>
            <a:off x="68222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26"/>
          <p:cNvSpPr/>
          <p:nvPr/>
        </p:nvSpPr>
        <p:spPr>
          <a:xfrm>
            <a:off x="65505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sp>
        <p:nvSpPr>
          <p:cNvPr id="190" name="Google Shape;190;p26"/>
          <p:cNvSpPr txBox="1"/>
          <p:nvPr/>
        </p:nvSpPr>
        <p:spPr>
          <a:xfrm>
            <a:off x="1745808" y="204988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1" name="Google Shape;191;p26"/>
          <p:cNvSpPr txBox="1"/>
          <p:nvPr/>
        </p:nvSpPr>
        <p:spPr>
          <a:xfrm>
            <a:off x="2403897" y="203503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2" name="Google Shape;192;p26"/>
          <p:cNvSpPr txBox="1"/>
          <p:nvPr/>
        </p:nvSpPr>
        <p:spPr>
          <a:xfrm>
            <a:off x="3067772" y="2032604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3" name="Google Shape;193;p26"/>
          <p:cNvSpPr txBox="1"/>
          <p:nvPr/>
        </p:nvSpPr>
        <p:spPr>
          <a:xfrm>
            <a:off x="3731647" y="2022357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4" name="Google Shape;194;p26"/>
          <p:cNvSpPr txBox="1"/>
          <p:nvPr/>
        </p:nvSpPr>
        <p:spPr>
          <a:xfrm>
            <a:off x="4386333" y="2025711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5" name="Google Shape;195;p26"/>
          <p:cNvSpPr txBox="1"/>
          <p:nvPr/>
        </p:nvSpPr>
        <p:spPr>
          <a:xfrm>
            <a:off x="5048090" y="2026743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6" name="Google Shape;196;p26"/>
          <p:cNvSpPr txBox="1"/>
          <p:nvPr/>
        </p:nvSpPr>
        <p:spPr>
          <a:xfrm>
            <a:off x="5709261" y="2038314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7" name="Google Shape;197;p26"/>
          <p:cNvSpPr txBox="1"/>
          <p:nvPr/>
        </p:nvSpPr>
        <p:spPr>
          <a:xfrm>
            <a:off x="6370433" y="2039375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8" name="Google Shape;198;p26"/>
          <p:cNvSpPr/>
          <p:nvPr/>
        </p:nvSpPr>
        <p:spPr>
          <a:xfrm>
            <a:off x="2171425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6"/>
          <p:cNvSpPr txBox="1"/>
          <p:nvPr/>
        </p:nvSpPr>
        <p:spPr>
          <a:xfrm>
            <a:off x="1935475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200" name="Google Shape;200;p26"/>
          <p:cNvSpPr/>
          <p:nvPr/>
        </p:nvSpPr>
        <p:spPr>
          <a:xfrm>
            <a:off x="2828296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6"/>
          <p:cNvSpPr txBox="1"/>
          <p:nvPr/>
        </p:nvSpPr>
        <p:spPr>
          <a:xfrm>
            <a:off x="2592346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202" name="Google Shape;202;p26"/>
          <p:cNvSpPr/>
          <p:nvPr/>
        </p:nvSpPr>
        <p:spPr>
          <a:xfrm>
            <a:off x="3490954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26"/>
          <p:cNvSpPr txBox="1"/>
          <p:nvPr/>
        </p:nvSpPr>
        <p:spPr>
          <a:xfrm>
            <a:off x="3255003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204" name="Google Shape;204;p26"/>
          <p:cNvSpPr/>
          <p:nvPr/>
        </p:nvSpPr>
        <p:spPr>
          <a:xfrm>
            <a:off x="4152625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6"/>
          <p:cNvSpPr txBox="1"/>
          <p:nvPr/>
        </p:nvSpPr>
        <p:spPr>
          <a:xfrm>
            <a:off x="3916675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206" name="Google Shape;206;p26"/>
          <p:cNvSpPr/>
          <p:nvPr/>
        </p:nvSpPr>
        <p:spPr>
          <a:xfrm>
            <a:off x="4809496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26"/>
          <p:cNvSpPr txBox="1"/>
          <p:nvPr/>
        </p:nvSpPr>
        <p:spPr>
          <a:xfrm>
            <a:off x="4573546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208" name="Google Shape;208;p26"/>
          <p:cNvSpPr/>
          <p:nvPr/>
        </p:nvSpPr>
        <p:spPr>
          <a:xfrm>
            <a:off x="5471168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26"/>
          <p:cNvSpPr txBox="1"/>
          <p:nvPr/>
        </p:nvSpPr>
        <p:spPr>
          <a:xfrm>
            <a:off x="5235218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210" name="Google Shape;210;p26"/>
          <p:cNvSpPr/>
          <p:nvPr/>
        </p:nvSpPr>
        <p:spPr>
          <a:xfrm>
            <a:off x="6128039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26"/>
          <p:cNvSpPr txBox="1"/>
          <p:nvPr/>
        </p:nvSpPr>
        <p:spPr>
          <a:xfrm>
            <a:off x="5892089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212" name="Google Shape;212;p26"/>
          <p:cNvSpPr/>
          <p:nvPr/>
        </p:nvSpPr>
        <p:spPr>
          <a:xfrm>
            <a:off x="6789711" y="3256336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26"/>
          <p:cNvSpPr txBox="1"/>
          <p:nvPr/>
        </p:nvSpPr>
        <p:spPr>
          <a:xfrm>
            <a:off x="6553761" y="3652194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cxnSp>
        <p:nvCxnSpPr>
          <p:cNvPr id="215" name="Google Shape;215;p26"/>
          <p:cNvCxnSpPr/>
          <p:nvPr/>
        </p:nvCxnSpPr>
        <p:spPr>
          <a:xfrm>
            <a:off x="2206375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6"/>
          <p:cNvCxnSpPr/>
          <p:nvPr/>
        </p:nvCxnSpPr>
        <p:spPr>
          <a:xfrm>
            <a:off x="2869032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6"/>
          <p:cNvCxnSpPr/>
          <p:nvPr/>
        </p:nvCxnSpPr>
        <p:spPr>
          <a:xfrm>
            <a:off x="3530704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6"/>
          <p:cNvCxnSpPr/>
          <p:nvPr/>
        </p:nvCxnSpPr>
        <p:spPr>
          <a:xfrm>
            <a:off x="4193361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6"/>
          <p:cNvCxnSpPr/>
          <p:nvPr/>
        </p:nvCxnSpPr>
        <p:spPr>
          <a:xfrm>
            <a:off x="4850232" y="3898873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6"/>
          <p:cNvCxnSpPr/>
          <p:nvPr/>
        </p:nvCxnSpPr>
        <p:spPr>
          <a:xfrm>
            <a:off x="5511904" y="3888287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6"/>
          <p:cNvCxnSpPr/>
          <p:nvPr/>
        </p:nvCxnSpPr>
        <p:spPr>
          <a:xfrm>
            <a:off x="6162989" y="3888287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6830446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26"/>
          <p:cNvSpPr/>
          <p:nvPr/>
        </p:nvSpPr>
        <p:spPr>
          <a:xfrm rot="5400000">
            <a:off x="1681600" y="406850"/>
            <a:ext cx="919800" cy="572700"/>
          </a:xfrm>
          <a:prstGeom prst="trapezoid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CNN feature extraction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2575331">
            <a:off x="1091485" y="541994"/>
            <a:ext cx="345927" cy="19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67925" y="636200"/>
            <a:ext cx="572700" cy="1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文本框 0"/>
          <p:cNvSpPr txBox="1"/>
          <p:nvPr/>
        </p:nvSpPr>
        <p:spPr>
          <a:xfrm>
            <a:off x="1547495" y="4255770"/>
            <a:ext cx="60198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We have 8 network outputs at different</a:t>
            </a:r>
            <a:endParaRPr lang="zh-CN" altLang="en-US" sz="1000"/>
          </a:p>
          <a:p>
            <a:pPr algn="ctr"/>
            <a:r>
              <a:rPr lang="zh-CN" altLang="en-US" sz="1000"/>
              <a:t>times that are conditionally independent</a:t>
            </a:r>
            <a:endParaRPr lang="zh-CN" altLang="en-US" sz="1000"/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Note: We designed simplified neural network to have 8 outputs. It means that we can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not recognize more than 8 characters per image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rgbClr val="FF0000"/>
                </a:solidFill>
                <a:sym typeface="+mn-ea"/>
              </a:rPr>
              <a:t>In practice, number of outputs can reach 32, 64 or more. The choice will depend on the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specific task.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 rot="16200000">
            <a:off x="4464050" y="1897380"/>
            <a:ext cx="130175" cy="458597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/>
          <p:nvPr/>
        </p:nvSpPr>
        <p:spPr>
          <a:xfrm>
            <a:off x="19987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243" name="Google Shape;243;p28"/>
          <p:cNvSpPr/>
          <p:nvPr/>
        </p:nvSpPr>
        <p:spPr>
          <a:xfrm>
            <a:off x="26580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244" name="Google Shape;244;p28"/>
          <p:cNvSpPr/>
          <p:nvPr/>
        </p:nvSpPr>
        <p:spPr>
          <a:xfrm>
            <a:off x="33173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245" name="Google Shape;245;p28"/>
          <p:cNvSpPr/>
          <p:nvPr/>
        </p:nvSpPr>
        <p:spPr>
          <a:xfrm>
            <a:off x="39766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246" name="Google Shape;246;p28"/>
          <p:cNvSpPr/>
          <p:nvPr/>
        </p:nvSpPr>
        <p:spPr>
          <a:xfrm>
            <a:off x="46359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247" name="Google Shape;247;p28"/>
          <p:cNvSpPr/>
          <p:nvPr/>
        </p:nvSpPr>
        <p:spPr>
          <a:xfrm>
            <a:off x="52952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248" name="Google Shape;248;p28"/>
          <p:cNvSpPr/>
          <p:nvPr/>
        </p:nvSpPr>
        <p:spPr>
          <a:xfrm>
            <a:off x="59545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249" name="Google Shape;249;p28"/>
          <p:cNvSpPr/>
          <p:nvPr/>
        </p:nvSpPr>
        <p:spPr>
          <a:xfrm>
            <a:off x="66138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cxnSp>
        <p:nvCxnSpPr>
          <p:cNvPr id="250" name="Google Shape;250;p28"/>
          <p:cNvCxnSpPr>
            <a:endCxn id="242" idx="0"/>
          </p:cNvCxnSpPr>
          <p:nvPr/>
        </p:nvCxnSpPr>
        <p:spPr>
          <a:xfrm flipH="1">
            <a:off x="2207125" y="1011475"/>
            <a:ext cx="20397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28"/>
          <p:cNvCxnSpPr>
            <a:endCxn id="243" idx="0"/>
          </p:cNvCxnSpPr>
          <p:nvPr/>
        </p:nvCxnSpPr>
        <p:spPr>
          <a:xfrm flipH="1">
            <a:off x="2866425" y="1005475"/>
            <a:ext cx="1461300" cy="5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28"/>
          <p:cNvCxnSpPr>
            <a:endCxn id="244" idx="0"/>
          </p:cNvCxnSpPr>
          <p:nvPr/>
        </p:nvCxnSpPr>
        <p:spPr>
          <a:xfrm flipH="1">
            <a:off x="3525725" y="999775"/>
            <a:ext cx="8715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28"/>
          <p:cNvCxnSpPr>
            <a:endCxn id="245" idx="0"/>
          </p:cNvCxnSpPr>
          <p:nvPr/>
        </p:nvCxnSpPr>
        <p:spPr>
          <a:xfrm flipH="1">
            <a:off x="4185025" y="999775"/>
            <a:ext cx="2874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28"/>
          <p:cNvCxnSpPr>
            <a:endCxn id="246" idx="0"/>
          </p:cNvCxnSpPr>
          <p:nvPr/>
        </p:nvCxnSpPr>
        <p:spPr>
          <a:xfrm>
            <a:off x="4553325" y="1005475"/>
            <a:ext cx="291000" cy="5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28"/>
          <p:cNvCxnSpPr>
            <a:endCxn id="247" idx="0"/>
          </p:cNvCxnSpPr>
          <p:nvPr/>
        </p:nvCxnSpPr>
        <p:spPr>
          <a:xfrm>
            <a:off x="4645925" y="1011475"/>
            <a:ext cx="8577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28"/>
          <p:cNvCxnSpPr>
            <a:endCxn id="248" idx="0"/>
          </p:cNvCxnSpPr>
          <p:nvPr/>
        </p:nvCxnSpPr>
        <p:spPr>
          <a:xfrm>
            <a:off x="4705825" y="999775"/>
            <a:ext cx="14571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28"/>
          <p:cNvCxnSpPr>
            <a:endCxn id="249" idx="0"/>
          </p:cNvCxnSpPr>
          <p:nvPr/>
        </p:nvCxnSpPr>
        <p:spPr>
          <a:xfrm>
            <a:off x="4794525" y="999775"/>
            <a:ext cx="20277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28"/>
          <p:cNvCxnSpPr>
            <a:stCxn id="242" idx="3"/>
            <a:endCxn id="243" idx="1"/>
          </p:cNvCxnSpPr>
          <p:nvPr/>
        </p:nvCxnSpPr>
        <p:spPr>
          <a:xfrm>
            <a:off x="24154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28"/>
          <p:cNvCxnSpPr>
            <a:stCxn id="243" idx="3"/>
            <a:endCxn id="244" idx="1"/>
          </p:cNvCxnSpPr>
          <p:nvPr/>
        </p:nvCxnSpPr>
        <p:spPr>
          <a:xfrm>
            <a:off x="30747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8"/>
          <p:cNvCxnSpPr>
            <a:stCxn id="244" idx="3"/>
            <a:endCxn id="245" idx="1"/>
          </p:cNvCxnSpPr>
          <p:nvPr/>
        </p:nvCxnSpPr>
        <p:spPr>
          <a:xfrm>
            <a:off x="37340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28"/>
          <p:cNvCxnSpPr>
            <a:stCxn id="245" idx="3"/>
            <a:endCxn id="246" idx="1"/>
          </p:cNvCxnSpPr>
          <p:nvPr/>
        </p:nvCxnSpPr>
        <p:spPr>
          <a:xfrm>
            <a:off x="43933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28"/>
          <p:cNvCxnSpPr>
            <a:stCxn id="246" idx="3"/>
            <a:endCxn id="247" idx="1"/>
          </p:cNvCxnSpPr>
          <p:nvPr/>
        </p:nvCxnSpPr>
        <p:spPr>
          <a:xfrm>
            <a:off x="50526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28"/>
          <p:cNvCxnSpPr>
            <a:stCxn id="247" idx="3"/>
            <a:endCxn id="248" idx="1"/>
          </p:cNvCxnSpPr>
          <p:nvPr/>
        </p:nvCxnSpPr>
        <p:spPr>
          <a:xfrm>
            <a:off x="57119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28"/>
          <p:cNvCxnSpPr>
            <a:stCxn id="248" idx="3"/>
            <a:endCxn id="249" idx="1"/>
          </p:cNvCxnSpPr>
          <p:nvPr/>
        </p:nvCxnSpPr>
        <p:spPr>
          <a:xfrm>
            <a:off x="6371275" y="1644925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28"/>
          <p:cNvSpPr/>
          <p:nvPr/>
        </p:nvSpPr>
        <p:spPr>
          <a:xfrm>
            <a:off x="21714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28"/>
          <p:cNvSpPr/>
          <p:nvPr/>
        </p:nvSpPr>
        <p:spPr>
          <a:xfrm>
            <a:off x="28307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28"/>
          <p:cNvSpPr/>
          <p:nvPr/>
        </p:nvSpPr>
        <p:spPr>
          <a:xfrm>
            <a:off x="3490014" y="1919114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28"/>
          <p:cNvSpPr/>
          <p:nvPr/>
        </p:nvSpPr>
        <p:spPr>
          <a:xfrm>
            <a:off x="41493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28"/>
          <p:cNvSpPr/>
          <p:nvPr/>
        </p:nvSpPr>
        <p:spPr>
          <a:xfrm>
            <a:off x="48086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28"/>
          <p:cNvSpPr/>
          <p:nvPr/>
        </p:nvSpPr>
        <p:spPr>
          <a:xfrm>
            <a:off x="54679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28"/>
          <p:cNvSpPr/>
          <p:nvPr/>
        </p:nvSpPr>
        <p:spPr>
          <a:xfrm>
            <a:off x="61272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28"/>
          <p:cNvSpPr/>
          <p:nvPr/>
        </p:nvSpPr>
        <p:spPr>
          <a:xfrm>
            <a:off x="67865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3" name="Google Shape;273;p28"/>
          <p:cNvCxnSpPr>
            <a:stCxn id="242" idx="2"/>
            <a:endCxn id="265" idx="0"/>
          </p:cNvCxnSpPr>
          <p:nvPr/>
        </p:nvCxnSpPr>
        <p:spPr>
          <a:xfrm>
            <a:off x="22071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28"/>
          <p:cNvCxnSpPr>
            <a:stCxn id="243" idx="2"/>
            <a:endCxn id="266" idx="0"/>
          </p:cNvCxnSpPr>
          <p:nvPr/>
        </p:nvCxnSpPr>
        <p:spPr>
          <a:xfrm>
            <a:off x="28664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28"/>
          <p:cNvCxnSpPr>
            <a:stCxn id="244" idx="2"/>
            <a:endCxn id="267" idx="0"/>
          </p:cNvCxnSpPr>
          <p:nvPr/>
        </p:nvCxnSpPr>
        <p:spPr>
          <a:xfrm>
            <a:off x="3525725" y="1746175"/>
            <a:ext cx="0" cy="1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28"/>
          <p:cNvCxnSpPr>
            <a:stCxn id="245" idx="2"/>
            <a:endCxn id="268" idx="0"/>
          </p:cNvCxnSpPr>
          <p:nvPr/>
        </p:nvCxnSpPr>
        <p:spPr>
          <a:xfrm>
            <a:off x="41850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28"/>
          <p:cNvCxnSpPr>
            <a:stCxn id="246" idx="2"/>
            <a:endCxn id="269" idx="0"/>
          </p:cNvCxnSpPr>
          <p:nvPr/>
        </p:nvCxnSpPr>
        <p:spPr>
          <a:xfrm>
            <a:off x="48443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28"/>
          <p:cNvCxnSpPr>
            <a:stCxn id="247" idx="2"/>
            <a:endCxn id="270" idx="0"/>
          </p:cNvCxnSpPr>
          <p:nvPr/>
        </p:nvCxnSpPr>
        <p:spPr>
          <a:xfrm>
            <a:off x="55036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28"/>
          <p:cNvCxnSpPr>
            <a:stCxn id="248" idx="2"/>
            <a:endCxn id="271" idx="0"/>
          </p:cNvCxnSpPr>
          <p:nvPr/>
        </p:nvCxnSpPr>
        <p:spPr>
          <a:xfrm>
            <a:off x="61629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28"/>
          <p:cNvCxnSpPr>
            <a:stCxn id="249" idx="2"/>
            <a:endCxn id="272" idx="0"/>
          </p:cNvCxnSpPr>
          <p:nvPr/>
        </p:nvCxnSpPr>
        <p:spPr>
          <a:xfrm>
            <a:off x="68222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28"/>
          <p:cNvCxnSpPr>
            <a:stCxn id="265" idx="2"/>
          </p:cNvCxnSpPr>
          <p:nvPr/>
        </p:nvCxnSpPr>
        <p:spPr>
          <a:xfrm>
            <a:off x="2207125" y="260312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8"/>
          <p:cNvSpPr/>
          <p:nvPr/>
        </p:nvSpPr>
        <p:spPr>
          <a:xfrm>
            <a:off x="1935475" y="275287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283" name="Google Shape;283;p28"/>
          <p:cNvCxnSpPr/>
          <p:nvPr/>
        </p:nvCxnSpPr>
        <p:spPr>
          <a:xfrm>
            <a:off x="28664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28"/>
          <p:cNvSpPr/>
          <p:nvPr/>
        </p:nvSpPr>
        <p:spPr>
          <a:xfrm>
            <a:off x="25947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285" name="Google Shape;285;p28"/>
          <p:cNvCxnSpPr/>
          <p:nvPr/>
        </p:nvCxnSpPr>
        <p:spPr>
          <a:xfrm>
            <a:off x="35257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28"/>
          <p:cNvSpPr/>
          <p:nvPr/>
        </p:nvSpPr>
        <p:spPr>
          <a:xfrm>
            <a:off x="32540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287" name="Google Shape;287;p28"/>
          <p:cNvCxnSpPr/>
          <p:nvPr/>
        </p:nvCxnSpPr>
        <p:spPr>
          <a:xfrm>
            <a:off x="41850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28"/>
          <p:cNvSpPr/>
          <p:nvPr/>
        </p:nvSpPr>
        <p:spPr>
          <a:xfrm>
            <a:off x="39133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289" name="Google Shape;289;p28"/>
          <p:cNvCxnSpPr/>
          <p:nvPr/>
        </p:nvCxnSpPr>
        <p:spPr>
          <a:xfrm>
            <a:off x="4844325" y="260312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28"/>
          <p:cNvSpPr/>
          <p:nvPr/>
        </p:nvSpPr>
        <p:spPr>
          <a:xfrm>
            <a:off x="4572675" y="275287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291" name="Google Shape;291;p28"/>
          <p:cNvCxnSpPr/>
          <p:nvPr/>
        </p:nvCxnSpPr>
        <p:spPr>
          <a:xfrm>
            <a:off x="55036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28"/>
          <p:cNvSpPr/>
          <p:nvPr/>
        </p:nvSpPr>
        <p:spPr>
          <a:xfrm>
            <a:off x="52319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293" name="Google Shape;293;p28"/>
          <p:cNvCxnSpPr/>
          <p:nvPr/>
        </p:nvCxnSpPr>
        <p:spPr>
          <a:xfrm>
            <a:off x="61629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28"/>
          <p:cNvSpPr/>
          <p:nvPr/>
        </p:nvSpPr>
        <p:spPr>
          <a:xfrm>
            <a:off x="58912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cxnSp>
        <p:nvCxnSpPr>
          <p:cNvPr id="295" name="Google Shape;295;p28"/>
          <p:cNvCxnSpPr/>
          <p:nvPr/>
        </p:nvCxnSpPr>
        <p:spPr>
          <a:xfrm>
            <a:off x="6822225" y="260327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28"/>
          <p:cNvSpPr/>
          <p:nvPr/>
        </p:nvSpPr>
        <p:spPr>
          <a:xfrm>
            <a:off x="6550575" y="275302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sp>
        <p:nvSpPr>
          <p:cNvPr id="297" name="Google Shape;297;p28"/>
          <p:cNvSpPr txBox="1"/>
          <p:nvPr/>
        </p:nvSpPr>
        <p:spPr>
          <a:xfrm>
            <a:off x="1745808" y="204988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298" name="Google Shape;298;p28"/>
          <p:cNvSpPr txBox="1"/>
          <p:nvPr/>
        </p:nvSpPr>
        <p:spPr>
          <a:xfrm>
            <a:off x="2403897" y="203503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299" name="Google Shape;299;p28"/>
          <p:cNvSpPr txBox="1"/>
          <p:nvPr/>
        </p:nvSpPr>
        <p:spPr>
          <a:xfrm>
            <a:off x="3067772" y="2032604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300" name="Google Shape;300;p28"/>
          <p:cNvSpPr txBox="1"/>
          <p:nvPr/>
        </p:nvSpPr>
        <p:spPr>
          <a:xfrm>
            <a:off x="3731647" y="2022357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301" name="Google Shape;301;p28"/>
          <p:cNvSpPr txBox="1"/>
          <p:nvPr/>
        </p:nvSpPr>
        <p:spPr>
          <a:xfrm>
            <a:off x="4386333" y="2025711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302" name="Google Shape;302;p28"/>
          <p:cNvSpPr txBox="1"/>
          <p:nvPr/>
        </p:nvSpPr>
        <p:spPr>
          <a:xfrm>
            <a:off x="5048090" y="2026743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303" name="Google Shape;303;p28"/>
          <p:cNvSpPr txBox="1"/>
          <p:nvPr/>
        </p:nvSpPr>
        <p:spPr>
          <a:xfrm>
            <a:off x="5709261" y="2038314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304" name="Google Shape;304;p28"/>
          <p:cNvSpPr txBox="1"/>
          <p:nvPr/>
        </p:nvSpPr>
        <p:spPr>
          <a:xfrm>
            <a:off x="6370433" y="2039375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305" name="Google Shape;305;p28"/>
          <p:cNvSpPr/>
          <p:nvPr/>
        </p:nvSpPr>
        <p:spPr>
          <a:xfrm>
            <a:off x="2171425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28"/>
          <p:cNvSpPr txBox="1"/>
          <p:nvPr/>
        </p:nvSpPr>
        <p:spPr>
          <a:xfrm>
            <a:off x="1935475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07" name="Google Shape;307;p28"/>
          <p:cNvSpPr/>
          <p:nvPr/>
        </p:nvSpPr>
        <p:spPr>
          <a:xfrm>
            <a:off x="2828296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28"/>
          <p:cNvSpPr txBox="1"/>
          <p:nvPr/>
        </p:nvSpPr>
        <p:spPr>
          <a:xfrm>
            <a:off x="2592346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09" name="Google Shape;309;p28"/>
          <p:cNvSpPr/>
          <p:nvPr/>
        </p:nvSpPr>
        <p:spPr>
          <a:xfrm>
            <a:off x="3490954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28"/>
          <p:cNvSpPr txBox="1"/>
          <p:nvPr/>
        </p:nvSpPr>
        <p:spPr>
          <a:xfrm>
            <a:off x="3255003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11" name="Google Shape;311;p28"/>
          <p:cNvSpPr/>
          <p:nvPr/>
        </p:nvSpPr>
        <p:spPr>
          <a:xfrm>
            <a:off x="4152625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28"/>
          <p:cNvSpPr txBox="1"/>
          <p:nvPr/>
        </p:nvSpPr>
        <p:spPr>
          <a:xfrm>
            <a:off x="3916675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13" name="Google Shape;313;p28"/>
          <p:cNvSpPr/>
          <p:nvPr/>
        </p:nvSpPr>
        <p:spPr>
          <a:xfrm>
            <a:off x="4809496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p28"/>
          <p:cNvSpPr txBox="1"/>
          <p:nvPr/>
        </p:nvSpPr>
        <p:spPr>
          <a:xfrm>
            <a:off x="4573546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15" name="Google Shape;315;p28"/>
          <p:cNvSpPr/>
          <p:nvPr/>
        </p:nvSpPr>
        <p:spPr>
          <a:xfrm>
            <a:off x="5471168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28"/>
          <p:cNvSpPr txBox="1"/>
          <p:nvPr/>
        </p:nvSpPr>
        <p:spPr>
          <a:xfrm>
            <a:off x="5235218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17" name="Google Shape;317;p28"/>
          <p:cNvSpPr/>
          <p:nvPr/>
        </p:nvSpPr>
        <p:spPr>
          <a:xfrm>
            <a:off x="6128039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28"/>
          <p:cNvSpPr txBox="1"/>
          <p:nvPr/>
        </p:nvSpPr>
        <p:spPr>
          <a:xfrm>
            <a:off x="5892089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19" name="Google Shape;319;p28"/>
          <p:cNvSpPr/>
          <p:nvPr/>
        </p:nvSpPr>
        <p:spPr>
          <a:xfrm>
            <a:off x="6789711" y="3256336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28"/>
          <p:cNvSpPr txBox="1"/>
          <p:nvPr/>
        </p:nvSpPr>
        <p:spPr>
          <a:xfrm>
            <a:off x="6553761" y="3652194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21" name="Google Shape;321;p28"/>
          <p:cNvSpPr/>
          <p:nvPr/>
        </p:nvSpPr>
        <p:spPr>
          <a:xfrm>
            <a:off x="2040925" y="4163182"/>
            <a:ext cx="4947600" cy="25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Decoding algorithm</a:t>
            </a:r>
            <a:endParaRPr lang="en-US" altLang="en-GB" sz="1000"/>
          </a:p>
        </p:txBody>
      </p:sp>
      <p:cxnSp>
        <p:nvCxnSpPr>
          <p:cNvPr id="322" name="Google Shape;322;p28"/>
          <p:cNvCxnSpPr/>
          <p:nvPr/>
        </p:nvCxnSpPr>
        <p:spPr>
          <a:xfrm>
            <a:off x="2206375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8"/>
          <p:cNvCxnSpPr/>
          <p:nvPr/>
        </p:nvCxnSpPr>
        <p:spPr>
          <a:xfrm>
            <a:off x="2869032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28"/>
          <p:cNvCxnSpPr/>
          <p:nvPr/>
        </p:nvCxnSpPr>
        <p:spPr>
          <a:xfrm>
            <a:off x="3530704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8"/>
          <p:cNvCxnSpPr/>
          <p:nvPr/>
        </p:nvCxnSpPr>
        <p:spPr>
          <a:xfrm>
            <a:off x="4193361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8"/>
          <p:cNvCxnSpPr/>
          <p:nvPr/>
        </p:nvCxnSpPr>
        <p:spPr>
          <a:xfrm>
            <a:off x="4850232" y="3898873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28"/>
          <p:cNvCxnSpPr/>
          <p:nvPr/>
        </p:nvCxnSpPr>
        <p:spPr>
          <a:xfrm>
            <a:off x="5511904" y="3888287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28"/>
          <p:cNvCxnSpPr/>
          <p:nvPr/>
        </p:nvCxnSpPr>
        <p:spPr>
          <a:xfrm>
            <a:off x="6162989" y="3888287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28"/>
          <p:cNvCxnSpPr/>
          <p:nvPr/>
        </p:nvCxnSpPr>
        <p:spPr>
          <a:xfrm>
            <a:off x="6830446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3" name="Google Shape;333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9135" y="469950"/>
            <a:ext cx="464475" cy="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8"/>
          <p:cNvSpPr txBox="1"/>
          <p:nvPr/>
        </p:nvSpPr>
        <p:spPr>
          <a:xfrm>
            <a:off x="117113" y="683500"/>
            <a:ext cx="11685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input image</a:t>
            </a:r>
            <a:endParaRPr sz="1000"/>
          </a:p>
        </p:txBody>
      </p:sp>
      <p:cxnSp>
        <p:nvCxnSpPr>
          <p:cNvPr id="335" name="Google Shape;335;p28"/>
          <p:cNvCxnSpPr/>
          <p:nvPr/>
        </p:nvCxnSpPr>
        <p:spPr>
          <a:xfrm>
            <a:off x="1498450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8"/>
          <p:cNvCxnSpPr/>
          <p:nvPr/>
        </p:nvCxnSpPr>
        <p:spPr>
          <a:xfrm>
            <a:off x="2472421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28"/>
          <p:cNvSpPr/>
          <p:nvPr/>
        </p:nvSpPr>
        <p:spPr>
          <a:xfrm>
            <a:off x="2851875" y="563300"/>
            <a:ext cx="660000" cy="25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28"/>
          <p:cNvSpPr txBox="1"/>
          <p:nvPr/>
        </p:nvSpPr>
        <p:spPr>
          <a:xfrm>
            <a:off x="2873163" y="314193"/>
            <a:ext cx="66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4*8*4</a:t>
            </a:r>
            <a:endParaRPr sz="1000"/>
          </a:p>
        </p:txBody>
      </p:sp>
      <p:sp>
        <p:nvSpPr>
          <p:cNvPr id="339" name="Google Shape;339;p28"/>
          <p:cNvSpPr/>
          <p:nvPr/>
        </p:nvSpPr>
        <p:spPr>
          <a:xfrm flipH="1">
            <a:off x="1106575" y="291050"/>
            <a:ext cx="363000" cy="723300"/>
          </a:xfrm>
          <a:prstGeom prst="cube">
            <a:avLst>
              <a:gd name="adj" fmla="val 9190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28"/>
          <p:cNvSpPr txBox="1"/>
          <p:nvPr/>
        </p:nvSpPr>
        <p:spPr>
          <a:xfrm>
            <a:off x="913036" y="-18454"/>
            <a:ext cx="7656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64*128*3</a:t>
            </a:r>
            <a:endParaRPr sz="1000"/>
          </a:p>
        </p:txBody>
      </p:sp>
      <p:cxnSp>
        <p:nvCxnSpPr>
          <p:cNvPr id="341" name="Google Shape;341;p28"/>
          <p:cNvCxnSpPr/>
          <p:nvPr/>
        </p:nvCxnSpPr>
        <p:spPr>
          <a:xfrm>
            <a:off x="3556300" y="652700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28"/>
          <p:cNvSpPr txBox="1"/>
          <p:nvPr/>
        </p:nvSpPr>
        <p:spPr>
          <a:xfrm>
            <a:off x="3495867" y="378821"/>
            <a:ext cx="693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Reshape</a:t>
            </a:r>
            <a:endParaRPr sz="1000"/>
          </a:p>
        </p:txBody>
      </p:sp>
      <p:sp>
        <p:nvSpPr>
          <p:cNvPr id="343" name="Google Shape;343;p28"/>
          <p:cNvSpPr/>
          <p:nvPr/>
        </p:nvSpPr>
        <p:spPr>
          <a:xfrm>
            <a:off x="4210025" y="310700"/>
            <a:ext cx="6093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44" name="Google Shape;344;p28"/>
          <p:cNvCxnSpPr>
            <a:stCxn id="343" idx="2"/>
            <a:endCxn id="343" idx="0"/>
          </p:cNvCxnSpPr>
          <p:nvPr/>
        </p:nvCxnSpPr>
        <p:spPr>
          <a:xfrm rot="10800000">
            <a:off x="45146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28"/>
          <p:cNvCxnSpPr/>
          <p:nvPr/>
        </p:nvCxnSpPr>
        <p:spPr>
          <a:xfrm rot="10800000">
            <a:off x="4362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28"/>
          <p:cNvCxnSpPr/>
          <p:nvPr/>
        </p:nvCxnSpPr>
        <p:spPr>
          <a:xfrm rot="10800000">
            <a:off x="4667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28"/>
          <p:cNvCxnSpPr/>
          <p:nvPr/>
        </p:nvCxnSpPr>
        <p:spPr>
          <a:xfrm rot="10800000">
            <a:off x="4743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8"/>
          <p:cNvCxnSpPr/>
          <p:nvPr/>
        </p:nvCxnSpPr>
        <p:spPr>
          <a:xfrm rot="10800000">
            <a:off x="45908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28"/>
          <p:cNvCxnSpPr/>
          <p:nvPr/>
        </p:nvCxnSpPr>
        <p:spPr>
          <a:xfrm rot="10800000">
            <a:off x="44384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28"/>
          <p:cNvCxnSpPr/>
          <p:nvPr/>
        </p:nvCxnSpPr>
        <p:spPr>
          <a:xfrm rot="10800000">
            <a:off x="4286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28"/>
          <p:cNvSpPr txBox="1"/>
          <p:nvPr/>
        </p:nvSpPr>
        <p:spPr>
          <a:xfrm>
            <a:off x="4219872" y="3708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16*8</a:t>
            </a:r>
            <a:endParaRPr sz="1000"/>
          </a:p>
        </p:txBody>
      </p:sp>
      <p:sp>
        <p:nvSpPr>
          <p:cNvPr id="352" name="Google Shape;352;p28"/>
          <p:cNvSpPr/>
          <p:nvPr/>
        </p:nvSpPr>
        <p:spPr>
          <a:xfrm rot="5400000">
            <a:off x="1681600" y="406850"/>
            <a:ext cx="919800" cy="572700"/>
          </a:xfrm>
          <a:prstGeom prst="trapezoid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CNN feature extraction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53" name="Google Shape;353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2575331">
            <a:off x="1091485" y="541994"/>
            <a:ext cx="345927" cy="19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67925" y="636200"/>
            <a:ext cx="572700" cy="17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" name="Google Shape;325;p28"/>
          <p:cNvCxnSpPr/>
          <p:nvPr/>
        </p:nvCxnSpPr>
        <p:spPr>
          <a:xfrm>
            <a:off x="4553406" y="45153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4129405" y="4749800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"a</a:t>
            </a:r>
            <a:r>
              <a:rPr lang="en-US" altLang="zh-CN">
                <a:sym typeface="+mn-ea"/>
              </a:rPr>
              <a:t>pple</a:t>
            </a:r>
            <a:r>
              <a:rPr lang="zh-CN" altLang="en-US">
                <a:sym typeface="+mn-ea"/>
              </a:rPr>
              <a:t>"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020560" y="4031615"/>
            <a:ext cx="2005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solidFill>
                  <a:srgbClr val="FF0000"/>
                </a:solidFill>
              </a:rPr>
              <a:t>How does decoding</a:t>
            </a:r>
            <a:endParaRPr lang="zh-CN" altLang="en-US" sz="1200">
              <a:solidFill>
                <a:srgbClr val="FF0000"/>
              </a:solidFill>
            </a:endParaRPr>
          </a:p>
          <a:p>
            <a:pPr algn="ctr"/>
            <a:r>
              <a:rPr lang="zh-CN" altLang="en-US" sz="1200">
                <a:solidFill>
                  <a:srgbClr val="FF0000"/>
                </a:solidFill>
              </a:rPr>
              <a:t>algorithm work?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3" name="Google Shape;853;p37"/>
          <p:cNvSpPr/>
          <p:nvPr/>
        </p:nvSpPr>
        <p:spPr>
          <a:xfrm>
            <a:off x="467750" y="14940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4" name="Google Shape;854;p37"/>
          <p:cNvSpPr txBox="1"/>
          <p:nvPr/>
        </p:nvSpPr>
        <p:spPr>
          <a:xfrm>
            <a:off x="231800" y="54525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855" name="Google Shape;855;p37"/>
          <p:cNvSpPr/>
          <p:nvPr/>
        </p:nvSpPr>
        <p:spPr>
          <a:xfrm>
            <a:off x="1692311" y="14940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37"/>
          <p:cNvSpPr txBox="1"/>
          <p:nvPr/>
        </p:nvSpPr>
        <p:spPr>
          <a:xfrm>
            <a:off x="1456361" y="54525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857" name="Google Shape;857;p37"/>
          <p:cNvSpPr/>
          <p:nvPr/>
        </p:nvSpPr>
        <p:spPr>
          <a:xfrm>
            <a:off x="2885829" y="14940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8" name="Google Shape;858;p37"/>
          <p:cNvSpPr txBox="1"/>
          <p:nvPr/>
        </p:nvSpPr>
        <p:spPr>
          <a:xfrm>
            <a:off x="2649878" y="54525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859" name="Google Shape;859;p37"/>
          <p:cNvSpPr/>
          <p:nvPr/>
        </p:nvSpPr>
        <p:spPr>
          <a:xfrm>
            <a:off x="4019940" y="14940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0" name="Google Shape;860;p37"/>
          <p:cNvSpPr txBox="1"/>
          <p:nvPr/>
        </p:nvSpPr>
        <p:spPr>
          <a:xfrm>
            <a:off x="3783990" y="54525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861" name="Google Shape;861;p37"/>
          <p:cNvSpPr/>
          <p:nvPr/>
        </p:nvSpPr>
        <p:spPr>
          <a:xfrm>
            <a:off x="5148616" y="150035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2" name="Google Shape;862;p37"/>
          <p:cNvSpPr txBox="1"/>
          <p:nvPr/>
        </p:nvSpPr>
        <p:spPr>
          <a:xfrm>
            <a:off x="4912666" y="545893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863" name="Google Shape;863;p37"/>
          <p:cNvSpPr/>
          <p:nvPr/>
        </p:nvSpPr>
        <p:spPr>
          <a:xfrm>
            <a:off x="6300508" y="14940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4" name="Google Shape;864;p37"/>
          <p:cNvSpPr txBox="1"/>
          <p:nvPr/>
        </p:nvSpPr>
        <p:spPr>
          <a:xfrm>
            <a:off x="6064558" y="54525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865" name="Google Shape;865;p37"/>
          <p:cNvSpPr/>
          <p:nvPr/>
        </p:nvSpPr>
        <p:spPr>
          <a:xfrm>
            <a:off x="7498399" y="15067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6" name="Google Shape;866;p37"/>
          <p:cNvSpPr txBox="1"/>
          <p:nvPr/>
        </p:nvSpPr>
        <p:spPr>
          <a:xfrm>
            <a:off x="7262449" y="54652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867" name="Google Shape;867;p37"/>
          <p:cNvSpPr/>
          <p:nvPr/>
        </p:nvSpPr>
        <p:spPr>
          <a:xfrm>
            <a:off x="8580441" y="151376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8" name="Google Shape;868;p37"/>
          <p:cNvSpPr txBox="1"/>
          <p:nvPr/>
        </p:nvSpPr>
        <p:spPr>
          <a:xfrm>
            <a:off x="8344491" y="547234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cxnSp>
        <p:nvCxnSpPr>
          <p:cNvPr id="870" name="Google Shape;870;p37"/>
          <p:cNvCxnSpPr/>
          <p:nvPr/>
        </p:nvCxnSpPr>
        <p:spPr>
          <a:xfrm>
            <a:off x="502700" y="79193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1" name="Google Shape;871;p37"/>
          <p:cNvCxnSpPr/>
          <p:nvPr/>
        </p:nvCxnSpPr>
        <p:spPr>
          <a:xfrm>
            <a:off x="1733047" y="79193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2" name="Google Shape;872;p37"/>
          <p:cNvCxnSpPr/>
          <p:nvPr/>
        </p:nvCxnSpPr>
        <p:spPr>
          <a:xfrm>
            <a:off x="2925579" y="79193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3" name="Google Shape;873;p37"/>
          <p:cNvCxnSpPr/>
          <p:nvPr/>
        </p:nvCxnSpPr>
        <p:spPr>
          <a:xfrm>
            <a:off x="4060676" y="79193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4" name="Google Shape;874;p37"/>
          <p:cNvCxnSpPr/>
          <p:nvPr/>
        </p:nvCxnSpPr>
        <p:spPr>
          <a:xfrm>
            <a:off x="5189352" y="79835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5" name="Google Shape;875;p37"/>
          <p:cNvCxnSpPr/>
          <p:nvPr/>
        </p:nvCxnSpPr>
        <p:spPr>
          <a:xfrm>
            <a:off x="6341244" y="787137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6" name="Google Shape;876;p37"/>
          <p:cNvCxnSpPr/>
          <p:nvPr/>
        </p:nvCxnSpPr>
        <p:spPr>
          <a:xfrm>
            <a:off x="7533349" y="788407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7" name="Google Shape;877;p37"/>
          <p:cNvCxnSpPr/>
          <p:nvPr/>
        </p:nvCxnSpPr>
        <p:spPr>
          <a:xfrm>
            <a:off x="8621176" y="78812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文本框 3"/>
          <p:cNvSpPr txBox="1"/>
          <p:nvPr/>
        </p:nvSpPr>
        <p:spPr>
          <a:xfrm>
            <a:off x="-17145" y="1131570"/>
            <a:ext cx="11842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"/>
              <a:t>Find most</a:t>
            </a:r>
            <a:endParaRPr lang="zh-CN" altLang="en-US" sz="800"/>
          </a:p>
          <a:p>
            <a:pPr algn="ctr"/>
            <a:r>
              <a:rPr lang="zh-CN" altLang="en-US" sz="800"/>
              <a:t>probable symbol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5723890" y="1129030"/>
            <a:ext cx="11842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"/>
              <a:t>Find most</a:t>
            </a:r>
            <a:endParaRPr lang="zh-CN" altLang="en-US" sz="800"/>
          </a:p>
          <a:p>
            <a:pPr algn="ctr"/>
            <a:r>
              <a:rPr lang="zh-CN" altLang="en-US" sz="800"/>
              <a:t>probable symbol</a:t>
            </a:r>
            <a:endParaRPr lang="zh-CN" altLang="en-US" sz="800"/>
          </a:p>
        </p:txBody>
      </p:sp>
      <p:sp>
        <p:nvSpPr>
          <p:cNvPr id="6" name="文本框 5"/>
          <p:cNvSpPr txBox="1"/>
          <p:nvPr/>
        </p:nvSpPr>
        <p:spPr>
          <a:xfrm>
            <a:off x="6948170" y="1134110"/>
            <a:ext cx="11842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"/>
              <a:t>Find most</a:t>
            </a:r>
            <a:endParaRPr lang="zh-CN" altLang="en-US" sz="800"/>
          </a:p>
          <a:p>
            <a:pPr algn="ctr"/>
            <a:r>
              <a:rPr lang="zh-CN" altLang="en-US" sz="800"/>
              <a:t>probable symbol</a:t>
            </a:r>
            <a:endParaRPr lang="zh-CN" altLang="en-US" sz="800"/>
          </a:p>
        </p:txBody>
      </p:sp>
      <p:sp>
        <p:nvSpPr>
          <p:cNvPr id="7" name="文本框 6"/>
          <p:cNvSpPr txBox="1"/>
          <p:nvPr/>
        </p:nvSpPr>
        <p:spPr>
          <a:xfrm>
            <a:off x="8023860" y="1131570"/>
            <a:ext cx="11842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"/>
              <a:t>Find most</a:t>
            </a:r>
            <a:endParaRPr lang="zh-CN" altLang="en-US" sz="800"/>
          </a:p>
          <a:p>
            <a:pPr algn="ctr"/>
            <a:r>
              <a:rPr lang="zh-CN" altLang="en-US" sz="800"/>
              <a:t>probable symbol</a:t>
            </a:r>
            <a:endParaRPr lang="zh-CN" altLang="en-US" sz="800"/>
          </a:p>
        </p:txBody>
      </p:sp>
      <p:sp>
        <p:nvSpPr>
          <p:cNvPr id="8" name="文本框 7"/>
          <p:cNvSpPr txBox="1"/>
          <p:nvPr/>
        </p:nvSpPr>
        <p:spPr>
          <a:xfrm>
            <a:off x="3491865" y="1129030"/>
            <a:ext cx="11842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"/>
              <a:t>Find most</a:t>
            </a:r>
            <a:endParaRPr lang="zh-CN" altLang="en-US" sz="800"/>
          </a:p>
          <a:p>
            <a:pPr algn="ctr"/>
            <a:r>
              <a:rPr lang="zh-CN" altLang="en-US" sz="800"/>
              <a:t>probable symbol</a:t>
            </a:r>
            <a:endParaRPr lang="zh-CN" altLang="en-US" sz="800"/>
          </a:p>
        </p:txBody>
      </p:sp>
      <p:sp>
        <p:nvSpPr>
          <p:cNvPr id="9" name="文本框 8"/>
          <p:cNvSpPr txBox="1"/>
          <p:nvPr/>
        </p:nvSpPr>
        <p:spPr>
          <a:xfrm>
            <a:off x="2339975" y="1129030"/>
            <a:ext cx="11842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"/>
              <a:t>Find most</a:t>
            </a:r>
            <a:endParaRPr lang="zh-CN" altLang="en-US" sz="800"/>
          </a:p>
          <a:p>
            <a:pPr algn="ctr"/>
            <a:r>
              <a:rPr lang="zh-CN" altLang="en-US" sz="800"/>
              <a:t>probable symbol</a:t>
            </a:r>
            <a:endParaRPr lang="zh-CN" altLang="en-US" sz="800"/>
          </a:p>
        </p:txBody>
      </p:sp>
      <p:sp>
        <p:nvSpPr>
          <p:cNvPr id="10" name="文本框 9"/>
          <p:cNvSpPr txBox="1"/>
          <p:nvPr/>
        </p:nvSpPr>
        <p:spPr>
          <a:xfrm>
            <a:off x="1115695" y="1129030"/>
            <a:ext cx="11842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"/>
              <a:t>Find most</a:t>
            </a:r>
            <a:endParaRPr lang="zh-CN" altLang="en-US" sz="800"/>
          </a:p>
          <a:p>
            <a:pPr algn="ctr"/>
            <a:r>
              <a:rPr lang="zh-CN" altLang="en-US" sz="800"/>
              <a:t>probable symbol</a:t>
            </a:r>
            <a:endParaRPr lang="zh-CN" altLang="en-US" sz="800"/>
          </a:p>
        </p:txBody>
      </p:sp>
      <p:sp>
        <p:nvSpPr>
          <p:cNvPr id="11" name="文本框 10"/>
          <p:cNvSpPr txBox="1"/>
          <p:nvPr/>
        </p:nvSpPr>
        <p:spPr>
          <a:xfrm>
            <a:off x="4598035" y="1129030"/>
            <a:ext cx="11842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"/>
              <a:t>Find most</a:t>
            </a:r>
            <a:endParaRPr lang="zh-CN" altLang="en-US" sz="800"/>
          </a:p>
          <a:p>
            <a:pPr algn="ctr"/>
            <a:r>
              <a:rPr lang="zh-CN" altLang="en-US" sz="800"/>
              <a:t>probable symbol</a:t>
            </a:r>
            <a:endParaRPr lang="zh-CN" altLang="en-US" sz="800"/>
          </a:p>
        </p:txBody>
      </p:sp>
      <p:cxnSp>
        <p:nvCxnSpPr>
          <p:cNvPr id="12" name="Google Shape;870;p37"/>
          <p:cNvCxnSpPr/>
          <p:nvPr/>
        </p:nvCxnSpPr>
        <p:spPr>
          <a:xfrm>
            <a:off x="504605" y="146630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871;p37"/>
          <p:cNvCxnSpPr/>
          <p:nvPr/>
        </p:nvCxnSpPr>
        <p:spPr>
          <a:xfrm>
            <a:off x="1734952" y="146630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872;p37"/>
          <p:cNvCxnSpPr/>
          <p:nvPr/>
        </p:nvCxnSpPr>
        <p:spPr>
          <a:xfrm>
            <a:off x="2927484" y="146630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873;p37"/>
          <p:cNvCxnSpPr/>
          <p:nvPr/>
        </p:nvCxnSpPr>
        <p:spPr>
          <a:xfrm>
            <a:off x="4062581" y="146630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874;p37"/>
          <p:cNvCxnSpPr/>
          <p:nvPr/>
        </p:nvCxnSpPr>
        <p:spPr>
          <a:xfrm>
            <a:off x="5191257" y="147272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875;p37"/>
          <p:cNvCxnSpPr/>
          <p:nvPr/>
        </p:nvCxnSpPr>
        <p:spPr>
          <a:xfrm>
            <a:off x="6343149" y="1461507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876;p37"/>
          <p:cNvCxnSpPr/>
          <p:nvPr/>
        </p:nvCxnSpPr>
        <p:spPr>
          <a:xfrm>
            <a:off x="7535254" y="1462777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77;p37"/>
          <p:cNvCxnSpPr/>
          <p:nvPr/>
        </p:nvCxnSpPr>
        <p:spPr>
          <a:xfrm>
            <a:off x="8623081" y="146249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左大括号 19"/>
          <p:cNvSpPr/>
          <p:nvPr/>
        </p:nvSpPr>
        <p:spPr>
          <a:xfrm rot="16200000">
            <a:off x="4518660" y="-1943100"/>
            <a:ext cx="106680" cy="8127365"/>
          </a:xfrm>
          <a:prstGeom prst="lef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213225" y="2211705"/>
            <a:ext cx="772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"ap-pl-ee"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3707765" y="2682875"/>
            <a:ext cx="1811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Remove repeated symbols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3938905" y="3618865"/>
            <a:ext cx="13500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Remove "blanks"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4252595" y="3147695"/>
            <a:ext cx="7226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"ap-pl-e"</a:t>
            </a:r>
            <a:endParaRPr lang="zh-CN" altLang="en-US" sz="1000"/>
          </a:p>
        </p:txBody>
      </p:sp>
      <p:cxnSp>
        <p:nvCxnSpPr>
          <p:cNvPr id="25" name="Google Shape;872;p37"/>
          <p:cNvCxnSpPr/>
          <p:nvPr/>
        </p:nvCxnSpPr>
        <p:spPr>
          <a:xfrm>
            <a:off x="4600074" y="29318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872;p37"/>
          <p:cNvCxnSpPr/>
          <p:nvPr/>
        </p:nvCxnSpPr>
        <p:spPr>
          <a:xfrm>
            <a:off x="4596899" y="3868513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874;p37"/>
          <p:cNvCxnSpPr/>
          <p:nvPr/>
        </p:nvCxnSpPr>
        <p:spPr>
          <a:xfrm>
            <a:off x="4598167" y="245697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874;p37"/>
          <p:cNvCxnSpPr/>
          <p:nvPr/>
        </p:nvCxnSpPr>
        <p:spPr>
          <a:xfrm>
            <a:off x="4607692" y="339296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文本框 28"/>
          <p:cNvSpPr txBox="1"/>
          <p:nvPr/>
        </p:nvSpPr>
        <p:spPr>
          <a:xfrm>
            <a:off x="4239895" y="4094480"/>
            <a:ext cx="7226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"apple"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1115695" y="2787650"/>
            <a:ext cx="191325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000"/>
              <a:t>Let's define this block of</a:t>
            </a:r>
            <a:endParaRPr lang="zh-CN" altLang="en-US" sz="1000"/>
          </a:p>
          <a:p>
            <a:pPr algn="l"/>
            <a:r>
              <a:rPr lang="zh-CN" altLang="en-US" sz="1000"/>
              <a:t>operations as map function B,</a:t>
            </a:r>
            <a:endParaRPr lang="zh-CN" altLang="en-US" sz="1000"/>
          </a:p>
          <a:p>
            <a:pPr algn="l"/>
            <a:r>
              <a:rPr lang="zh-CN" altLang="en-US" sz="1000"/>
              <a:t>that simply removes repeated</a:t>
            </a:r>
            <a:endParaRPr lang="zh-CN" altLang="en-US" sz="1000"/>
          </a:p>
          <a:p>
            <a:pPr algn="l"/>
            <a:r>
              <a:rPr lang="zh-CN" altLang="en-US" sz="1000"/>
              <a:t>symbols from path and</a:t>
            </a:r>
            <a:endParaRPr lang="zh-CN" altLang="en-US" sz="1000"/>
          </a:p>
          <a:p>
            <a:pPr algn="l"/>
            <a:r>
              <a:rPr lang="zh-CN" altLang="en-US" sz="1000"/>
              <a:t>removes "blanks"</a:t>
            </a:r>
            <a:endParaRPr lang="zh-CN" altLang="en-US" sz="1000"/>
          </a:p>
        </p:txBody>
      </p:sp>
      <p:sp>
        <p:nvSpPr>
          <p:cNvPr id="31" name="矩形 30"/>
          <p:cNvSpPr/>
          <p:nvPr/>
        </p:nvSpPr>
        <p:spPr>
          <a:xfrm>
            <a:off x="3636010" y="2682875"/>
            <a:ext cx="1944370" cy="118046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0"/>
          </p:cNvCxnSpPr>
          <p:nvPr/>
        </p:nvCxnSpPr>
        <p:spPr>
          <a:xfrm flipV="1">
            <a:off x="2072640" y="2682875"/>
            <a:ext cx="1473200" cy="10477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67995" y="3796030"/>
            <a:ext cx="27412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"Best path decoding" algorithm is defined by</a:t>
            </a:r>
            <a:endParaRPr lang="zh-CN" altLang="en-US" sz="1000"/>
          </a:p>
          <a:p>
            <a:r>
              <a:rPr lang="zh-CN" altLang="en-US" sz="1000"/>
              <a:t>this sequence of operations (most popular,</a:t>
            </a:r>
            <a:endParaRPr lang="zh-CN" altLang="en-US" sz="1000"/>
          </a:p>
          <a:p>
            <a:r>
              <a:rPr lang="zh-CN" altLang="en-US" sz="1000"/>
              <a:t>very simple and easy to implement).</a:t>
            </a:r>
            <a:endParaRPr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544195" y="4443730"/>
            <a:ext cx="25895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Note: there are a few other algorithms in</a:t>
            </a:r>
            <a:endParaRPr lang="zh-CN" altLang="en-US" sz="1000"/>
          </a:p>
          <a:p>
            <a:pPr algn="ctr"/>
            <a:r>
              <a:rPr lang="zh-CN" altLang="en-US" sz="1000"/>
              <a:t>literature.</a:t>
            </a:r>
            <a:endParaRPr lang="zh-CN" alt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42" name="Shape 20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3" name="Google Shape;20843;p176"/>
          <p:cNvSpPr txBox="1"/>
          <p:nvPr/>
        </p:nvSpPr>
        <p:spPr>
          <a:xfrm>
            <a:off x="255475" y="173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Thank you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844" name="Google Shape;20844;p176"/>
          <p:cNvSpPr txBox="1"/>
          <p:nvPr/>
        </p:nvSpPr>
        <p:spPr>
          <a:xfrm>
            <a:off x="1047250" y="1231800"/>
            <a:ext cx="852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097A7"/>
                </a:solidFill>
                <a:hlinkClick r:id="rId1"/>
              </a:rPr>
              <a:t>deepsystems.ai</a:t>
            </a:r>
            <a:endParaRPr sz="1800"/>
          </a:p>
        </p:txBody>
      </p:sp>
      <p:sp>
        <p:nvSpPr>
          <p:cNvPr id="20845" name="Google Shape;20845;p176"/>
          <p:cNvSpPr txBox="1"/>
          <p:nvPr/>
        </p:nvSpPr>
        <p:spPr>
          <a:xfrm>
            <a:off x="604600" y="944250"/>
            <a:ext cx="4730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Our Website:</a:t>
            </a:r>
            <a:endParaRPr b="1"/>
          </a:p>
        </p:txBody>
      </p:sp>
      <p:sp>
        <p:nvSpPr>
          <p:cNvPr id="20846" name="Google Shape;20846;p176"/>
          <p:cNvSpPr txBox="1"/>
          <p:nvPr/>
        </p:nvSpPr>
        <p:spPr>
          <a:xfrm>
            <a:off x="1047250" y="2155725"/>
            <a:ext cx="1453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097A7"/>
                </a:solidFill>
                <a:hlinkClick r:id="rId2"/>
              </a:rPr>
              <a:t>supervise.ly</a:t>
            </a:r>
            <a:endParaRPr sz="1800"/>
          </a:p>
        </p:txBody>
      </p:sp>
      <p:sp>
        <p:nvSpPr>
          <p:cNvPr id="20847" name="Google Shape;20847;p176"/>
          <p:cNvSpPr txBox="1"/>
          <p:nvPr/>
        </p:nvSpPr>
        <p:spPr>
          <a:xfrm>
            <a:off x="604600" y="1868175"/>
            <a:ext cx="4730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Products:</a:t>
            </a:r>
            <a:endParaRPr b="1"/>
          </a:p>
        </p:txBody>
      </p:sp>
      <p:sp>
        <p:nvSpPr>
          <p:cNvPr id="20848" name="Google Shape;20848;p176"/>
          <p:cNvSpPr txBox="1"/>
          <p:nvPr/>
        </p:nvSpPr>
        <p:spPr>
          <a:xfrm>
            <a:off x="940375" y="3752250"/>
            <a:ext cx="71508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Our team is looking for business partners to make exciting deep learning solutions.</a:t>
            </a: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20849" name="Google Shape;20849;p176"/>
          <p:cNvSpPr txBox="1"/>
          <p:nvPr/>
        </p:nvSpPr>
        <p:spPr>
          <a:xfrm>
            <a:off x="604600" y="3384450"/>
            <a:ext cx="4730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Outsource projects:</a:t>
            </a:r>
            <a:endParaRPr b="1"/>
          </a:p>
        </p:txBody>
      </p:sp>
      <p:sp>
        <p:nvSpPr>
          <p:cNvPr id="20850" name="Google Shape;20850;p176"/>
          <p:cNvSpPr txBox="1"/>
          <p:nvPr/>
        </p:nvSpPr>
        <p:spPr>
          <a:xfrm>
            <a:off x="1047250" y="2637975"/>
            <a:ext cx="2857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097A7"/>
                </a:solidFill>
                <a:hlinkClick r:id="rId3"/>
              </a:rPr>
              <a:t>movix.ai</a:t>
            </a:r>
            <a:endParaRPr sz="1800" u="sng">
              <a:solidFill>
                <a:srgbClr val="0097A7"/>
              </a:solidFill>
            </a:endParaRPr>
          </a:p>
        </p:txBody>
      </p:sp>
      <p:sp>
        <p:nvSpPr>
          <p:cNvPr id="20851" name="Google Shape;20851;p176"/>
          <p:cNvSpPr txBox="1"/>
          <p:nvPr/>
        </p:nvSpPr>
        <p:spPr>
          <a:xfrm>
            <a:off x="2267088" y="2136688"/>
            <a:ext cx="51768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Dataset management, annotation and preparation service</a:t>
            </a:r>
            <a:endParaRPr lang="en-GB"/>
          </a:p>
        </p:txBody>
      </p:sp>
      <p:sp>
        <p:nvSpPr>
          <p:cNvPr id="20852" name="Google Shape;20852;p176"/>
          <p:cNvSpPr txBox="1"/>
          <p:nvPr/>
        </p:nvSpPr>
        <p:spPr>
          <a:xfrm>
            <a:off x="2255981" y="2620606"/>
            <a:ext cx="4872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Interactive, lstm-based movie recommender system</a:t>
            </a:r>
            <a:endParaRPr lang="en-GB"/>
          </a:p>
        </p:txBody>
      </p:sp>
      <p:sp>
        <p:nvSpPr>
          <p:cNvPr id="20853" name="Google Shape;20853;p17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Task Description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1785" y="1059815"/>
            <a:ext cx="64592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Labelling unsegmented sequence data. i.e. training data is not pre-segmented.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985" y="1563370"/>
            <a:ext cx="2407285" cy="31838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80" y="1541145"/>
            <a:ext cx="2461895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Task Description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1785" y="1059815"/>
            <a:ext cx="64592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Labelling unsegmented sequence data. i.e. training data is not pre-segmented.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851660"/>
            <a:ext cx="3288665" cy="2154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580" y="2345055"/>
            <a:ext cx="280162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 can not pre-segment input</a:t>
            </a:r>
            <a:endParaRPr lang="zh-CN" altLang="en-US"/>
          </a:p>
          <a:p>
            <a:r>
              <a:rPr lang="zh-CN" altLang="en-US"/>
              <a:t>data because: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It is too time consuming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It is too expensive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It is impossible in most</a:t>
            </a:r>
            <a:r>
              <a:rPr lang="en-US" altLang="zh-CN"/>
              <a:t> </a:t>
            </a:r>
            <a:r>
              <a:rPr lang="zh-CN" altLang="en-US"/>
              <a:t>cases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Image OCR: model architecture</a:t>
            </a:r>
            <a:endParaRPr sz="3000"/>
          </a:p>
        </p:txBody>
      </p:sp>
      <p:sp>
        <p:nvSpPr>
          <p:cNvPr id="235" name="Google Shape;235;p27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High-level overview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2139950"/>
            <a:ext cx="7176770" cy="1108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Image OCR: model architecture</a:t>
            </a:r>
            <a:endParaRPr sz="3000"/>
          </a:p>
        </p:txBody>
      </p:sp>
      <p:sp>
        <p:nvSpPr>
          <p:cNvPr id="235" name="Google Shape;235;p27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Detailed overview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6" name="Google Shape;116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9135" y="469950"/>
            <a:ext cx="464475" cy="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117113" y="683500"/>
            <a:ext cx="11685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input image</a:t>
            </a:r>
            <a:endParaRPr sz="1000"/>
          </a:p>
        </p:txBody>
      </p:sp>
      <p:cxnSp>
        <p:nvCxnSpPr>
          <p:cNvPr id="118" name="Google Shape;118;p26"/>
          <p:cNvCxnSpPr/>
          <p:nvPr/>
        </p:nvCxnSpPr>
        <p:spPr>
          <a:xfrm>
            <a:off x="1498450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6"/>
          <p:cNvCxnSpPr/>
          <p:nvPr/>
        </p:nvCxnSpPr>
        <p:spPr>
          <a:xfrm>
            <a:off x="2472421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6"/>
          <p:cNvSpPr/>
          <p:nvPr/>
        </p:nvSpPr>
        <p:spPr>
          <a:xfrm>
            <a:off x="2851875" y="563300"/>
            <a:ext cx="660000" cy="25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6"/>
          <p:cNvSpPr txBox="1"/>
          <p:nvPr/>
        </p:nvSpPr>
        <p:spPr>
          <a:xfrm>
            <a:off x="2873163" y="314193"/>
            <a:ext cx="66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4*8*4</a:t>
            </a:r>
            <a:endParaRPr sz="1000"/>
          </a:p>
        </p:txBody>
      </p:sp>
      <p:sp>
        <p:nvSpPr>
          <p:cNvPr id="122" name="Google Shape;122;p26"/>
          <p:cNvSpPr/>
          <p:nvPr/>
        </p:nvSpPr>
        <p:spPr>
          <a:xfrm flipH="1">
            <a:off x="1106575" y="291050"/>
            <a:ext cx="363000" cy="723300"/>
          </a:xfrm>
          <a:prstGeom prst="cube">
            <a:avLst>
              <a:gd name="adj" fmla="val 9190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4" name="Google Shape;124;p26"/>
          <p:cNvCxnSpPr/>
          <p:nvPr/>
        </p:nvCxnSpPr>
        <p:spPr>
          <a:xfrm>
            <a:off x="3556300" y="652700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26"/>
          <p:cNvSpPr txBox="1"/>
          <p:nvPr/>
        </p:nvSpPr>
        <p:spPr>
          <a:xfrm>
            <a:off x="3495867" y="378821"/>
            <a:ext cx="693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Reshape</a:t>
            </a:r>
            <a:endParaRPr sz="1000"/>
          </a:p>
        </p:txBody>
      </p:sp>
      <p:sp>
        <p:nvSpPr>
          <p:cNvPr id="126" name="Google Shape;126;p26"/>
          <p:cNvSpPr/>
          <p:nvPr/>
        </p:nvSpPr>
        <p:spPr>
          <a:xfrm>
            <a:off x="4210025" y="310700"/>
            <a:ext cx="6093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7" name="Google Shape;127;p26"/>
          <p:cNvCxnSpPr>
            <a:stCxn id="126" idx="2"/>
            <a:endCxn id="126" idx="0"/>
          </p:cNvCxnSpPr>
          <p:nvPr/>
        </p:nvCxnSpPr>
        <p:spPr>
          <a:xfrm rot="10800000">
            <a:off x="45146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6"/>
          <p:cNvCxnSpPr/>
          <p:nvPr/>
        </p:nvCxnSpPr>
        <p:spPr>
          <a:xfrm rot="10800000">
            <a:off x="4362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6"/>
          <p:cNvCxnSpPr/>
          <p:nvPr/>
        </p:nvCxnSpPr>
        <p:spPr>
          <a:xfrm rot="10800000">
            <a:off x="4667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6"/>
          <p:cNvCxnSpPr/>
          <p:nvPr/>
        </p:nvCxnSpPr>
        <p:spPr>
          <a:xfrm rot="10800000">
            <a:off x="4743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6"/>
          <p:cNvCxnSpPr/>
          <p:nvPr/>
        </p:nvCxnSpPr>
        <p:spPr>
          <a:xfrm rot="10800000">
            <a:off x="45908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6"/>
          <p:cNvCxnSpPr/>
          <p:nvPr/>
        </p:nvCxnSpPr>
        <p:spPr>
          <a:xfrm rot="10800000">
            <a:off x="44384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6"/>
          <p:cNvCxnSpPr/>
          <p:nvPr/>
        </p:nvCxnSpPr>
        <p:spPr>
          <a:xfrm rot="10800000">
            <a:off x="4286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6"/>
          <p:cNvSpPr/>
          <p:nvPr/>
        </p:nvSpPr>
        <p:spPr>
          <a:xfrm rot="5400000">
            <a:off x="1681600" y="406850"/>
            <a:ext cx="919800" cy="572700"/>
          </a:xfrm>
          <a:prstGeom prst="trapezoid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CNN feature extraction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2575331">
            <a:off x="1091485" y="541994"/>
            <a:ext cx="345927" cy="19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67925" y="636200"/>
            <a:ext cx="572700" cy="1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19987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58" name="Google Shape;158;p26"/>
          <p:cNvSpPr/>
          <p:nvPr/>
        </p:nvSpPr>
        <p:spPr>
          <a:xfrm>
            <a:off x="21714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66" name="Google Shape;166;p26"/>
          <p:cNvCxnSpPr>
            <a:stCxn id="135" idx="2"/>
            <a:endCxn id="158" idx="0"/>
          </p:cNvCxnSpPr>
          <p:nvPr/>
        </p:nvCxnSpPr>
        <p:spPr>
          <a:xfrm>
            <a:off x="22071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6"/>
          <p:cNvCxnSpPr>
            <a:stCxn id="158" idx="2"/>
          </p:cNvCxnSpPr>
          <p:nvPr/>
        </p:nvCxnSpPr>
        <p:spPr>
          <a:xfrm>
            <a:off x="2207125" y="260312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6"/>
          <p:cNvSpPr/>
          <p:nvPr/>
        </p:nvSpPr>
        <p:spPr>
          <a:xfrm>
            <a:off x="1935475" y="275287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sp>
        <p:nvSpPr>
          <p:cNvPr id="190" name="Google Shape;190;p26"/>
          <p:cNvSpPr txBox="1"/>
          <p:nvPr/>
        </p:nvSpPr>
        <p:spPr>
          <a:xfrm>
            <a:off x="1745808" y="204988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8" name="Google Shape;198;p26"/>
          <p:cNvSpPr/>
          <p:nvPr/>
        </p:nvSpPr>
        <p:spPr>
          <a:xfrm>
            <a:off x="2171425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6"/>
          <p:cNvSpPr txBox="1"/>
          <p:nvPr/>
        </p:nvSpPr>
        <p:spPr>
          <a:xfrm>
            <a:off x="1935475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cxnSp>
        <p:nvCxnSpPr>
          <p:cNvPr id="215" name="Google Shape;215;p26"/>
          <p:cNvCxnSpPr/>
          <p:nvPr/>
        </p:nvCxnSpPr>
        <p:spPr>
          <a:xfrm>
            <a:off x="2206375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838700" y="1491615"/>
            <a:ext cx="16681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This is the probability</a:t>
            </a:r>
            <a:endParaRPr lang="zh-CN" altLang="en-US" sz="1000"/>
          </a:p>
          <a:p>
            <a:r>
              <a:rPr lang="zh-CN" altLang="en-US" sz="1000"/>
              <a:t>distribution of observing</a:t>
            </a:r>
            <a:endParaRPr lang="zh-CN" altLang="en-US" sz="1000"/>
          </a:p>
          <a:p>
            <a:r>
              <a:rPr lang="zh-CN" altLang="en-US" sz="1000"/>
              <a:t>alphabet symbols at time1</a:t>
            </a:r>
            <a:endParaRPr lang="zh-CN" altLang="en-US" sz="1000"/>
          </a:p>
          <a:p>
            <a:r>
              <a:rPr lang="zh-CN" altLang="en-US" sz="1000"/>
              <a:t>(time1 - first Istm step)</a:t>
            </a:r>
            <a:endParaRPr lang="zh-CN" altLang="en-US" sz="1000"/>
          </a:p>
        </p:txBody>
      </p:sp>
      <p:cxnSp>
        <p:nvCxnSpPr>
          <p:cNvPr id="143" name="Google Shape;143;p26"/>
          <p:cNvCxnSpPr/>
          <p:nvPr/>
        </p:nvCxnSpPr>
        <p:spPr>
          <a:xfrm flipH="1">
            <a:off x="2207125" y="1011475"/>
            <a:ext cx="20397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直接连接符 3"/>
          <p:cNvCxnSpPr/>
          <p:nvPr/>
        </p:nvCxnSpPr>
        <p:spPr>
          <a:xfrm flipV="1">
            <a:off x="2339975" y="1851660"/>
            <a:ext cx="2447925" cy="15919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67810" y="2355850"/>
            <a:ext cx="350774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In our simple example: Alphabet={"a", "e", "I", "p", "z", "-"}</a:t>
            </a:r>
            <a:endParaRPr lang="zh-CN" altLang="en-US" sz="1000"/>
          </a:p>
          <a:p>
            <a:pPr algn="ctr"/>
            <a:r>
              <a:rPr lang="zh-CN" altLang="en-US" sz="1000"/>
              <a:t>|Alphabet| = 6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"</a:t>
            </a:r>
            <a:r>
              <a:rPr lang="zh-CN" altLang="en-US" sz="1000"/>
              <a:t>-" is a special symbol (blank) that we always should add</a:t>
            </a:r>
            <a:endParaRPr lang="zh-CN" altLang="en-US" sz="1000"/>
          </a:p>
          <a:p>
            <a:r>
              <a:rPr lang="zh-CN" altLang="en-US" sz="1000"/>
              <a:t>to the alphabet. It will be further understood what it is used</a:t>
            </a:r>
            <a:endParaRPr lang="zh-CN" altLang="en-US" sz="1000"/>
          </a:p>
          <a:p>
            <a:r>
              <a:rPr lang="zh-CN" altLang="en-US" sz="1000"/>
              <a:t>for.</a:t>
            </a:r>
            <a:endParaRPr lang="zh-CN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6" name="Google Shape;116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9135" y="469950"/>
            <a:ext cx="464475" cy="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117113" y="683500"/>
            <a:ext cx="11685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input image</a:t>
            </a:r>
            <a:endParaRPr sz="1000"/>
          </a:p>
        </p:txBody>
      </p:sp>
      <p:cxnSp>
        <p:nvCxnSpPr>
          <p:cNvPr id="118" name="Google Shape;118;p26"/>
          <p:cNvCxnSpPr/>
          <p:nvPr/>
        </p:nvCxnSpPr>
        <p:spPr>
          <a:xfrm>
            <a:off x="1498450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6"/>
          <p:cNvCxnSpPr/>
          <p:nvPr/>
        </p:nvCxnSpPr>
        <p:spPr>
          <a:xfrm>
            <a:off x="2472421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6"/>
          <p:cNvSpPr/>
          <p:nvPr/>
        </p:nvSpPr>
        <p:spPr>
          <a:xfrm>
            <a:off x="2851875" y="563300"/>
            <a:ext cx="660000" cy="25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6"/>
          <p:cNvSpPr txBox="1"/>
          <p:nvPr/>
        </p:nvSpPr>
        <p:spPr>
          <a:xfrm>
            <a:off x="2873163" y="314193"/>
            <a:ext cx="66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4*8*4</a:t>
            </a:r>
            <a:endParaRPr sz="1000"/>
          </a:p>
        </p:txBody>
      </p:sp>
      <p:sp>
        <p:nvSpPr>
          <p:cNvPr id="122" name="Google Shape;122;p26"/>
          <p:cNvSpPr/>
          <p:nvPr/>
        </p:nvSpPr>
        <p:spPr>
          <a:xfrm flipH="1">
            <a:off x="1106575" y="291050"/>
            <a:ext cx="363000" cy="723300"/>
          </a:xfrm>
          <a:prstGeom prst="cube">
            <a:avLst>
              <a:gd name="adj" fmla="val 9190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4" name="Google Shape;124;p26"/>
          <p:cNvCxnSpPr/>
          <p:nvPr/>
        </p:nvCxnSpPr>
        <p:spPr>
          <a:xfrm>
            <a:off x="3556300" y="652700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26"/>
          <p:cNvSpPr txBox="1"/>
          <p:nvPr/>
        </p:nvSpPr>
        <p:spPr>
          <a:xfrm>
            <a:off x="3495867" y="378821"/>
            <a:ext cx="693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Reshape</a:t>
            </a:r>
            <a:endParaRPr sz="1000"/>
          </a:p>
        </p:txBody>
      </p:sp>
      <p:sp>
        <p:nvSpPr>
          <p:cNvPr id="126" name="Google Shape;126;p26"/>
          <p:cNvSpPr/>
          <p:nvPr/>
        </p:nvSpPr>
        <p:spPr>
          <a:xfrm>
            <a:off x="4210025" y="310700"/>
            <a:ext cx="6093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7" name="Google Shape;127;p26"/>
          <p:cNvCxnSpPr>
            <a:stCxn id="126" idx="2"/>
            <a:endCxn id="126" idx="0"/>
          </p:cNvCxnSpPr>
          <p:nvPr/>
        </p:nvCxnSpPr>
        <p:spPr>
          <a:xfrm rot="10800000">
            <a:off x="45146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6"/>
          <p:cNvCxnSpPr/>
          <p:nvPr/>
        </p:nvCxnSpPr>
        <p:spPr>
          <a:xfrm rot="10800000">
            <a:off x="4362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6"/>
          <p:cNvCxnSpPr/>
          <p:nvPr/>
        </p:nvCxnSpPr>
        <p:spPr>
          <a:xfrm rot="10800000">
            <a:off x="4667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6"/>
          <p:cNvCxnSpPr/>
          <p:nvPr/>
        </p:nvCxnSpPr>
        <p:spPr>
          <a:xfrm rot="10800000">
            <a:off x="4743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6"/>
          <p:cNvCxnSpPr/>
          <p:nvPr/>
        </p:nvCxnSpPr>
        <p:spPr>
          <a:xfrm rot="10800000">
            <a:off x="45908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6"/>
          <p:cNvCxnSpPr/>
          <p:nvPr/>
        </p:nvCxnSpPr>
        <p:spPr>
          <a:xfrm rot="10800000">
            <a:off x="44384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6"/>
          <p:cNvCxnSpPr/>
          <p:nvPr/>
        </p:nvCxnSpPr>
        <p:spPr>
          <a:xfrm rot="10800000">
            <a:off x="4286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6"/>
          <p:cNvSpPr/>
          <p:nvPr/>
        </p:nvSpPr>
        <p:spPr>
          <a:xfrm rot="5400000">
            <a:off x="1681600" y="406850"/>
            <a:ext cx="919800" cy="572700"/>
          </a:xfrm>
          <a:prstGeom prst="trapezoid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CNN feature extraction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2575331">
            <a:off x="1091485" y="541994"/>
            <a:ext cx="345927" cy="19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67925" y="636200"/>
            <a:ext cx="572700" cy="1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19987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58" name="Google Shape;158;p26"/>
          <p:cNvSpPr/>
          <p:nvPr/>
        </p:nvSpPr>
        <p:spPr>
          <a:xfrm>
            <a:off x="21714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66" name="Google Shape;166;p26"/>
          <p:cNvCxnSpPr>
            <a:stCxn id="135" idx="2"/>
            <a:endCxn id="158" idx="0"/>
          </p:cNvCxnSpPr>
          <p:nvPr/>
        </p:nvCxnSpPr>
        <p:spPr>
          <a:xfrm>
            <a:off x="22071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6"/>
          <p:cNvCxnSpPr>
            <a:stCxn id="158" idx="2"/>
          </p:cNvCxnSpPr>
          <p:nvPr/>
        </p:nvCxnSpPr>
        <p:spPr>
          <a:xfrm>
            <a:off x="2207125" y="260312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6"/>
          <p:cNvSpPr/>
          <p:nvPr/>
        </p:nvSpPr>
        <p:spPr>
          <a:xfrm>
            <a:off x="1935475" y="275287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sp>
        <p:nvSpPr>
          <p:cNvPr id="190" name="Google Shape;190;p26"/>
          <p:cNvSpPr txBox="1"/>
          <p:nvPr/>
        </p:nvSpPr>
        <p:spPr>
          <a:xfrm>
            <a:off x="1745808" y="204988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9" name="Google Shape;199;p26"/>
          <p:cNvSpPr txBox="1"/>
          <p:nvPr/>
        </p:nvSpPr>
        <p:spPr>
          <a:xfrm>
            <a:off x="1935475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" name="文本框 2"/>
          <p:cNvSpPr txBox="1"/>
          <p:nvPr/>
        </p:nvSpPr>
        <p:spPr>
          <a:xfrm>
            <a:off x="4838700" y="1491615"/>
            <a:ext cx="16681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This is the probability</a:t>
            </a:r>
            <a:endParaRPr lang="zh-CN" altLang="en-US" sz="1000"/>
          </a:p>
          <a:p>
            <a:r>
              <a:rPr lang="zh-CN" altLang="en-US" sz="1000"/>
              <a:t>distribution of observing</a:t>
            </a:r>
            <a:endParaRPr lang="zh-CN" altLang="en-US" sz="1000"/>
          </a:p>
          <a:p>
            <a:r>
              <a:rPr lang="zh-CN" altLang="en-US" sz="1000"/>
              <a:t>alphabet symbols at time1</a:t>
            </a:r>
            <a:endParaRPr lang="zh-CN" altLang="en-US" sz="1000"/>
          </a:p>
          <a:p>
            <a:r>
              <a:rPr lang="zh-CN" altLang="en-US" sz="1000"/>
              <a:t>(time1 - first Istm step)</a:t>
            </a:r>
            <a:endParaRPr lang="zh-CN" altLang="en-US" sz="1000"/>
          </a:p>
        </p:txBody>
      </p:sp>
      <p:cxnSp>
        <p:nvCxnSpPr>
          <p:cNvPr id="143" name="Google Shape;143;p26"/>
          <p:cNvCxnSpPr/>
          <p:nvPr/>
        </p:nvCxnSpPr>
        <p:spPr>
          <a:xfrm flipH="1">
            <a:off x="2207125" y="1011475"/>
            <a:ext cx="20397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直接连接符 3"/>
          <p:cNvCxnSpPr/>
          <p:nvPr/>
        </p:nvCxnSpPr>
        <p:spPr>
          <a:xfrm flipV="1">
            <a:off x="2289175" y="3300095"/>
            <a:ext cx="3600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67810" y="2355850"/>
            <a:ext cx="350774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In our simple example: Alphabet={"a", "e", "I", "p", "z", "-"}</a:t>
            </a:r>
            <a:endParaRPr lang="zh-CN" altLang="en-US" sz="1000"/>
          </a:p>
          <a:p>
            <a:pPr algn="ctr"/>
            <a:r>
              <a:rPr lang="zh-CN" altLang="en-US" sz="1000"/>
              <a:t>|Alphabet| = 6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"</a:t>
            </a:r>
            <a:r>
              <a:rPr lang="zh-CN" altLang="en-US" sz="1000"/>
              <a:t>-" is a special symbol (blank) that we always should add</a:t>
            </a:r>
            <a:endParaRPr lang="zh-CN" altLang="en-US" sz="1000"/>
          </a:p>
          <a:p>
            <a:r>
              <a:rPr lang="zh-CN" altLang="en-US" sz="1000"/>
              <a:t>to the alphabet. It will be further understood what it is used</a:t>
            </a:r>
            <a:endParaRPr lang="zh-CN" altLang="en-US" sz="1000"/>
          </a:p>
          <a:p>
            <a:r>
              <a:rPr lang="zh-CN" altLang="en-US" sz="1000"/>
              <a:t>for.</a:t>
            </a:r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2555875" y="314642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1000"/>
              <a:t>y</a:t>
            </a:r>
            <a:r>
              <a:rPr lang="zh-CN" altLang="en-US" sz="1000" baseline="-25000"/>
              <a:t>a</a:t>
            </a:r>
            <a:r>
              <a:rPr lang="zh-CN" altLang="en-US" sz="1000"/>
              <a:t> -probability of observing "a" at time1</a:t>
            </a:r>
            <a:endParaRPr lang="zh-CN" altLang="en-US" sz="1000"/>
          </a:p>
        </p:txBody>
      </p:sp>
      <p:sp>
        <p:nvSpPr>
          <p:cNvPr id="8" name="Google Shape;198;p26"/>
          <p:cNvSpPr/>
          <p:nvPr/>
        </p:nvSpPr>
        <p:spPr>
          <a:xfrm>
            <a:off x="2171425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" name="Google Shape;215;p26"/>
          <p:cNvCxnSpPr/>
          <p:nvPr/>
        </p:nvCxnSpPr>
        <p:spPr>
          <a:xfrm>
            <a:off x="2206375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2171700" y="33413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71065" y="341630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71700" y="34937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71700" y="3651885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71700" y="35699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6" name="Google Shape;116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9135" y="469950"/>
            <a:ext cx="464475" cy="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117113" y="683500"/>
            <a:ext cx="11685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input image</a:t>
            </a:r>
            <a:endParaRPr sz="1000"/>
          </a:p>
        </p:txBody>
      </p:sp>
      <p:cxnSp>
        <p:nvCxnSpPr>
          <p:cNvPr id="118" name="Google Shape;118;p26"/>
          <p:cNvCxnSpPr/>
          <p:nvPr/>
        </p:nvCxnSpPr>
        <p:spPr>
          <a:xfrm>
            <a:off x="1498450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6"/>
          <p:cNvCxnSpPr/>
          <p:nvPr/>
        </p:nvCxnSpPr>
        <p:spPr>
          <a:xfrm>
            <a:off x="2472421" y="693200"/>
            <a:ext cx="3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6"/>
          <p:cNvSpPr/>
          <p:nvPr/>
        </p:nvSpPr>
        <p:spPr>
          <a:xfrm>
            <a:off x="2851875" y="563300"/>
            <a:ext cx="660000" cy="25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6"/>
          <p:cNvSpPr txBox="1"/>
          <p:nvPr/>
        </p:nvSpPr>
        <p:spPr>
          <a:xfrm>
            <a:off x="2873163" y="314193"/>
            <a:ext cx="66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4*8*4</a:t>
            </a:r>
            <a:endParaRPr sz="1000"/>
          </a:p>
        </p:txBody>
      </p:sp>
      <p:sp>
        <p:nvSpPr>
          <p:cNvPr id="122" name="Google Shape;122;p26"/>
          <p:cNvSpPr/>
          <p:nvPr/>
        </p:nvSpPr>
        <p:spPr>
          <a:xfrm flipH="1">
            <a:off x="1106575" y="291050"/>
            <a:ext cx="363000" cy="723300"/>
          </a:xfrm>
          <a:prstGeom prst="cube">
            <a:avLst>
              <a:gd name="adj" fmla="val 9190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4" name="Google Shape;124;p26"/>
          <p:cNvCxnSpPr/>
          <p:nvPr/>
        </p:nvCxnSpPr>
        <p:spPr>
          <a:xfrm>
            <a:off x="3556300" y="652700"/>
            <a:ext cx="6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26"/>
          <p:cNvSpPr txBox="1"/>
          <p:nvPr/>
        </p:nvSpPr>
        <p:spPr>
          <a:xfrm>
            <a:off x="3495867" y="378821"/>
            <a:ext cx="693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Reshape</a:t>
            </a:r>
            <a:endParaRPr sz="1000"/>
          </a:p>
        </p:txBody>
      </p:sp>
      <p:sp>
        <p:nvSpPr>
          <p:cNvPr id="126" name="Google Shape;126;p26"/>
          <p:cNvSpPr/>
          <p:nvPr/>
        </p:nvSpPr>
        <p:spPr>
          <a:xfrm>
            <a:off x="4210025" y="310700"/>
            <a:ext cx="6093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7" name="Google Shape;127;p26"/>
          <p:cNvCxnSpPr>
            <a:stCxn id="126" idx="2"/>
            <a:endCxn id="126" idx="0"/>
          </p:cNvCxnSpPr>
          <p:nvPr/>
        </p:nvCxnSpPr>
        <p:spPr>
          <a:xfrm rot="10800000">
            <a:off x="45146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6"/>
          <p:cNvCxnSpPr/>
          <p:nvPr/>
        </p:nvCxnSpPr>
        <p:spPr>
          <a:xfrm rot="10800000">
            <a:off x="4362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6"/>
          <p:cNvCxnSpPr/>
          <p:nvPr/>
        </p:nvCxnSpPr>
        <p:spPr>
          <a:xfrm rot="10800000">
            <a:off x="4667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6"/>
          <p:cNvCxnSpPr/>
          <p:nvPr/>
        </p:nvCxnSpPr>
        <p:spPr>
          <a:xfrm rot="10800000">
            <a:off x="47432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6"/>
          <p:cNvCxnSpPr/>
          <p:nvPr/>
        </p:nvCxnSpPr>
        <p:spPr>
          <a:xfrm rot="10800000">
            <a:off x="45908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6"/>
          <p:cNvCxnSpPr/>
          <p:nvPr/>
        </p:nvCxnSpPr>
        <p:spPr>
          <a:xfrm rot="10800000">
            <a:off x="44384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6"/>
          <p:cNvCxnSpPr/>
          <p:nvPr/>
        </p:nvCxnSpPr>
        <p:spPr>
          <a:xfrm rot="10800000">
            <a:off x="4286075" y="310700"/>
            <a:ext cx="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6"/>
          <p:cNvSpPr/>
          <p:nvPr/>
        </p:nvSpPr>
        <p:spPr>
          <a:xfrm rot="5400000">
            <a:off x="1681600" y="406850"/>
            <a:ext cx="919800" cy="572700"/>
          </a:xfrm>
          <a:prstGeom prst="trapezoid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CNN feature extraction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2575331">
            <a:off x="1091485" y="541994"/>
            <a:ext cx="345927" cy="19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67925" y="636200"/>
            <a:ext cx="572700" cy="1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1998775" y="1543675"/>
            <a:ext cx="416700" cy="2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lstm</a:t>
            </a:r>
            <a:endParaRPr sz="800"/>
          </a:p>
        </p:txBody>
      </p:sp>
      <p:sp>
        <p:nvSpPr>
          <p:cNvPr id="158" name="Google Shape;158;p26"/>
          <p:cNvSpPr/>
          <p:nvPr/>
        </p:nvSpPr>
        <p:spPr>
          <a:xfrm>
            <a:off x="2171425" y="1919125"/>
            <a:ext cx="71400" cy="68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66" name="Google Shape;166;p26"/>
          <p:cNvCxnSpPr>
            <a:stCxn id="135" idx="2"/>
            <a:endCxn id="158" idx="0"/>
          </p:cNvCxnSpPr>
          <p:nvPr/>
        </p:nvCxnSpPr>
        <p:spPr>
          <a:xfrm>
            <a:off x="2207125" y="1746175"/>
            <a:ext cx="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6"/>
          <p:cNvCxnSpPr>
            <a:stCxn id="158" idx="2"/>
          </p:cNvCxnSpPr>
          <p:nvPr/>
        </p:nvCxnSpPr>
        <p:spPr>
          <a:xfrm>
            <a:off x="2207125" y="2603125"/>
            <a:ext cx="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6"/>
          <p:cNvSpPr/>
          <p:nvPr/>
        </p:nvSpPr>
        <p:spPr>
          <a:xfrm>
            <a:off x="1935475" y="2752875"/>
            <a:ext cx="543300" cy="17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FC+SM</a:t>
            </a:r>
            <a:endParaRPr sz="800"/>
          </a:p>
        </p:txBody>
      </p:sp>
      <p:sp>
        <p:nvSpPr>
          <p:cNvPr id="190" name="Google Shape;190;p26"/>
          <p:cNvSpPr txBox="1"/>
          <p:nvPr/>
        </p:nvSpPr>
        <p:spPr>
          <a:xfrm>
            <a:off x="1745808" y="2049886"/>
            <a:ext cx="543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16*1</a:t>
            </a:r>
            <a:endParaRPr sz="1000"/>
          </a:p>
        </p:txBody>
      </p:sp>
      <p:sp>
        <p:nvSpPr>
          <p:cNvPr id="199" name="Google Shape;199;p26"/>
          <p:cNvSpPr txBox="1"/>
          <p:nvPr/>
        </p:nvSpPr>
        <p:spPr>
          <a:xfrm>
            <a:off x="1935475" y="3646408"/>
            <a:ext cx="543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6*1</a:t>
            </a:r>
            <a:endParaRPr sz="1000"/>
          </a:p>
        </p:txBody>
      </p:sp>
      <p:sp>
        <p:nvSpPr>
          <p:cNvPr id="3" name="文本框 2"/>
          <p:cNvSpPr txBox="1"/>
          <p:nvPr/>
        </p:nvSpPr>
        <p:spPr>
          <a:xfrm>
            <a:off x="4838700" y="1491615"/>
            <a:ext cx="16681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This is the probability</a:t>
            </a:r>
            <a:endParaRPr lang="zh-CN" altLang="en-US" sz="1000"/>
          </a:p>
          <a:p>
            <a:r>
              <a:rPr lang="zh-CN" altLang="en-US" sz="1000"/>
              <a:t>distribution of observing</a:t>
            </a:r>
            <a:endParaRPr lang="zh-CN" altLang="en-US" sz="1000"/>
          </a:p>
          <a:p>
            <a:r>
              <a:rPr lang="zh-CN" altLang="en-US" sz="1000"/>
              <a:t>alphabet symbols at time1</a:t>
            </a:r>
            <a:endParaRPr lang="zh-CN" altLang="en-US" sz="1000"/>
          </a:p>
          <a:p>
            <a:r>
              <a:rPr lang="zh-CN" altLang="en-US" sz="1000"/>
              <a:t>(time1 - first Istm step)</a:t>
            </a:r>
            <a:endParaRPr lang="zh-CN" altLang="en-US" sz="1000"/>
          </a:p>
        </p:txBody>
      </p:sp>
      <p:cxnSp>
        <p:nvCxnSpPr>
          <p:cNvPr id="143" name="Google Shape;143;p26"/>
          <p:cNvCxnSpPr/>
          <p:nvPr/>
        </p:nvCxnSpPr>
        <p:spPr>
          <a:xfrm flipH="1">
            <a:off x="2207125" y="1011475"/>
            <a:ext cx="20397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4067810" y="2355850"/>
            <a:ext cx="350774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In our simple example: Alphabet={"a", "e", "I", "p", "z", "-"}</a:t>
            </a:r>
            <a:endParaRPr lang="zh-CN" altLang="en-US" sz="1000"/>
          </a:p>
          <a:p>
            <a:pPr algn="ctr"/>
            <a:r>
              <a:rPr lang="zh-CN" altLang="en-US" sz="1000"/>
              <a:t>|Alphabet| = 6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"</a:t>
            </a:r>
            <a:r>
              <a:rPr lang="zh-CN" altLang="en-US" sz="1000"/>
              <a:t>-" is a special symbol (blank) that we always should add</a:t>
            </a:r>
            <a:endParaRPr lang="zh-CN" altLang="en-US" sz="1000"/>
          </a:p>
          <a:p>
            <a:r>
              <a:rPr lang="zh-CN" altLang="en-US" sz="1000"/>
              <a:t>to the alphabet. It will be further understood what it is used</a:t>
            </a:r>
            <a:endParaRPr lang="zh-CN" altLang="en-US" sz="1000"/>
          </a:p>
          <a:p>
            <a:r>
              <a:rPr lang="zh-CN" altLang="en-US" sz="1000"/>
              <a:t>for.</a:t>
            </a:r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2555875" y="320992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1000"/>
              <a:t>y</a:t>
            </a:r>
            <a:r>
              <a:rPr lang="en-US" altLang="zh-CN" sz="1000" baseline="-25000"/>
              <a:t>e</a:t>
            </a:r>
            <a:r>
              <a:rPr lang="zh-CN" altLang="en-US" sz="1000"/>
              <a:t> -probability of observing "</a:t>
            </a:r>
            <a:r>
              <a:rPr lang="en-US" altLang="zh-CN" sz="1000"/>
              <a:t>e</a:t>
            </a:r>
            <a:r>
              <a:rPr lang="zh-CN" altLang="en-US" sz="1000"/>
              <a:t>" at time1</a:t>
            </a:r>
            <a:endParaRPr lang="zh-CN" altLang="en-US" sz="10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289175" y="3363595"/>
            <a:ext cx="3600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98;p26"/>
          <p:cNvSpPr/>
          <p:nvPr/>
        </p:nvSpPr>
        <p:spPr>
          <a:xfrm>
            <a:off x="2171425" y="3250550"/>
            <a:ext cx="71400" cy="49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Google Shape;215;p26"/>
          <p:cNvCxnSpPr/>
          <p:nvPr/>
        </p:nvCxnSpPr>
        <p:spPr>
          <a:xfrm>
            <a:off x="2206375" y="3893088"/>
            <a:ext cx="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2171700" y="33413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71065" y="341630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71700" y="34937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71700" y="3651885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71700" y="3569970"/>
            <a:ext cx="7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776,&quot;width&quot;:5880}"/>
</p:tagLst>
</file>

<file path=ppt/tags/tag2.xml><?xml version="1.0" encoding="utf-8"?>
<p:tagLst xmlns:p="http://schemas.openxmlformats.org/presentationml/2006/main">
  <p:tag name="KSO_WPP_MARK_KEY" val="41785276-a34c-43dc-9847-d12c8638eab0"/>
  <p:tag name="COMMONDATA" val="eyJoZGlkIjoiZjEyNmE4MTZhMDdiYzczZDhjYjRjODcyYjQ3ZmM5Y2E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4035</Words>
  <Application>WPS 演示</Application>
  <PresentationFormat/>
  <Paragraphs>423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Arial</vt:lpstr>
      <vt:lpstr>Times New Roman</vt:lpstr>
      <vt:lpstr>微软雅黑</vt:lpstr>
      <vt:lpstr>Arial Unicode MS</vt:lpstr>
      <vt:lpstr>Simple Light</vt:lpstr>
      <vt:lpstr>How to build end-to-end recognition system (Part 2): CTC Loss (Alex Graves).</vt:lpstr>
      <vt:lpstr>PowerPoint 演示文稿</vt:lpstr>
      <vt:lpstr>Task Description</vt:lpstr>
      <vt:lpstr>Image OCR: model architecture</vt:lpstr>
      <vt:lpstr>PowerPoint 演示文稿</vt:lpstr>
      <vt:lpstr>Image OCR: model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end-to-end recognition system (Part 2): CTC Loss (Alex Graves).</dc:title>
  <dc:creator/>
  <cp:lastModifiedBy>长颈鹿</cp:lastModifiedBy>
  <cp:revision>16</cp:revision>
  <dcterms:created xsi:type="dcterms:W3CDTF">2022-07-07T12:46:55Z</dcterms:created>
  <dcterms:modified xsi:type="dcterms:W3CDTF">2022-07-07T14:45:15Z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032D210E91C8475C93CFF5C9F6F602EF</vt:lpwstr>
  </property>
  <property fmtid="{D5CDD505-2E9C-101B-9397-08002B2CF9AE}" pid="3" name="KSOProductBuildVer">
    <vt:lpwstr>2052-11.1.0.11830</vt:lpwstr>
  </property>
</Properties>
</file>