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0" r:id="rId4"/>
    <p:sldId id="268" r:id="rId5"/>
    <p:sldId id="269" r:id="rId6"/>
    <p:sldId id="261" r:id="rId7"/>
    <p:sldId id="273" r:id="rId8"/>
    <p:sldId id="270" r:id="rId9"/>
    <p:sldId id="274" r:id="rId10"/>
    <p:sldId id="275" r:id="rId11"/>
    <p:sldId id="271" r:id="rId12"/>
    <p:sldId id="272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339"/>
    <a:srgbClr val="5F5F5F"/>
    <a:srgbClr val="8797A3"/>
    <a:srgbClr val="000000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1" autoAdjust="0"/>
    <p:restoredTop sz="79630" autoAdjust="0"/>
  </p:normalViewPr>
  <p:slideViewPr>
    <p:cSldViewPr>
      <p:cViewPr>
        <p:scale>
          <a:sx n="98" d="100"/>
          <a:sy n="98" d="100"/>
        </p:scale>
        <p:origin x="2776" y="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24.06.2018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24.06.2018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43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14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3D11E9-86E1-4481-AD44-F6C4984DC94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14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Skalierbarkeit: Viele Pakete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38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1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058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419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68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1</a:t>
            </a:r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2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br>
              <a:rPr lang="de-DE" sz="1050" b="0" cap="none" baseline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>
                <a:solidFill>
                  <a:schemeClr val="bg1"/>
                </a:solidFill>
                <a:latin typeface="Trebuchet MS" pitchFamily="34" charset="0"/>
              </a:rPr>
              <a:t>08.07.2018</a:t>
            </a:r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6264696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4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</a:t>
            </a:r>
            <a:r>
              <a:rPr lang="en-US" noProof="0" dirty="0"/>
              <a:t>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Picture (optional)</a:t>
            </a:r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66961" y="4464670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Add picture by clicking symbol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625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Präsentation des Prototyps</a:t>
            </a: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noProof="0" smtClean="0">
                <a:solidFill>
                  <a:schemeClr val="bg1"/>
                </a:solidFill>
                <a:latin typeface="Trebuchet MS" pitchFamily="34" charset="0"/>
              </a:rPr>
              <a:t>‹Nr.›</a:t>
            </a:fld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08.07.2018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EFDB2F-69CA-41B6-AA51-A6B9E84B341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96" y="582385"/>
            <a:ext cx="1649760" cy="5423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5" r:id="rId1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7544" y="2348880"/>
            <a:ext cx="7200799" cy="504055"/>
          </a:xfrm>
        </p:spPr>
        <p:txBody>
          <a:bodyPr/>
          <a:lstStyle/>
          <a:p>
            <a:r>
              <a:rPr lang="de-DE" dirty="0"/>
              <a:t>Packet LOSS Traces in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des Prototyps</a:t>
            </a:r>
          </a:p>
        </p:txBody>
      </p:sp>
    </p:spTree>
    <p:extLst>
      <p:ext uri="{BB962C8B-B14F-4D97-AF65-F5344CB8AC3E}">
        <p14:creationId xmlns:p14="http://schemas.microsoft.com/office/powerpoint/2010/main" val="8108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25C5B4F-3373-4F6D-BD35-9708A631E8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dirty="0">
                <a:solidFill>
                  <a:srgbClr val="852339"/>
                </a:solidFill>
              </a:rPr>
              <a:t>PLOT von Gilbert-Elliot mit unterschiedlichen Schwellenwerten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603E4-0971-4191-98C4-D28EAF1FAF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0D027C-1901-47D0-9440-6FAFFF4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266322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E71C57D-497F-4F81-AB45-35CAD748F9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Kompatibilität zu weiteren Protokollen herstellen</a:t>
            </a:r>
          </a:p>
          <a:p>
            <a:pPr lvl="1"/>
            <a:r>
              <a:rPr lang="de-DE" sz="1800" dirty="0"/>
              <a:t>TCP</a:t>
            </a:r>
          </a:p>
          <a:p>
            <a:r>
              <a:rPr lang="de-DE" dirty="0" err="1"/>
              <a:t>Refinement</a:t>
            </a:r>
            <a:r>
              <a:rPr lang="de-DE" dirty="0"/>
              <a:t> der Parameterschätzung aus Trace</a:t>
            </a:r>
          </a:p>
          <a:p>
            <a:pPr lvl="1"/>
            <a:r>
              <a:rPr lang="de-DE" sz="1800" dirty="0"/>
              <a:t>Gilbert Elliot: </a:t>
            </a:r>
          </a:p>
          <a:p>
            <a:pPr lvl="1"/>
            <a:r>
              <a:rPr lang="de-DE" sz="1800" dirty="0"/>
              <a:t>4-State-Markov: Baum-Welch Algorithmus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C03702-82AE-4968-8CE9-ACB56FFAB2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5B5D85-55FC-4C92-84D9-986AEB5C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38093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Zielsetzung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Generierung von Traces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Manipulation von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1012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  <a:p>
            <a:pPr marL="722863" lvl="1" indent="-457200"/>
            <a:r>
              <a:rPr lang="de-DE" dirty="0"/>
              <a:t>Ubuntu 18.04</a:t>
            </a:r>
          </a:p>
          <a:p>
            <a:pPr marL="722863" lvl="1" indent="-457200"/>
            <a:r>
              <a:rPr lang="de-DE" dirty="0"/>
              <a:t>Linux Kernel 4.17.0_rc3</a:t>
            </a:r>
          </a:p>
          <a:p>
            <a:pPr marL="722863" lvl="1" indent="-457200"/>
            <a:r>
              <a:rPr lang="de-DE" dirty="0"/>
              <a:t>Iproute2 4.15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TOOl</a:t>
            </a:r>
            <a:r>
              <a:rPr lang="de-DE" dirty="0"/>
              <a:t> 2 </a:t>
            </a:r>
            <a:r>
              <a:rPr lang="en-US" dirty="0">
                <a:cs typeface="Calibri Light"/>
              </a:rPr>
              <a:t>| </a:t>
            </a:r>
            <a:r>
              <a:rPr lang="en-US" dirty="0" err="1">
                <a:cs typeface="Calibri Light"/>
              </a:rPr>
              <a:t>Erweiterung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netem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72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Ermöglicht Netzwerk Emulation</a:t>
            </a:r>
          </a:p>
          <a:p>
            <a:pPr marL="722863" lvl="1" indent="-457200"/>
            <a:r>
              <a:rPr lang="de-DE" sz="1800" dirty="0"/>
              <a:t>Delay, </a:t>
            </a:r>
            <a:r>
              <a:rPr lang="de-DE" sz="1800" dirty="0" err="1"/>
              <a:t>loss</a:t>
            </a:r>
            <a:r>
              <a:rPr lang="de-DE" sz="1800" dirty="0"/>
              <a:t>, </a:t>
            </a:r>
            <a:r>
              <a:rPr lang="de-DE" sz="1800" dirty="0" err="1"/>
              <a:t>duplication</a:t>
            </a:r>
            <a:r>
              <a:rPr lang="de-DE" sz="1800" dirty="0"/>
              <a:t>, und </a:t>
            </a:r>
            <a:r>
              <a:rPr lang="de-DE" sz="1800" dirty="0" err="1"/>
              <a:t>re-ordering</a:t>
            </a:r>
            <a:r>
              <a:rPr lang="de-DE" sz="1800" dirty="0"/>
              <a:t> von Paketen</a:t>
            </a:r>
          </a:p>
          <a:p>
            <a:pPr marL="722863" lvl="1" indent="-457200"/>
            <a:endParaRPr lang="de-DE" dirty="0"/>
          </a:p>
          <a:p>
            <a:r>
              <a:rPr lang="de-DE" dirty="0"/>
              <a:t>Besteht aus zwei Teilen:</a:t>
            </a:r>
          </a:p>
          <a:p>
            <a:pPr marL="722863" lvl="1" indent="-457200"/>
            <a:r>
              <a:rPr lang="de-DE" sz="1800" dirty="0"/>
              <a:t>Einem Bestandteil des </a:t>
            </a:r>
            <a:r>
              <a:rPr lang="de-DE" sz="1800" dirty="0" err="1"/>
              <a:t>tc</a:t>
            </a:r>
            <a:r>
              <a:rPr lang="de-DE" sz="1800" dirty="0"/>
              <a:t>-Userinterfaces</a:t>
            </a:r>
          </a:p>
          <a:p>
            <a:pPr marL="1080050" lvl="2" indent="-457200"/>
            <a:r>
              <a:rPr lang="de-DE" sz="1800" dirty="0" err="1"/>
              <a:t>tc</a:t>
            </a:r>
            <a:r>
              <a:rPr lang="de-DE" sz="1800" dirty="0"/>
              <a:t> (</a:t>
            </a:r>
            <a:r>
              <a:rPr lang="de-DE" sz="1800" dirty="0" err="1"/>
              <a:t>traffic</a:t>
            </a:r>
            <a:r>
              <a:rPr lang="de-DE" sz="1800" dirty="0"/>
              <a:t> </a:t>
            </a:r>
            <a:r>
              <a:rPr lang="de-DE" sz="1800" dirty="0" err="1"/>
              <a:t>control</a:t>
            </a:r>
            <a:r>
              <a:rPr lang="de-DE" sz="1800" dirty="0"/>
              <a:t>) Teil von iproute2, ermöglicht die Paketverarbeitung</a:t>
            </a:r>
          </a:p>
          <a:p>
            <a:pPr marL="722863" lvl="1" indent="-457200"/>
            <a:r>
              <a:rPr lang="de-DE" sz="1800" dirty="0"/>
              <a:t>Einem Kernmodule</a:t>
            </a:r>
          </a:p>
          <a:p>
            <a:pPr marL="1080050" lvl="2" indent="-457200"/>
            <a:r>
              <a:rPr lang="de-DE" sz="1800" dirty="0"/>
              <a:t>Zuständig für Netzwerk Emulation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</a:t>
            </a:r>
            <a:r>
              <a:rPr lang="de-DE" dirty="0" err="1"/>
              <a:t>Netem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66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1273FF-CE22-4141-9C1B-D675AE60D1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„Beliebig“ große Traces einlesen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901CD2E-EAAC-4AB3-BF54-22245FBC4D53}"/>
              </a:ext>
            </a:extLst>
          </p:cNvPr>
          <p:cNvSpPr/>
          <p:nvPr/>
        </p:nvSpPr>
        <p:spPr>
          <a:xfrm>
            <a:off x="424182" y="3653588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cs typeface="Calibri"/>
              </a:rPr>
              <a:t>Auslesen</a:t>
            </a:r>
            <a:r>
              <a:rPr lang="en-US" sz="1600">
                <a:cs typeface="Calibri"/>
              </a:rPr>
              <a:t> des Trace </a:t>
            </a:r>
            <a:r>
              <a:rPr lang="en-US" sz="1600" err="1">
                <a:cs typeface="Calibri"/>
              </a:rPr>
              <a:t>im</a:t>
            </a:r>
            <a:r>
              <a:rPr lang="en-US" sz="1600">
                <a:cs typeface="Calibri"/>
              </a:rPr>
              <a:t> Kernel</a:t>
            </a:r>
            <a:endParaRPr lang="en-US" sz="160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DC29463-FE0F-4AF3-BFC7-31999B049136}"/>
              </a:ext>
            </a:extLst>
          </p:cNvPr>
          <p:cNvSpPr/>
          <p:nvPr/>
        </p:nvSpPr>
        <p:spPr>
          <a:xfrm>
            <a:off x="424181" y="4572701"/>
            <a:ext cx="2516956" cy="1307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Sollten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nie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ausgeführt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werden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I/O-</a:t>
            </a:r>
            <a:r>
              <a:rPr lang="en-US" sz="1600" dirty="0" err="1">
                <a:cs typeface="Calibri"/>
              </a:rPr>
              <a:t>Operationen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nicht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mehr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möglich</a:t>
            </a:r>
            <a:endParaRPr lang="en-US" dirty="0">
              <a:cs typeface="Calibri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FB3E245-8A06-4D02-9D5A-3F61903D3CBA}"/>
              </a:ext>
            </a:extLst>
          </p:cNvPr>
          <p:cNvSpPr/>
          <p:nvPr/>
        </p:nvSpPr>
        <p:spPr>
          <a:xfrm>
            <a:off x="3231186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Senden</a:t>
            </a:r>
            <a:r>
              <a:rPr lang="en-US" sz="1600" dirty="0">
                <a:cs typeface="Calibri"/>
              </a:rPr>
              <a:t> des Trace per </a:t>
            </a:r>
            <a:r>
              <a:rPr lang="en-US" sz="1600" dirty="0" err="1">
                <a:cs typeface="Calibri"/>
              </a:rPr>
              <a:t>Netlink</a:t>
            </a:r>
            <a:endParaRPr lang="en-US" sz="1600"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45DE662-B8A9-4FB2-B4E9-9352407DB0F1}"/>
              </a:ext>
            </a:extLst>
          </p:cNvPr>
          <p:cNvSpPr/>
          <p:nvPr/>
        </p:nvSpPr>
        <p:spPr>
          <a:xfrm>
            <a:off x="3231186" y="4564847"/>
            <a:ext cx="2516956" cy="1315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Komplex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wegen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umfangreicherer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Änderungen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Sprengt</a:t>
            </a:r>
            <a:r>
              <a:rPr lang="en-US" sz="1600" dirty="0">
                <a:cs typeface="Calibri"/>
              </a:rPr>
              <a:t> den Ramen </a:t>
            </a:r>
            <a:r>
              <a:rPr lang="en-US" sz="1600" dirty="0" err="1">
                <a:cs typeface="Calibri"/>
              </a:rPr>
              <a:t>für</a:t>
            </a:r>
            <a:r>
              <a:rPr lang="en-US" sz="1600" dirty="0">
                <a:cs typeface="Calibri"/>
              </a:rPr>
              <a:t> den </a:t>
            </a:r>
            <a:r>
              <a:rPr lang="en-US" sz="1600" dirty="0" err="1">
                <a:cs typeface="Calibri"/>
              </a:rPr>
              <a:t>Protorypen</a:t>
            </a:r>
            <a:endParaRPr lang="en-US" sz="1600" dirty="0">
              <a:cs typeface="Calibri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E51A808E-A680-42BB-A9C3-6F017AD51722}"/>
              </a:ext>
            </a:extLst>
          </p:cNvPr>
          <p:cNvSpPr/>
          <p:nvPr/>
        </p:nvSpPr>
        <p:spPr>
          <a:xfrm>
            <a:off x="6256829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C3BDF81A-3DA5-4D9F-AB44-0A6135BD2538}"/>
              </a:ext>
            </a:extLst>
          </p:cNvPr>
          <p:cNvSpPr/>
          <p:nvPr/>
        </p:nvSpPr>
        <p:spPr>
          <a:xfrm>
            <a:off x="6256828" y="4564847"/>
            <a:ext cx="2516956" cy="859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copy_from_user</a:t>
            </a:r>
            <a:r>
              <a:rPr lang="en-US" sz="1600" dirty="0">
                <a:cs typeface="Calibri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Problematische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Speicherfreigabe</a:t>
            </a:r>
            <a:endParaRPr lang="en-US" sz="1600" dirty="0">
              <a:cs typeface="Calibri"/>
            </a:endParaRPr>
          </a:p>
        </p:txBody>
      </p:sp>
      <p:sp>
        <p:nvSpPr>
          <p:cNvPr id="17" name="Multiplication Sign 30">
            <a:extLst>
              <a:ext uri="{FF2B5EF4-FFF2-40B4-BE49-F238E27FC236}">
                <a16:creationId xmlns:a16="http://schemas.microsoft.com/office/drawing/2014/main" id="{BC61C337-F2E6-4B33-8759-2E7841389C4D}"/>
              </a:ext>
            </a:extLst>
          </p:cNvPr>
          <p:cNvSpPr/>
          <p:nvPr/>
        </p:nvSpPr>
        <p:spPr>
          <a:xfrm>
            <a:off x="439415" y="3480765"/>
            <a:ext cx="2540523" cy="2540523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32">
            <a:extLst>
              <a:ext uri="{FF2B5EF4-FFF2-40B4-BE49-F238E27FC236}">
                <a16:creationId xmlns:a16="http://schemas.microsoft.com/office/drawing/2014/main" id="{4DF6B5A2-4E9B-4ECC-B410-E85936F752E9}"/>
              </a:ext>
            </a:extLst>
          </p:cNvPr>
          <p:cNvSpPr/>
          <p:nvPr/>
        </p:nvSpPr>
        <p:spPr>
          <a:xfrm>
            <a:off x="3175719" y="3480764"/>
            <a:ext cx="2540523" cy="2540523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36">
            <a:extLst>
              <a:ext uri="{FF2B5EF4-FFF2-40B4-BE49-F238E27FC236}">
                <a16:creationId xmlns:a16="http://schemas.microsoft.com/office/drawing/2014/main" id="{C6ECDD20-B117-4436-BE0F-9177540690FF}"/>
              </a:ext>
            </a:extLst>
          </p:cNvPr>
          <p:cNvSpPr/>
          <p:nvPr/>
        </p:nvSpPr>
        <p:spPr>
          <a:xfrm>
            <a:off x="8043195" y="5290887"/>
            <a:ext cx="730589" cy="73058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4A21F9F-2B09-4CD7-B007-B9EAC5254CBF}"/>
              </a:ext>
            </a:extLst>
          </p:cNvPr>
          <p:cNvSpPr/>
          <p:nvPr/>
        </p:nvSpPr>
        <p:spPr>
          <a:xfrm>
            <a:off x="2509444" y="2210299"/>
            <a:ext cx="3960440" cy="60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Design Möglichkeiten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AEDD393-887A-449D-99C3-93CB947D02C7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flipH="1">
            <a:off x="1682660" y="2818465"/>
            <a:ext cx="2807004" cy="83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93F09F8-DAC2-40E0-AE7E-D02126647BAD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>
            <a:off x="4489664" y="2818465"/>
            <a:ext cx="0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BCDE8C-46A9-4BE8-94B6-455F9CC93C4F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4489664" y="2818465"/>
            <a:ext cx="3025643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2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34DA7C6B-BC2C-4C36-B0C0-B953380212A4}"/>
              </a:ext>
            </a:extLst>
          </p:cNvPr>
          <p:cNvSpPr/>
          <p:nvPr/>
        </p:nvSpPr>
        <p:spPr>
          <a:xfrm>
            <a:off x="3313522" y="1800888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5350DF9F-38D3-4D53-8995-B048DD4243D6}"/>
              </a:ext>
            </a:extLst>
          </p:cNvPr>
          <p:cNvSpPr/>
          <p:nvPr/>
        </p:nvSpPr>
        <p:spPr>
          <a:xfrm>
            <a:off x="1794061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Stack</a:t>
            </a:r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ADC59AFB-8C22-4239-A5EF-BB2D4B908858}"/>
              </a:ext>
            </a:extLst>
          </p:cNvPr>
          <p:cNvSpPr/>
          <p:nvPr/>
        </p:nvSpPr>
        <p:spPr>
          <a:xfrm>
            <a:off x="3789400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Heap</a:t>
            </a:r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DB8F254F-1691-4091-A06C-239BF8D752EE}"/>
              </a:ext>
            </a:extLst>
          </p:cNvPr>
          <p:cNvSpPr/>
          <p:nvPr/>
        </p:nvSpPr>
        <p:spPr>
          <a:xfrm>
            <a:off x="5784744" y="4489801"/>
            <a:ext cx="1582131" cy="78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Shared Memory</a:t>
            </a:r>
            <a:endParaRPr lang="en-US" dirty="0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E92C26D2-248F-4FD7-9E19-8417130B8E10}"/>
              </a:ext>
            </a:extLst>
          </p:cNvPr>
          <p:cNvSpPr/>
          <p:nvPr/>
        </p:nvSpPr>
        <p:spPr>
          <a:xfrm>
            <a:off x="3529553" y="3345663"/>
            <a:ext cx="2084894" cy="513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fork()</a:t>
            </a:r>
            <a:endParaRPr lang="en-US" dirty="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62431FF-7AC8-4928-933F-C55F9C246F10}"/>
              </a:ext>
            </a:extLst>
          </p:cNvPr>
          <p:cNvSpPr/>
          <p:nvPr/>
        </p:nvSpPr>
        <p:spPr>
          <a:xfrm>
            <a:off x="1794060" y="4882583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Max 8192 Bytes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4F75C6BA-60A4-4C03-AD66-D91F7EA3CA5B}"/>
              </a:ext>
            </a:extLst>
          </p:cNvPr>
          <p:cNvSpPr/>
          <p:nvPr/>
        </p:nvSpPr>
        <p:spPr>
          <a:xfrm>
            <a:off x="3789401" y="4882584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Memory leaks</a:t>
            </a:r>
            <a:endParaRPr lang="en-US"/>
          </a:p>
        </p:txBody>
      </p:sp>
      <p:sp>
        <p:nvSpPr>
          <p:cNvPr id="29" name="Multiplication Sign 33">
            <a:extLst>
              <a:ext uri="{FF2B5EF4-FFF2-40B4-BE49-F238E27FC236}">
                <a16:creationId xmlns:a16="http://schemas.microsoft.com/office/drawing/2014/main" id="{360BEC04-8F3B-4F6E-8F28-689634CA1D6F}"/>
              </a:ext>
            </a:extLst>
          </p:cNvPr>
          <p:cNvSpPr/>
          <p:nvPr/>
        </p:nvSpPr>
        <p:spPr>
          <a:xfrm>
            <a:off x="2143624" y="4446165"/>
            <a:ext cx="898688" cy="88297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35">
            <a:extLst>
              <a:ext uri="{FF2B5EF4-FFF2-40B4-BE49-F238E27FC236}">
                <a16:creationId xmlns:a16="http://schemas.microsoft.com/office/drawing/2014/main" id="{EBAC334F-3DA9-43C3-A0D5-C22A333982AF}"/>
              </a:ext>
            </a:extLst>
          </p:cNvPr>
          <p:cNvSpPr/>
          <p:nvPr/>
        </p:nvSpPr>
        <p:spPr>
          <a:xfrm>
            <a:off x="4135045" y="4442667"/>
            <a:ext cx="898688" cy="88297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6">
            <a:extLst>
              <a:ext uri="{FF2B5EF4-FFF2-40B4-BE49-F238E27FC236}">
                <a16:creationId xmlns:a16="http://schemas.microsoft.com/office/drawing/2014/main" id="{04FFD9C4-9E44-4AE6-8E51-995FE9A829B4}"/>
              </a:ext>
            </a:extLst>
          </p:cNvPr>
          <p:cNvSpPr/>
          <p:nvPr/>
        </p:nvSpPr>
        <p:spPr>
          <a:xfrm>
            <a:off x="7049497" y="4945425"/>
            <a:ext cx="730589" cy="73058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F7F3C35-48FD-4B1F-B5A9-06E1F8EED47C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4572000" y="2715288"/>
            <a:ext cx="0" cy="630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CE8CB6D-DD20-401B-BD3D-74B6FC91262B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4572000" y="3859424"/>
            <a:ext cx="8466" cy="63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FD1ECA3-9328-4A71-BD01-2002A621C84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4572000" y="3859424"/>
            <a:ext cx="2003810" cy="630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6519D98-F099-4FD8-870D-46DE404D5041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flipH="1">
            <a:off x="2585127" y="3859424"/>
            <a:ext cx="1986873" cy="63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23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57093C0-B422-44E2-8F71-11B7797B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Modifizierungen</a:t>
            </a:r>
          </a:p>
        </p:txBody>
      </p:sp>
      <p:pic>
        <p:nvPicPr>
          <p:cNvPr id="1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C5DBDA53-4AC1-49F7-8112-DAC0A188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34" y="1169716"/>
            <a:ext cx="5696932" cy="45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13195B-36A8-4E46-BE92-860AE7FAF2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Erweiterung </a:t>
            </a:r>
            <a:r>
              <a:rPr lang="de-DE" dirty="0" err="1"/>
              <a:t>Shared</a:t>
            </a:r>
            <a:r>
              <a:rPr lang="de-DE" dirty="0"/>
              <a:t> Memory</a:t>
            </a:r>
          </a:p>
          <a:p>
            <a:pPr lvl="1"/>
            <a:r>
              <a:rPr lang="de-DE" dirty="0"/>
              <a:t>Kommunikation zwischen Kernel und Child</a:t>
            </a:r>
          </a:p>
          <a:p>
            <a:pPr lvl="1"/>
            <a:endParaRPr lang="de-DE" dirty="0"/>
          </a:p>
          <a:p>
            <a:r>
              <a:rPr lang="de-DE" dirty="0" err="1"/>
              <a:t>Full</a:t>
            </a:r>
            <a:r>
              <a:rPr lang="de-DE" dirty="0"/>
              <a:t> Copy vs. Partial Copy</a:t>
            </a:r>
          </a:p>
          <a:p>
            <a:pPr lvl="1"/>
            <a:r>
              <a:rPr lang="de-DE" dirty="0"/>
              <a:t>Performancetest</a:t>
            </a:r>
          </a:p>
          <a:p>
            <a:pPr lvl="1"/>
            <a:endParaRPr lang="de-DE" dirty="0"/>
          </a:p>
          <a:p>
            <a:r>
              <a:rPr lang="de-DE" dirty="0"/>
              <a:t>Erweiterbarkeit um weitere Trace-Eigenschaften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B1B9DE0-20F2-4C7D-9394-F4266764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96358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Zielsetzung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Generierung von Traces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Manipulation von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43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78000" y="1548000"/>
            <a:ext cx="8353080" cy="431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de-DE" sz="1300" b="0" strike="noStrik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3680" y="577080"/>
            <a:ext cx="6502320" cy="47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500" b="1" strike="noStrike" cap="all" spc="-1" dirty="0">
                <a:solidFill>
                  <a:srgbClr val="85233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Meilenstein 2 - Zielsetzung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7F2C647-A27B-425B-8A74-DC22BABE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53331"/>
            <a:ext cx="8773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1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C9A62-EB39-4758-A100-08AA4FA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1 | </a:t>
            </a:r>
            <a:r>
              <a:rPr lang="de-DE" dirty="0" err="1"/>
              <a:t>TraceGenerator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6F27E4-144D-4DB3-8C29-9D8697D422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Paketverlustmodelle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Bernoulli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Simple 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Gilbert-Elliot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4-State-Markov</a:t>
            </a:r>
          </a:p>
          <a:p>
            <a:endParaRPr lang="de-DE" dirty="0"/>
          </a:p>
          <a:p>
            <a:r>
              <a:rPr lang="de-DE" dirty="0"/>
              <a:t>Weitere Zielsetzungen</a:t>
            </a:r>
          </a:p>
          <a:p>
            <a:endParaRPr lang="de-DE" sz="18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Spezifische Zielsetzung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B4C4FFD-2896-4D70-96EC-0A041D4DBCDB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B86637A-50B2-4ACE-B24A-7F1B0BEEA11D}"/>
              </a:ext>
            </a:extLst>
          </p:cNvPr>
          <p:cNvCxnSpPr>
            <a:cxnSpLocks/>
          </p:cNvCxnSpPr>
          <p:nvPr/>
        </p:nvCxnSpPr>
        <p:spPr>
          <a:xfrm>
            <a:off x="467544" y="414908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7F515B2-AA98-4FD2-8DAA-BCA824EF6D08}"/>
              </a:ext>
            </a:extLst>
          </p:cNvPr>
          <p:cNvSpPr/>
          <p:nvPr/>
        </p:nvSpPr>
        <p:spPr>
          <a:xfrm>
            <a:off x="412574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Reproduzierbarkeit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Gleichverteilte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Reproduzierbare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solidFill>
                  <a:srgbClr val="5F5F5F"/>
                </a:solidFill>
              </a:rPr>
              <a:t>Seedübergabe</a:t>
            </a:r>
            <a:r>
              <a:rPr lang="de-DE" sz="1600" dirty="0">
                <a:solidFill>
                  <a:srgbClr val="5F5F5F"/>
                </a:solidFill>
              </a:rPr>
              <a:t> per Parameter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7E1956-D05A-4024-A304-2FBE430E6202}"/>
              </a:ext>
            </a:extLst>
          </p:cNvPr>
          <p:cNvSpPr/>
          <p:nvPr/>
        </p:nvSpPr>
        <p:spPr>
          <a:xfrm>
            <a:off x="4131889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Skalierbarkeit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Große Periodenlänge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5FA78D1-9992-42D2-B2EB-BF866D7917FB}"/>
              </a:ext>
            </a:extLst>
          </p:cNvPr>
          <p:cNvSpPr/>
          <p:nvPr/>
        </p:nvSpPr>
        <p:spPr>
          <a:xfrm>
            <a:off x="611560" y="5445224"/>
            <a:ext cx="673174" cy="279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C42ED1F-86FF-476B-B177-FCD8EDBC9603}"/>
              </a:ext>
            </a:extLst>
          </p:cNvPr>
          <p:cNvSpPr/>
          <p:nvPr/>
        </p:nvSpPr>
        <p:spPr>
          <a:xfrm>
            <a:off x="1360514" y="5330391"/>
            <a:ext cx="3283494" cy="485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852339"/>
                </a:solidFill>
              </a:rPr>
              <a:t>Mersenne</a:t>
            </a:r>
            <a:r>
              <a:rPr lang="de-DE" b="1" dirty="0">
                <a:solidFill>
                  <a:srgbClr val="852339"/>
                </a:solidFill>
              </a:rPr>
              <a:t>-Twister-Generator</a:t>
            </a:r>
          </a:p>
        </p:txBody>
      </p:sp>
    </p:spTree>
    <p:extLst>
      <p:ext uri="{BB962C8B-B14F-4D97-AF65-F5344CB8AC3E}">
        <p14:creationId xmlns:p14="http://schemas.microsoft.com/office/powerpoint/2010/main" val="41156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32A609A-085D-4532-8AA5-40765BB0C5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 dirty="0"/>
              <a:t>PAP/UML irgendwas zum Überblick geben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BAD2FDD-AB6A-4A42-8453-B19CE24A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Tracegenerator</a:t>
            </a:r>
            <a:r>
              <a:rPr lang="de-DE" dirty="0"/>
              <a:t> – Der Aufbau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6D0D46-67E1-481C-9B44-29337C626A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74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5E699-B7E9-4615-BA8F-133BCCC8AB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000" y="1548000"/>
            <a:ext cx="8353425" cy="4319587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19A850-E36D-44EA-B19B-A0F4065162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AD5A990-427D-4504-BEEF-41CBA2A0D005}"/>
              </a:ext>
            </a:extLst>
          </p:cNvPr>
          <p:cNvSpPr/>
          <p:nvPr/>
        </p:nvSpPr>
        <p:spPr>
          <a:xfrm>
            <a:off x="467544" y="2060848"/>
            <a:ext cx="1944216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Netem</a:t>
            </a:r>
            <a:r>
              <a:rPr lang="de-DE" dirty="0"/>
              <a:t> Modell-parametrisierung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B87D958-A1E4-49A6-97D9-AA4DE9550B37}"/>
              </a:ext>
            </a:extLst>
          </p:cNvPr>
          <p:cNvSpPr/>
          <p:nvPr/>
        </p:nvSpPr>
        <p:spPr>
          <a:xfrm>
            <a:off x="2915816" y="2060848"/>
            <a:ext cx="1944216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Lokaler Ping mit 200000 Paketen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276C29-DF37-40D3-8388-A7ACC13600F1}"/>
              </a:ext>
            </a:extLst>
          </p:cNvPr>
          <p:cNvSpPr/>
          <p:nvPr/>
        </p:nvSpPr>
        <p:spPr>
          <a:xfrm>
            <a:off x="5364088" y="2060848"/>
            <a:ext cx="1944216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Ausgabe loggen und parsen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3E800F7-4FAD-4507-9EF3-37D376AE3C43}"/>
              </a:ext>
            </a:extLst>
          </p:cNvPr>
          <p:cNvSpPr/>
          <p:nvPr/>
        </p:nvSpPr>
        <p:spPr>
          <a:xfrm>
            <a:off x="467544" y="3212977"/>
            <a:ext cx="1944216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Generator </a:t>
            </a:r>
            <a:r>
              <a:rPr lang="de-DE" dirty="0" err="1"/>
              <a:t>parametrisierung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CF6306-A8E8-43BC-B850-A078E3A4975B}"/>
              </a:ext>
            </a:extLst>
          </p:cNvPr>
          <p:cNvSpPr/>
          <p:nvPr/>
        </p:nvSpPr>
        <p:spPr>
          <a:xfrm>
            <a:off x="2915816" y="3212977"/>
            <a:ext cx="1944216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Trace generieren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31D7DEF-4C07-47C5-8FED-3218E3B179D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411760" y="2456892"/>
            <a:ext cx="504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FF5869B-3223-4CAB-BC6D-4211ED90250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60032" y="2456892"/>
            <a:ext cx="504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80D10A3-A786-4E1D-AC92-5B457DE8A9D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411760" y="3609021"/>
            <a:ext cx="504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66C4AE3-0C7A-4031-A9AC-FB73C53BFDD4}"/>
              </a:ext>
            </a:extLst>
          </p:cNvPr>
          <p:cNvSpPr/>
          <p:nvPr/>
        </p:nvSpPr>
        <p:spPr>
          <a:xfrm>
            <a:off x="5364088" y="3212977"/>
            <a:ext cx="1944216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Parse mit </a:t>
            </a:r>
            <a:r>
              <a:rPr lang="de-DE" dirty="0" err="1"/>
              <a:t>Validationtool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BFE06F3-A17D-4C3D-82C9-DD5671608A58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>
            <a:off x="6336196" y="2852936"/>
            <a:ext cx="0" cy="3600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0E31F3-1A24-4F52-A449-AB24561768FA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>
            <a:off x="4860032" y="3609021"/>
            <a:ext cx="504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01F9D84-7598-4B94-80DA-E06D447A9562}"/>
              </a:ext>
            </a:extLst>
          </p:cNvPr>
          <p:cNvSpPr/>
          <p:nvPr/>
        </p:nvSpPr>
        <p:spPr>
          <a:xfrm>
            <a:off x="5364088" y="4401109"/>
            <a:ext cx="1944216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Kolmogorov-Smirnov Test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38E34D9-E6F5-4739-AC86-1866A5FF4AAA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6336196" y="4005065"/>
            <a:ext cx="0" cy="396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0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6339824-7CC5-4CEC-AF07-4BBF7CE8BA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20" y="972220"/>
            <a:ext cx="4913560" cy="4913560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</p:spTree>
    <p:extLst>
      <p:ext uri="{BB962C8B-B14F-4D97-AF65-F5344CB8AC3E}">
        <p14:creationId xmlns:p14="http://schemas.microsoft.com/office/powerpoint/2010/main" val="418204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7EF423C-2489-424F-8E85-F37D9C5184E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971689"/>
              </p:ext>
            </p:extLst>
          </p:nvPr>
        </p:nvGraphicFramePr>
        <p:xfrm>
          <a:off x="377825" y="2084153"/>
          <a:ext cx="8353424" cy="25689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4593">
                  <a:extLst>
                    <a:ext uri="{9D8B030D-6E8A-4147-A177-3AD203B41FA5}">
                      <a16:colId xmlns:a16="http://schemas.microsoft.com/office/drawing/2014/main" val="2299126539"/>
                    </a:ext>
                  </a:extLst>
                </a:gridCol>
                <a:gridCol w="1053474">
                  <a:extLst>
                    <a:ext uri="{9D8B030D-6E8A-4147-A177-3AD203B41FA5}">
                      <a16:colId xmlns:a16="http://schemas.microsoft.com/office/drawing/2014/main" val="2452141108"/>
                    </a:ext>
                  </a:extLst>
                </a:gridCol>
                <a:gridCol w="439980">
                  <a:extLst>
                    <a:ext uri="{9D8B030D-6E8A-4147-A177-3AD203B41FA5}">
                      <a16:colId xmlns:a16="http://schemas.microsoft.com/office/drawing/2014/main" val="4181967449"/>
                    </a:ext>
                  </a:extLst>
                </a:gridCol>
                <a:gridCol w="439980">
                  <a:extLst>
                    <a:ext uri="{9D8B030D-6E8A-4147-A177-3AD203B41FA5}">
                      <a16:colId xmlns:a16="http://schemas.microsoft.com/office/drawing/2014/main" val="4214799021"/>
                    </a:ext>
                  </a:extLst>
                </a:gridCol>
                <a:gridCol w="439980">
                  <a:extLst>
                    <a:ext uri="{9D8B030D-6E8A-4147-A177-3AD203B41FA5}">
                      <a16:colId xmlns:a16="http://schemas.microsoft.com/office/drawing/2014/main" val="4284708348"/>
                    </a:ext>
                  </a:extLst>
                </a:gridCol>
                <a:gridCol w="439980">
                  <a:extLst>
                    <a:ext uri="{9D8B030D-6E8A-4147-A177-3AD203B41FA5}">
                      <a16:colId xmlns:a16="http://schemas.microsoft.com/office/drawing/2014/main" val="4106042333"/>
                    </a:ext>
                  </a:extLst>
                </a:gridCol>
                <a:gridCol w="439980">
                  <a:extLst>
                    <a:ext uri="{9D8B030D-6E8A-4147-A177-3AD203B41FA5}">
                      <a16:colId xmlns:a16="http://schemas.microsoft.com/office/drawing/2014/main" val="2968949541"/>
                    </a:ext>
                  </a:extLst>
                </a:gridCol>
                <a:gridCol w="439980">
                  <a:extLst>
                    <a:ext uri="{9D8B030D-6E8A-4147-A177-3AD203B41FA5}">
                      <a16:colId xmlns:a16="http://schemas.microsoft.com/office/drawing/2014/main" val="2783096433"/>
                    </a:ext>
                  </a:extLst>
                </a:gridCol>
                <a:gridCol w="557721">
                  <a:extLst>
                    <a:ext uri="{9D8B030D-6E8A-4147-A177-3AD203B41FA5}">
                      <a16:colId xmlns:a16="http://schemas.microsoft.com/office/drawing/2014/main" val="211396155"/>
                    </a:ext>
                  </a:extLst>
                </a:gridCol>
                <a:gridCol w="557721">
                  <a:extLst>
                    <a:ext uri="{9D8B030D-6E8A-4147-A177-3AD203B41FA5}">
                      <a16:colId xmlns:a16="http://schemas.microsoft.com/office/drawing/2014/main" val="2028767926"/>
                    </a:ext>
                  </a:extLst>
                </a:gridCol>
                <a:gridCol w="594903">
                  <a:extLst>
                    <a:ext uri="{9D8B030D-6E8A-4147-A177-3AD203B41FA5}">
                      <a16:colId xmlns:a16="http://schemas.microsoft.com/office/drawing/2014/main" val="2703048210"/>
                    </a:ext>
                  </a:extLst>
                </a:gridCol>
                <a:gridCol w="743628">
                  <a:extLst>
                    <a:ext uri="{9D8B030D-6E8A-4147-A177-3AD203B41FA5}">
                      <a16:colId xmlns:a16="http://schemas.microsoft.com/office/drawing/2014/main" val="399157794"/>
                    </a:ext>
                  </a:extLst>
                </a:gridCol>
                <a:gridCol w="495752">
                  <a:extLst>
                    <a:ext uri="{9D8B030D-6E8A-4147-A177-3AD203B41FA5}">
                      <a16:colId xmlns:a16="http://schemas.microsoft.com/office/drawing/2014/main" val="2489339561"/>
                    </a:ext>
                  </a:extLst>
                </a:gridCol>
                <a:gridCol w="495752">
                  <a:extLst>
                    <a:ext uri="{9D8B030D-6E8A-4147-A177-3AD203B41FA5}">
                      <a16:colId xmlns:a16="http://schemas.microsoft.com/office/drawing/2014/main" val="3106805212"/>
                    </a:ext>
                  </a:extLst>
                </a:gridCol>
              </a:tblGrid>
              <a:tr h="136248"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Overall Packetloss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#Packets received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#Packets lost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Kolmogorow-Smirnow-Test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Datasizes [#Values]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21135"/>
                  </a:ext>
                </a:extLst>
              </a:tr>
              <a:tr h="25276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Model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Model Parameter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Netem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Our Tool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Netem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Our Tool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Netem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Our Tool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D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p-value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Decision-Value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H0-Decision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Netem (n)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Our Tool (m)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3364478830"/>
                  </a:ext>
                </a:extLst>
              </a:tr>
              <a:tr h="136248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Bernoulli_GEMODEL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p=12%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10,723%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11,936%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178554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176128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21446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23872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0,059245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2,20E-16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0,013381116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rejected</a:t>
                      </a:r>
                      <a:endParaRPr lang="de-DE" sz="8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42878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42031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1851157213"/>
                  </a:ext>
                </a:extLst>
              </a:tr>
              <a:tr h="136248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Bernoulli_RAND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p=12%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12,048%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11,936%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175905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176128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24095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23872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0,0030614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0,989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0,013423212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not rejected</a:t>
                      </a:r>
                      <a:endParaRPr lang="de-DE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42339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42031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520513413"/>
                  </a:ext>
                </a:extLst>
              </a:tr>
              <a:tr h="272496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Simple Gilbert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P=12%,</a:t>
                      </a:r>
                      <a:br>
                        <a:rPr lang="de-DE" sz="800" u="none" strike="noStrike">
                          <a:effectLst/>
                        </a:rPr>
                      </a:br>
                      <a:r>
                        <a:rPr lang="de-DE" sz="800" u="none" strike="noStrike">
                          <a:effectLst/>
                        </a:rPr>
                        <a:t>r=85%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12,308%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12,294%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175384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175413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24616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24587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0,002146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0,01348287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not rejected</a:t>
                      </a:r>
                      <a:endParaRPr lang="de-DE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41767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41857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1631896964"/>
                  </a:ext>
                </a:extLst>
              </a:tr>
              <a:tr h="4087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Gilbert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p=12%,</a:t>
                      </a:r>
                      <a:br>
                        <a:rPr lang="pt-BR" sz="800" u="none" strike="noStrike">
                          <a:effectLst/>
                        </a:rPr>
                      </a:br>
                      <a:r>
                        <a:rPr lang="pt-BR" sz="800" u="none" strike="noStrike">
                          <a:effectLst/>
                        </a:rPr>
                        <a:t>r=85%,</a:t>
                      </a:r>
                      <a:br>
                        <a:rPr lang="pt-BR" sz="800" u="none" strike="noStrike">
                          <a:effectLst/>
                        </a:rPr>
                      </a:br>
                      <a:r>
                        <a:rPr lang="pt-BR" sz="800" u="none" strike="noStrike">
                          <a:effectLst/>
                        </a:rPr>
                        <a:t>1-h=90%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11,136%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11,057%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177729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177886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22271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22114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0,0033355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0,9832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0,014073204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not rejected</a:t>
                      </a:r>
                      <a:endParaRPr lang="de-DE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38481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38275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3217832918"/>
                  </a:ext>
                </a:extLst>
              </a:tr>
              <a:tr h="544993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Gilbert-Elliot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p=20%,</a:t>
                      </a:r>
                      <a:br>
                        <a:rPr lang="pt-BR" sz="800" u="none" strike="noStrike">
                          <a:effectLst/>
                        </a:rPr>
                      </a:br>
                      <a:r>
                        <a:rPr lang="pt-BR" sz="800" u="none" strike="noStrike">
                          <a:effectLst/>
                        </a:rPr>
                        <a:t>r=70%,</a:t>
                      </a:r>
                      <a:br>
                        <a:rPr lang="pt-BR" sz="800" u="none" strike="noStrike">
                          <a:effectLst/>
                        </a:rPr>
                      </a:br>
                      <a:r>
                        <a:rPr lang="pt-BR" sz="800" u="none" strike="noStrike">
                          <a:effectLst/>
                        </a:rPr>
                        <a:t>1-h=95%,</a:t>
                      </a:r>
                      <a:br>
                        <a:rPr lang="pt-BR" sz="800" u="none" strike="noStrike">
                          <a:effectLst/>
                        </a:rPr>
                      </a:br>
                      <a:r>
                        <a:rPr lang="pt-BR" sz="800" u="none" strike="noStrike">
                          <a:effectLst/>
                        </a:rPr>
                        <a:t>1-k=3%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23,383%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23,288%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153235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153424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46765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46576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0,0037059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0,7559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0,010738551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not rejected</a:t>
                      </a:r>
                      <a:endParaRPr lang="de-DE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66286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65545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3672460889"/>
                  </a:ext>
                </a:extLst>
              </a:tr>
              <a:tr h="681241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4-State-Markov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800" u="none" strike="noStrike">
                          <a:effectLst/>
                        </a:rPr>
                        <a:t>p13=20%,</a:t>
                      </a:r>
                      <a:br>
                        <a:rPr lang="nn-NO" sz="800" u="none" strike="noStrike">
                          <a:effectLst/>
                        </a:rPr>
                      </a:br>
                      <a:r>
                        <a:rPr lang="nn-NO" sz="800" u="none" strike="noStrike">
                          <a:effectLst/>
                        </a:rPr>
                        <a:t>p31=70%,</a:t>
                      </a:r>
                      <a:br>
                        <a:rPr lang="nn-NO" sz="800" u="none" strike="noStrike">
                          <a:effectLst/>
                        </a:rPr>
                      </a:br>
                      <a:r>
                        <a:rPr lang="nn-NO" sz="800" u="none" strike="noStrike">
                          <a:effectLst/>
                        </a:rPr>
                        <a:t>p32=10%,</a:t>
                      </a:r>
                      <a:br>
                        <a:rPr lang="nn-NO" sz="800" u="none" strike="noStrike">
                          <a:effectLst/>
                        </a:rPr>
                      </a:br>
                      <a:r>
                        <a:rPr lang="nn-NO" sz="800" u="none" strike="noStrike">
                          <a:effectLst/>
                        </a:rPr>
                        <a:t>p23=90%,</a:t>
                      </a:r>
                      <a:br>
                        <a:rPr lang="nn-NO" sz="800" u="none" strike="noStrike">
                          <a:effectLst/>
                        </a:rPr>
                      </a:br>
                      <a:r>
                        <a:rPr lang="nn-NO" sz="800" u="none" strike="noStrike">
                          <a:effectLst/>
                        </a:rPr>
                        <a:t>p14=5%</a:t>
                      </a:r>
                      <a:endParaRPr lang="nn-N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24,539%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24,623%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150922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150755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49078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49245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0,0012686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0,009647656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not rejected</a:t>
                      </a:r>
                      <a:endParaRPr lang="de-DE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81532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 dirty="0">
                          <a:effectLst/>
                        </a:rPr>
                        <a:t>81793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3220531630"/>
                  </a:ext>
                </a:extLst>
              </a:tr>
            </a:tbl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94707E-8DCE-4992-8365-03FE2235BB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D15C378-ECCB-47AA-9B12-D4597D4F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460F686-498A-41DE-9C7C-77C2577954C3}"/>
              </a:ext>
            </a:extLst>
          </p:cNvPr>
          <p:cNvSpPr txBox="1"/>
          <p:nvPr/>
        </p:nvSpPr>
        <p:spPr>
          <a:xfrm rot="20057412">
            <a:off x="-401180" y="3008576"/>
            <a:ext cx="9911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IN POWERPOINT KONVERTIEREN UND SCHÖN MACHEN</a:t>
            </a:r>
          </a:p>
        </p:txBody>
      </p:sp>
    </p:spTree>
    <p:extLst>
      <p:ext uri="{BB962C8B-B14F-4D97-AF65-F5344CB8AC3E}">
        <p14:creationId xmlns:p14="http://schemas.microsoft.com/office/powerpoint/2010/main" val="83968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5560F39-53A9-4D65-81BC-9EF49E3C9C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Bernoulli, Simple Gilbert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Zustände eindeutig erkennbar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Trivial, Zuverlässig</a:t>
            </a:r>
          </a:p>
          <a:p>
            <a:r>
              <a:rPr lang="de-DE" dirty="0">
                <a:sym typeface="Wingdings" panose="05000000000000000000" pitchFamily="2" charset="2"/>
              </a:rPr>
              <a:t>Gilbert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Gilberts Methode zur Parameterschätzung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Problem: Sehr instabil, Parameter können unmögliche Werte annehmen</a:t>
            </a:r>
          </a:p>
          <a:p>
            <a:r>
              <a:rPr lang="de-DE" dirty="0">
                <a:sym typeface="Wingdings" panose="05000000000000000000" pitchFamily="2" charset="2"/>
              </a:rPr>
              <a:t>Gilbert-Elliot, 4-State-Markov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Schwellenwerte für einzelne Zustände definieren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Gilbert: RFC3611 empfiehlt 16 </a:t>
            </a:r>
            <a:r>
              <a:rPr lang="de-DE" sz="1800" i="1" dirty="0">
                <a:sym typeface="Wingdings" panose="05000000000000000000" pitchFamily="2" charset="2"/>
              </a:rPr>
              <a:t>„</a:t>
            </a:r>
            <a:r>
              <a:rPr lang="de-DE" sz="1800" i="1" dirty="0" err="1">
                <a:sym typeface="Wingdings" panose="05000000000000000000" pitchFamily="2" charset="2"/>
              </a:rPr>
              <a:t>corresponds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to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gap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characteristics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of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good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quality</a:t>
            </a:r>
            <a:r>
              <a:rPr lang="de-DE" sz="1800" i="1" dirty="0">
                <a:sym typeface="Wingdings" panose="05000000000000000000" pitchFamily="2" charset="2"/>
              </a:rPr>
              <a:t>“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4-State-Markov: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dirty="0">
                <a:sym typeface="Wingdings" panose="05000000000000000000" pitchFamily="2" charset="2"/>
              </a:rPr>
              <a:t>Keine Literaturangabe  </a:t>
            </a:r>
            <a:r>
              <a:rPr lang="de-DE" sz="1800" dirty="0" err="1">
                <a:sym typeface="Wingdings" panose="05000000000000000000" pitchFamily="2" charset="2"/>
              </a:rPr>
              <a:t>Educated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Guessing</a:t>
            </a:r>
            <a:endParaRPr lang="de-DE" sz="1800" dirty="0">
              <a:sym typeface="Wingdings" panose="05000000000000000000" pitchFamily="2" charset="2"/>
            </a:endParaRP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Zustände in gegebenem Trace zählen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Ergebnisse sind sehr instabil</a:t>
            </a:r>
          </a:p>
          <a:p>
            <a:pPr lvl="1"/>
            <a:endParaRPr lang="de-DE" sz="1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6455D3-63E3-4BB9-B3C6-B0AB42EE71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D1E7E5B-6FBD-4402-872A-3E7A1313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4142453788"/>
      </p:ext>
    </p:extLst>
  </p:cSld>
  <p:clrMapOvr>
    <a:masterClrMapping/>
  </p:clrMapOvr>
</p:sld>
</file>

<file path=ppt/theme/theme1.xml><?xml version="1.0" encoding="utf-8"?>
<a:theme xmlns:a="http://schemas.openxmlformats.org/drawingml/2006/main" name="ERCIS Presentation Template_Deutsch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Präsentation_Digitale_Fabrik</Template>
  <TotalTime>0</TotalTime>
  <Words>521</Words>
  <Application>Microsoft Office PowerPoint</Application>
  <PresentationFormat>Bildschirmpräsentation (4:3)</PresentationFormat>
  <Paragraphs>222</Paragraphs>
  <Slides>18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Trebuchet MS</vt:lpstr>
      <vt:lpstr>Wingdings</vt:lpstr>
      <vt:lpstr>ERCIS Presentation Template_Deutsch</vt:lpstr>
      <vt:lpstr>Präsentation des Prototyps</vt:lpstr>
      <vt:lpstr>Agenda</vt:lpstr>
      <vt:lpstr>PowerPoint-Präsentation</vt:lpstr>
      <vt:lpstr>Tool 1 | TraceGenerator</vt:lpstr>
      <vt:lpstr>Tracegenerator – Der Aufbau</vt:lpstr>
      <vt:lpstr>Modell-Validierung</vt:lpstr>
      <vt:lpstr>Modell-Validierung</vt:lpstr>
      <vt:lpstr>Modell-Validierung</vt:lpstr>
      <vt:lpstr>Parameterschätzung aus Traces</vt:lpstr>
      <vt:lpstr>Parameterschätzung aus Traces</vt:lpstr>
      <vt:lpstr>Ausblick</vt:lpstr>
      <vt:lpstr>Agenda</vt:lpstr>
      <vt:lpstr>TOOl 2 | Erweiterung netem</vt:lpstr>
      <vt:lpstr>Funktionsweise Netem</vt:lpstr>
      <vt:lpstr>Herausforderung</vt:lpstr>
      <vt:lpstr>Herausforderung</vt:lpstr>
      <vt:lpstr>Modifizierungen</vt:lpstr>
      <vt:lpstr>Ausblick</vt:lpstr>
    </vt:vector>
  </TitlesOfParts>
  <Manager>armin.stein@ercis.uni-muenster.de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Laniewski1</dc:creator>
  <cp:lastModifiedBy>Dominic</cp:lastModifiedBy>
  <cp:revision>245</cp:revision>
  <cp:lastPrinted>2012-03-27T13:30:40Z</cp:lastPrinted>
  <dcterms:created xsi:type="dcterms:W3CDTF">2016-07-05T07:33:29Z</dcterms:created>
  <dcterms:modified xsi:type="dcterms:W3CDTF">2018-06-24T16:21:08Z</dcterms:modified>
</cp:coreProperties>
</file>