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0" r:id="rId3"/>
    <p:sldId id="268" r:id="rId4"/>
    <p:sldId id="278" r:id="rId5"/>
    <p:sldId id="273" r:id="rId6"/>
    <p:sldId id="277" r:id="rId7"/>
    <p:sldId id="290" r:id="rId8"/>
    <p:sldId id="289" r:id="rId9"/>
    <p:sldId id="275" r:id="rId10"/>
    <p:sldId id="271" r:id="rId11"/>
    <p:sldId id="291" r:id="rId12"/>
    <p:sldId id="263" r:id="rId13"/>
    <p:sldId id="264" r:id="rId14"/>
    <p:sldId id="265" r:id="rId15"/>
    <p:sldId id="266" r:id="rId16"/>
    <p:sldId id="267" r:id="rId17"/>
    <p:sldId id="279" r:id="rId18"/>
    <p:sldId id="298" r:id="rId19"/>
    <p:sldId id="292" r:id="rId20"/>
    <p:sldId id="294" r:id="rId21"/>
    <p:sldId id="296" r:id="rId22"/>
    <p:sldId id="297" r:id="rId23"/>
    <p:sldId id="280" r:id="rId24"/>
    <p:sldId id="281" r:id="rId25"/>
    <p:sldId id="282" r:id="rId26"/>
    <p:sldId id="283" r:id="rId27"/>
    <p:sldId id="284" r:id="rId28"/>
    <p:sldId id="299" r:id="rId29"/>
    <p:sldId id="300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339"/>
    <a:srgbClr val="5F5F5F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3" autoAdjust="0"/>
    <p:restoredTop sz="79495" autoAdjust="0"/>
  </p:normalViewPr>
  <p:slideViewPr>
    <p:cSldViewPr>
      <p:cViewPr varScale="1">
        <p:scale>
          <a:sx n="92" d="100"/>
          <a:sy n="92" d="100"/>
        </p:scale>
        <p:origin x="23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06.07.18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06.07.18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4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70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258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8813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91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B: P(0) = 50 mal die 0; 20 mal die 00. P(0|0) = 20/50</a:t>
            </a:r>
          </a:p>
          <a:p>
            <a:r>
              <a:rPr lang="de-DE" dirty="0"/>
              <a:t>P(000) = </a:t>
            </a:r>
            <a:r>
              <a:rPr lang="de-DE" dirty="0" err="1"/>
              <a:t>Absolutanzahl</a:t>
            </a:r>
            <a:r>
              <a:rPr lang="de-DE" dirty="0"/>
              <a:t> wie oft das Pattern auftritt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783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6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3D11E9-86E1-4481-AD44-F6C4984DC94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14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Skalierbarkeit: Viele Pakete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38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16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61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65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3D11E9-86E1-4481-AD44-F6C4984DC94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6129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68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58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1</a:t>
            </a:r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2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br>
              <a:rPr lang="de-DE" sz="1050" b="0" cap="none" baseline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>
                <a:solidFill>
                  <a:schemeClr val="bg1"/>
                </a:solidFill>
                <a:latin typeface="Trebuchet MS" pitchFamily="34" charset="0"/>
              </a:rPr>
              <a:t>06.07.2018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6264696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4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</a:t>
            </a:r>
            <a:r>
              <a:rPr lang="en-US" noProof="0" dirty="0"/>
              <a:t>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Picture (optional)</a:t>
            </a:r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6961" y="4464670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Add picture by clicking symbol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625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Präsentation des Prototyps</a:t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noProof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06.07.2018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EFDB2F-69CA-41B6-AA51-A6B9E84B341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96" y="582385"/>
            <a:ext cx="1649760" cy="5423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5" r:id="rId1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7544" y="2348880"/>
            <a:ext cx="7200799" cy="504055"/>
          </a:xfrm>
        </p:spPr>
        <p:txBody>
          <a:bodyPr/>
          <a:lstStyle/>
          <a:p>
            <a:r>
              <a:rPr lang="de-DE" dirty="0"/>
              <a:t>PG Wireless Link Emulation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des Prototyps</a:t>
            </a:r>
          </a:p>
        </p:txBody>
      </p:sp>
    </p:spTree>
    <p:extLst>
      <p:ext uri="{BB962C8B-B14F-4D97-AF65-F5344CB8AC3E}">
        <p14:creationId xmlns:p14="http://schemas.microsoft.com/office/powerpoint/2010/main" val="8108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71C57D-497F-4F81-AB45-35CAD748F9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Kompatibilität zu weiteren Protokollen herstellen</a:t>
            </a:r>
          </a:p>
          <a:p>
            <a:pPr lvl="1"/>
            <a:r>
              <a:rPr lang="de-DE" sz="1800" dirty="0"/>
              <a:t>TCP</a:t>
            </a:r>
          </a:p>
          <a:p>
            <a:r>
              <a:rPr lang="de-DE" dirty="0"/>
              <a:t>Verbesserung der Parameterschätzung aus Trace</a:t>
            </a:r>
          </a:p>
          <a:p>
            <a:pPr lvl="1"/>
            <a:r>
              <a:rPr lang="de-DE" sz="1800" dirty="0"/>
              <a:t>Gilbert, Gilbert-Elliot: </a:t>
            </a:r>
            <a:r>
              <a:rPr lang="de-DE" sz="1800" dirty="0" err="1"/>
              <a:t>Brute</a:t>
            </a:r>
            <a:r>
              <a:rPr lang="de-DE" sz="1800" dirty="0"/>
              <a:t>-Force Methode </a:t>
            </a:r>
          </a:p>
          <a:p>
            <a:pPr lvl="1"/>
            <a:r>
              <a:rPr lang="de-DE" sz="1800" dirty="0"/>
              <a:t>4-State-Markov: Kaum Literatur</a:t>
            </a:r>
          </a:p>
          <a:p>
            <a:pPr lvl="2"/>
            <a:r>
              <a:rPr lang="de-DE" sz="1600" dirty="0"/>
              <a:t>Möglicher Ansatz: Baum-Welch Algorithmus für das Hidden-Markov-Model</a:t>
            </a:r>
          </a:p>
          <a:p>
            <a:pPr lvl="2"/>
            <a:r>
              <a:rPr lang="de-DE" sz="1600" dirty="0"/>
              <a:t>Problem: Ist unser Problem ein HMM?</a:t>
            </a:r>
          </a:p>
          <a:p>
            <a:pPr lvl="2"/>
            <a:r>
              <a:rPr lang="de-DE" sz="1600" dirty="0"/>
              <a:t>Wenn nein: Evtl. transformierbar?</a:t>
            </a:r>
          </a:p>
          <a:p>
            <a:pPr lvl="2"/>
            <a:endParaRPr lang="de-DE" sz="16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C03702-82AE-4968-8CE9-ACB56FFAB2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5B5D85-55FC-4C92-84D9-986AEB5C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38093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8000" y="1548000"/>
            <a:ext cx="8353080" cy="431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de-DE" sz="13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577080"/>
            <a:ext cx="6502320" cy="47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500" b="1" strike="noStrike" cap="all" spc="-1" dirty="0">
                <a:solidFill>
                  <a:srgbClr val="85233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Meilenstein 2 - Zielsetzung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7F2C647-A27B-425B-8A74-DC22BABE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53331"/>
            <a:ext cx="877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360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Entwicklungsumgebung</a:t>
            </a:r>
          </a:p>
          <a:p>
            <a:r>
              <a:rPr lang="de-DE" sz="1800" dirty="0"/>
              <a:t>Ubuntu 18.04 LTS</a:t>
            </a:r>
          </a:p>
          <a:p>
            <a:r>
              <a:rPr lang="de-DE" dirty="0"/>
              <a:t>Linux Kernel 4.17.0</a:t>
            </a:r>
          </a:p>
          <a:p>
            <a:r>
              <a:rPr lang="de-DE" dirty="0"/>
              <a:t>Iproute2 4.15</a:t>
            </a:r>
          </a:p>
          <a:p>
            <a:endParaRPr lang="de-DE" sz="300" dirty="0"/>
          </a:p>
          <a:p>
            <a:pPr marL="0" indent="0">
              <a:buNone/>
            </a:pPr>
            <a:r>
              <a:rPr lang="de-DE" dirty="0"/>
              <a:t>Funktionalität</a:t>
            </a:r>
          </a:p>
          <a:p>
            <a:r>
              <a:rPr lang="de-DE" sz="1800" dirty="0"/>
              <a:t>Ermöglicht Netzwerkemulation</a:t>
            </a:r>
          </a:p>
          <a:p>
            <a:r>
              <a:rPr lang="de-DE" sz="1800" dirty="0"/>
              <a:t>Delay, </a:t>
            </a:r>
            <a:r>
              <a:rPr lang="de-DE" sz="1800" dirty="0" err="1"/>
              <a:t>loss</a:t>
            </a:r>
            <a:r>
              <a:rPr lang="de-DE" sz="1800" dirty="0"/>
              <a:t>, </a:t>
            </a:r>
            <a:r>
              <a:rPr lang="de-DE" sz="1800" dirty="0" err="1"/>
              <a:t>duplication</a:t>
            </a:r>
            <a:r>
              <a:rPr lang="de-DE" sz="1800" dirty="0"/>
              <a:t>, und </a:t>
            </a:r>
            <a:r>
              <a:rPr lang="de-DE" sz="1800" dirty="0" err="1"/>
              <a:t>re-ordering</a:t>
            </a:r>
            <a:r>
              <a:rPr lang="de-DE" sz="1800" dirty="0"/>
              <a:t> von Paketen</a:t>
            </a:r>
          </a:p>
          <a:p>
            <a:endParaRPr lang="de-DE" sz="300" dirty="0"/>
          </a:p>
          <a:p>
            <a:pPr marL="0" indent="0">
              <a:buNone/>
            </a:pPr>
            <a:r>
              <a:rPr lang="de-DE" dirty="0"/>
              <a:t>Bestandteile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2 |  Modifiziertes </a:t>
            </a:r>
            <a:r>
              <a:rPr lang="de-DE" dirty="0" err="1"/>
              <a:t>Netem</a:t>
            </a:r>
            <a:endParaRPr lang="de-DE" dirty="0"/>
          </a:p>
        </p:txBody>
      </p:sp>
      <p:cxnSp>
        <p:nvCxnSpPr>
          <p:cNvPr id="5" name="Gerader Verbinder 5">
            <a:extLst>
              <a:ext uri="{FF2B5EF4-FFF2-40B4-BE49-F238E27FC236}">
                <a16:creationId xmlns:a16="http://schemas.microsoft.com/office/drawing/2014/main" id="{0770563E-B4C9-DC4E-AD5E-613D669232D2}"/>
              </a:ext>
            </a:extLst>
          </p:cNvPr>
          <p:cNvCxnSpPr>
            <a:cxnSpLocks/>
          </p:cNvCxnSpPr>
          <p:nvPr/>
        </p:nvCxnSpPr>
        <p:spPr>
          <a:xfrm>
            <a:off x="467544" y="4752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C14DADB-1A56-2440-8871-37FA60CF657C}"/>
              </a:ext>
            </a:extLst>
          </p:cNvPr>
          <p:cNvSpPr/>
          <p:nvPr/>
        </p:nvSpPr>
        <p:spPr>
          <a:xfrm>
            <a:off x="467544" y="4869160"/>
            <a:ext cx="4053600" cy="1127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000" dirty="0" err="1">
                <a:solidFill>
                  <a:srgbClr val="5F5F5F"/>
                </a:solidFill>
              </a:rPr>
              <a:t>tc</a:t>
            </a:r>
            <a:r>
              <a:rPr lang="de-DE" sz="2000" dirty="0">
                <a:solidFill>
                  <a:srgbClr val="5F5F5F"/>
                </a:solidFill>
              </a:rPr>
              <a:t>-Userinterface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Teil von iproute2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Ermöglicht Paketverarbeitung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8FC54DE-F5CA-7546-9092-EBB7E02B6C85}"/>
              </a:ext>
            </a:extLst>
          </p:cNvPr>
          <p:cNvSpPr/>
          <p:nvPr/>
        </p:nvSpPr>
        <p:spPr>
          <a:xfrm>
            <a:off x="4742168" y="4869160"/>
            <a:ext cx="4053600" cy="1127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000" dirty="0">
                <a:solidFill>
                  <a:srgbClr val="5F5F5F"/>
                </a:solidFill>
              </a:rPr>
              <a:t>Kernelmodule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Zuständig für Netzwerkemulation</a:t>
            </a:r>
          </a:p>
        </p:txBody>
      </p:sp>
      <p:cxnSp>
        <p:nvCxnSpPr>
          <p:cNvPr id="8" name="Gerader Verbinder 5">
            <a:extLst>
              <a:ext uri="{FF2B5EF4-FFF2-40B4-BE49-F238E27FC236}">
                <a16:creationId xmlns:a16="http://schemas.microsoft.com/office/drawing/2014/main" id="{D4AE293B-2AEB-8E4E-A53E-01115D289556}"/>
              </a:ext>
            </a:extLst>
          </p:cNvPr>
          <p:cNvCxnSpPr>
            <a:cxnSpLocks/>
          </p:cNvCxnSpPr>
          <p:nvPr/>
        </p:nvCxnSpPr>
        <p:spPr>
          <a:xfrm>
            <a:off x="467544" y="190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5">
            <a:extLst>
              <a:ext uri="{FF2B5EF4-FFF2-40B4-BE49-F238E27FC236}">
                <a16:creationId xmlns:a16="http://schemas.microsoft.com/office/drawing/2014/main" id="{57D37FD3-BB78-264A-9824-A442B5B0322E}"/>
              </a:ext>
            </a:extLst>
          </p:cNvPr>
          <p:cNvCxnSpPr>
            <a:cxnSpLocks/>
          </p:cNvCxnSpPr>
          <p:nvPr/>
        </p:nvCxnSpPr>
        <p:spPr>
          <a:xfrm>
            <a:off x="467544" y="3501008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5B36EA7C-8133-CC45-9349-DF07AEBA5E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17" y="4878558"/>
            <a:ext cx="419866" cy="4198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1306D0-D16A-6546-9C19-65D8811C9D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7" y="4891087"/>
            <a:ext cx="405858" cy="40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1273FF-CE22-4141-9C1B-D675AE60D1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„Beliebig“ große Traces einlesen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901CD2E-EAAC-4AB3-BF54-22245FBC4D53}"/>
              </a:ext>
            </a:extLst>
          </p:cNvPr>
          <p:cNvSpPr/>
          <p:nvPr/>
        </p:nvSpPr>
        <p:spPr>
          <a:xfrm>
            <a:off x="462982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cs typeface="Calibri"/>
              </a:rPr>
              <a:t>Auslesen</a:t>
            </a:r>
            <a:r>
              <a:rPr lang="en-US" sz="1600">
                <a:cs typeface="Calibri"/>
              </a:rPr>
              <a:t> des Trace </a:t>
            </a:r>
            <a:r>
              <a:rPr lang="en-US" sz="1600" err="1">
                <a:cs typeface="Calibri"/>
              </a:rPr>
              <a:t>im</a:t>
            </a:r>
            <a:r>
              <a:rPr lang="en-US" sz="1600">
                <a:cs typeface="Calibri"/>
              </a:rPr>
              <a:t> Kernel</a:t>
            </a:r>
            <a:endParaRPr lang="en-US" sz="160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DC29463-FE0F-4AF3-BFC7-31999B049136}"/>
              </a:ext>
            </a:extLst>
          </p:cNvPr>
          <p:cNvSpPr/>
          <p:nvPr/>
        </p:nvSpPr>
        <p:spPr>
          <a:xfrm>
            <a:off x="462981" y="4580556"/>
            <a:ext cx="2516956" cy="1307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Sollten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nie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ausgeführt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werden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I/O-</a:t>
            </a:r>
            <a:r>
              <a:rPr lang="en-US" sz="1600" dirty="0" err="1">
                <a:cs typeface="Calibri"/>
              </a:rPr>
              <a:t>Operationen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nicht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mehr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möglich</a:t>
            </a:r>
            <a:endParaRPr lang="en-US" dirty="0">
              <a:cs typeface="Calibri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FB3E245-8A06-4D02-9D5A-3F61903D3CBA}"/>
              </a:ext>
            </a:extLst>
          </p:cNvPr>
          <p:cNvSpPr/>
          <p:nvPr/>
        </p:nvSpPr>
        <p:spPr>
          <a:xfrm>
            <a:off x="3231186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Senden</a:t>
            </a:r>
            <a:r>
              <a:rPr lang="en-US" sz="1600" dirty="0">
                <a:cs typeface="Calibri"/>
              </a:rPr>
              <a:t> des Trace per </a:t>
            </a:r>
            <a:r>
              <a:rPr lang="en-US" sz="1600" dirty="0" err="1">
                <a:cs typeface="Calibri"/>
              </a:rPr>
              <a:t>Netlink</a:t>
            </a:r>
            <a:endParaRPr lang="en-US" sz="1600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45DE662-B8A9-4FB2-B4E9-9352407DB0F1}"/>
              </a:ext>
            </a:extLst>
          </p:cNvPr>
          <p:cNvSpPr/>
          <p:nvPr/>
        </p:nvSpPr>
        <p:spPr>
          <a:xfrm>
            <a:off x="3231186" y="4564847"/>
            <a:ext cx="2516956" cy="1315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Komplex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wegen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umfangreicherer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Änderungen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Sprengt</a:t>
            </a:r>
            <a:r>
              <a:rPr lang="en-US" sz="1600" dirty="0">
                <a:cs typeface="Calibri"/>
              </a:rPr>
              <a:t> den </a:t>
            </a:r>
            <a:r>
              <a:rPr lang="en-US" sz="1600" dirty="0" err="1">
                <a:cs typeface="Calibri"/>
              </a:rPr>
              <a:t>Rahmen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für</a:t>
            </a:r>
            <a:r>
              <a:rPr lang="en-US" sz="1600" dirty="0">
                <a:cs typeface="Calibri"/>
              </a:rPr>
              <a:t> den </a:t>
            </a:r>
            <a:r>
              <a:rPr lang="en-US" sz="1600" dirty="0" err="1">
                <a:cs typeface="Calibri"/>
              </a:rPr>
              <a:t>Prototypen</a:t>
            </a:r>
            <a:endParaRPr lang="en-US" sz="1600" dirty="0">
              <a:cs typeface="Calibri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E51A808E-A680-42BB-A9C3-6F017AD51722}"/>
              </a:ext>
            </a:extLst>
          </p:cNvPr>
          <p:cNvSpPr/>
          <p:nvPr/>
        </p:nvSpPr>
        <p:spPr>
          <a:xfrm>
            <a:off x="5981305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C3BDF81A-3DA5-4D9F-AB44-0A6135BD2538}"/>
              </a:ext>
            </a:extLst>
          </p:cNvPr>
          <p:cNvSpPr/>
          <p:nvPr/>
        </p:nvSpPr>
        <p:spPr>
          <a:xfrm>
            <a:off x="5981304" y="4564847"/>
            <a:ext cx="2516956" cy="859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copy_from_user</a:t>
            </a:r>
            <a:r>
              <a:rPr lang="en-US" sz="1600" dirty="0">
                <a:cs typeface="Calibri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Problematische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Speicherfreigabe</a:t>
            </a:r>
            <a:endParaRPr lang="en-US" sz="1600" dirty="0">
              <a:cs typeface="Calibri"/>
            </a:endParaRPr>
          </a:p>
        </p:txBody>
      </p:sp>
      <p:sp>
        <p:nvSpPr>
          <p:cNvPr id="17" name="Multiplication Sign 30">
            <a:extLst>
              <a:ext uri="{FF2B5EF4-FFF2-40B4-BE49-F238E27FC236}">
                <a16:creationId xmlns:a16="http://schemas.microsoft.com/office/drawing/2014/main" id="{BC61C337-F2E6-4B33-8759-2E7841389C4D}"/>
              </a:ext>
            </a:extLst>
          </p:cNvPr>
          <p:cNvSpPr/>
          <p:nvPr/>
        </p:nvSpPr>
        <p:spPr>
          <a:xfrm>
            <a:off x="866258" y="3738982"/>
            <a:ext cx="1700063" cy="1700063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4A21F9F-2B09-4CD7-B007-B9EAC5254CBF}"/>
              </a:ext>
            </a:extLst>
          </p:cNvPr>
          <p:cNvSpPr/>
          <p:nvPr/>
        </p:nvSpPr>
        <p:spPr>
          <a:xfrm>
            <a:off x="2509444" y="2210299"/>
            <a:ext cx="3960440" cy="60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 Möglichkeiten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AEDD393-887A-449D-99C3-93CB947D02C7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1721460" y="2818465"/>
            <a:ext cx="2768204" cy="8429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93F09F8-DAC2-40E0-AE7E-D02126647BAD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>
            <a:off x="4489664" y="2818465"/>
            <a:ext cx="0" cy="8429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BCDE8C-46A9-4BE8-94B6-455F9CC93C4F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4489664" y="2818465"/>
            <a:ext cx="2750119" cy="8429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Daumen hoch">
            <a:extLst>
              <a:ext uri="{FF2B5EF4-FFF2-40B4-BE49-F238E27FC236}">
                <a16:creationId xmlns:a16="http://schemas.microsoft.com/office/drawing/2014/main" id="{051570DA-688B-B945-BEB7-D94838A31C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3899" y="4957791"/>
            <a:ext cx="962507" cy="962507"/>
          </a:xfrm>
          <a:prstGeom prst="rect">
            <a:avLst/>
          </a:prstGeom>
        </p:spPr>
      </p:pic>
      <p:sp>
        <p:nvSpPr>
          <p:cNvPr id="21" name="Multiplication Sign 30">
            <a:extLst>
              <a:ext uri="{FF2B5EF4-FFF2-40B4-BE49-F238E27FC236}">
                <a16:creationId xmlns:a16="http://schemas.microsoft.com/office/drawing/2014/main" id="{C06BC8B9-8C34-A24A-AD58-A4D1901A52D8}"/>
              </a:ext>
            </a:extLst>
          </p:cNvPr>
          <p:cNvSpPr/>
          <p:nvPr/>
        </p:nvSpPr>
        <p:spPr>
          <a:xfrm>
            <a:off x="3639632" y="3721869"/>
            <a:ext cx="1700063" cy="1700063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2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34DA7C6B-BC2C-4C36-B0C0-B953380212A4}"/>
              </a:ext>
            </a:extLst>
          </p:cNvPr>
          <p:cNvSpPr/>
          <p:nvPr/>
        </p:nvSpPr>
        <p:spPr>
          <a:xfrm>
            <a:off x="3313522" y="1800888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5350DF9F-38D3-4D53-8995-B048DD4243D6}"/>
              </a:ext>
            </a:extLst>
          </p:cNvPr>
          <p:cNvSpPr/>
          <p:nvPr/>
        </p:nvSpPr>
        <p:spPr>
          <a:xfrm>
            <a:off x="1794061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Stack</a:t>
            </a:r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DC59AFB-8C22-4239-A5EF-BB2D4B908858}"/>
              </a:ext>
            </a:extLst>
          </p:cNvPr>
          <p:cNvSpPr/>
          <p:nvPr/>
        </p:nvSpPr>
        <p:spPr>
          <a:xfrm>
            <a:off x="3789400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Heap</a:t>
            </a:r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DB8F254F-1691-4091-A06C-239BF8D752EE}"/>
              </a:ext>
            </a:extLst>
          </p:cNvPr>
          <p:cNvSpPr/>
          <p:nvPr/>
        </p:nvSpPr>
        <p:spPr>
          <a:xfrm>
            <a:off x="5784744" y="4489801"/>
            <a:ext cx="1582131" cy="78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Shared Memory</a:t>
            </a:r>
            <a:endParaRPr lang="en-US" dirty="0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E92C26D2-248F-4FD7-9E19-8417130B8E10}"/>
              </a:ext>
            </a:extLst>
          </p:cNvPr>
          <p:cNvSpPr/>
          <p:nvPr/>
        </p:nvSpPr>
        <p:spPr>
          <a:xfrm>
            <a:off x="3529553" y="3345663"/>
            <a:ext cx="2084894" cy="513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fork()</a:t>
            </a:r>
            <a:endParaRPr lang="en-US" dirty="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62431FF-7AC8-4928-933F-C55F9C246F10}"/>
              </a:ext>
            </a:extLst>
          </p:cNvPr>
          <p:cNvSpPr/>
          <p:nvPr/>
        </p:nvSpPr>
        <p:spPr>
          <a:xfrm>
            <a:off x="1794060" y="4882583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Max 8192 Bytes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4F75C6BA-60A4-4C03-AD66-D91F7EA3CA5B}"/>
              </a:ext>
            </a:extLst>
          </p:cNvPr>
          <p:cNvSpPr/>
          <p:nvPr/>
        </p:nvSpPr>
        <p:spPr>
          <a:xfrm>
            <a:off x="3789401" y="4882584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Memory leaks</a:t>
            </a:r>
            <a:endParaRPr lang="en-US"/>
          </a:p>
        </p:txBody>
      </p:sp>
      <p:sp>
        <p:nvSpPr>
          <p:cNvPr id="29" name="Multiplication Sign 33">
            <a:extLst>
              <a:ext uri="{FF2B5EF4-FFF2-40B4-BE49-F238E27FC236}">
                <a16:creationId xmlns:a16="http://schemas.microsoft.com/office/drawing/2014/main" id="{360BEC04-8F3B-4F6E-8F28-689634CA1D6F}"/>
              </a:ext>
            </a:extLst>
          </p:cNvPr>
          <p:cNvSpPr/>
          <p:nvPr/>
        </p:nvSpPr>
        <p:spPr>
          <a:xfrm>
            <a:off x="2143624" y="4446165"/>
            <a:ext cx="898688" cy="882977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35">
            <a:extLst>
              <a:ext uri="{FF2B5EF4-FFF2-40B4-BE49-F238E27FC236}">
                <a16:creationId xmlns:a16="http://schemas.microsoft.com/office/drawing/2014/main" id="{EBAC334F-3DA9-43C3-A0D5-C22A333982AF}"/>
              </a:ext>
            </a:extLst>
          </p:cNvPr>
          <p:cNvSpPr/>
          <p:nvPr/>
        </p:nvSpPr>
        <p:spPr>
          <a:xfrm>
            <a:off x="4135045" y="4442667"/>
            <a:ext cx="898688" cy="882977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F7F3C35-48FD-4B1F-B5A9-06E1F8EED47C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4572000" y="2715288"/>
            <a:ext cx="0" cy="63037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CE8CB6D-DD20-401B-BD3D-74B6FC91262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4572000" y="3859424"/>
            <a:ext cx="8466" cy="6303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FD1ECA3-9328-4A71-BD01-2002A621C84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4572000" y="3859424"/>
            <a:ext cx="2003810" cy="63037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6519D98-F099-4FD8-870D-46DE404D5041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flipH="1">
            <a:off x="2585127" y="3859424"/>
            <a:ext cx="1986873" cy="6303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Grafik 16" descr="Daumen hoch">
            <a:extLst>
              <a:ext uri="{FF2B5EF4-FFF2-40B4-BE49-F238E27FC236}">
                <a16:creationId xmlns:a16="http://schemas.microsoft.com/office/drawing/2014/main" id="{DA1632C9-8B7D-0D4B-884C-FD664D0DF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0232" y="4844390"/>
            <a:ext cx="962507" cy="9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57093C0-B422-44E2-8F71-11B7797B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Modifizierungen</a:t>
            </a:r>
          </a:p>
        </p:txBody>
      </p:sp>
      <p:pic>
        <p:nvPicPr>
          <p:cNvPr id="1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C5DBDA53-4AC1-49F7-8112-DAC0A188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34" y="1169716"/>
            <a:ext cx="5696932" cy="45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13195B-36A8-4E46-BE92-860AE7FAF2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Erweiterung </a:t>
            </a:r>
            <a:r>
              <a:rPr lang="de-DE" dirty="0" err="1"/>
              <a:t>Shared</a:t>
            </a:r>
            <a:r>
              <a:rPr lang="de-DE" dirty="0"/>
              <a:t> Memory</a:t>
            </a:r>
          </a:p>
          <a:p>
            <a:pPr lvl="1"/>
            <a:r>
              <a:rPr lang="de-DE" sz="1800" dirty="0"/>
              <a:t>Kommunikation zwischen Kernel und Child</a:t>
            </a:r>
          </a:p>
          <a:p>
            <a:pPr lvl="1"/>
            <a:endParaRPr lang="de-DE" dirty="0"/>
          </a:p>
          <a:p>
            <a:r>
              <a:rPr lang="de-DE" dirty="0" err="1"/>
              <a:t>Full</a:t>
            </a:r>
            <a:r>
              <a:rPr lang="de-DE" dirty="0"/>
              <a:t> Copy vs. Partial Copy</a:t>
            </a:r>
          </a:p>
          <a:p>
            <a:pPr lvl="1"/>
            <a:r>
              <a:rPr lang="de-DE" sz="1800" dirty="0"/>
              <a:t>Performancetest</a:t>
            </a:r>
          </a:p>
          <a:p>
            <a:pPr lvl="1"/>
            <a:endParaRPr lang="de-DE" dirty="0"/>
          </a:p>
          <a:p>
            <a:r>
              <a:rPr lang="de-DE" dirty="0"/>
              <a:t>Erweiterbarkeit um weitere Trace-Eigenschaften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B1B9DE0-20F2-4C7D-9394-F4266764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96358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B58DD4DB-BA8D-4781-B0CD-3E6F4B6F1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C3171B-AA74-43DD-A91C-6ABB649D8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CA9FA6D-C6BD-4F56-AF5E-40B3D276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10102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4F5861B9-307F-4C4C-B961-5219D6E1584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r</a:t>
                </a:r>
                <a:r>
                  <a:rPr lang="de-DE" dirty="0" err="1"/>
                  <a:t>and</a:t>
                </a:r>
                <a:r>
                  <a:rPr lang="de-DE" dirty="0"/>
                  <a:t>()</a:t>
                </a:r>
              </a:p>
              <a:p>
                <a:r>
                  <a:rPr lang="de-DE" sz="1800" dirty="0"/>
                  <a:t>Zufallszahl zwischen 0 und 32767</a:t>
                </a:r>
              </a:p>
              <a:p>
                <a:r>
                  <a:rPr lang="de-DE" sz="1800" dirty="0"/>
                  <a:t>Abbildung auf [0,1] durch </a:t>
                </a:r>
                <a:r>
                  <a:rPr lang="de-DE" sz="1800" i="1" dirty="0" err="1"/>
                  <a:t>mod</a:t>
                </a:r>
                <a:r>
                  <a:rPr lang="de-DE" sz="1800" dirty="0"/>
                  <a:t> nicht gleichverteilt möglich</a:t>
                </a: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 err="1"/>
                  <a:t>Mersenne-Twister</a:t>
                </a:r>
                <a:endParaRPr lang="de-DE" sz="1800" dirty="0"/>
              </a:p>
              <a:p>
                <a:r>
                  <a:rPr lang="de-DE" sz="1800" dirty="0"/>
                  <a:t>Periodenlänge: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19937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sz="1800" dirty="0"/>
              </a:p>
              <a:p>
                <a:r>
                  <a:rPr lang="de-DE" sz="1800" i="1" dirty="0" err="1"/>
                  <a:t>Uniform_real_distribution</a:t>
                </a:r>
                <a:r>
                  <a:rPr lang="de-DE" sz="1800" i="1" dirty="0"/>
                  <a:t>&lt;</a:t>
                </a:r>
                <a:r>
                  <a:rPr lang="de-DE" sz="1800" i="1" dirty="0" err="1"/>
                  <a:t>float</a:t>
                </a:r>
                <a:r>
                  <a:rPr lang="de-DE" sz="1800" i="1" dirty="0"/>
                  <a:t>&gt;</a:t>
                </a:r>
              </a:p>
              <a:p>
                <a:pPr lvl="1"/>
                <a:r>
                  <a:rPr lang="de-DE" sz="1600" i="1" dirty="0"/>
                  <a:t>Gleichverteilte </a:t>
                </a:r>
                <a:r>
                  <a:rPr lang="de-DE" sz="1600" i="1" dirty="0" err="1"/>
                  <a:t>floats</a:t>
                </a:r>
                <a:r>
                  <a:rPr lang="de-DE" sz="1600" i="1" dirty="0"/>
                  <a:t> in [0,1)</a:t>
                </a:r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4F5861B9-307F-4C4C-B961-5219D6E15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59" t="-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8D3AF1E-CB0C-6A43-A2D8-9E9F762ED5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E7427D9-DB02-704F-9A08-27CAF96A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Zufallsgenerator</a:t>
            </a:r>
          </a:p>
        </p:txBody>
      </p:sp>
      <p:cxnSp>
        <p:nvCxnSpPr>
          <p:cNvPr id="8" name="Gerader Verbinder 5">
            <a:extLst>
              <a:ext uri="{FF2B5EF4-FFF2-40B4-BE49-F238E27FC236}">
                <a16:creationId xmlns:a16="http://schemas.microsoft.com/office/drawing/2014/main" id="{2167F319-224D-6B46-87DE-FE9AE611B656}"/>
              </a:ext>
            </a:extLst>
          </p:cNvPr>
          <p:cNvCxnSpPr>
            <a:cxnSpLocks/>
          </p:cNvCxnSpPr>
          <p:nvPr/>
        </p:nvCxnSpPr>
        <p:spPr>
          <a:xfrm>
            <a:off x="467544" y="190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5">
            <a:extLst>
              <a:ext uri="{FF2B5EF4-FFF2-40B4-BE49-F238E27FC236}">
                <a16:creationId xmlns:a16="http://schemas.microsoft.com/office/drawing/2014/main" id="{000BB4D1-D122-6949-99F1-1B3AF88D4E5B}"/>
              </a:ext>
            </a:extLst>
          </p:cNvPr>
          <p:cNvCxnSpPr>
            <a:cxnSpLocks/>
          </p:cNvCxnSpPr>
          <p:nvPr/>
        </p:nvCxnSpPr>
        <p:spPr>
          <a:xfrm>
            <a:off x="467544" y="3312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5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D20287A-6577-5141-981F-4E64985127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44" y="1547813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339319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8000" y="1548000"/>
            <a:ext cx="8353080" cy="431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de-DE" sz="13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577080"/>
            <a:ext cx="6502320" cy="47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500" b="1" strike="noStrike" cap="all" spc="-1" dirty="0">
                <a:solidFill>
                  <a:srgbClr val="85233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Meilenstein 2 - Zielsetzung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7F2C647-A27B-425B-8A74-DC22BABE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53331"/>
            <a:ext cx="877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1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BCB1EAE-147A-4F43-A73A-D0BD996CAD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44" y="1547813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3369699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634FBA5-524A-E94B-BE47-77B214A159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44" y="1547813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1774950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AED4C07-067F-F441-B02F-5DCCD25F9C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44" y="1547813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1278641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F85237B-B366-4954-AFB2-EBA80A45FF8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Nullhypothese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 Die Burstlängen von </a:t>
                </a:r>
                <a:r>
                  <a:rPr lang="de-DE" dirty="0" err="1"/>
                  <a:t>Netem</a:t>
                </a:r>
                <a:r>
                  <a:rPr lang="de-DE" dirty="0"/>
                  <a:t> und unserem Tool haben die gleiche Wahrscheinlichkeitsverteilung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b="0" dirty="0"/>
                  <a:t> wird abgelehnt,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=0,001</m:t>
                    </m:r>
                  </m:oMath>
                </a14:m>
                <a:r>
                  <a:rPr lang="de-DE" dirty="0"/>
                  <a:t> Signifikanzniveau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= Größe des </a:t>
                </a:r>
                <a:r>
                  <a:rPr lang="de-DE" dirty="0" err="1"/>
                  <a:t>Netem</a:t>
                </a:r>
                <a:r>
                  <a:rPr lang="de-DE" dirty="0"/>
                  <a:t> Datensatzes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= Größe des Datensatzes unseres Tools</a:t>
                </a: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F85237B-B366-4954-AFB2-EBA80A45F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57" t="-9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50CC4E-ADCB-4708-B741-5317462F0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7A76C3D-4322-4965-8C19-4BCC4358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</p:spTree>
    <p:extLst>
      <p:ext uri="{BB962C8B-B14F-4D97-AF65-F5344CB8AC3E}">
        <p14:creationId xmlns:p14="http://schemas.microsoft.com/office/powerpoint/2010/main" val="2105648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A26C74B-65F2-42F7-B98C-1D5E93473F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52AA3D-B300-420C-BAA3-F87EFB0D9E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E08C7E-8070-4511-8A1E-DDE3D659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6491CF7-7620-438B-BBB5-1E5FC57C5A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168420"/>
              </p:ext>
            </p:extLst>
          </p:nvPr>
        </p:nvGraphicFramePr>
        <p:xfrm>
          <a:off x="377825" y="1412776"/>
          <a:ext cx="83534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2171424835"/>
                    </a:ext>
                  </a:extLst>
                </a:gridCol>
                <a:gridCol w="1217761">
                  <a:extLst>
                    <a:ext uri="{9D8B030D-6E8A-4147-A177-3AD203B41FA5}">
                      <a16:colId xmlns:a16="http://schemas.microsoft.com/office/drawing/2014/main" val="4477860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5999176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86711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51523310"/>
                    </a:ext>
                  </a:extLst>
                </a:gridCol>
                <a:gridCol w="1927005">
                  <a:extLst>
                    <a:ext uri="{9D8B030D-6E8A-4147-A177-3AD203B41FA5}">
                      <a16:colId xmlns:a16="http://schemas.microsoft.com/office/drawing/2014/main" val="39251899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Datengrößen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P-Wert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Entscheidungs-wert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18687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Netem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Wir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GEMODEL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42878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42031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0,059245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2,2e-16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42339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42031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Simple Gilbert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41767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41857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7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38481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38275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Gilbert-Elliot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66286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65545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Markov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81532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81793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5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0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25907DF-7D59-4808-AB31-12745F21C1E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Pattern zählen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0|0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010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den>
                    </m:f>
                  </m:oMath>
                </a14:m>
                <a:endParaRPr lang="de-DE" b="0" dirty="0"/>
              </a:p>
              <a:p>
                <a:endParaRPr lang="de-DE" b="0" dirty="0"/>
              </a:p>
              <a:p>
                <a:pPr marL="0" indent="0">
                  <a:buNone/>
                </a:pPr>
                <a:r>
                  <a:rPr lang="de-DE" dirty="0"/>
                  <a:t>Parameter berechnen</a:t>
                </a:r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𝑎𝑟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25907DF-7D59-4808-AB31-12745F21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30" t="-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F789E4-F554-4101-90E2-79FB8A2E27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Erklärung – Gilberts Methode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8871E8-0942-4370-9815-3741C31E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Gilbert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7408CE-B38A-4430-96E4-051DD561E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98" y="1548000"/>
            <a:ext cx="3997302" cy="2174305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A5E34B8-B0B0-4A07-AD8C-D0B6C3F997DD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C346180-6A9C-47F4-BE52-B6C9A80954DB}"/>
              </a:ext>
            </a:extLst>
          </p:cNvPr>
          <p:cNvCxnSpPr>
            <a:cxnSpLocks/>
          </p:cNvCxnSpPr>
          <p:nvPr/>
        </p:nvCxnSpPr>
        <p:spPr>
          <a:xfrm>
            <a:off x="467544" y="3978000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83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491D8-3F8F-4266-B90D-2C5C8397C6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Erklärung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50710C2-C659-4B2D-AA9C-86DE569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Gilbert-Elliot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E318253-1358-420E-A3EB-DFBA0A5A2D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 </a:t>
            </a:r>
            <a:r>
              <a:rPr lang="de-DE" dirty="0" err="1"/>
              <a:t>gMin</a:t>
            </a:r>
            <a:r>
              <a:rPr lang="de-DE" dirty="0"/>
              <a:t> = 4</a:t>
            </a:r>
          </a:p>
          <a:p>
            <a:pPr marL="0" indent="0">
              <a:buNone/>
            </a:pPr>
            <a:r>
              <a:rPr lang="de-DE" dirty="0"/>
              <a:t>0011110101111100001</a:t>
            </a:r>
          </a:p>
          <a:p>
            <a:pPr marL="0" indent="0">
              <a:buNone/>
            </a:pPr>
            <a:endParaRPr lang="de-DE" sz="100" dirty="0"/>
          </a:p>
          <a:p>
            <a:pPr marL="0" indent="0">
              <a:buNone/>
            </a:pPr>
            <a:r>
              <a:rPr lang="de-DE" dirty="0"/>
              <a:t> B   G    B     G      B</a:t>
            </a:r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11D3CBF4-ABEF-4138-A4A7-73A5263BA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93" y="1548000"/>
            <a:ext cx="4401684" cy="2241040"/>
          </a:xfrm>
          <a:prstGeom prst="rect">
            <a:avLst/>
          </a:prstGeom>
        </p:spPr>
      </p:pic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1AFCE48F-307D-4259-A23B-316287C07CEF}"/>
              </a:ext>
            </a:extLst>
          </p:cNvPr>
          <p:cNvSpPr/>
          <p:nvPr/>
        </p:nvSpPr>
        <p:spPr>
          <a:xfrm rot="16200000">
            <a:off x="492222" y="2157533"/>
            <a:ext cx="216024" cy="310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F3649287-66E4-4658-9656-D7DBB25845AC}"/>
              </a:ext>
            </a:extLst>
          </p:cNvPr>
          <p:cNvSpPr/>
          <p:nvPr/>
        </p:nvSpPr>
        <p:spPr>
          <a:xfrm rot="16200000">
            <a:off x="903471" y="2064725"/>
            <a:ext cx="216024" cy="496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7CE4D35A-831B-4FD9-A60E-CC4011556263}"/>
              </a:ext>
            </a:extLst>
          </p:cNvPr>
          <p:cNvSpPr/>
          <p:nvPr/>
        </p:nvSpPr>
        <p:spPr>
          <a:xfrm rot="16200000">
            <a:off x="1364767" y="2093974"/>
            <a:ext cx="216026" cy="437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8BD493A4-8B6E-4161-A540-66A40C9268D6}"/>
              </a:ext>
            </a:extLst>
          </p:cNvPr>
          <p:cNvSpPr/>
          <p:nvPr/>
        </p:nvSpPr>
        <p:spPr>
          <a:xfrm rot="16200000">
            <a:off x="1911584" y="1992718"/>
            <a:ext cx="216023" cy="640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6128CF1F-942F-4FEB-B80C-0B49FF995097}"/>
              </a:ext>
            </a:extLst>
          </p:cNvPr>
          <p:cNvSpPr/>
          <p:nvPr/>
        </p:nvSpPr>
        <p:spPr>
          <a:xfrm rot="16200000">
            <a:off x="2551903" y="1992717"/>
            <a:ext cx="216023" cy="6403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15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A06D9-4935-440B-84DE-F7502AB8F6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FE695EE-746C-4FF4-88E5-60C74570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Markov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5CB7856-4B86-445F-9DA8-79F7E504B2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1: Paketempfang in „Gap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2: Paketempfang in „Burst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3: Paketverlust in „Burst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4: Paketverlust in „Gap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67F7240-2304-45F8-90DC-2FB93EE3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76" y="1548000"/>
            <a:ext cx="4474012" cy="29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865708-5D49-B94E-AA86-D296F8D17B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DE4F6EB-181F-AC48-B78D-4C70A5F1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Netem</a:t>
            </a:r>
            <a:r>
              <a:rPr lang="de-DE" dirty="0"/>
              <a:t> Validierung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67E5FB3-C72E-EA4B-AAB2-1F61CC9718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" y="1816252"/>
            <a:ext cx="8353425" cy="1704955"/>
          </a:xfrm>
        </p:spPr>
      </p:pic>
    </p:spTree>
    <p:extLst>
      <p:ext uri="{BB962C8B-B14F-4D97-AF65-F5344CB8AC3E}">
        <p14:creationId xmlns:p14="http://schemas.microsoft.com/office/powerpoint/2010/main" val="2231148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028B87F-FBC2-6C48-AF19-D369B29FA2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" y="1340768"/>
            <a:ext cx="4512221" cy="3594481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1A7705-2E98-774D-95B8-668EA7A86B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99D417E-BB07-2B4D-A9EC-C9545852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Netem</a:t>
            </a:r>
            <a:r>
              <a:rPr lang="de-DE" dirty="0"/>
              <a:t> Validierung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AA9380-69ED-8B4E-ACF3-3C3A664BC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" y="5184748"/>
            <a:ext cx="8485703" cy="7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C9A62-EB39-4758-A100-08AA4FA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1 | </a:t>
            </a:r>
            <a:r>
              <a:rPr lang="de-DE" dirty="0" err="1"/>
              <a:t>TraceGenerator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6F27E4-144D-4DB3-8C29-9D8697D422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Paketverlustmodelle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Bernoulli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Simple 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Gilbert-Elliot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4-State-Markov</a:t>
            </a:r>
          </a:p>
          <a:p>
            <a:endParaRPr lang="de-DE" dirty="0"/>
          </a:p>
          <a:p>
            <a:r>
              <a:rPr lang="de-DE" dirty="0"/>
              <a:t>Weitere Zielsetzungen</a:t>
            </a:r>
          </a:p>
          <a:p>
            <a:endParaRPr lang="de-DE" sz="18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Spezifische Zielsetzung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B4C4FFD-2896-4D70-96EC-0A041D4DBCDB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B86637A-50B2-4ACE-B24A-7F1B0BEEA11D}"/>
              </a:ext>
            </a:extLst>
          </p:cNvPr>
          <p:cNvCxnSpPr>
            <a:cxnSpLocks/>
          </p:cNvCxnSpPr>
          <p:nvPr/>
        </p:nvCxnSpPr>
        <p:spPr>
          <a:xfrm>
            <a:off x="467544" y="414908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7F515B2-AA98-4FD2-8DAA-BCA824EF6D08}"/>
              </a:ext>
            </a:extLst>
          </p:cNvPr>
          <p:cNvSpPr/>
          <p:nvPr/>
        </p:nvSpPr>
        <p:spPr>
          <a:xfrm>
            <a:off x="412574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Reproduzierbarkeit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Gleichverteilte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Reproduzierbare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solidFill>
                  <a:srgbClr val="5F5F5F"/>
                </a:solidFill>
              </a:rPr>
              <a:t>Seedübergabe</a:t>
            </a:r>
            <a:r>
              <a:rPr lang="de-DE" sz="1600" dirty="0">
                <a:solidFill>
                  <a:srgbClr val="5F5F5F"/>
                </a:solidFill>
              </a:rPr>
              <a:t> per Parameter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7E1956-D05A-4024-A304-2FBE430E6202}"/>
              </a:ext>
            </a:extLst>
          </p:cNvPr>
          <p:cNvSpPr/>
          <p:nvPr/>
        </p:nvSpPr>
        <p:spPr>
          <a:xfrm>
            <a:off x="4131889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Skalierbarkeit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Große Periodenlänge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5FA78D1-9992-42D2-B2EB-BF866D7917FB}"/>
              </a:ext>
            </a:extLst>
          </p:cNvPr>
          <p:cNvSpPr/>
          <p:nvPr/>
        </p:nvSpPr>
        <p:spPr>
          <a:xfrm>
            <a:off x="611560" y="5445224"/>
            <a:ext cx="673174" cy="279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C42ED1F-86FF-476B-B177-FCD8EDBC9603}"/>
              </a:ext>
            </a:extLst>
          </p:cNvPr>
          <p:cNvSpPr/>
          <p:nvPr/>
        </p:nvSpPr>
        <p:spPr>
          <a:xfrm>
            <a:off x="1360514" y="5330391"/>
            <a:ext cx="3283494" cy="485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852339"/>
                </a:solidFill>
              </a:rPr>
              <a:t>Mersenne</a:t>
            </a:r>
            <a:r>
              <a:rPr lang="de-DE" b="1" dirty="0">
                <a:solidFill>
                  <a:srgbClr val="852339"/>
                </a:solidFill>
              </a:rPr>
              <a:t>-Twister-Generator</a:t>
            </a:r>
          </a:p>
        </p:txBody>
      </p:sp>
    </p:spTree>
    <p:extLst>
      <p:ext uri="{BB962C8B-B14F-4D97-AF65-F5344CB8AC3E}">
        <p14:creationId xmlns:p14="http://schemas.microsoft.com/office/powerpoint/2010/main" val="41156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1F85F4-D12A-4EEB-AE84-6818834123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EBBA3E-6D1F-4F8A-B3AC-81DFD9F1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49B8DB9-9975-4836-A25A-1D4323BDA0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5" y="2279096"/>
            <a:ext cx="650296" cy="650296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76E8B02-0F5A-4743-A401-99B93ED2AC75}"/>
              </a:ext>
            </a:extLst>
          </p:cNvPr>
          <p:cNvSpPr txBox="1"/>
          <p:nvPr/>
        </p:nvSpPr>
        <p:spPr>
          <a:xfrm>
            <a:off x="226288" y="2843644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Parameter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D5AE52C-36B7-42DE-AEFE-58BF36B5B8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8800"/>
            <a:ext cx="650296" cy="65029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A36F0B0-44B0-4F0A-9538-B007AB8DA688}"/>
              </a:ext>
            </a:extLst>
          </p:cNvPr>
          <p:cNvSpPr txBox="1"/>
          <p:nvPr/>
        </p:nvSpPr>
        <p:spPr>
          <a:xfrm>
            <a:off x="1902651" y="219779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5F5F5F"/>
                </a:solidFill>
              </a:rPr>
              <a:t>Netem</a:t>
            </a:r>
            <a:endParaRPr lang="de-DE" dirty="0">
              <a:solidFill>
                <a:srgbClr val="5F5F5F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F8AF20D-7859-47E1-9255-5F3A2114F88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28800"/>
            <a:ext cx="650296" cy="65029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58C3C86-7C94-4DF2-85CF-FFEDBF3CA54C}"/>
              </a:ext>
            </a:extLst>
          </p:cNvPr>
          <p:cNvSpPr txBox="1"/>
          <p:nvPr/>
        </p:nvSpPr>
        <p:spPr>
          <a:xfrm>
            <a:off x="3491880" y="2197796"/>
            <a:ext cx="6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Ping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C4B7762-C765-43D1-8234-31A79B3802E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26" y="1628800"/>
            <a:ext cx="650296" cy="650296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5BF40-BE5C-4E14-8085-8EE2470E46AD}"/>
              </a:ext>
            </a:extLst>
          </p:cNvPr>
          <p:cNvSpPr txBox="1"/>
          <p:nvPr/>
        </p:nvSpPr>
        <p:spPr>
          <a:xfrm>
            <a:off x="4966967" y="219779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Log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72D6007-4B21-4570-94BC-A75C155DFA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2" y="1628800"/>
            <a:ext cx="650296" cy="65029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442C92EF-2B28-497F-AA96-A746583567CD}"/>
              </a:ext>
            </a:extLst>
          </p:cNvPr>
          <p:cNvSpPr txBox="1"/>
          <p:nvPr/>
        </p:nvSpPr>
        <p:spPr>
          <a:xfrm>
            <a:off x="6330711" y="2197796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Trace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4F80897-BC5C-4FD9-84C0-F14447E773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44000"/>
            <a:ext cx="650296" cy="650296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5B278A79-8701-4EE4-8216-2F732E0E3ABE}"/>
              </a:ext>
            </a:extLst>
          </p:cNvPr>
          <p:cNvSpPr txBox="1"/>
          <p:nvPr/>
        </p:nvSpPr>
        <p:spPr>
          <a:xfrm>
            <a:off x="1719107" y="34011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Generator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41DFA58C-CCAE-4BE3-9930-3128677701B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43644"/>
            <a:ext cx="650296" cy="65029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4E05330B-6274-4924-829C-07C0D2E340F6}"/>
              </a:ext>
            </a:extLst>
          </p:cNvPr>
          <p:cNvSpPr txBox="1"/>
          <p:nvPr/>
        </p:nvSpPr>
        <p:spPr>
          <a:xfrm>
            <a:off x="3423816" y="3401124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Trace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D4FF43B-34A4-46B2-8E09-DA381A2631C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2" y="2839196"/>
            <a:ext cx="650296" cy="650296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D91C2819-14EE-49A3-9B74-3E932580C111}"/>
              </a:ext>
            </a:extLst>
          </p:cNvPr>
          <p:cNvSpPr txBox="1"/>
          <p:nvPr/>
        </p:nvSpPr>
        <p:spPr>
          <a:xfrm>
            <a:off x="5148064" y="3396676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Validierungstool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0EE475AC-6C82-409F-B939-DF2228CA61D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408" y="2844593"/>
            <a:ext cx="650296" cy="65029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63FAC0D-268B-4A2B-8618-C38856433345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417" y="2782830"/>
            <a:ext cx="325148" cy="325148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B2A80469-81E7-4DAD-AE7F-10EAD123DC6B}"/>
              </a:ext>
            </a:extLst>
          </p:cNvPr>
          <p:cNvSpPr txBox="1"/>
          <p:nvPr/>
        </p:nvSpPr>
        <p:spPr>
          <a:xfrm>
            <a:off x="7380312" y="3396676"/>
            <a:ext cx="14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Kolmogorov-</a:t>
            </a:r>
          </a:p>
          <a:p>
            <a:r>
              <a:rPr lang="de-DE" dirty="0">
                <a:solidFill>
                  <a:srgbClr val="5F5F5F"/>
                </a:solidFill>
              </a:rPr>
              <a:t>Smirnov Test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CF4F3C85-CFB8-4258-B9F4-A24102EBAC3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1182571" y="1953948"/>
            <a:ext cx="797141" cy="65029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9FC908A-5524-437C-8348-96DC6AA32318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1182571" y="2604244"/>
            <a:ext cx="797141" cy="56490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25214D7-7C1C-404B-A28F-79883E3F3B9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2630008" y="1953948"/>
            <a:ext cx="8618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FAEB258-AA82-46E5-9939-B86180756520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4142176" y="1953948"/>
            <a:ext cx="8596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B9345AC-880E-4068-8A5B-7710722DB148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5652122" y="1953948"/>
            <a:ext cx="7200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F2F2EB6E-63E9-44CC-B650-FDAA5D0719E6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2630008" y="3168792"/>
            <a:ext cx="861872" cy="35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F8E0718-3995-4824-9114-378358C83DC2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 flipV="1">
            <a:off x="4142176" y="3164344"/>
            <a:ext cx="1509946" cy="44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47ED36AE-F229-4868-8536-D7DC96FB76F9}"/>
              </a:ext>
            </a:extLst>
          </p:cNvPr>
          <p:cNvSpPr txBox="1">
            <a:spLocks/>
          </p:cNvSpPr>
          <p:nvPr/>
        </p:nvSpPr>
        <p:spPr>
          <a:xfrm>
            <a:off x="378000" y="3489492"/>
            <a:ext cx="8353425" cy="281982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2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806450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de-DE" dirty="0"/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Validierungstool</a:t>
            </a:r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Input: 		0000001111100000001111111</a:t>
            </a:r>
          </a:p>
          <a:p>
            <a:pPr marL="0" indent="0">
              <a:buFont typeface="Wingdings" pitchFamily="2" charset="2"/>
              <a:buNone/>
            </a:pPr>
            <a:endParaRPr lang="de-DE" sz="100" dirty="0"/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Output:   	   -6        5        -7          7</a:t>
            </a:r>
          </a:p>
          <a:p>
            <a:pPr marL="0" indent="0">
              <a:buFont typeface="Wingdings" pitchFamily="2" charset="2"/>
              <a:buNone/>
            </a:pPr>
            <a:endParaRPr lang="de-DE" sz="500" dirty="0"/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R:                  		     ECDF</a:t>
            </a:r>
          </a:p>
          <a:p>
            <a:pPr marL="0" indent="0">
              <a:buFont typeface="Wingdings" pitchFamily="2" charset="2"/>
              <a:buNone/>
            </a:pPr>
            <a:endParaRPr lang="de-DE" dirty="0"/>
          </a:p>
          <a:p>
            <a:pPr marL="0" indent="0">
              <a:buFont typeface="Wingdings" pitchFamily="2" charset="2"/>
              <a:buNone/>
            </a:pP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94FCFBB-7B78-431B-8B57-FEAD4056D683}"/>
              </a:ext>
            </a:extLst>
          </p:cNvPr>
          <p:cNvGrpSpPr/>
          <p:nvPr/>
        </p:nvGrpSpPr>
        <p:grpSpPr>
          <a:xfrm>
            <a:off x="2304000" y="4592367"/>
            <a:ext cx="3312368" cy="708841"/>
            <a:chOff x="2339752" y="4592367"/>
            <a:chExt cx="3312368" cy="708841"/>
          </a:xfrm>
        </p:grpSpPr>
        <p:sp>
          <p:nvSpPr>
            <p:cNvPr id="61" name="Geschweifte Klammer links 60">
              <a:extLst>
                <a:ext uri="{FF2B5EF4-FFF2-40B4-BE49-F238E27FC236}">
                  <a16:creationId xmlns:a16="http://schemas.microsoft.com/office/drawing/2014/main" id="{B701AF09-9E34-4242-965B-406FBC84373E}"/>
                </a:ext>
              </a:extLst>
            </p:cNvPr>
            <p:cNvSpPr/>
            <p:nvPr/>
          </p:nvSpPr>
          <p:spPr>
            <a:xfrm rot="16200000">
              <a:off x="2627784" y="4304335"/>
              <a:ext cx="216024" cy="7920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Geschweifte Klammer links 61">
              <a:extLst>
                <a:ext uri="{FF2B5EF4-FFF2-40B4-BE49-F238E27FC236}">
                  <a16:creationId xmlns:a16="http://schemas.microsoft.com/office/drawing/2014/main" id="{F3CEAF78-C865-416F-AF3C-BD5E519BB757}"/>
                </a:ext>
              </a:extLst>
            </p:cNvPr>
            <p:cNvSpPr/>
            <p:nvPr/>
          </p:nvSpPr>
          <p:spPr>
            <a:xfrm rot="16200000">
              <a:off x="3349142" y="4377622"/>
              <a:ext cx="213467" cy="6480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Geschweifte Klammer links 62">
              <a:extLst>
                <a:ext uri="{FF2B5EF4-FFF2-40B4-BE49-F238E27FC236}">
                  <a16:creationId xmlns:a16="http://schemas.microsoft.com/office/drawing/2014/main" id="{768CB2BC-A54B-4AEA-A0F0-368DF73F6814}"/>
                </a:ext>
              </a:extLst>
            </p:cNvPr>
            <p:cNvSpPr/>
            <p:nvPr/>
          </p:nvSpPr>
          <p:spPr>
            <a:xfrm rot="16200000">
              <a:off x="4159712" y="4216191"/>
              <a:ext cx="212400" cy="9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Geschweifte Klammer links 63">
              <a:extLst>
                <a:ext uri="{FF2B5EF4-FFF2-40B4-BE49-F238E27FC236}">
                  <a16:creationId xmlns:a16="http://schemas.microsoft.com/office/drawing/2014/main" id="{2AA1AB46-F95D-4441-9EBB-94737B479912}"/>
                </a:ext>
              </a:extLst>
            </p:cNvPr>
            <p:cNvSpPr/>
            <p:nvPr/>
          </p:nvSpPr>
          <p:spPr>
            <a:xfrm rot="16200000">
              <a:off x="5095816" y="4252087"/>
              <a:ext cx="212400" cy="90020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Geschweifte Klammer links 64">
              <a:extLst>
                <a:ext uri="{FF2B5EF4-FFF2-40B4-BE49-F238E27FC236}">
                  <a16:creationId xmlns:a16="http://schemas.microsoft.com/office/drawing/2014/main" id="{2CDA09F2-AF4E-458C-BE44-9D1CAE26CFFF}"/>
                </a:ext>
              </a:extLst>
            </p:cNvPr>
            <p:cNvSpPr/>
            <p:nvPr/>
          </p:nvSpPr>
          <p:spPr>
            <a:xfrm rot="16200000">
              <a:off x="3777490" y="3786618"/>
              <a:ext cx="292876" cy="27363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2858B0EE-7D3F-43F1-B44C-AB95CB1E9380}"/>
              </a:ext>
            </a:extLst>
          </p:cNvPr>
          <p:cNvCxnSpPr>
            <a:cxnSpLocks/>
          </p:cNvCxnSpPr>
          <p:nvPr/>
        </p:nvCxnSpPr>
        <p:spPr>
          <a:xfrm>
            <a:off x="467544" y="424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B38CE7-C645-42A8-ABAB-272189E494D6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>
            <a:off x="6302418" y="3164344"/>
            <a:ext cx="1453990" cy="53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06B112A3-930C-4096-9480-A3DC3AD14100}"/>
              </a:ext>
            </a:extLst>
          </p:cNvPr>
          <p:cNvCxnSpPr>
            <a:stCxn id="22" idx="3"/>
            <a:endCxn id="30" idx="0"/>
          </p:cNvCxnSpPr>
          <p:nvPr/>
        </p:nvCxnSpPr>
        <p:spPr>
          <a:xfrm flipH="1">
            <a:off x="5977270" y="1953948"/>
            <a:ext cx="1045228" cy="885248"/>
          </a:xfrm>
          <a:prstGeom prst="bentConnector4">
            <a:avLst>
              <a:gd name="adj1" fmla="val -21871"/>
              <a:gd name="adj2" fmla="val 6836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6339824-7CC5-4CEC-AF07-4BBF7CE8BA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20" y="972220"/>
            <a:ext cx="4913560" cy="4913560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</p:spTree>
    <p:extLst>
      <p:ext uri="{BB962C8B-B14F-4D97-AF65-F5344CB8AC3E}">
        <p14:creationId xmlns:p14="http://schemas.microsoft.com/office/powerpoint/2010/main" val="418204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7B55C01-150C-412B-B8A7-287505F6C5A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3962724"/>
              </p:ext>
            </p:extLst>
          </p:nvPr>
        </p:nvGraphicFramePr>
        <p:xfrm>
          <a:off x="377825" y="1412776"/>
          <a:ext cx="83534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2171424835"/>
                    </a:ext>
                  </a:extLst>
                </a:gridCol>
                <a:gridCol w="1217761">
                  <a:extLst>
                    <a:ext uri="{9D8B030D-6E8A-4147-A177-3AD203B41FA5}">
                      <a16:colId xmlns:a16="http://schemas.microsoft.com/office/drawing/2014/main" val="4477860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5999176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86711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51523310"/>
                    </a:ext>
                  </a:extLst>
                </a:gridCol>
                <a:gridCol w="1927005">
                  <a:extLst>
                    <a:ext uri="{9D8B030D-6E8A-4147-A177-3AD203B41FA5}">
                      <a16:colId xmlns:a16="http://schemas.microsoft.com/office/drawing/2014/main" val="39251899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Paketverlust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P-Wert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Entscheidungs-wert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18687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Netem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Wir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GEMODEL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10,723%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11,936%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0,059245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2,2e-16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12,048%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11,936%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Simple Gilbert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12,308%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12,294%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7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11,136%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11,057%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Gilbert-Elliot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23,383%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23,288%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Markov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24,539%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24,623%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56645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7AF0AF-E13F-4919-BF0A-CD1FCE2107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B7B9FC6-1632-4D81-8547-8AB88FBF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7" name="Grafik 6" descr="Warnung">
            <a:extLst>
              <a:ext uri="{FF2B5EF4-FFF2-40B4-BE49-F238E27FC236}">
                <a16:creationId xmlns:a16="http://schemas.microsoft.com/office/drawing/2014/main" id="{840F3546-FA1C-47F6-B4B0-3C1E5FEFD5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9993" y="2160855"/>
            <a:ext cx="604858" cy="604858"/>
          </a:xfrm>
          <a:prstGeom prst="rect">
            <a:avLst/>
          </a:prstGeom>
        </p:spPr>
      </p:pic>
      <p:pic>
        <p:nvPicPr>
          <p:cNvPr id="9" name="Grafik 8" descr="Daumen hoch">
            <a:extLst>
              <a:ext uri="{FF2B5EF4-FFF2-40B4-BE49-F238E27FC236}">
                <a16:creationId xmlns:a16="http://schemas.microsoft.com/office/drawing/2014/main" id="{5119DCC4-4415-406B-ADB1-CEB87C6BCF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2727195"/>
            <a:ext cx="720080" cy="720080"/>
          </a:xfrm>
          <a:prstGeom prst="rect">
            <a:avLst/>
          </a:prstGeom>
        </p:spPr>
      </p:pic>
      <p:pic>
        <p:nvPicPr>
          <p:cNvPr id="10" name="Grafik 9" descr="Daumen hoch">
            <a:extLst>
              <a:ext uri="{FF2B5EF4-FFF2-40B4-BE49-F238E27FC236}">
                <a16:creationId xmlns:a16="http://schemas.microsoft.com/office/drawing/2014/main" id="{A0DFE121-8887-4513-9768-BA4F8FA0C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3385089"/>
            <a:ext cx="720080" cy="720080"/>
          </a:xfrm>
          <a:prstGeom prst="rect">
            <a:avLst/>
          </a:prstGeom>
        </p:spPr>
      </p:pic>
      <p:pic>
        <p:nvPicPr>
          <p:cNvPr id="11" name="Grafik 10" descr="Daumen hoch">
            <a:extLst>
              <a:ext uri="{FF2B5EF4-FFF2-40B4-BE49-F238E27FC236}">
                <a16:creationId xmlns:a16="http://schemas.microsoft.com/office/drawing/2014/main" id="{BA108369-2300-4E3B-BB32-886FEC96E9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4021627"/>
            <a:ext cx="720080" cy="720080"/>
          </a:xfrm>
          <a:prstGeom prst="rect">
            <a:avLst/>
          </a:prstGeom>
        </p:spPr>
      </p:pic>
      <p:pic>
        <p:nvPicPr>
          <p:cNvPr id="12" name="Grafik 11" descr="Daumen hoch">
            <a:extLst>
              <a:ext uri="{FF2B5EF4-FFF2-40B4-BE49-F238E27FC236}">
                <a16:creationId xmlns:a16="http://schemas.microsoft.com/office/drawing/2014/main" id="{00951350-E27C-4A65-9BC8-F44DF9425D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4655427"/>
            <a:ext cx="720080" cy="720080"/>
          </a:xfrm>
          <a:prstGeom prst="rect">
            <a:avLst/>
          </a:prstGeom>
        </p:spPr>
      </p:pic>
      <p:pic>
        <p:nvPicPr>
          <p:cNvPr id="13" name="Grafik 12" descr="Daumen hoch">
            <a:extLst>
              <a:ext uri="{FF2B5EF4-FFF2-40B4-BE49-F238E27FC236}">
                <a16:creationId xmlns:a16="http://schemas.microsoft.com/office/drawing/2014/main" id="{1AADA306-3FBD-41E3-98E8-A0F477BB69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5284185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8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12ACBD6-D36F-4DEC-850E-91CDDD6FB4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Schätzverfahren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98FB80-BA44-4D0C-AB89-D096003D72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Bernoulli, Simple Gilbert</a:t>
            </a:r>
          </a:p>
          <a:p>
            <a:r>
              <a:rPr lang="de-DE" sz="1800" dirty="0"/>
              <a:t>Zustände eindeutig identifizierbar</a:t>
            </a:r>
          </a:p>
          <a:p>
            <a:r>
              <a:rPr lang="de-DE" sz="1800" dirty="0">
                <a:solidFill>
                  <a:srgbClr val="852339"/>
                </a:solidFill>
              </a:rPr>
              <a:t>Zuverlässig</a:t>
            </a:r>
          </a:p>
          <a:p>
            <a:endParaRPr lang="de-DE" sz="1800" dirty="0">
              <a:solidFill>
                <a:srgbClr val="852339"/>
              </a:solidFill>
            </a:endParaRPr>
          </a:p>
          <a:p>
            <a:endParaRPr lang="de-DE" sz="1800" dirty="0">
              <a:solidFill>
                <a:srgbClr val="852339"/>
              </a:solidFill>
            </a:endParaRPr>
          </a:p>
          <a:p>
            <a:endParaRPr lang="de-DE" sz="1800" dirty="0"/>
          </a:p>
          <a:p>
            <a:pPr marL="0" indent="0">
              <a:buNone/>
            </a:pPr>
            <a:r>
              <a:rPr lang="de-DE" dirty="0"/>
              <a:t>Gilbert-Elliot</a:t>
            </a:r>
          </a:p>
          <a:p>
            <a:r>
              <a:rPr lang="de-DE" sz="1800" dirty="0" err="1"/>
              <a:t>Good</a:t>
            </a:r>
            <a:r>
              <a:rPr lang="de-DE" sz="1800" dirty="0"/>
              <a:t>-State Schwellenwert: </a:t>
            </a:r>
            <a:r>
              <a:rPr lang="de-DE" sz="1800" i="1" dirty="0" err="1"/>
              <a:t>gMin</a:t>
            </a:r>
            <a:endParaRPr lang="de-DE" sz="1800" i="1" dirty="0"/>
          </a:p>
          <a:p>
            <a:r>
              <a:rPr lang="de-DE" sz="1800" dirty="0"/>
              <a:t>RFC3611: </a:t>
            </a:r>
            <a:r>
              <a:rPr lang="de-DE" sz="1800" dirty="0" err="1"/>
              <a:t>gMin</a:t>
            </a:r>
            <a:r>
              <a:rPr lang="de-DE" sz="1800" dirty="0"/>
              <a:t>=16</a:t>
            </a:r>
          </a:p>
          <a:p>
            <a:r>
              <a:rPr lang="de-DE" sz="1800" dirty="0"/>
              <a:t>Zustände in Trace definieren</a:t>
            </a:r>
          </a:p>
          <a:p>
            <a:r>
              <a:rPr lang="de-DE" sz="1800" dirty="0">
                <a:solidFill>
                  <a:srgbClr val="852339"/>
                </a:solidFill>
              </a:rPr>
              <a:t>Ergebnis hängt stark von Schwellenwert ab</a:t>
            </a:r>
          </a:p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BD16927-EA60-4485-A9B7-0701F2FF372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Gilbert</a:t>
            </a:r>
          </a:p>
          <a:p>
            <a:r>
              <a:rPr lang="de-DE" sz="1800" dirty="0"/>
              <a:t>Gilberts Methode</a:t>
            </a:r>
          </a:p>
          <a:p>
            <a:r>
              <a:rPr lang="de-DE" sz="1800" dirty="0"/>
              <a:t>Parameter können unmögliche Werte annehmen</a:t>
            </a:r>
          </a:p>
          <a:p>
            <a:r>
              <a:rPr lang="de-DE" sz="1800" dirty="0">
                <a:solidFill>
                  <a:srgbClr val="852339"/>
                </a:solidFill>
              </a:rPr>
              <a:t>Unzuverlässig</a:t>
            </a:r>
          </a:p>
          <a:p>
            <a:endParaRPr lang="de-DE" sz="2300" dirty="0"/>
          </a:p>
          <a:p>
            <a:pPr marL="0" indent="0">
              <a:buNone/>
            </a:pPr>
            <a:r>
              <a:rPr lang="de-DE" dirty="0"/>
              <a:t>4-State-Markov</a:t>
            </a:r>
          </a:p>
          <a:p>
            <a:r>
              <a:rPr lang="de-DE" sz="1800" dirty="0"/>
              <a:t>Zwei Schwellenwerte </a:t>
            </a:r>
            <a:r>
              <a:rPr lang="de-DE" sz="1800" i="1" dirty="0" err="1"/>
              <a:t>gMin</a:t>
            </a:r>
            <a:r>
              <a:rPr lang="de-DE" sz="1800" i="1" dirty="0"/>
              <a:t>, </a:t>
            </a:r>
            <a:r>
              <a:rPr lang="de-DE" sz="1800" i="1" dirty="0" err="1"/>
              <a:t>bMin</a:t>
            </a:r>
            <a:endParaRPr lang="de-DE" sz="1800" i="1" dirty="0"/>
          </a:p>
          <a:p>
            <a:r>
              <a:rPr lang="de-DE" sz="1800" dirty="0"/>
              <a:t>Keine Empfehlungen in der Literatur</a:t>
            </a:r>
          </a:p>
          <a:p>
            <a:r>
              <a:rPr lang="de-DE" sz="1800" dirty="0"/>
              <a:t>Zustände in Trace definieren</a:t>
            </a:r>
          </a:p>
          <a:p>
            <a:r>
              <a:rPr lang="de-DE" sz="1800" dirty="0">
                <a:solidFill>
                  <a:srgbClr val="852339"/>
                </a:solidFill>
              </a:rPr>
              <a:t>Ergebnis hängt stark von Schwellenwerte ab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494CDEF-C5CB-4317-ACF1-D76569C2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0833A0-37C5-4AE6-B11A-793D396F671B}"/>
              </a:ext>
            </a:extLst>
          </p:cNvPr>
          <p:cNvCxnSpPr>
            <a:cxnSpLocks/>
          </p:cNvCxnSpPr>
          <p:nvPr/>
        </p:nvCxnSpPr>
        <p:spPr>
          <a:xfrm>
            <a:off x="467544" y="1916832"/>
            <a:ext cx="40324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841C63F-9DE7-43F8-91EB-DEB074F22DDF}"/>
              </a:ext>
            </a:extLst>
          </p:cNvPr>
          <p:cNvCxnSpPr>
            <a:cxnSpLocks/>
          </p:cNvCxnSpPr>
          <p:nvPr/>
        </p:nvCxnSpPr>
        <p:spPr>
          <a:xfrm>
            <a:off x="4626473" y="1916832"/>
            <a:ext cx="41689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A025E6E-8F2E-4357-AB51-03EA8B786709}"/>
              </a:ext>
            </a:extLst>
          </p:cNvPr>
          <p:cNvCxnSpPr>
            <a:cxnSpLocks/>
          </p:cNvCxnSpPr>
          <p:nvPr/>
        </p:nvCxnSpPr>
        <p:spPr>
          <a:xfrm>
            <a:off x="467544" y="4032000"/>
            <a:ext cx="40324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0FC9DC0-885D-457E-A08F-21BBDFAF24BE}"/>
              </a:ext>
            </a:extLst>
          </p:cNvPr>
          <p:cNvCxnSpPr>
            <a:cxnSpLocks/>
          </p:cNvCxnSpPr>
          <p:nvPr/>
        </p:nvCxnSpPr>
        <p:spPr>
          <a:xfrm>
            <a:off x="4626472" y="4032000"/>
            <a:ext cx="41689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A1C851F-5A70-46E1-BFA8-8B7F3883DCC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80340635"/>
              </p:ext>
            </p:extLst>
          </p:nvPr>
        </p:nvGraphicFramePr>
        <p:xfrm>
          <a:off x="377825" y="1547813"/>
          <a:ext cx="83534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3266236277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3585552870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2944643000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890614876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1193739766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299621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gMin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Verlust [%]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9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7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9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65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1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6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03189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93B718-370F-4B09-83B6-96752F484D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Gilbert-Elliot 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195F47B-5827-4387-854F-681E5E4E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311592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18D4E4B-3521-4E0A-AE22-469AFA55C4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66" y="1547813"/>
            <a:ext cx="7445142" cy="4319587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603E4-0971-4191-98C4-D28EAF1FAF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Gilbert-Elliot 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0D027C-1901-47D0-9440-6FAFFF4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2663221598"/>
      </p:ext>
    </p:extLst>
  </p:cSld>
  <p:clrMapOvr>
    <a:masterClrMapping/>
  </p:clrMapOvr>
</p:sld>
</file>

<file path=ppt/theme/theme1.xml><?xml version="1.0" encoding="utf-8"?>
<a:theme xmlns:a="http://schemas.openxmlformats.org/drawingml/2006/main" name="ERCIS Presentation Template_Deutsch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Präsentation_Digitale_Fabrik</Template>
  <TotalTime>0</TotalTime>
  <Words>699</Words>
  <Application>Microsoft Macintosh PowerPoint</Application>
  <PresentationFormat>Bildschirmpräsentation (4:3)</PresentationFormat>
  <Paragraphs>335</Paragraphs>
  <Slides>29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Trebuchet MS</vt:lpstr>
      <vt:lpstr>Wingdings</vt:lpstr>
      <vt:lpstr>ERCIS Presentation Template_Deutsch</vt:lpstr>
      <vt:lpstr>Präsentation des Prototyps</vt:lpstr>
      <vt:lpstr>PowerPoint-Präsentation</vt:lpstr>
      <vt:lpstr>Tool 1 | TraceGenerator</vt:lpstr>
      <vt:lpstr>Modell-Validierung</vt:lpstr>
      <vt:lpstr>Modell-Validierung</vt:lpstr>
      <vt:lpstr>Modell-Validierung</vt:lpstr>
      <vt:lpstr>Parameterschätzung aus Traces</vt:lpstr>
      <vt:lpstr>Parameterschätzung aus Traces</vt:lpstr>
      <vt:lpstr>Parameterschätzung aus Traces</vt:lpstr>
      <vt:lpstr>Ausblick</vt:lpstr>
      <vt:lpstr>PowerPoint-Präsentation</vt:lpstr>
      <vt:lpstr>Tool 2 |  Modifiziertes Netem</vt:lpstr>
      <vt:lpstr>Herausforderung</vt:lpstr>
      <vt:lpstr>Herausforderung</vt:lpstr>
      <vt:lpstr>Modifizierungen</vt:lpstr>
      <vt:lpstr>Ausblick</vt:lpstr>
      <vt:lpstr>ANHANG</vt:lpstr>
      <vt:lpstr>Zufallsgenerator</vt:lpstr>
      <vt:lpstr>Modell-Validierung</vt:lpstr>
      <vt:lpstr>Modell-Validierung</vt:lpstr>
      <vt:lpstr>Modell-Validierung</vt:lpstr>
      <vt:lpstr>Modell-Validierung</vt:lpstr>
      <vt:lpstr>Kolmogorov-Smirnov Test</vt:lpstr>
      <vt:lpstr>Kolmogorov-Smirnov Test</vt:lpstr>
      <vt:lpstr>Parameterschätzung Gilbert</vt:lpstr>
      <vt:lpstr>Parameterschätzung Gilbert-Elliot</vt:lpstr>
      <vt:lpstr>Parameterschätzung Markov</vt:lpstr>
      <vt:lpstr>Netem Validierung</vt:lpstr>
      <vt:lpstr>Netem Validierung</vt:lpstr>
    </vt:vector>
  </TitlesOfParts>
  <Manager>armin.stein@ercis.uni-muenster.de</Manager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Laniewski1</dc:creator>
  <cp:lastModifiedBy>Dominic Laniewski</cp:lastModifiedBy>
  <cp:revision>306</cp:revision>
  <cp:lastPrinted>2018-07-04T14:45:06Z</cp:lastPrinted>
  <dcterms:created xsi:type="dcterms:W3CDTF">2016-07-05T07:33:29Z</dcterms:created>
  <dcterms:modified xsi:type="dcterms:W3CDTF">2018-07-06T07:47:11Z</dcterms:modified>
</cp:coreProperties>
</file>