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0" r:id="rId4"/>
    <p:sldId id="268" r:id="rId5"/>
    <p:sldId id="276" r:id="rId6"/>
    <p:sldId id="286" r:id="rId7"/>
    <p:sldId id="287" r:id="rId8"/>
    <p:sldId id="288" r:id="rId9"/>
    <p:sldId id="269" r:id="rId10"/>
    <p:sldId id="278" r:id="rId11"/>
    <p:sldId id="273" r:id="rId12"/>
    <p:sldId id="277" r:id="rId13"/>
    <p:sldId id="274" r:id="rId14"/>
    <p:sldId id="275" r:id="rId15"/>
    <p:sldId id="271" r:id="rId16"/>
    <p:sldId id="272" r:id="rId17"/>
    <p:sldId id="262" r:id="rId18"/>
    <p:sldId id="263" r:id="rId19"/>
    <p:sldId id="264" r:id="rId20"/>
    <p:sldId id="265" r:id="rId21"/>
    <p:sldId id="266" r:id="rId22"/>
    <p:sldId id="267" r:id="rId23"/>
    <p:sldId id="279" r:id="rId24"/>
    <p:sldId id="261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79559" autoAdjust="0"/>
  </p:normalViewPr>
  <p:slideViewPr>
    <p:cSldViewPr>
      <p:cViewPr varScale="1">
        <p:scale>
          <a:sx n="92" d="100"/>
          <a:sy n="92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02.07.2018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02.07.2018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7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4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6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1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5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41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41F85F4-D12A-4EEB-AE84-6818834123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5EEBBA3E-6D1F-4F8A-B3AC-81DFD9F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049B8DB9-9975-4836-A25A-1D4323BDA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" y="2279096"/>
            <a:ext cx="650296" cy="650296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076E8B02-0F5A-4743-A401-99B93ED2AC75}"/>
              </a:ext>
            </a:extLst>
          </p:cNvPr>
          <p:cNvSpPr txBox="1"/>
          <p:nvPr/>
        </p:nvSpPr>
        <p:spPr>
          <a:xfrm>
            <a:off x="226288" y="284364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7D5AE52C-36B7-42DE-AEFE-58BF36B5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650296" cy="65029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EA36F0B0-44B0-4F0A-9538-B007AB8DA688}"/>
              </a:ext>
            </a:extLst>
          </p:cNvPr>
          <p:cNvSpPr txBox="1"/>
          <p:nvPr/>
        </p:nvSpPr>
        <p:spPr>
          <a:xfrm>
            <a:off x="1902651" y="21977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Netem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2F8AF20D-7859-47E1-9255-5F3A2114F8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650296" cy="65029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058C3C86-7C94-4DF2-85CF-FFEDBF3CA54C}"/>
              </a:ext>
            </a:extLst>
          </p:cNvPr>
          <p:cNvSpPr txBox="1"/>
          <p:nvPr/>
        </p:nvSpPr>
        <p:spPr>
          <a:xfrm>
            <a:off x="3491880" y="219779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CC4B7762-C765-43D1-8234-31A79B3802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26" y="1628800"/>
            <a:ext cx="650296" cy="65029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80B5BF40-BE5C-4E14-8085-8EE2470E46AD}"/>
              </a:ext>
            </a:extLst>
          </p:cNvPr>
          <p:cNvSpPr txBox="1"/>
          <p:nvPr/>
        </p:nvSpPr>
        <p:spPr>
          <a:xfrm>
            <a:off x="4966967" y="21977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xmlns="" id="{072D6007-4B21-4570-94BC-A75C155DFA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1628800"/>
            <a:ext cx="650296" cy="650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442C92EF-2B28-497F-AA96-A746583567CD}"/>
              </a:ext>
            </a:extLst>
          </p:cNvPr>
          <p:cNvSpPr txBox="1"/>
          <p:nvPr/>
        </p:nvSpPr>
        <p:spPr>
          <a:xfrm>
            <a:off x="6330711" y="2197796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Trace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xmlns="" id="{34F80897-BC5C-4FD9-84C0-F14447E773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44000"/>
            <a:ext cx="650296" cy="65029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5B278A79-8701-4EE4-8216-2F732E0E3ABE}"/>
              </a:ext>
            </a:extLst>
          </p:cNvPr>
          <p:cNvSpPr txBox="1"/>
          <p:nvPr/>
        </p:nvSpPr>
        <p:spPr>
          <a:xfrm>
            <a:off x="1719107" y="34011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Generator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41DFA58C-CCAE-4BE3-9930-3128677701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43644"/>
            <a:ext cx="650296" cy="65029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4E05330B-6274-4924-829C-07C0D2E340F6}"/>
              </a:ext>
            </a:extLst>
          </p:cNvPr>
          <p:cNvSpPr txBox="1"/>
          <p:nvPr/>
        </p:nvSpPr>
        <p:spPr>
          <a:xfrm>
            <a:off x="3423816" y="340112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Trace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xmlns="" id="{7D4FF43B-34A4-46B2-8E09-DA381A2631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2843644"/>
            <a:ext cx="650296" cy="650296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D91C2819-14EE-49A3-9B74-3E932580C111}"/>
              </a:ext>
            </a:extLst>
          </p:cNvPr>
          <p:cNvSpPr txBox="1"/>
          <p:nvPr/>
        </p:nvSpPr>
        <p:spPr>
          <a:xfrm>
            <a:off x="5868144" y="3401124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Validierungstool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xmlns="" id="{0EE475AC-6C82-409F-B939-DF2228CA6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49" y="2274666"/>
            <a:ext cx="650296" cy="65029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xmlns="" id="{163FAC0D-268B-4A2B-8618-C38856433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2274666"/>
            <a:ext cx="325148" cy="32514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B2A80469-81E7-4DAD-AE7F-10EAD123DC6B}"/>
              </a:ext>
            </a:extLst>
          </p:cNvPr>
          <p:cNvSpPr txBox="1"/>
          <p:nvPr/>
        </p:nvSpPr>
        <p:spPr>
          <a:xfrm>
            <a:off x="7453436" y="2860575"/>
            <a:ext cx="14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Kolmogorov-</a:t>
            </a:r>
          </a:p>
          <a:p>
            <a:r>
              <a:rPr lang="de-DE" dirty="0"/>
              <a:t>Smirnov Test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xmlns="" id="{CF4F3C85-CFB8-4258-B9F4-A24102EBAC3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1182571" y="1953948"/>
            <a:ext cx="797141" cy="65029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xmlns="" id="{C9FC908A-5524-437C-8348-96DC6AA3231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182571" y="2604244"/>
            <a:ext cx="797141" cy="56490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325214D7-7C1C-404B-A28F-79883E3F3B9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630008" y="1953948"/>
            <a:ext cx="8618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xmlns="" id="{CFAEB258-AA82-46E5-9939-B8618075652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142176" y="1953948"/>
            <a:ext cx="859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xmlns="" id="{9B9345AC-880E-4068-8A5B-7710722DB14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652122" y="1953948"/>
            <a:ext cx="720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xmlns="" id="{511BE8F9-14BC-4F23-BB65-52309440A130}"/>
              </a:ext>
            </a:extLst>
          </p:cNvPr>
          <p:cNvCxnSpPr>
            <a:stCxn id="22" idx="3"/>
            <a:endCxn id="33" idx="1"/>
          </p:cNvCxnSpPr>
          <p:nvPr/>
        </p:nvCxnSpPr>
        <p:spPr>
          <a:xfrm>
            <a:off x="7022498" y="1953948"/>
            <a:ext cx="776051" cy="64586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xmlns="" id="{141A9E80-3FA4-4A04-95AD-0696ECA18008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7022498" y="2599814"/>
            <a:ext cx="776051" cy="5689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xmlns="" id="{F2F2EB6E-63E9-44CC-B650-FDAA5D0719E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630008" y="3168792"/>
            <a:ext cx="861872" cy="3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4F8E0718-3995-4824-9114-378358C83DC2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4142176" y="3168792"/>
            <a:ext cx="22300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xmlns="" id="{47ED36AE-F229-4868-8536-D7DC96FB76F9}"/>
              </a:ext>
            </a:extLst>
          </p:cNvPr>
          <p:cNvSpPr txBox="1">
            <a:spLocks/>
          </p:cNvSpPr>
          <p:nvPr/>
        </p:nvSpPr>
        <p:spPr>
          <a:xfrm>
            <a:off x="378000" y="3504844"/>
            <a:ext cx="8353425" cy="2804476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/>
          </a:p>
          <a:p>
            <a:pPr marL="0" indent="0">
              <a:buFont typeface="Wingdings" pitchFamily="2" charset="2"/>
              <a:buNone/>
            </a:pPr>
            <a:r>
              <a:rPr lang="de-DE"/>
              <a:t>Validierungstool</a:t>
            </a:r>
          </a:p>
          <a:p>
            <a:pPr marL="0" indent="0">
              <a:buFont typeface="Wingdings" pitchFamily="2" charset="2"/>
              <a:buNone/>
            </a:pPr>
            <a:r>
              <a:rPr lang="de-DE"/>
              <a:t>Input: 		0000001111100000001111111</a:t>
            </a:r>
          </a:p>
          <a:p>
            <a:pPr marL="0" indent="0">
              <a:buFont typeface="Wingdings" pitchFamily="2" charset="2"/>
              <a:buNone/>
            </a:pPr>
            <a:endParaRPr lang="de-DE" sz="100"/>
          </a:p>
          <a:p>
            <a:pPr marL="0" indent="0">
              <a:buFont typeface="Wingdings" pitchFamily="2" charset="2"/>
              <a:buNone/>
            </a:pPr>
            <a:r>
              <a:rPr lang="de-DE"/>
              <a:t>Output:   	   -6        5        -7          7</a:t>
            </a:r>
          </a:p>
          <a:p>
            <a:pPr marL="0" indent="0">
              <a:buFont typeface="Wingdings" pitchFamily="2" charset="2"/>
              <a:buNone/>
            </a:pPr>
            <a:endParaRPr lang="de-DE" sz="500"/>
          </a:p>
          <a:p>
            <a:pPr marL="0" indent="0">
              <a:buFont typeface="Wingdings" pitchFamily="2" charset="2"/>
              <a:buNone/>
            </a:pPr>
            <a:r>
              <a:rPr lang="de-DE"/>
              <a:t>R:                  		     ECDF</a:t>
            </a:r>
          </a:p>
          <a:p>
            <a:pPr marL="0" indent="0">
              <a:buFont typeface="Wingdings" pitchFamily="2" charset="2"/>
              <a:buNone/>
            </a:pPr>
            <a:endParaRPr lang="de-DE"/>
          </a:p>
          <a:p>
            <a:pPr marL="0" indent="0">
              <a:buFont typeface="Wingdings" pitchFamily="2" charset="2"/>
              <a:buNone/>
            </a:pPr>
            <a:endParaRPr lang="de-DE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xmlns="" id="{594FCFBB-7B78-431B-8B57-FEAD4056D683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61" name="Geschweifte Klammer links 60">
              <a:extLst>
                <a:ext uri="{FF2B5EF4-FFF2-40B4-BE49-F238E27FC236}">
                  <a16:creationId xmlns:a16="http://schemas.microsoft.com/office/drawing/2014/main" xmlns="" id="{B701AF09-9E34-4242-965B-406FBC84373E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Geschweifte Klammer links 61">
              <a:extLst>
                <a:ext uri="{FF2B5EF4-FFF2-40B4-BE49-F238E27FC236}">
                  <a16:creationId xmlns:a16="http://schemas.microsoft.com/office/drawing/2014/main" xmlns="" id="{F3CEAF78-C865-416F-AF3C-BD5E519BB757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eschweifte Klammer links 62">
              <a:extLst>
                <a:ext uri="{FF2B5EF4-FFF2-40B4-BE49-F238E27FC236}">
                  <a16:creationId xmlns:a16="http://schemas.microsoft.com/office/drawing/2014/main" xmlns="" id="{768CB2BC-A54B-4AEA-A0F0-368DF73F6814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eschweifte Klammer links 63">
              <a:extLst>
                <a:ext uri="{FF2B5EF4-FFF2-40B4-BE49-F238E27FC236}">
                  <a16:creationId xmlns:a16="http://schemas.microsoft.com/office/drawing/2014/main" xmlns="" id="{2AA1AB46-F95D-4441-9EBB-94737B479912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eschweifte Klammer links 64">
              <a:extLst>
                <a:ext uri="{FF2B5EF4-FFF2-40B4-BE49-F238E27FC236}">
                  <a16:creationId xmlns:a16="http://schemas.microsoft.com/office/drawing/2014/main" xmlns="" id="{2CDA09F2-AF4E-458C-BE44-9D1CAE26CFFF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xmlns="" id="{2858B0EE-7D3F-43F1-B44C-AB95CB1E9380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27B55C01-150C-412B-B8A7-287505F6C5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3962724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xmlns="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xmlns="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xmlns="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Paketverlust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10,723%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12,048%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12,308%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12,294%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11,136%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11,057%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23,383%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23,288%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24,539%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24,623%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356645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87AF0AF-E13F-4919-BF0A-CD1FCE2107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5B7B9FC6-1632-4D81-8547-8AB88FB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7" name="Grafik 6" descr="Warnung">
            <a:extLst>
              <a:ext uri="{FF2B5EF4-FFF2-40B4-BE49-F238E27FC236}">
                <a16:creationId xmlns:a16="http://schemas.microsoft.com/office/drawing/2014/main" xmlns="" id="{840F3546-FA1C-47F6-B4B0-3C1E5FEFD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09993" y="2160855"/>
            <a:ext cx="604858" cy="604858"/>
          </a:xfrm>
          <a:prstGeom prst="rect">
            <a:avLst/>
          </a:prstGeom>
        </p:spPr>
      </p:pic>
      <p:pic>
        <p:nvPicPr>
          <p:cNvPr id="9" name="Grafik 8" descr="Daumen hoch">
            <a:extLst>
              <a:ext uri="{FF2B5EF4-FFF2-40B4-BE49-F238E27FC236}">
                <a16:creationId xmlns:a16="http://schemas.microsoft.com/office/drawing/2014/main" xmlns="" id="{5119DCC4-4415-406B-ADB1-CEB87C6BC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52382" y="2727195"/>
            <a:ext cx="720080" cy="720080"/>
          </a:xfrm>
          <a:prstGeom prst="rect">
            <a:avLst/>
          </a:prstGeom>
        </p:spPr>
      </p:pic>
      <p:pic>
        <p:nvPicPr>
          <p:cNvPr id="10" name="Grafik 9" descr="Daumen hoch">
            <a:extLst>
              <a:ext uri="{FF2B5EF4-FFF2-40B4-BE49-F238E27FC236}">
                <a16:creationId xmlns:a16="http://schemas.microsoft.com/office/drawing/2014/main" xmlns="" id="{A0DFE121-8887-4513-9768-BA4F8FA0C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52382" y="3385089"/>
            <a:ext cx="720080" cy="720080"/>
          </a:xfrm>
          <a:prstGeom prst="rect">
            <a:avLst/>
          </a:prstGeom>
        </p:spPr>
      </p:pic>
      <p:pic>
        <p:nvPicPr>
          <p:cNvPr id="11" name="Grafik 10" descr="Daumen hoch">
            <a:extLst>
              <a:ext uri="{FF2B5EF4-FFF2-40B4-BE49-F238E27FC236}">
                <a16:creationId xmlns:a16="http://schemas.microsoft.com/office/drawing/2014/main" xmlns="" id="{BA108369-2300-4E3B-BB32-886FEC96E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52382" y="4021627"/>
            <a:ext cx="720080" cy="720080"/>
          </a:xfrm>
          <a:prstGeom prst="rect">
            <a:avLst/>
          </a:prstGeom>
        </p:spPr>
      </p:pic>
      <p:pic>
        <p:nvPicPr>
          <p:cNvPr id="12" name="Grafik 11" descr="Daumen hoch">
            <a:extLst>
              <a:ext uri="{FF2B5EF4-FFF2-40B4-BE49-F238E27FC236}">
                <a16:creationId xmlns:a16="http://schemas.microsoft.com/office/drawing/2014/main" xmlns="" id="{00951350-E27C-4A65-9BC8-F44DF9425D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52382" y="4655427"/>
            <a:ext cx="720080" cy="720080"/>
          </a:xfrm>
          <a:prstGeom prst="rect">
            <a:avLst/>
          </a:prstGeom>
        </p:spPr>
      </p:pic>
      <p:pic>
        <p:nvPicPr>
          <p:cNvPr id="13" name="Grafik 12" descr="Daumen hoch">
            <a:extLst>
              <a:ext uri="{FF2B5EF4-FFF2-40B4-BE49-F238E27FC236}">
                <a16:creationId xmlns:a16="http://schemas.microsoft.com/office/drawing/2014/main" xmlns="" id="{1AADA306-3FBD-41E3-98E8-A0F477BB69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52382" y="5284185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75560F39-53A9-4D65-81BC-9EF49E3C9C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Bernoulli, Simple 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eindeutig erkennbar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Trivial, Zuverlässig</a:t>
            </a:r>
          </a:p>
          <a:p>
            <a:r>
              <a:rPr lang="de-DE" dirty="0">
                <a:sym typeface="Wingdings" panose="05000000000000000000" pitchFamily="2" charset="2"/>
              </a:rPr>
              <a:t>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Gilberts Methode zur Parameterschätzung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Problem: Sehr instabil, Parameter können unmögliche Werte annehmen</a:t>
            </a:r>
          </a:p>
          <a:p>
            <a:r>
              <a:rPr lang="de-DE" dirty="0">
                <a:sym typeface="Wingdings" panose="05000000000000000000" pitchFamily="2" charset="2"/>
              </a:rPr>
              <a:t>Gilbert-Elliot (GE), 4-State-Markov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Schwellenwerte für einzelne Zustände definieren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GE: RFC3611 empfiehlt 16 </a:t>
            </a:r>
            <a:r>
              <a:rPr lang="de-DE" sz="1800" i="1" dirty="0">
                <a:sym typeface="Wingdings" panose="05000000000000000000" pitchFamily="2" charset="2"/>
              </a:rPr>
              <a:t>„</a:t>
            </a:r>
            <a:r>
              <a:rPr lang="de-DE" sz="1800" i="1" dirty="0" err="1">
                <a:sym typeface="Wingdings" panose="05000000000000000000" pitchFamily="2" charset="2"/>
              </a:rPr>
              <a:t>corresponds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to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gap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characteristics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of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good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quality</a:t>
            </a:r>
            <a:r>
              <a:rPr lang="de-DE" sz="1800" i="1" dirty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4-State-Markov: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dirty="0">
                <a:sym typeface="Wingdings" panose="05000000000000000000" pitchFamily="2" charset="2"/>
              </a:rPr>
              <a:t>Keine Literaturangabe  </a:t>
            </a:r>
            <a:r>
              <a:rPr lang="de-DE" sz="1800" dirty="0" err="1">
                <a:sym typeface="Wingdings" panose="05000000000000000000" pitchFamily="2" charset="2"/>
              </a:rPr>
              <a:t>Educated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Guessing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in gegebenem Trace zählen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Ergebnisse sind sehr instabil</a:t>
            </a:r>
          </a:p>
          <a:p>
            <a:pPr lvl="1"/>
            <a:endParaRPr lang="de-DE" sz="1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86455D3-63E3-4BB9-B3C6-B0AB42EE71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AD1E7E5B-6FBD-4402-872A-3E7A1313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22F2EAF2-F95A-476B-B4EF-8958E0264A00}"/>
              </a:ext>
            </a:extLst>
          </p:cNvPr>
          <p:cNvSpPr txBox="1"/>
          <p:nvPr/>
        </p:nvSpPr>
        <p:spPr>
          <a:xfrm>
            <a:off x="3912597" y="1484784"/>
            <a:ext cx="5339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852339"/>
                </a:solidFill>
              </a:rPr>
              <a:t>ANHANG FOLIE ZUM ERKLÄREN</a:t>
            </a:r>
          </a:p>
          <a:p>
            <a:r>
              <a:rPr lang="de-DE" sz="2800" b="1" dirty="0">
                <a:solidFill>
                  <a:srgbClr val="852339"/>
                </a:solidFill>
              </a:rPr>
              <a:t>DER EINZELNEN METHODEN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21CB8178-F7C0-4EED-A266-2BBA70519E37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xmlns="" id="{1BE0D5F7-5FB6-4058-93BB-04E37B532FF8}"/>
              </a:ext>
            </a:extLst>
          </p:cNvPr>
          <p:cNvCxnSpPr>
            <a:cxnSpLocks/>
          </p:cNvCxnSpPr>
          <p:nvPr/>
        </p:nvCxnSpPr>
        <p:spPr>
          <a:xfrm>
            <a:off x="467544" y="29052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D28DBFB7-B14A-4D42-AA7D-903E83D442C2}"/>
              </a:ext>
            </a:extLst>
          </p:cNvPr>
          <p:cNvCxnSpPr>
            <a:cxnSpLocks/>
          </p:cNvCxnSpPr>
          <p:nvPr/>
        </p:nvCxnSpPr>
        <p:spPr>
          <a:xfrm>
            <a:off x="467544" y="39096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5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D25C5B4F-3373-4F6D-BD35-9708A631E8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>
                <a:solidFill>
                  <a:srgbClr val="852339"/>
                </a:solidFill>
              </a:rPr>
              <a:t>PLOT von Gilbert-Elliot mit unterschiedlichen Schwellenwerten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 err="1"/>
              <a:t>Refinement</a:t>
            </a:r>
            <a:r>
              <a:rPr lang="de-DE" dirty="0"/>
              <a:t> der Parameterschätzung aus Trace</a:t>
            </a:r>
          </a:p>
          <a:p>
            <a:pPr lvl="1"/>
            <a:r>
              <a:rPr lang="de-DE" sz="1800" dirty="0"/>
              <a:t>Gilbert Elliot: </a:t>
            </a:r>
          </a:p>
          <a:p>
            <a:pPr lvl="1"/>
            <a:r>
              <a:rPr lang="de-DE" sz="1800" dirty="0"/>
              <a:t>4-State-Markov: Baum-Welch Algorithmus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1012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pPr marL="722863" lvl="1" indent="-457200"/>
            <a:r>
              <a:rPr lang="de-DE" dirty="0"/>
              <a:t>Ubuntu 18.04</a:t>
            </a:r>
          </a:p>
          <a:p>
            <a:pPr marL="722863" lvl="1" indent="-457200"/>
            <a:r>
              <a:rPr lang="de-DE" dirty="0"/>
              <a:t>Linux Kernel 4.17.0_rc3</a:t>
            </a:r>
          </a:p>
          <a:p>
            <a:pPr marL="722863" lvl="1" indent="-457200"/>
            <a:r>
              <a:rPr lang="de-DE" dirty="0"/>
              <a:t>Iproute2 4.15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</a:t>
            </a:r>
            <a:r>
              <a:rPr lang="de-DE" dirty="0"/>
              <a:t> 2 </a:t>
            </a:r>
            <a:r>
              <a:rPr lang="en-US" dirty="0">
                <a:cs typeface="Calibri Light"/>
              </a:rPr>
              <a:t>| </a:t>
            </a:r>
            <a:r>
              <a:rPr lang="en-US" dirty="0" err="1">
                <a:cs typeface="Calibri Light"/>
              </a:rPr>
              <a:t>Erweiterung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Ermöglicht Netzwerk Emulation</a:t>
            </a:r>
          </a:p>
          <a:p>
            <a:pPr marL="722863" lvl="1" indent="-457200"/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pPr marL="722863" lvl="1" indent="-457200"/>
            <a:endParaRPr lang="de-DE" dirty="0"/>
          </a:p>
          <a:p>
            <a:r>
              <a:rPr lang="de-DE" dirty="0"/>
              <a:t>Besteht aus zwei Teilen:</a:t>
            </a:r>
          </a:p>
          <a:p>
            <a:pPr marL="722863" lvl="1" indent="-457200"/>
            <a:r>
              <a:rPr lang="de-DE" sz="1800" dirty="0"/>
              <a:t>Einem Bestandteil des </a:t>
            </a:r>
            <a:r>
              <a:rPr lang="de-DE" sz="1800" dirty="0" err="1"/>
              <a:t>tc</a:t>
            </a:r>
            <a:r>
              <a:rPr lang="de-DE" sz="1800" dirty="0"/>
              <a:t>-Userinterfaces</a:t>
            </a:r>
          </a:p>
          <a:p>
            <a:pPr marL="1080050" lvl="2" indent="-457200"/>
            <a:r>
              <a:rPr lang="de-DE" sz="1800" dirty="0" err="1"/>
              <a:t>tc</a:t>
            </a:r>
            <a:r>
              <a:rPr lang="de-DE" sz="1800" dirty="0"/>
              <a:t> (</a:t>
            </a:r>
            <a:r>
              <a:rPr lang="de-DE" sz="1800" dirty="0" err="1"/>
              <a:t>traffic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 Teil von iproute2, ermöglicht die Paketverarbeitung</a:t>
            </a:r>
          </a:p>
          <a:p>
            <a:pPr marL="722863" lvl="1" indent="-457200"/>
            <a:r>
              <a:rPr lang="de-DE" sz="1800" dirty="0"/>
              <a:t>Einem Kernmodule</a:t>
            </a:r>
          </a:p>
          <a:p>
            <a:pPr marL="1080050" lvl="2" indent="-457200"/>
            <a:r>
              <a:rPr lang="de-DE" sz="1800" dirty="0"/>
              <a:t>Zuständig für Netzwerk Emulation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</a:t>
            </a:r>
            <a:r>
              <a:rPr lang="de-DE" dirty="0" err="1"/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xmlns="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xmlns="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xmlns="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xmlns="" id="{BC61C337-F2E6-4B33-8759-2E7841389C4D}"/>
              </a:ext>
            </a:extLst>
          </p:cNvPr>
          <p:cNvSpPr/>
          <p:nvPr/>
        </p:nvSpPr>
        <p:spPr>
          <a:xfrm>
            <a:off x="439415" y="3480765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32">
            <a:extLst>
              <a:ext uri="{FF2B5EF4-FFF2-40B4-BE49-F238E27FC236}">
                <a16:creationId xmlns:a16="http://schemas.microsoft.com/office/drawing/2014/main" xmlns="" id="{4DF6B5A2-4E9B-4ECC-B410-E85936F752E9}"/>
              </a:ext>
            </a:extLst>
          </p:cNvPr>
          <p:cNvSpPr/>
          <p:nvPr/>
        </p:nvSpPr>
        <p:spPr>
          <a:xfrm>
            <a:off x="3175719" y="3480764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36">
            <a:extLst>
              <a:ext uri="{FF2B5EF4-FFF2-40B4-BE49-F238E27FC236}">
                <a16:creationId xmlns:a16="http://schemas.microsoft.com/office/drawing/2014/main" xmlns="" id="{C6ECDD20-B117-4436-BE0F-9177540690FF}"/>
              </a:ext>
            </a:extLst>
          </p:cNvPr>
          <p:cNvSpPr/>
          <p:nvPr/>
        </p:nvSpPr>
        <p:spPr>
          <a:xfrm>
            <a:off x="8043195" y="5290887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xmlns="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43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xmlns="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xmlns="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xmlns="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xmlns="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xmlns="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xmlns="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xmlns="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xmlns="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xmlns="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6">
            <a:extLst>
              <a:ext uri="{FF2B5EF4-FFF2-40B4-BE49-F238E27FC236}">
                <a16:creationId xmlns:a16="http://schemas.microsoft.com/office/drawing/2014/main" xmlns="" id="{04FFD9C4-9E44-4AE6-8E51-995FE9A829B4}"/>
              </a:ext>
            </a:extLst>
          </p:cNvPr>
          <p:cNvSpPr/>
          <p:nvPr/>
        </p:nvSpPr>
        <p:spPr>
          <a:xfrm>
            <a:off x="7049497" y="4945425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xmlns="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xmlns="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xmlns="" id="{B58DD4DB-BA8D-4781-B0CD-3E6F4B6F1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E6C3171B-AA74-43DD-A91C-6ABB649D8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0CA9FA6D-C6BD-4F56-AF5E-40B3D276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10102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DD5E699-B7E9-4615-BA8F-133BCCC8AB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504844"/>
            <a:ext cx="8353425" cy="2804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Validierungstool</a:t>
            </a:r>
          </a:p>
          <a:p>
            <a:pPr marL="0" indent="0">
              <a:buNone/>
            </a:pPr>
            <a:r>
              <a:rPr lang="de-DE" dirty="0"/>
              <a:t>Input: 		0000001111100000001111111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Output:   	   -6        5        -7          7</a:t>
            </a:r>
          </a:p>
          <a:p>
            <a:pPr marL="0" indent="0">
              <a:buNone/>
            </a:pPr>
            <a:endParaRPr lang="de-DE" sz="500" dirty="0"/>
          </a:p>
          <a:p>
            <a:pPr marL="0" indent="0">
              <a:buNone/>
            </a:pPr>
            <a:r>
              <a:rPr lang="de-DE" dirty="0"/>
              <a:t>R:                  		     ECDF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219A850-E36D-44EA-B19B-A0F4065162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AAD5A990-427D-4504-BEEF-41CBA2A0D005}"/>
              </a:ext>
            </a:extLst>
          </p:cNvPr>
          <p:cNvSpPr/>
          <p:nvPr/>
        </p:nvSpPr>
        <p:spPr>
          <a:xfrm>
            <a:off x="107504" y="155679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Netem</a:t>
            </a:r>
            <a:r>
              <a:rPr lang="de-DE" dirty="0">
                <a:solidFill>
                  <a:sysClr val="windowText" lastClr="000000"/>
                </a:solidFill>
              </a:rPr>
              <a:t> Modell-parametrisierung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FB87D958-A1E4-49A6-97D9-AA4DE9550B37}"/>
              </a:ext>
            </a:extLst>
          </p:cNvPr>
          <p:cNvSpPr/>
          <p:nvPr/>
        </p:nvSpPr>
        <p:spPr>
          <a:xfrm>
            <a:off x="2411760" y="155679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Ping mit 200000 Paketen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B276C29-DF37-40D3-8388-A7ACC13600F1}"/>
              </a:ext>
            </a:extLst>
          </p:cNvPr>
          <p:cNvSpPr/>
          <p:nvPr/>
        </p:nvSpPr>
        <p:spPr>
          <a:xfrm>
            <a:off x="4716016" y="156304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Ausgabe loggen und parsen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23E800F7-4FAD-4507-9EF3-37D376AE3C43}"/>
              </a:ext>
            </a:extLst>
          </p:cNvPr>
          <p:cNvSpPr/>
          <p:nvPr/>
        </p:nvSpPr>
        <p:spPr>
          <a:xfrm>
            <a:off x="107504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Generator </a:t>
            </a:r>
            <a:r>
              <a:rPr lang="de-DE" dirty="0" err="1">
                <a:solidFill>
                  <a:sysClr val="windowText" lastClr="000000"/>
                </a:solidFill>
              </a:rPr>
              <a:t>parametrisierung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0FCF6306-A8E8-43BC-B850-A078E3A4975B}"/>
              </a:ext>
            </a:extLst>
          </p:cNvPr>
          <p:cNvSpPr/>
          <p:nvPr/>
        </p:nvSpPr>
        <p:spPr>
          <a:xfrm>
            <a:off x="2411760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Trace generieren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731D7DEF-4C07-47C5-8FED-3218E3B179D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051720" y="1952836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8FF5869B-3223-4CAB-BC6D-4211ED90250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355976" y="1952836"/>
            <a:ext cx="360040" cy="6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880D10A3-A786-4E1D-AC92-5B457DE8A9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051720" y="3104965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C66C4AE3-0C7A-4031-A9AC-FB73C53BFDD4}"/>
              </a:ext>
            </a:extLst>
          </p:cNvPr>
          <p:cNvSpPr/>
          <p:nvPr/>
        </p:nvSpPr>
        <p:spPr>
          <a:xfrm>
            <a:off x="4716016" y="2712756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Parse mit Validierungstool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9BFE06F3-A17D-4C3D-82C9-DD5671608A58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5688124" y="2355130"/>
            <a:ext cx="0" cy="3576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400E31F3-1A24-4F52-A449-AB24561768FA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4355976" y="3104965"/>
            <a:ext cx="360040" cy="3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801F9D84-7598-4B94-80DA-E06D447A9562}"/>
              </a:ext>
            </a:extLst>
          </p:cNvPr>
          <p:cNvSpPr/>
          <p:nvPr/>
        </p:nvSpPr>
        <p:spPr>
          <a:xfrm>
            <a:off x="7020272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Kolmogorov-Smirnov Test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738E34D9-E6F5-4739-AC86-1866A5FF4AAA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660232" y="3104965"/>
            <a:ext cx="360040" cy="3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2F7A74DD-E2B5-4108-BC91-E36EBDA1AF17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31" name="Geschweifte Klammer links 30">
              <a:extLst>
                <a:ext uri="{FF2B5EF4-FFF2-40B4-BE49-F238E27FC236}">
                  <a16:creationId xmlns:a16="http://schemas.microsoft.com/office/drawing/2014/main" xmlns="" id="{E6C330F5-D7A1-9F47-905A-AB629B362A11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xmlns="" id="{CA9C7FEB-356B-5248-9947-52BAD5B0DA3E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Geschweifte Klammer links 32">
              <a:extLst>
                <a:ext uri="{FF2B5EF4-FFF2-40B4-BE49-F238E27FC236}">
                  <a16:creationId xmlns:a16="http://schemas.microsoft.com/office/drawing/2014/main" xmlns="" id="{FE9564B3-360B-7642-BB67-F0F67F8192BE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Geschweifte Klammer links 33">
              <a:extLst>
                <a:ext uri="{FF2B5EF4-FFF2-40B4-BE49-F238E27FC236}">
                  <a16:creationId xmlns:a16="http://schemas.microsoft.com/office/drawing/2014/main" xmlns="" id="{D1FDB56D-1DCB-8B43-A49D-2AAB09ED235F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Geschweifte Klammer links 34">
              <a:extLst>
                <a:ext uri="{FF2B5EF4-FFF2-40B4-BE49-F238E27FC236}">
                  <a16:creationId xmlns:a16="http://schemas.microsoft.com/office/drawing/2014/main" xmlns="" id="{CD3E26A2-70FD-1545-A048-8D7E317F2FCC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80989AF3-CE0A-444F-B5DC-0D5D80EE3A76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05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xmlns="" id="{7F85237B-B366-4954-AFB2-EBA80A45FF8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Nullhypothese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Die Burstlängen von </a:t>
                </a:r>
                <a:r>
                  <a:rPr lang="de-DE" dirty="0" err="1"/>
                  <a:t>Netem</a:t>
                </a:r>
                <a:r>
                  <a:rPr lang="de-DE" dirty="0"/>
                  <a:t> und unserem Tool haben die gleiche Wahrscheinlichkeitsverteilung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/>
                  <a:t> wird abgelehnt,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=0,001</m:t>
                    </m:r>
                  </m:oMath>
                </a14:m>
                <a:r>
                  <a:rPr lang="de-DE" dirty="0"/>
                  <a:t> Signifikanzniveau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= Größe des </a:t>
                </a:r>
                <a:r>
                  <a:rPr lang="de-DE" dirty="0" err="1"/>
                  <a:t>Netem</a:t>
                </a:r>
                <a:r>
                  <a:rPr lang="de-DE" dirty="0"/>
                  <a:t> Datensatzes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= Größe des Datensatzes unseres Tools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9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150CC4E-ADCB-4708-B741-5317462F0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E7A76C3D-4322-4965-8C19-4BCC435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10564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5A26C74B-65F2-42F7-B98C-1D5E93473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D52AA3D-B300-420C-BAA3-F87EFB0D9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55E08C7E-8070-4511-8A1E-DDE3D659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26491CF7-7620-438B-BBB5-1E5FC57C5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68420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xmlns="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xmlns="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xmlns="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Datengrößen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42878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42339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66286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65545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35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05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xmlns="" id="{E25907DF-7D59-4808-AB31-12745F21C1E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0|0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010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4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5F789E4-F554-4101-90E2-79FB8A2E2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 – Gilberts Methode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0C8871E8-0942-4370-9815-3741C31E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77408CE-B38A-4430-96E4-051DD561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98" y="1548000"/>
            <a:ext cx="3997302" cy="21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B9491D8-3F8F-4266-B90D-2C5C8397C6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150710C2-C659-4B2D-AA9C-86DE569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Gilbert-Elliot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BE318253-1358-420E-A3EB-DFBA0A5A2D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xmlns="" id="{11D3CBF4-ABEF-4138-A4A7-73A5263B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93" y="1548000"/>
            <a:ext cx="4401684" cy="2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5CA06D9-4935-440B-84DE-F7502AB8F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AFE695EE-746C-4FF4-88E5-60C74570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Markov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xmlns="" id="{C5CB7856-4B86-445F-9DA8-79F7E504B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fzrtzfghfgh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67F7240-2304-45F8-90DC-2FB93EE3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07" y="1548000"/>
            <a:ext cx="490606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xmlns="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xmlns="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xmlns="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xmlns="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xmlns="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8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/>
              <a:t> </a:t>
            </a:r>
            <a:r>
              <a:rPr lang="de-DE" sz="1100" dirty="0" smtClean="0"/>
              <a:t>Trace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 smtClean="0"/>
              <a:t> </a:t>
            </a:r>
            <a:r>
              <a:rPr lang="de-DE" sz="1100" dirty="0" err="1" smtClean="0"/>
              <a:t>loss</a:t>
            </a:r>
            <a:r>
              <a:rPr lang="de-DE" sz="1100" dirty="0" smtClean="0"/>
              <a:t>-Trace</a:t>
            </a:r>
            <a:endParaRPr lang="de-DE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Loss-Trace</a:t>
            </a:r>
            <a:endParaRPr lang="de-DE" sz="1100" dirty="0"/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xmlns="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0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xmlns="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xmlns="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xmlns="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xmlns="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8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/>
              <a:t> </a:t>
            </a:r>
            <a:r>
              <a:rPr lang="de-DE" sz="1100" dirty="0" smtClean="0"/>
              <a:t>Trace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 smtClean="0"/>
              <a:t> </a:t>
            </a:r>
            <a:r>
              <a:rPr lang="de-DE" sz="1100" dirty="0" err="1" smtClean="0"/>
              <a:t>loss</a:t>
            </a:r>
            <a:r>
              <a:rPr lang="de-DE" sz="1100" dirty="0" smtClean="0"/>
              <a:t>-Trace</a:t>
            </a:r>
            <a:endParaRPr lang="de-DE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Loss-Trace</a:t>
            </a:r>
            <a:endParaRPr lang="de-DE" sz="1100" dirty="0"/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xmlns="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 smtClean="0"/>
              <a:t>Loss-</a:t>
            </a:r>
            <a:r>
              <a:rPr lang="de-DE" dirty="0" err="1" smtClean="0"/>
              <a:t>trace</a:t>
            </a:r>
            <a:r>
              <a:rPr lang="de-DE" dirty="0" smtClean="0"/>
              <a:t> </a:t>
            </a:r>
            <a:r>
              <a:rPr lang="de-DE" dirty="0" err="1" smtClean="0"/>
              <a:t>generierung</a:t>
            </a:r>
            <a:r>
              <a:rPr lang="de-DE" dirty="0" smtClean="0"/>
              <a:t>: -gen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1" grpId="0"/>
      <p:bldP spid="52" grpId="0"/>
      <p:bldP spid="52" grpId="1"/>
      <p:bldP spid="53" grpId="0"/>
      <p:bldP spid="54" grpId="0"/>
      <p:bldP spid="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xmlns="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xmlns="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xmlns="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xmlns="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8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/>
              <a:t> </a:t>
            </a:r>
            <a:r>
              <a:rPr lang="de-DE" sz="1100" dirty="0" smtClean="0"/>
              <a:t>Trace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 smtClean="0"/>
              <a:t> </a:t>
            </a:r>
            <a:r>
              <a:rPr lang="de-DE" sz="1100" dirty="0" err="1" smtClean="0"/>
              <a:t>loss</a:t>
            </a:r>
            <a:r>
              <a:rPr lang="de-DE" sz="1100" dirty="0" smtClean="0"/>
              <a:t>-Trace</a:t>
            </a:r>
            <a:endParaRPr lang="de-DE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Loss-Trace</a:t>
            </a:r>
            <a:endParaRPr lang="de-DE" sz="1100" dirty="0"/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xmlns="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 smtClean="0"/>
              <a:t>Real-World </a:t>
            </a:r>
            <a:r>
              <a:rPr lang="de-DE" dirty="0" err="1" smtClean="0"/>
              <a:t>trace</a:t>
            </a:r>
            <a:r>
              <a:rPr lang="de-DE" dirty="0" smtClean="0"/>
              <a:t> Extrahieren: -parse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6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1" grpId="0"/>
      <p:bldP spid="51" grpId="1"/>
      <p:bldP spid="52" grpId="0"/>
      <p:bldP spid="53" grpId="0"/>
      <p:bldP spid="53" grpId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xmlns="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xmlns="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xmlns="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xmlns="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8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/>
              <a:t> </a:t>
            </a:r>
            <a:r>
              <a:rPr lang="de-DE" sz="1100" dirty="0" smtClean="0"/>
              <a:t>Trace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Modellparameter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Real-</a:t>
            </a:r>
            <a:r>
              <a:rPr lang="de-DE" sz="1100" dirty="0" err="1" smtClean="0"/>
              <a:t>world</a:t>
            </a:r>
            <a:r>
              <a:rPr lang="de-DE" sz="1100" dirty="0" smtClean="0"/>
              <a:t> </a:t>
            </a:r>
            <a:r>
              <a:rPr lang="de-DE" sz="1100" dirty="0" err="1" smtClean="0"/>
              <a:t>loss</a:t>
            </a:r>
            <a:r>
              <a:rPr lang="de-DE" sz="1100" dirty="0" smtClean="0"/>
              <a:t>-Trace</a:t>
            </a:r>
            <a:endParaRPr lang="de-DE" sz="1100" dirty="0"/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Loss-Trace</a:t>
            </a:r>
            <a:endParaRPr lang="de-DE" sz="1100" dirty="0"/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xmlns="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 smtClean="0"/>
              <a:t>Real-World Parameter Extrahieren: -Import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55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5" grpId="0"/>
      <p:bldP spid="45" grpId="1"/>
      <p:bldP spid="51" grpId="0"/>
      <p:bldP spid="51" grpId="2"/>
      <p:bldP spid="52" grpId="0"/>
      <p:bldP spid="53" grpId="0"/>
      <p:bldP spid="54" grpId="0"/>
      <p:bldP spid="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332A609A-085D-4532-8AA5-40765BB0C5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 smtClean="0"/>
              <a:t>PAP/UML irgendwas zum Überblick geben</a:t>
            </a:r>
            <a:endParaRPr lang="de-DE" sz="4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BBAD2FDD-AB6A-4A42-8453-B19CE24A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Tracegenerator</a:t>
            </a:r>
            <a:r>
              <a:rPr lang="de-DE" dirty="0"/>
              <a:t> – Der Aufbau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B06D0D46-67E1-481C-9B44-29337C626A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7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590</Words>
  <Application>Microsoft Office PowerPoint</Application>
  <PresentationFormat>Bildschirmpräsentation (4:3)</PresentationFormat>
  <Paragraphs>315</Paragraphs>
  <Slides>29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Trebuchet MS</vt:lpstr>
      <vt:lpstr>Wingdings</vt:lpstr>
      <vt:lpstr>ERCIS Presentation Template_Deutsch</vt:lpstr>
      <vt:lpstr>Präsentation des Prototyps</vt:lpstr>
      <vt:lpstr>Agenda</vt:lpstr>
      <vt:lpstr>PowerPoint-Präsentation</vt:lpstr>
      <vt:lpstr>Tool 1 | TraceGenerator</vt:lpstr>
      <vt:lpstr>Umsetzung</vt:lpstr>
      <vt:lpstr>Umsetzung</vt:lpstr>
      <vt:lpstr>Umsetzung</vt:lpstr>
      <vt:lpstr>Umsetzung</vt:lpstr>
      <vt:lpstr>Tracegenerator – Der Aufbau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Ausblick</vt:lpstr>
      <vt:lpstr>Agenda</vt:lpstr>
      <vt:lpstr>TOOl 2 | Erweiterung netem</vt:lpstr>
      <vt:lpstr>Funktionsweise Netem</vt:lpstr>
      <vt:lpstr>Herausforderung</vt:lpstr>
      <vt:lpstr>Herausforderung</vt:lpstr>
      <vt:lpstr>Modifizierungen</vt:lpstr>
      <vt:lpstr>Ausblick</vt:lpstr>
      <vt:lpstr>ANHANG</vt:lpstr>
      <vt:lpstr>Modell-Validierung</vt:lpstr>
      <vt:lpstr>Kolmogorov-Smirnov Test</vt:lpstr>
      <vt:lpstr>Kolmogorov-Smirnov Test</vt:lpstr>
      <vt:lpstr>Parameterschätzung Gilbert</vt:lpstr>
      <vt:lpstr>Parameterschätzung Gilbert-Elliot</vt:lpstr>
      <vt:lpstr>Parameterschätzung Markov</vt:lpstr>
    </vt:vector>
  </TitlesOfParts>
  <Manager>armin.stein@ercis.uni-muenster.de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Dennis Rieke</cp:lastModifiedBy>
  <cp:revision>277</cp:revision>
  <cp:lastPrinted>2012-03-27T13:30:40Z</cp:lastPrinted>
  <dcterms:created xsi:type="dcterms:W3CDTF">2016-07-05T07:33:29Z</dcterms:created>
  <dcterms:modified xsi:type="dcterms:W3CDTF">2018-07-02T13:51:28Z</dcterms:modified>
</cp:coreProperties>
</file>