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60" r:id="rId4"/>
    <p:sldId id="276" r:id="rId5"/>
    <p:sldId id="268" r:id="rId6"/>
    <p:sldId id="269" r:id="rId7"/>
    <p:sldId id="261" r:id="rId8"/>
    <p:sldId id="273" r:id="rId9"/>
    <p:sldId id="270" r:id="rId10"/>
    <p:sldId id="274" r:id="rId11"/>
    <p:sldId id="275" r:id="rId12"/>
    <p:sldId id="271" r:id="rId13"/>
    <p:sldId id="272" r:id="rId14"/>
    <p:sldId id="262" r:id="rId15"/>
    <p:sldId id="263" r:id="rId16"/>
    <p:sldId id="264" r:id="rId17"/>
    <p:sldId id="265" r:id="rId18"/>
    <p:sldId id="266" r:id="rId19"/>
    <p:sldId id="267" r:id="rId2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trin Bergener" initials="KB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2339"/>
    <a:srgbClr val="5F5F5F"/>
    <a:srgbClr val="8797A3"/>
    <a:srgbClr val="000000"/>
    <a:srgbClr val="003E90"/>
    <a:srgbClr val="004D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4" autoAdjust="0"/>
    <p:restoredTop sz="79559" autoAdjust="0"/>
  </p:normalViewPr>
  <p:slideViewPr>
    <p:cSldViewPr>
      <p:cViewPr varScale="1">
        <p:scale>
          <a:sx n="92" d="100"/>
          <a:sy n="92" d="100"/>
        </p:scale>
        <p:origin x="104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846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5B663-A359-4E54-8989-6E815F050B49}" type="datetimeFigureOut">
              <a:rPr lang="de-DE" smtClean="0"/>
              <a:pPr/>
              <a:t>29.06.18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06FD83-94F6-4B7E-97F7-9005B88CBB0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7707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243D8-2C9D-447E-8AC2-008C661E1A6F}" type="datetimeFigureOut">
              <a:rPr lang="de-DE" smtClean="0"/>
              <a:pPr/>
              <a:t>29.06.18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FBBB1-C8EB-4E56-B1DB-58475CA8EC6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6613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2434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0141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83D11E9-86E1-4481-AD44-F6C4984DC940}" type="slidenum">
              <a:rPr lang="de-D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84143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Skalierbarkeit: Viele Pakete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1383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417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9058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34191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6684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6084095"/>
            <a:ext cx="8793956" cy="466724"/>
          </a:xfrm>
          <a:prstGeom prst="rect">
            <a:avLst/>
          </a:prstGeom>
          <a:solidFill>
            <a:srgbClr val="852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 userDrawn="1"/>
        </p:nvSpPr>
        <p:spPr>
          <a:xfrm>
            <a:off x="378692" y="6101922"/>
            <a:ext cx="39955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br>
              <a:rPr lang="de-DE" sz="1100" b="0" cap="none" baseline="0" noProof="0" dirty="0">
                <a:solidFill>
                  <a:schemeClr val="bg1"/>
                </a:solidFill>
                <a:latin typeface="Trebuchet MS" pitchFamily="34" charset="0"/>
              </a:rPr>
            </a:br>
            <a:r>
              <a:rPr lang="de-DE" sz="1100" b="0" cap="none" baseline="0" noProof="0" dirty="0">
                <a:solidFill>
                  <a:schemeClr val="bg1"/>
                </a:solidFill>
                <a:latin typeface="Trebuchet MS" pitchFamily="34" charset="0"/>
              </a:rPr>
              <a:t>Alexander, Dennis, Dominic, Leonhard</a:t>
            </a:r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6804025" y="4508475"/>
            <a:ext cx="1944688" cy="720725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Partner Logo 1</a:t>
            </a:r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4" hasCustomPrompt="1"/>
          </p:nvPr>
        </p:nvSpPr>
        <p:spPr>
          <a:xfrm>
            <a:off x="6804248" y="3645024"/>
            <a:ext cx="1944688" cy="720725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Partner Logo 2</a:t>
            </a:r>
          </a:p>
        </p:txBody>
      </p:sp>
      <p:sp>
        <p:nvSpPr>
          <p:cNvPr id="21" name="Textfeld 20"/>
          <p:cNvSpPr txBox="1"/>
          <p:nvPr userDrawn="1"/>
        </p:nvSpPr>
        <p:spPr>
          <a:xfrm>
            <a:off x="7524328" y="6101922"/>
            <a:ext cx="1224136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300"/>
              </a:spcAft>
            </a:pPr>
            <a:br>
              <a:rPr lang="de-DE" sz="1050" b="0" cap="none" baseline="0" dirty="0">
                <a:solidFill>
                  <a:schemeClr val="bg1"/>
                </a:solidFill>
                <a:latin typeface="Trebuchet MS" pitchFamily="34" charset="0"/>
              </a:rPr>
            </a:br>
            <a:r>
              <a:rPr lang="de-DE" sz="1100" b="0" cap="none" baseline="0" dirty="0">
                <a:solidFill>
                  <a:schemeClr val="bg1"/>
                </a:solidFill>
                <a:latin typeface="Trebuchet MS" pitchFamily="34" charset="0"/>
              </a:rPr>
              <a:t>08.07.2018</a:t>
            </a:r>
          </a:p>
        </p:txBody>
      </p:sp>
      <p:sp>
        <p:nvSpPr>
          <p:cNvPr id="37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467545" y="2348880"/>
            <a:ext cx="6264696" cy="504055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1484784"/>
            <a:ext cx="6264696" cy="86409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Left) + Text (No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468313" y="476250"/>
            <a:ext cx="3959225" cy="5400675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picture by clicking symbol</a:t>
            </a:r>
          </a:p>
        </p:txBody>
      </p:sp>
      <p:sp>
        <p:nvSpPr>
          <p:cNvPr id="8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4644008" y="2348880"/>
            <a:ext cx="4121991" cy="35283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</p:txBody>
      </p:sp>
      <p:sp>
        <p:nvSpPr>
          <p:cNvPr id="10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4644008" y="1963584"/>
            <a:ext cx="4141792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644007" y="1489546"/>
            <a:ext cx="4140424" cy="475484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ullets) + Image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6804248" y="1628800"/>
            <a:ext cx="1854956" cy="4248125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picture by clicking symbol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6" name="Inhaltsplatzhalter 6"/>
          <p:cNvSpPr>
            <a:spLocks noGrp="1"/>
          </p:cNvSpPr>
          <p:nvPr>
            <p:ph sz="quarter" idx="17" hasCustomPrompt="1"/>
          </p:nvPr>
        </p:nvSpPr>
        <p:spPr>
          <a:xfrm>
            <a:off x="378001" y="1548000"/>
            <a:ext cx="6282232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989013" indent="0">
              <a:buFont typeface="Wingdings" pitchFamily="2" charset="2"/>
              <a:buNone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  <a:p>
            <a:pPr lvl="1"/>
            <a:endParaRPr lang="de-DE" noProof="0" dirty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373529" y="577252"/>
            <a:ext cx="6502727" cy="475484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de-DE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No Bullets) + Image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6804248" y="1628800"/>
            <a:ext cx="1854956" cy="4248125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picture by clicking symbol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9" name="Inhaltsplatzhalter 6"/>
          <p:cNvSpPr>
            <a:spLocks noGrp="1"/>
          </p:cNvSpPr>
          <p:nvPr>
            <p:ph sz="quarter" idx="17" hasCustomPrompt="1"/>
          </p:nvPr>
        </p:nvSpPr>
        <p:spPr>
          <a:xfrm>
            <a:off x="378001" y="1548000"/>
            <a:ext cx="6282232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989013" indent="0">
              <a:buFont typeface="Wingdings" pitchFamily="2" charset="2"/>
              <a:buNone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73529" y="577252"/>
            <a:ext cx="6502727" cy="475484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de-DE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7438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3529" y="577252"/>
            <a:ext cx="6502727" cy="475484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de-DE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(No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</p:txBody>
      </p:sp>
      <p:sp>
        <p:nvSpPr>
          <p:cNvPr id="10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73529" y="577252"/>
            <a:ext cx="6502727" cy="475484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de-DE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(No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6" name="Rechteck 5"/>
          <p:cNvSpPr/>
          <p:nvPr userDrawn="1"/>
        </p:nvSpPr>
        <p:spPr>
          <a:xfrm>
            <a:off x="7020272" y="404664"/>
            <a:ext cx="1728192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609600" indent="-342900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989013" indent="0">
              <a:buFont typeface="Wingdings" pitchFamily="2" charset="2"/>
              <a:buNone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73529" y="577252"/>
            <a:ext cx="6502727" cy="475484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4464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(No Title, No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7020272" y="404664"/>
            <a:ext cx="1728192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88640"/>
            <a:ext cx="8370464" cy="567894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609600" indent="-342900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966787" indent="-342900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989013" indent="0">
              <a:buFont typeface="Wingdings" pitchFamily="2" charset="2"/>
              <a:buNone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de-DE" noProof="0" dirty="0"/>
              <a:t>Click</a:t>
            </a:r>
            <a:r>
              <a:rPr lang="en-US" noProof="0" dirty="0"/>
              <a:t> to add text</a:t>
            </a:r>
          </a:p>
        </p:txBody>
      </p:sp>
    </p:spTree>
    <p:extLst>
      <p:ext uri="{BB962C8B-B14F-4D97-AF65-F5344CB8AC3E}">
        <p14:creationId xmlns:p14="http://schemas.microsoft.com/office/powerpoint/2010/main" val="4291825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3" hasCustomPrompt="1"/>
          </p:nvPr>
        </p:nvSpPr>
        <p:spPr>
          <a:xfrm>
            <a:off x="366714" y="1556793"/>
            <a:ext cx="8309742" cy="28083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Picture (optional)</a:t>
            </a:r>
          </a:p>
        </p:txBody>
      </p:sp>
      <p:sp>
        <p:nvSpPr>
          <p:cNvPr id="6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67456" y="4941168"/>
            <a:ext cx="83090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66961" y="4464670"/>
            <a:ext cx="6502727" cy="475484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4411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35"/>
          <p:cNvSpPr>
            <a:spLocks noGrp="1"/>
          </p:cNvSpPr>
          <p:nvPr>
            <p:ph type="body" sz="quarter" idx="17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6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56792"/>
            <a:ext cx="4121992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609600" indent="-342900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8" hasCustomPrompt="1"/>
          </p:nvPr>
        </p:nvSpPr>
        <p:spPr>
          <a:xfrm>
            <a:off x="4626472" y="1556792"/>
            <a:ext cx="4121992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373529" y="577252"/>
            <a:ext cx="6502727" cy="475484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de-DE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No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378001" y="1556792"/>
            <a:ext cx="4121991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</p:txBody>
      </p:sp>
      <p:sp>
        <p:nvSpPr>
          <p:cNvPr id="8" name="Inhaltsplatzhalter 6"/>
          <p:cNvSpPr>
            <a:spLocks noGrp="1"/>
          </p:cNvSpPr>
          <p:nvPr>
            <p:ph sz="quarter" idx="15" hasCustomPrompt="1"/>
          </p:nvPr>
        </p:nvSpPr>
        <p:spPr>
          <a:xfrm>
            <a:off x="4626473" y="1556792"/>
            <a:ext cx="4121991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</p:txBody>
      </p:sp>
      <p:sp>
        <p:nvSpPr>
          <p:cNvPr id="13" name="Textplatzhalter 35"/>
          <p:cNvSpPr>
            <a:spLocks noGrp="1"/>
          </p:cNvSpPr>
          <p:nvPr>
            <p:ph type="body" sz="quarter" idx="17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73529" y="577252"/>
            <a:ext cx="6502727" cy="475484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de-DE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Left) + Text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468313" y="476250"/>
            <a:ext cx="3959225" cy="5400675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Add picture by clicking symbol</a:t>
            </a:r>
          </a:p>
        </p:txBody>
      </p:sp>
      <p:sp>
        <p:nvSpPr>
          <p:cNvPr id="10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4644008" y="1963584"/>
            <a:ext cx="4141792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noProof="0" dirty="0"/>
              <a:t>Untertitel</a:t>
            </a:r>
          </a:p>
        </p:txBody>
      </p:sp>
      <p:sp>
        <p:nvSpPr>
          <p:cNvPr id="8" name="Inhaltsplatzhalter 6"/>
          <p:cNvSpPr>
            <a:spLocks noGrp="1"/>
          </p:cNvSpPr>
          <p:nvPr>
            <p:ph sz="quarter" idx="18" hasCustomPrompt="1"/>
          </p:nvPr>
        </p:nvSpPr>
        <p:spPr>
          <a:xfrm>
            <a:off x="4644008" y="2348880"/>
            <a:ext cx="4121992" cy="3527499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0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989013" indent="0">
              <a:buFont typeface="Wingdings" pitchFamily="2" charset="2"/>
              <a:buNone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644007" y="1489546"/>
            <a:ext cx="4140424" cy="475484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0" y="6084095"/>
            <a:ext cx="8793956" cy="466724"/>
          </a:xfrm>
          <a:prstGeom prst="rect">
            <a:avLst/>
          </a:prstGeom>
          <a:solidFill>
            <a:srgbClr val="852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sp>
        <p:nvSpPr>
          <p:cNvPr id="12" name="Textfeld 11"/>
          <p:cNvSpPr txBox="1"/>
          <p:nvPr/>
        </p:nvSpPr>
        <p:spPr>
          <a:xfrm>
            <a:off x="378692" y="6101922"/>
            <a:ext cx="46253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de-DE" sz="1100" b="0" cap="none" baseline="0" noProof="0" dirty="0">
                <a:solidFill>
                  <a:schemeClr val="bg1"/>
                </a:solidFill>
                <a:latin typeface="Trebuchet MS" pitchFamily="34" charset="0"/>
              </a:rPr>
              <a:t>Präsentation des Prototyps</a:t>
            </a:r>
            <a:br>
              <a:rPr lang="de-DE" sz="1100" b="0" cap="none" baseline="0" noProof="0" dirty="0">
                <a:solidFill>
                  <a:schemeClr val="bg1"/>
                </a:solidFill>
                <a:latin typeface="Trebuchet MS" pitchFamily="34" charset="0"/>
              </a:rPr>
            </a:br>
            <a:r>
              <a:rPr lang="de-DE" sz="1100" b="0" cap="none" baseline="0" noProof="0" dirty="0">
                <a:solidFill>
                  <a:schemeClr val="bg1"/>
                </a:solidFill>
                <a:latin typeface="Trebuchet MS" pitchFamily="34" charset="0"/>
              </a:rPr>
              <a:t>Alexander, Dennis, Dominic, Leonhard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24328" y="6101922"/>
            <a:ext cx="12241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300"/>
              </a:spcAft>
            </a:pPr>
            <a:fld id="{A9063EE5-D4E8-4F75-A77C-D3AC67F05250}" type="slidenum">
              <a:rPr lang="de-DE" sz="1100" b="0" cap="none" baseline="0" noProof="0" smtClean="0">
                <a:solidFill>
                  <a:schemeClr val="bg1"/>
                </a:solidFill>
                <a:latin typeface="Trebuchet MS" pitchFamily="34" charset="0"/>
              </a:rPr>
              <a:t>‹Nr.›</a:t>
            </a:fld>
            <a:br>
              <a:rPr lang="de-DE" sz="1100" b="0" cap="none" baseline="0" noProof="0" dirty="0">
                <a:solidFill>
                  <a:schemeClr val="bg1"/>
                </a:solidFill>
                <a:latin typeface="Trebuchet MS" pitchFamily="34" charset="0"/>
              </a:rPr>
            </a:br>
            <a:r>
              <a:rPr lang="de-DE" sz="1100" b="0" cap="none" baseline="0" noProof="0" dirty="0">
                <a:solidFill>
                  <a:schemeClr val="bg1"/>
                </a:solidFill>
                <a:latin typeface="Trebuchet MS" pitchFamily="34" charset="0"/>
              </a:rPr>
              <a:t>08.07.2018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EEFDB2F-69CA-41B6-AA51-A6B9E84B341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196" y="582385"/>
            <a:ext cx="1649760" cy="54235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1" r:id="rId3"/>
    <p:sldLayoutId id="2147483664" r:id="rId4"/>
    <p:sldLayoutId id="2147483663" r:id="rId5"/>
    <p:sldLayoutId id="2147483662" r:id="rId6"/>
    <p:sldLayoutId id="2147483658" r:id="rId7"/>
    <p:sldLayoutId id="2147483653" r:id="rId8"/>
    <p:sldLayoutId id="2147483652" r:id="rId9"/>
    <p:sldLayoutId id="2147483657" r:id="rId10"/>
    <p:sldLayoutId id="2147483659" r:id="rId11"/>
    <p:sldLayoutId id="2147483654" r:id="rId12"/>
    <p:sldLayoutId id="2147483665" r:id="rId13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 cap="all" baseline="0">
          <a:solidFill>
            <a:srgbClr val="852339"/>
          </a:solidFill>
          <a:latin typeface="Trebuchet MS" pitchFamily="34" charset="0"/>
          <a:ea typeface="+mj-ea"/>
          <a:cs typeface="Arial" pitchFamily="34" charset="0"/>
        </a:defRPr>
      </a:lvl1pPr>
    </p:titleStyle>
    <p:bodyStyle>
      <a:lvl1pPr marL="182563" indent="-182563" algn="l" defTabSz="914400" rtl="0" eaLnBrk="1" latinLnBrk="0" hangingPunct="1">
        <a:spcBef>
          <a:spcPts val="0"/>
        </a:spcBef>
        <a:spcAft>
          <a:spcPts val="300"/>
        </a:spcAft>
        <a:buFontTx/>
        <a:buNone/>
        <a:defRPr sz="1300" b="0" kern="1200" spc="0" baseline="0">
          <a:solidFill>
            <a:srgbClr val="5F5F5F"/>
          </a:solidFill>
          <a:latin typeface="Trebuchet MS" pitchFamily="34" charset="0"/>
          <a:ea typeface="+mn-ea"/>
          <a:cs typeface="Arial" pitchFamily="34" charset="0"/>
        </a:defRPr>
      </a:lvl1pPr>
      <a:lvl2pPr marL="449263" indent="-182563" algn="l" defTabSz="914400" rtl="0" eaLnBrk="1" latinLnBrk="0" hangingPunct="1">
        <a:spcBef>
          <a:spcPct val="20000"/>
        </a:spcBef>
        <a:buFontTx/>
        <a:buBlip>
          <a:blip r:embed="rId16"/>
        </a:buBlip>
        <a:defRPr sz="20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806450" indent="-182563" algn="l" defTabSz="914400" rtl="0" eaLnBrk="1" latinLnBrk="0" hangingPunct="1">
        <a:spcBef>
          <a:spcPct val="20000"/>
        </a:spcBef>
        <a:buFontTx/>
        <a:buBlip>
          <a:blip r:embed="rId16"/>
        </a:buBlip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163638" indent="-174625" algn="l" defTabSz="914400" rtl="0" eaLnBrk="1" latinLnBrk="0" hangingPunct="1">
        <a:spcBef>
          <a:spcPct val="20000"/>
        </a:spcBef>
        <a:buFontTx/>
        <a:buBlip>
          <a:blip r:embed="rId16"/>
        </a:buBlip>
        <a:defRPr sz="20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Tx/>
        <a:buBlip>
          <a:blip r:embed="rId16"/>
        </a:buBlip>
        <a:defRPr sz="22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>
          <a:xfrm>
            <a:off x="467544" y="2348880"/>
            <a:ext cx="7200799" cy="504055"/>
          </a:xfrm>
        </p:spPr>
        <p:txBody>
          <a:bodyPr/>
          <a:lstStyle/>
          <a:p>
            <a:r>
              <a:rPr lang="de-DE" dirty="0"/>
              <a:t>Packet LOSS Traces in </a:t>
            </a:r>
            <a:r>
              <a:rPr lang="de-DE" dirty="0" err="1"/>
              <a:t>netem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Präsentation des Prototyps</a:t>
            </a:r>
          </a:p>
        </p:txBody>
      </p:sp>
    </p:spTree>
    <p:extLst>
      <p:ext uri="{BB962C8B-B14F-4D97-AF65-F5344CB8AC3E}">
        <p14:creationId xmlns:p14="http://schemas.microsoft.com/office/powerpoint/2010/main" val="810800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5560F39-53A9-4D65-81BC-9EF49E3C9C4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Bernoulli, Simple Gilbert</a:t>
            </a:r>
          </a:p>
          <a:p>
            <a:pPr lvl="1"/>
            <a:r>
              <a:rPr lang="de-DE" sz="1800" dirty="0">
                <a:sym typeface="Wingdings" panose="05000000000000000000" pitchFamily="2" charset="2"/>
              </a:rPr>
              <a:t>Zustände eindeutig erkennbar</a:t>
            </a:r>
          </a:p>
          <a:p>
            <a:pPr lvl="1"/>
            <a:r>
              <a:rPr lang="de-DE" sz="1800" dirty="0">
                <a:sym typeface="Wingdings" panose="05000000000000000000" pitchFamily="2" charset="2"/>
              </a:rPr>
              <a:t>Trivial, Zuverlässig</a:t>
            </a:r>
          </a:p>
          <a:p>
            <a:r>
              <a:rPr lang="de-DE" dirty="0">
                <a:sym typeface="Wingdings" panose="05000000000000000000" pitchFamily="2" charset="2"/>
              </a:rPr>
              <a:t>Gilbert</a:t>
            </a:r>
          </a:p>
          <a:p>
            <a:pPr lvl="1"/>
            <a:r>
              <a:rPr lang="de-DE" sz="1800" dirty="0">
                <a:sym typeface="Wingdings" panose="05000000000000000000" pitchFamily="2" charset="2"/>
              </a:rPr>
              <a:t>Gilberts Methode zur Parameterschätzung</a:t>
            </a:r>
          </a:p>
          <a:p>
            <a:pPr lvl="1"/>
            <a:r>
              <a:rPr lang="de-DE" sz="1800" dirty="0">
                <a:sym typeface="Wingdings" panose="05000000000000000000" pitchFamily="2" charset="2"/>
              </a:rPr>
              <a:t>Problem: Sehr instabil, Parameter können unmögliche Werte annehmen</a:t>
            </a:r>
          </a:p>
          <a:p>
            <a:r>
              <a:rPr lang="de-DE" dirty="0">
                <a:sym typeface="Wingdings" panose="05000000000000000000" pitchFamily="2" charset="2"/>
              </a:rPr>
              <a:t>Gilbert-Elliot, 4-State-Markov</a:t>
            </a:r>
          </a:p>
          <a:p>
            <a:pPr lvl="1"/>
            <a:r>
              <a:rPr lang="de-DE" sz="1800" dirty="0">
                <a:sym typeface="Wingdings" panose="05000000000000000000" pitchFamily="2" charset="2"/>
              </a:rPr>
              <a:t>Schwellenwerte für einzelne Zustände definieren</a:t>
            </a:r>
          </a:p>
          <a:p>
            <a:pPr lvl="1"/>
            <a:r>
              <a:rPr lang="de-DE" sz="1800" dirty="0">
                <a:sym typeface="Wingdings" panose="05000000000000000000" pitchFamily="2" charset="2"/>
              </a:rPr>
              <a:t>Gilbert: RFC3611 empfiehlt 16 </a:t>
            </a:r>
            <a:r>
              <a:rPr lang="de-DE" sz="1800" i="1" dirty="0">
                <a:sym typeface="Wingdings" panose="05000000000000000000" pitchFamily="2" charset="2"/>
              </a:rPr>
              <a:t>„</a:t>
            </a:r>
            <a:r>
              <a:rPr lang="de-DE" sz="1800" i="1" dirty="0" err="1">
                <a:sym typeface="Wingdings" panose="05000000000000000000" pitchFamily="2" charset="2"/>
              </a:rPr>
              <a:t>corresponds</a:t>
            </a:r>
            <a:r>
              <a:rPr lang="de-DE" sz="1800" i="1" dirty="0">
                <a:sym typeface="Wingdings" panose="05000000000000000000" pitchFamily="2" charset="2"/>
              </a:rPr>
              <a:t> </a:t>
            </a:r>
            <a:r>
              <a:rPr lang="de-DE" sz="1800" i="1" dirty="0" err="1">
                <a:sym typeface="Wingdings" panose="05000000000000000000" pitchFamily="2" charset="2"/>
              </a:rPr>
              <a:t>to</a:t>
            </a:r>
            <a:r>
              <a:rPr lang="de-DE" sz="1800" i="1" dirty="0">
                <a:sym typeface="Wingdings" panose="05000000000000000000" pitchFamily="2" charset="2"/>
              </a:rPr>
              <a:t> </a:t>
            </a:r>
            <a:r>
              <a:rPr lang="de-DE" sz="1800" i="1" dirty="0" err="1">
                <a:sym typeface="Wingdings" panose="05000000000000000000" pitchFamily="2" charset="2"/>
              </a:rPr>
              <a:t>gap</a:t>
            </a:r>
            <a:r>
              <a:rPr lang="de-DE" sz="1800" i="1" dirty="0">
                <a:sym typeface="Wingdings" panose="05000000000000000000" pitchFamily="2" charset="2"/>
              </a:rPr>
              <a:t> </a:t>
            </a:r>
            <a:r>
              <a:rPr lang="de-DE" sz="1800" i="1" dirty="0" err="1">
                <a:sym typeface="Wingdings" panose="05000000000000000000" pitchFamily="2" charset="2"/>
              </a:rPr>
              <a:t>characteristics</a:t>
            </a:r>
            <a:r>
              <a:rPr lang="de-DE" sz="1800" i="1" dirty="0">
                <a:sym typeface="Wingdings" panose="05000000000000000000" pitchFamily="2" charset="2"/>
              </a:rPr>
              <a:t> </a:t>
            </a:r>
            <a:r>
              <a:rPr lang="de-DE" sz="1800" i="1" dirty="0" err="1">
                <a:sym typeface="Wingdings" panose="05000000000000000000" pitchFamily="2" charset="2"/>
              </a:rPr>
              <a:t>of</a:t>
            </a:r>
            <a:r>
              <a:rPr lang="de-DE" sz="1800" i="1" dirty="0">
                <a:sym typeface="Wingdings" panose="05000000000000000000" pitchFamily="2" charset="2"/>
              </a:rPr>
              <a:t> </a:t>
            </a:r>
            <a:r>
              <a:rPr lang="de-DE" sz="1800" i="1" dirty="0" err="1">
                <a:sym typeface="Wingdings" panose="05000000000000000000" pitchFamily="2" charset="2"/>
              </a:rPr>
              <a:t>good</a:t>
            </a:r>
            <a:r>
              <a:rPr lang="de-DE" sz="1800" i="1" dirty="0">
                <a:sym typeface="Wingdings" panose="05000000000000000000" pitchFamily="2" charset="2"/>
              </a:rPr>
              <a:t> </a:t>
            </a:r>
            <a:r>
              <a:rPr lang="de-DE" sz="1800" i="1" dirty="0" err="1">
                <a:sym typeface="Wingdings" panose="05000000000000000000" pitchFamily="2" charset="2"/>
              </a:rPr>
              <a:t>quality</a:t>
            </a:r>
            <a:r>
              <a:rPr lang="de-DE" sz="1800" i="1" dirty="0">
                <a:sym typeface="Wingdings" panose="05000000000000000000" pitchFamily="2" charset="2"/>
              </a:rPr>
              <a:t>“</a:t>
            </a:r>
          </a:p>
          <a:p>
            <a:pPr lvl="1"/>
            <a:r>
              <a:rPr lang="de-DE" sz="1800" dirty="0">
                <a:sym typeface="Wingdings" panose="05000000000000000000" pitchFamily="2" charset="2"/>
              </a:rPr>
              <a:t>4-State-Markov:</a:t>
            </a:r>
            <a:r>
              <a:rPr lang="de-DE" sz="1800" i="1" dirty="0">
                <a:sym typeface="Wingdings" panose="05000000000000000000" pitchFamily="2" charset="2"/>
              </a:rPr>
              <a:t> </a:t>
            </a:r>
            <a:r>
              <a:rPr lang="de-DE" sz="1800" dirty="0">
                <a:sym typeface="Wingdings" panose="05000000000000000000" pitchFamily="2" charset="2"/>
              </a:rPr>
              <a:t>Keine Literaturangabe  </a:t>
            </a:r>
            <a:r>
              <a:rPr lang="de-DE" sz="1800" dirty="0" err="1">
                <a:sym typeface="Wingdings" panose="05000000000000000000" pitchFamily="2" charset="2"/>
              </a:rPr>
              <a:t>Educated</a:t>
            </a:r>
            <a:r>
              <a:rPr lang="de-DE" sz="1800" dirty="0">
                <a:sym typeface="Wingdings" panose="05000000000000000000" pitchFamily="2" charset="2"/>
              </a:rPr>
              <a:t> </a:t>
            </a:r>
            <a:r>
              <a:rPr lang="de-DE" sz="1800" dirty="0" err="1">
                <a:sym typeface="Wingdings" panose="05000000000000000000" pitchFamily="2" charset="2"/>
              </a:rPr>
              <a:t>Guessing</a:t>
            </a:r>
            <a:endParaRPr lang="de-DE" sz="1800" dirty="0">
              <a:sym typeface="Wingdings" panose="05000000000000000000" pitchFamily="2" charset="2"/>
            </a:endParaRPr>
          </a:p>
          <a:p>
            <a:pPr lvl="1"/>
            <a:r>
              <a:rPr lang="de-DE" sz="1800" dirty="0">
                <a:sym typeface="Wingdings" panose="05000000000000000000" pitchFamily="2" charset="2"/>
              </a:rPr>
              <a:t>Zustände in gegebenem Trace zählen</a:t>
            </a:r>
          </a:p>
          <a:p>
            <a:pPr lvl="1"/>
            <a:r>
              <a:rPr lang="de-DE" sz="1800" dirty="0">
                <a:sym typeface="Wingdings" panose="05000000000000000000" pitchFamily="2" charset="2"/>
              </a:rPr>
              <a:t>Ergebnisse sind sehr instabil</a:t>
            </a:r>
          </a:p>
          <a:p>
            <a:pPr lvl="1"/>
            <a:endParaRPr lang="de-DE" sz="180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6455D3-63E3-4BB9-B3C6-B0AB42EE712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D1E7E5B-6FBD-4402-872A-3E7A13139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Parameterschätzung aus Traces</a:t>
            </a:r>
          </a:p>
        </p:txBody>
      </p:sp>
    </p:spTree>
    <p:extLst>
      <p:ext uri="{BB962C8B-B14F-4D97-AF65-F5344CB8AC3E}">
        <p14:creationId xmlns:p14="http://schemas.microsoft.com/office/powerpoint/2010/main" val="4142453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25C5B4F-3373-4F6D-BD35-9708A631E83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4000" dirty="0">
                <a:solidFill>
                  <a:srgbClr val="852339"/>
                </a:solidFill>
              </a:rPr>
              <a:t>PLOT von Gilbert-Elliot mit unterschiedlichen Schwellenwerten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74603E4-0971-4191-98C4-D28EAF1FAFD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50D027C-1901-47D0-9440-6FAFFF484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Parameterschätzung aus Traces</a:t>
            </a:r>
          </a:p>
        </p:txBody>
      </p:sp>
    </p:spTree>
    <p:extLst>
      <p:ext uri="{BB962C8B-B14F-4D97-AF65-F5344CB8AC3E}">
        <p14:creationId xmlns:p14="http://schemas.microsoft.com/office/powerpoint/2010/main" val="2663221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E71C57D-497F-4F81-AB45-35CAD748F91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Kompatibilität zu weiteren Protokollen herstellen</a:t>
            </a:r>
          </a:p>
          <a:p>
            <a:pPr lvl="1"/>
            <a:r>
              <a:rPr lang="de-DE" sz="1800" dirty="0"/>
              <a:t>TCP</a:t>
            </a:r>
          </a:p>
          <a:p>
            <a:r>
              <a:rPr lang="de-DE" dirty="0" err="1"/>
              <a:t>Refinement</a:t>
            </a:r>
            <a:r>
              <a:rPr lang="de-DE" dirty="0"/>
              <a:t> der Parameterschätzung aus Trace</a:t>
            </a:r>
          </a:p>
          <a:p>
            <a:pPr lvl="1"/>
            <a:r>
              <a:rPr lang="de-DE" sz="1800" dirty="0"/>
              <a:t>Gilbert Elliot: </a:t>
            </a:r>
          </a:p>
          <a:p>
            <a:pPr lvl="1"/>
            <a:r>
              <a:rPr lang="de-DE" sz="1800" dirty="0"/>
              <a:t>4-State-Markov: Baum-Welch Algorithmus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FC03702-82AE-4968-8CE9-ACB56FFAB20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C5B5D85-55FC-4C92-84D9-986AEB5C8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</p:spTree>
    <p:extLst>
      <p:ext uri="{BB962C8B-B14F-4D97-AF65-F5344CB8AC3E}">
        <p14:creationId xmlns:p14="http://schemas.microsoft.com/office/powerpoint/2010/main" val="1380931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Zielsetzung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Generierung von Traces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Manipulation von </a:t>
            </a:r>
            <a:r>
              <a:rPr lang="de-DE" dirty="0" err="1"/>
              <a:t>Netem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210120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Entwicklungsumgebung</a:t>
            </a:r>
          </a:p>
          <a:p>
            <a:pPr marL="722863" lvl="1" indent="-457200"/>
            <a:r>
              <a:rPr lang="de-DE" dirty="0"/>
              <a:t>Ubuntu 18.04</a:t>
            </a:r>
          </a:p>
          <a:p>
            <a:pPr marL="722863" lvl="1" indent="-457200"/>
            <a:r>
              <a:rPr lang="de-DE" dirty="0"/>
              <a:t>Linux Kernel 4.17.0_rc3</a:t>
            </a:r>
          </a:p>
          <a:p>
            <a:pPr marL="722863" lvl="1" indent="-457200"/>
            <a:r>
              <a:rPr lang="de-DE" dirty="0"/>
              <a:t>Iproute2 4.15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TOOl</a:t>
            </a:r>
            <a:r>
              <a:rPr lang="de-DE" dirty="0"/>
              <a:t> 2 </a:t>
            </a:r>
            <a:r>
              <a:rPr lang="en-US" dirty="0">
                <a:cs typeface="Calibri Light"/>
              </a:rPr>
              <a:t>| </a:t>
            </a:r>
            <a:r>
              <a:rPr lang="en-US" dirty="0" err="1">
                <a:cs typeface="Calibri Light"/>
              </a:rPr>
              <a:t>Erweiterung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netem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2720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Ermöglicht Netzwerk Emulation</a:t>
            </a:r>
          </a:p>
          <a:p>
            <a:pPr marL="722863" lvl="1" indent="-457200"/>
            <a:r>
              <a:rPr lang="de-DE" sz="1800" dirty="0"/>
              <a:t>Delay, </a:t>
            </a:r>
            <a:r>
              <a:rPr lang="de-DE" sz="1800" dirty="0" err="1"/>
              <a:t>loss</a:t>
            </a:r>
            <a:r>
              <a:rPr lang="de-DE" sz="1800" dirty="0"/>
              <a:t>, </a:t>
            </a:r>
            <a:r>
              <a:rPr lang="de-DE" sz="1800" dirty="0" err="1"/>
              <a:t>duplication</a:t>
            </a:r>
            <a:r>
              <a:rPr lang="de-DE" sz="1800" dirty="0"/>
              <a:t>, und </a:t>
            </a:r>
            <a:r>
              <a:rPr lang="de-DE" sz="1800" dirty="0" err="1"/>
              <a:t>re-ordering</a:t>
            </a:r>
            <a:r>
              <a:rPr lang="de-DE" sz="1800" dirty="0"/>
              <a:t> von Paketen</a:t>
            </a:r>
          </a:p>
          <a:p>
            <a:pPr marL="722863" lvl="1" indent="-457200"/>
            <a:endParaRPr lang="de-DE" dirty="0"/>
          </a:p>
          <a:p>
            <a:r>
              <a:rPr lang="de-DE" dirty="0"/>
              <a:t>Besteht aus zwei Teilen:</a:t>
            </a:r>
          </a:p>
          <a:p>
            <a:pPr marL="722863" lvl="1" indent="-457200"/>
            <a:r>
              <a:rPr lang="de-DE" sz="1800" dirty="0"/>
              <a:t>Einem Bestandteil des </a:t>
            </a:r>
            <a:r>
              <a:rPr lang="de-DE" sz="1800" dirty="0" err="1"/>
              <a:t>tc</a:t>
            </a:r>
            <a:r>
              <a:rPr lang="de-DE" sz="1800" dirty="0"/>
              <a:t>-Userinterfaces</a:t>
            </a:r>
          </a:p>
          <a:p>
            <a:pPr marL="1080050" lvl="2" indent="-457200"/>
            <a:r>
              <a:rPr lang="de-DE" sz="1800" dirty="0" err="1"/>
              <a:t>tc</a:t>
            </a:r>
            <a:r>
              <a:rPr lang="de-DE" sz="1800" dirty="0"/>
              <a:t> (</a:t>
            </a:r>
            <a:r>
              <a:rPr lang="de-DE" sz="1800" dirty="0" err="1"/>
              <a:t>traffic</a:t>
            </a:r>
            <a:r>
              <a:rPr lang="de-DE" sz="1800" dirty="0"/>
              <a:t> </a:t>
            </a:r>
            <a:r>
              <a:rPr lang="de-DE" sz="1800" dirty="0" err="1"/>
              <a:t>control</a:t>
            </a:r>
            <a:r>
              <a:rPr lang="de-DE" sz="1800" dirty="0"/>
              <a:t>) Teil von iproute2, ermöglicht die Paketverarbeitung</a:t>
            </a:r>
          </a:p>
          <a:p>
            <a:pPr marL="722863" lvl="1" indent="-457200"/>
            <a:r>
              <a:rPr lang="de-DE" sz="1800" dirty="0"/>
              <a:t>Einem Kernmodule</a:t>
            </a:r>
          </a:p>
          <a:p>
            <a:pPr marL="1080050" lvl="2" indent="-457200"/>
            <a:r>
              <a:rPr lang="de-DE" sz="1800" dirty="0"/>
              <a:t>Zuständig für Netzwerk Emulation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Funktionsweise </a:t>
            </a:r>
            <a:r>
              <a:rPr lang="de-DE" dirty="0" err="1"/>
              <a:t>Netem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2666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D1273FF-CE22-4141-9C1B-D675AE60D1E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„Beliebig“ große Traces einlesen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D4FE9BD5-EC96-4A47-B2EA-CF32E3C24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Herausforderung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F901CD2E-EAAC-4AB3-BF54-22245FBC4D53}"/>
              </a:ext>
            </a:extLst>
          </p:cNvPr>
          <p:cNvSpPr/>
          <p:nvPr/>
        </p:nvSpPr>
        <p:spPr>
          <a:xfrm>
            <a:off x="462982" y="3661443"/>
            <a:ext cx="251695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err="1">
                <a:cs typeface="Calibri"/>
              </a:rPr>
              <a:t>Auslesen</a:t>
            </a:r>
            <a:r>
              <a:rPr lang="en-US" sz="1600">
                <a:cs typeface="Calibri"/>
              </a:rPr>
              <a:t> des Trace </a:t>
            </a:r>
            <a:r>
              <a:rPr lang="en-US" sz="1600" err="1">
                <a:cs typeface="Calibri"/>
              </a:rPr>
              <a:t>im</a:t>
            </a:r>
            <a:r>
              <a:rPr lang="en-US" sz="1600">
                <a:cs typeface="Calibri"/>
              </a:rPr>
              <a:t> Kernel</a:t>
            </a:r>
            <a:endParaRPr lang="en-US" sz="1600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ADC29463-FE0F-4AF3-BFC7-31999B049136}"/>
              </a:ext>
            </a:extLst>
          </p:cNvPr>
          <p:cNvSpPr/>
          <p:nvPr/>
        </p:nvSpPr>
        <p:spPr>
          <a:xfrm>
            <a:off x="462981" y="4580556"/>
            <a:ext cx="2516956" cy="1307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n-US" sz="1600" dirty="0" err="1">
                <a:cs typeface="Calibri"/>
              </a:rPr>
              <a:t>Sollten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nie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im</a:t>
            </a:r>
            <a:r>
              <a:rPr lang="en-US" sz="1600" dirty="0">
                <a:cs typeface="Calibri"/>
              </a:rPr>
              <a:t> Kernel </a:t>
            </a:r>
            <a:r>
              <a:rPr lang="en-US" sz="1600" dirty="0" err="1">
                <a:cs typeface="Calibri"/>
              </a:rPr>
              <a:t>ausgeführt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werden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cs typeface="Calibri"/>
              </a:rPr>
              <a:t>I/O-</a:t>
            </a:r>
            <a:r>
              <a:rPr lang="en-US" sz="1600" dirty="0" err="1">
                <a:cs typeface="Calibri"/>
              </a:rPr>
              <a:t>Operationen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im</a:t>
            </a:r>
            <a:r>
              <a:rPr lang="en-US" sz="1600" dirty="0">
                <a:cs typeface="Calibri"/>
              </a:rPr>
              <a:t> Kernel </a:t>
            </a:r>
            <a:r>
              <a:rPr lang="en-US" sz="1600" dirty="0" err="1">
                <a:cs typeface="Calibri"/>
              </a:rPr>
              <a:t>nicht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mehr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möglich</a:t>
            </a:r>
            <a:endParaRPr lang="en-US" dirty="0">
              <a:cs typeface="Calibri"/>
            </a:endParaRP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8FB3E245-8A06-4D02-9D5A-3F61903D3CBA}"/>
              </a:ext>
            </a:extLst>
          </p:cNvPr>
          <p:cNvSpPr/>
          <p:nvPr/>
        </p:nvSpPr>
        <p:spPr>
          <a:xfrm>
            <a:off x="3231186" y="3661443"/>
            <a:ext cx="251695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cs typeface="Calibri"/>
              </a:rPr>
              <a:t>Senden</a:t>
            </a:r>
            <a:r>
              <a:rPr lang="en-US" sz="1600" dirty="0">
                <a:cs typeface="Calibri"/>
              </a:rPr>
              <a:t> des Trace per </a:t>
            </a:r>
            <a:r>
              <a:rPr lang="en-US" sz="1600" dirty="0" err="1">
                <a:cs typeface="Calibri"/>
              </a:rPr>
              <a:t>Netlink</a:t>
            </a:r>
            <a:endParaRPr lang="en-US" sz="1600" dirty="0"/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345DE662-B8A9-4FB2-B4E9-9352407DB0F1}"/>
              </a:ext>
            </a:extLst>
          </p:cNvPr>
          <p:cNvSpPr/>
          <p:nvPr/>
        </p:nvSpPr>
        <p:spPr>
          <a:xfrm>
            <a:off x="3231186" y="4564847"/>
            <a:ext cx="2516956" cy="1315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n-US" sz="1600" dirty="0" err="1">
                <a:cs typeface="Calibri"/>
              </a:rPr>
              <a:t>Komplex</a:t>
            </a:r>
            <a:r>
              <a:rPr lang="en-US" sz="1600" dirty="0">
                <a:cs typeface="Calibri"/>
              </a:rPr>
              <a:t>, </a:t>
            </a:r>
            <a:r>
              <a:rPr lang="en-US" sz="1600" dirty="0" err="1">
                <a:cs typeface="Calibri"/>
              </a:rPr>
              <a:t>wegen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umfangreicherer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Änderungen</a:t>
            </a:r>
            <a:endParaRPr lang="en-US" sz="16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 err="1">
                <a:cs typeface="Calibri"/>
              </a:rPr>
              <a:t>Sprengt</a:t>
            </a:r>
            <a:r>
              <a:rPr lang="en-US" sz="1600" dirty="0">
                <a:cs typeface="Calibri"/>
              </a:rPr>
              <a:t> den Ramen </a:t>
            </a:r>
            <a:r>
              <a:rPr lang="en-US" sz="1600" dirty="0" err="1">
                <a:cs typeface="Calibri"/>
              </a:rPr>
              <a:t>für</a:t>
            </a:r>
            <a:r>
              <a:rPr lang="en-US" sz="1600" dirty="0">
                <a:cs typeface="Calibri"/>
              </a:rPr>
              <a:t> den </a:t>
            </a:r>
            <a:r>
              <a:rPr lang="en-US" sz="1600" dirty="0" err="1">
                <a:cs typeface="Calibri"/>
              </a:rPr>
              <a:t>Protorypen</a:t>
            </a:r>
            <a:endParaRPr lang="en-US" sz="1600" dirty="0">
              <a:cs typeface="Calibri"/>
            </a:endParaRPr>
          </a:p>
        </p:txBody>
      </p:sp>
      <p:sp>
        <p:nvSpPr>
          <p:cNvPr id="9" name="Rectangle 19">
            <a:extLst>
              <a:ext uri="{FF2B5EF4-FFF2-40B4-BE49-F238E27FC236}">
                <a16:creationId xmlns:a16="http://schemas.microsoft.com/office/drawing/2014/main" id="{E51A808E-A680-42BB-A9C3-6F017AD51722}"/>
              </a:ext>
            </a:extLst>
          </p:cNvPr>
          <p:cNvSpPr/>
          <p:nvPr/>
        </p:nvSpPr>
        <p:spPr>
          <a:xfrm>
            <a:off x="5981305" y="3661443"/>
            <a:ext cx="251695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cs typeface="Calibri"/>
              </a:rPr>
              <a:t>Kopieren</a:t>
            </a:r>
            <a:r>
              <a:rPr lang="en-US" sz="1600" dirty="0">
                <a:cs typeface="Calibri"/>
              </a:rPr>
              <a:t> des Trace </a:t>
            </a:r>
            <a:r>
              <a:rPr lang="en-US" sz="1600" dirty="0" err="1">
                <a:cs typeface="Calibri"/>
              </a:rPr>
              <a:t>im</a:t>
            </a:r>
            <a:r>
              <a:rPr lang="en-US" sz="1600" dirty="0">
                <a:cs typeface="Calibri"/>
              </a:rPr>
              <a:t> Kernel </a:t>
            </a:r>
            <a:r>
              <a:rPr lang="en-US" sz="1600" dirty="0" err="1">
                <a:cs typeface="Calibri"/>
              </a:rPr>
              <a:t>aus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Userspace</a:t>
            </a:r>
            <a:endParaRPr lang="en-US" sz="1600" dirty="0"/>
          </a:p>
        </p:txBody>
      </p:sp>
      <p:sp>
        <p:nvSpPr>
          <p:cNvPr id="10" name="Rectangle 20">
            <a:extLst>
              <a:ext uri="{FF2B5EF4-FFF2-40B4-BE49-F238E27FC236}">
                <a16:creationId xmlns:a16="http://schemas.microsoft.com/office/drawing/2014/main" id="{C3BDF81A-3DA5-4D9F-AB44-0A6135BD2538}"/>
              </a:ext>
            </a:extLst>
          </p:cNvPr>
          <p:cNvSpPr/>
          <p:nvPr/>
        </p:nvSpPr>
        <p:spPr>
          <a:xfrm>
            <a:off x="5981304" y="4564847"/>
            <a:ext cx="2516956" cy="8594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n-US" sz="1600" dirty="0" err="1">
                <a:cs typeface="Calibri"/>
              </a:rPr>
              <a:t>copy_from_user</a:t>
            </a:r>
            <a:r>
              <a:rPr lang="en-US" sz="1600" dirty="0">
                <a:cs typeface="Calibri"/>
              </a:rPr>
              <a:t>()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err="1">
                <a:cs typeface="Calibri"/>
              </a:rPr>
              <a:t>Problematische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Speicherfreigabe</a:t>
            </a:r>
            <a:endParaRPr lang="en-US" sz="1600" dirty="0">
              <a:cs typeface="Calibri"/>
            </a:endParaRPr>
          </a:p>
        </p:txBody>
      </p:sp>
      <p:sp>
        <p:nvSpPr>
          <p:cNvPr id="17" name="Multiplication Sign 30">
            <a:extLst>
              <a:ext uri="{FF2B5EF4-FFF2-40B4-BE49-F238E27FC236}">
                <a16:creationId xmlns:a16="http://schemas.microsoft.com/office/drawing/2014/main" id="{BC61C337-F2E6-4B33-8759-2E7841389C4D}"/>
              </a:ext>
            </a:extLst>
          </p:cNvPr>
          <p:cNvSpPr/>
          <p:nvPr/>
        </p:nvSpPr>
        <p:spPr>
          <a:xfrm>
            <a:off x="439415" y="3480765"/>
            <a:ext cx="2540523" cy="2540523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ultiplication Sign 32">
            <a:extLst>
              <a:ext uri="{FF2B5EF4-FFF2-40B4-BE49-F238E27FC236}">
                <a16:creationId xmlns:a16="http://schemas.microsoft.com/office/drawing/2014/main" id="{4DF6B5A2-4E9B-4ECC-B410-E85936F752E9}"/>
              </a:ext>
            </a:extLst>
          </p:cNvPr>
          <p:cNvSpPr/>
          <p:nvPr/>
        </p:nvSpPr>
        <p:spPr>
          <a:xfrm>
            <a:off x="3175719" y="3480764"/>
            <a:ext cx="2540523" cy="2540523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miley Face 36">
            <a:extLst>
              <a:ext uri="{FF2B5EF4-FFF2-40B4-BE49-F238E27FC236}">
                <a16:creationId xmlns:a16="http://schemas.microsoft.com/office/drawing/2014/main" id="{C6ECDD20-B117-4436-BE0F-9177540690FF}"/>
              </a:ext>
            </a:extLst>
          </p:cNvPr>
          <p:cNvSpPr/>
          <p:nvPr/>
        </p:nvSpPr>
        <p:spPr>
          <a:xfrm>
            <a:off x="8043195" y="5290887"/>
            <a:ext cx="730589" cy="730589"/>
          </a:xfrm>
          <a:prstGeom prst="smileyFac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B4A21F9F-2B09-4CD7-B007-B9EAC5254CBF}"/>
              </a:ext>
            </a:extLst>
          </p:cNvPr>
          <p:cNvSpPr/>
          <p:nvPr/>
        </p:nvSpPr>
        <p:spPr>
          <a:xfrm>
            <a:off x="2509444" y="2210299"/>
            <a:ext cx="3960440" cy="608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Design Möglichkeiten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2AEDD393-887A-449D-99C3-93CB947D02C7}"/>
              </a:ext>
            </a:extLst>
          </p:cNvPr>
          <p:cNvCxnSpPr>
            <a:cxnSpLocks/>
            <a:stCxn id="23" idx="2"/>
            <a:endCxn id="5" idx="0"/>
          </p:cNvCxnSpPr>
          <p:nvPr/>
        </p:nvCxnSpPr>
        <p:spPr>
          <a:xfrm flipH="1">
            <a:off x="1721460" y="2818465"/>
            <a:ext cx="2768204" cy="842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C93F09F8-DAC2-40E0-AE7E-D02126647BAD}"/>
              </a:ext>
            </a:extLst>
          </p:cNvPr>
          <p:cNvCxnSpPr>
            <a:cxnSpLocks/>
            <a:stCxn id="23" idx="2"/>
            <a:endCxn id="7" idx="0"/>
          </p:cNvCxnSpPr>
          <p:nvPr/>
        </p:nvCxnSpPr>
        <p:spPr>
          <a:xfrm>
            <a:off x="4489664" y="2818465"/>
            <a:ext cx="0" cy="842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19BCDE8C-46A9-4BE8-94B6-455F9CC93C4F}"/>
              </a:ext>
            </a:extLst>
          </p:cNvPr>
          <p:cNvCxnSpPr>
            <a:cxnSpLocks/>
            <a:stCxn id="23" idx="2"/>
            <a:endCxn id="9" idx="0"/>
          </p:cNvCxnSpPr>
          <p:nvPr/>
        </p:nvCxnSpPr>
        <p:spPr>
          <a:xfrm>
            <a:off x="4489664" y="2818465"/>
            <a:ext cx="2750119" cy="842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822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4FE9BD5-EC96-4A47-B2EA-CF32E3C24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Herausforderung</a:t>
            </a:r>
          </a:p>
        </p:txBody>
      </p:sp>
      <p:sp>
        <p:nvSpPr>
          <p:cNvPr id="22" name="Rectangle 19">
            <a:extLst>
              <a:ext uri="{FF2B5EF4-FFF2-40B4-BE49-F238E27FC236}">
                <a16:creationId xmlns:a16="http://schemas.microsoft.com/office/drawing/2014/main" id="{34DA7C6B-BC2C-4C36-B0C0-B953380212A4}"/>
              </a:ext>
            </a:extLst>
          </p:cNvPr>
          <p:cNvSpPr/>
          <p:nvPr/>
        </p:nvSpPr>
        <p:spPr>
          <a:xfrm>
            <a:off x="3313522" y="1800888"/>
            <a:ext cx="251695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cs typeface="Calibri"/>
              </a:rPr>
              <a:t>Kopieren</a:t>
            </a:r>
            <a:r>
              <a:rPr lang="en-US" sz="1600" dirty="0">
                <a:cs typeface="Calibri"/>
              </a:rPr>
              <a:t> des Trace </a:t>
            </a:r>
            <a:r>
              <a:rPr lang="en-US" sz="1600" dirty="0" err="1">
                <a:cs typeface="Calibri"/>
              </a:rPr>
              <a:t>im</a:t>
            </a:r>
            <a:r>
              <a:rPr lang="en-US" sz="1600" dirty="0">
                <a:cs typeface="Calibri"/>
              </a:rPr>
              <a:t> Kernel </a:t>
            </a:r>
            <a:r>
              <a:rPr lang="en-US" sz="1600" dirty="0" err="1">
                <a:cs typeface="Calibri"/>
              </a:rPr>
              <a:t>aus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Userspace</a:t>
            </a:r>
            <a:endParaRPr lang="en-US" sz="1600" dirty="0"/>
          </a:p>
        </p:txBody>
      </p:sp>
      <p:sp>
        <p:nvSpPr>
          <p:cNvPr id="23" name="Rectangle 21">
            <a:extLst>
              <a:ext uri="{FF2B5EF4-FFF2-40B4-BE49-F238E27FC236}">
                <a16:creationId xmlns:a16="http://schemas.microsoft.com/office/drawing/2014/main" id="{5350DF9F-38D3-4D53-8995-B048DD4243D6}"/>
              </a:ext>
            </a:extLst>
          </p:cNvPr>
          <p:cNvSpPr/>
          <p:nvPr/>
        </p:nvSpPr>
        <p:spPr>
          <a:xfrm>
            <a:off x="1794061" y="4489800"/>
            <a:ext cx="1582131" cy="39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Stack</a:t>
            </a:r>
            <a:endParaRPr lang="en-US"/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ADC59AFB-8C22-4239-A5EF-BB2D4B908858}"/>
              </a:ext>
            </a:extLst>
          </p:cNvPr>
          <p:cNvSpPr/>
          <p:nvPr/>
        </p:nvSpPr>
        <p:spPr>
          <a:xfrm>
            <a:off x="3789400" y="4489800"/>
            <a:ext cx="1582131" cy="39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Heap</a:t>
            </a:r>
            <a:endParaRPr lang="en-US"/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DB8F254F-1691-4091-A06C-239BF8D752EE}"/>
              </a:ext>
            </a:extLst>
          </p:cNvPr>
          <p:cNvSpPr/>
          <p:nvPr/>
        </p:nvSpPr>
        <p:spPr>
          <a:xfrm>
            <a:off x="5784744" y="4489801"/>
            <a:ext cx="1582131" cy="788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Shared Memory</a:t>
            </a:r>
            <a:endParaRPr lang="en-US" dirty="0"/>
          </a:p>
        </p:txBody>
      </p:sp>
      <p:sp>
        <p:nvSpPr>
          <p:cNvPr id="26" name="Rectangle 24">
            <a:extLst>
              <a:ext uri="{FF2B5EF4-FFF2-40B4-BE49-F238E27FC236}">
                <a16:creationId xmlns:a16="http://schemas.microsoft.com/office/drawing/2014/main" id="{E92C26D2-248F-4FD7-9E19-8417130B8E10}"/>
              </a:ext>
            </a:extLst>
          </p:cNvPr>
          <p:cNvSpPr/>
          <p:nvPr/>
        </p:nvSpPr>
        <p:spPr>
          <a:xfrm>
            <a:off x="3529553" y="3345663"/>
            <a:ext cx="2084894" cy="51376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fork()</a:t>
            </a:r>
            <a:endParaRPr lang="en-US" dirty="0"/>
          </a:p>
        </p:txBody>
      </p:sp>
      <p:sp>
        <p:nvSpPr>
          <p:cNvPr id="27" name="Rectangle 27">
            <a:extLst>
              <a:ext uri="{FF2B5EF4-FFF2-40B4-BE49-F238E27FC236}">
                <a16:creationId xmlns:a16="http://schemas.microsoft.com/office/drawing/2014/main" id="{E62431FF-7AC8-4928-933F-C55F9C246F10}"/>
              </a:ext>
            </a:extLst>
          </p:cNvPr>
          <p:cNvSpPr/>
          <p:nvPr/>
        </p:nvSpPr>
        <p:spPr>
          <a:xfrm>
            <a:off x="1794060" y="4882583"/>
            <a:ext cx="1582131" cy="395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cs typeface="Calibri"/>
              </a:rPr>
              <a:t>Max 8192 Bytes</a:t>
            </a:r>
          </a:p>
        </p:txBody>
      </p:sp>
      <p:sp>
        <p:nvSpPr>
          <p:cNvPr id="28" name="Rectangle 28">
            <a:extLst>
              <a:ext uri="{FF2B5EF4-FFF2-40B4-BE49-F238E27FC236}">
                <a16:creationId xmlns:a16="http://schemas.microsoft.com/office/drawing/2014/main" id="{4F75C6BA-60A4-4C03-AD66-D91F7EA3CA5B}"/>
              </a:ext>
            </a:extLst>
          </p:cNvPr>
          <p:cNvSpPr/>
          <p:nvPr/>
        </p:nvSpPr>
        <p:spPr>
          <a:xfrm>
            <a:off x="3789401" y="4882584"/>
            <a:ext cx="1582131" cy="395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cs typeface="Calibri"/>
              </a:rPr>
              <a:t>Memory leaks</a:t>
            </a:r>
            <a:endParaRPr lang="en-US"/>
          </a:p>
        </p:txBody>
      </p:sp>
      <p:sp>
        <p:nvSpPr>
          <p:cNvPr id="29" name="Multiplication Sign 33">
            <a:extLst>
              <a:ext uri="{FF2B5EF4-FFF2-40B4-BE49-F238E27FC236}">
                <a16:creationId xmlns:a16="http://schemas.microsoft.com/office/drawing/2014/main" id="{360BEC04-8F3B-4F6E-8F28-689634CA1D6F}"/>
              </a:ext>
            </a:extLst>
          </p:cNvPr>
          <p:cNvSpPr/>
          <p:nvPr/>
        </p:nvSpPr>
        <p:spPr>
          <a:xfrm>
            <a:off x="2143624" y="4446165"/>
            <a:ext cx="898688" cy="882977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ication Sign 35">
            <a:extLst>
              <a:ext uri="{FF2B5EF4-FFF2-40B4-BE49-F238E27FC236}">
                <a16:creationId xmlns:a16="http://schemas.microsoft.com/office/drawing/2014/main" id="{EBAC334F-3DA9-43C3-A0D5-C22A333982AF}"/>
              </a:ext>
            </a:extLst>
          </p:cNvPr>
          <p:cNvSpPr/>
          <p:nvPr/>
        </p:nvSpPr>
        <p:spPr>
          <a:xfrm>
            <a:off x="4135045" y="4442667"/>
            <a:ext cx="898688" cy="882977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miley Face 36">
            <a:extLst>
              <a:ext uri="{FF2B5EF4-FFF2-40B4-BE49-F238E27FC236}">
                <a16:creationId xmlns:a16="http://schemas.microsoft.com/office/drawing/2014/main" id="{04FFD9C4-9E44-4AE6-8E51-995FE9A829B4}"/>
              </a:ext>
            </a:extLst>
          </p:cNvPr>
          <p:cNvSpPr/>
          <p:nvPr/>
        </p:nvSpPr>
        <p:spPr>
          <a:xfrm>
            <a:off x="7049497" y="4945425"/>
            <a:ext cx="730589" cy="730589"/>
          </a:xfrm>
          <a:prstGeom prst="smileyFac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8F7F3C35-48FD-4B1F-B5A9-06E1F8EED47C}"/>
              </a:ext>
            </a:extLst>
          </p:cNvPr>
          <p:cNvCxnSpPr>
            <a:cxnSpLocks/>
            <a:stCxn id="22" idx="2"/>
            <a:endCxn id="26" idx="0"/>
          </p:cNvCxnSpPr>
          <p:nvPr/>
        </p:nvCxnSpPr>
        <p:spPr>
          <a:xfrm>
            <a:off x="4572000" y="2715288"/>
            <a:ext cx="0" cy="6303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6CE8CB6D-DD20-401B-BD3D-74B6FC91262B}"/>
              </a:ext>
            </a:extLst>
          </p:cNvPr>
          <p:cNvCxnSpPr>
            <a:cxnSpLocks/>
            <a:stCxn id="26" idx="2"/>
            <a:endCxn id="24" idx="0"/>
          </p:cNvCxnSpPr>
          <p:nvPr/>
        </p:nvCxnSpPr>
        <p:spPr>
          <a:xfrm>
            <a:off x="4572000" y="3859424"/>
            <a:ext cx="8466" cy="6303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AFD1ECA3-9328-4A71-BD01-2002A621C844}"/>
              </a:ext>
            </a:extLst>
          </p:cNvPr>
          <p:cNvCxnSpPr>
            <a:cxnSpLocks/>
            <a:stCxn id="26" idx="2"/>
            <a:endCxn id="25" idx="0"/>
          </p:cNvCxnSpPr>
          <p:nvPr/>
        </p:nvCxnSpPr>
        <p:spPr>
          <a:xfrm>
            <a:off x="4572000" y="3859424"/>
            <a:ext cx="2003810" cy="6303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76519D98-F099-4FD8-870D-46DE404D5041}"/>
              </a:ext>
            </a:extLst>
          </p:cNvPr>
          <p:cNvCxnSpPr>
            <a:cxnSpLocks/>
            <a:stCxn id="26" idx="2"/>
            <a:endCxn id="23" idx="0"/>
          </p:cNvCxnSpPr>
          <p:nvPr/>
        </p:nvCxnSpPr>
        <p:spPr>
          <a:xfrm flipH="1">
            <a:off x="2585127" y="3859424"/>
            <a:ext cx="1986873" cy="6303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123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57093C0-B422-44E2-8F71-11B7797B5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Modifizierungen</a:t>
            </a:r>
          </a:p>
        </p:txBody>
      </p:sp>
      <p:pic>
        <p:nvPicPr>
          <p:cNvPr id="15" name="Picture 4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C5DBDA53-4AC1-49F7-8112-DAC0A188A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534" y="1169716"/>
            <a:ext cx="5696932" cy="451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37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B13195B-36A8-4E46-BE92-860AE7FAF25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Erweiterung </a:t>
            </a:r>
            <a:r>
              <a:rPr lang="de-DE" dirty="0" err="1"/>
              <a:t>Shared</a:t>
            </a:r>
            <a:r>
              <a:rPr lang="de-DE" dirty="0"/>
              <a:t> Memory</a:t>
            </a:r>
          </a:p>
          <a:p>
            <a:pPr lvl="1"/>
            <a:r>
              <a:rPr lang="de-DE" dirty="0"/>
              <a:t>Kommunikation zwischen Kernel und Child</a:t>
            </a:r>
          </a:p>
          <a:p>
            <a:pPr lvl="1"/>
            <a:endParaRPr lang="de-DE" dirty="0"/>
          </a:p>
          <a:p>
            <a:r>
              <a:rPr lang="de-DE" dirty="0" err="1"/>
              <a:t>Full</a:t>
            </a:r>
            <a:r>
              <a:rPr lang="de-DE" dirty="0"/>
              <a:t> Copy vs. Partial Copy</a:t>
            </a:r>
          </a:p>
          <a:p>
            <a:pPr lvl="1"/>
            <a:r>
              <a:rPr lang="de-DE" dirty="0"/>
              <a:t>Performancetest</a:t>
            </a:r>
          </a:p>
          <a:p>
            <a:pPr lvl="1"/>
            <a:endParaRPr lang="de-DE" dirty="0"/>
          </a:p>
          <a:p>
            <a:r>
              <a:rPr lang="de-DE" dirty="0"/>
              <a:t>Erweiterbarkeit um weitere Trace-Eigenschaften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B1B9DE0-20F2-4C7D-9394-F4266764E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</p:spTree>
    <p:extLst>
      <p:ext uri="{BB962C8B-B14F-4D97-AF65-F5344CB8AC3E}">
        <p14:creationId xmlns:p14="http://schemas.microsoft.com/office/powerpoint/2010/main" val="3963588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Zielsetzung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Generierung von Traces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Manipulation von </a:t>
            </a:r>
            <a:r>
              <a:rPr lang="de-DE" dirty="0" err="1"/>
              <a:t>Netem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20433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378000" y="1548000"/>
            <a:ext cx="8353080" cy="4319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de-DE" sz="1300" b="0" strike="noStrike" spc="-1" dirty="0">
              <a:solidFill>
                <a:srgbClr val="5F5F5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373680" y="577080"/>
            <a:ext cx="6502320" cy="475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500" b="1" strike="noStrike" cap="all" spc="-1" dirty="0">
                <a:solidFill>
                  <a:srgbClr val="852339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Meilenstein 2 - Zielsetzung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5" name="Picture 4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77F2C647-A27B-425B-8A74-DC22BABE3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80" y="1253331"/>
            <a:ext cx="877371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5512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86634E7-D4A9-3F4A-A3F0-5438BD879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Zielsetzung</a:t>
            </a:r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F7798EFE-4085-8546-8572-4EE9B0AF6675}"/>
              </a:ext>
            </a:extLst>
          </p:cNvPr>
          <p:cNvSpPr/>
          <p:nvPr/>
        </p:nvSpPr>
        <p:spPr>
          <a:xfrm>
            <a:off x="2771800" y="3222817"/>
            <a:ext cx="2088232" cy="23042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Modellauswahl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0CFADD7-1DEE-8A44-B07F-5D0B40C0062D}"/>
              </a:ext>
            </a:extLst>
          </p:cNvPr>
          <p:cNvSpPr/>
          <p:nvPr/>
        </p:nvSpPr>
        <p:spPr>
          <a:xfrm>
            <a:off x="3095836" y="3789040"/>
            <a:ext cx="1440160" cy="43204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Modell A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9C702B5-8A9B-0347-A216-735E38F31E4B}"/>
              </a:ext>
            </a:extLst>
          </p:cNvPr>
          <p:cNvSpPr/>
          <p:nvPr/>
        </p:nvSpPr>
        <p:spPr>
          <a:xfrm>
            <a:off x="3095836" y="4312970"/>
            <a:ext cx="1440160" cy="43204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Modell B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0EED48D-FB2B-A143-8C94-EF037FAC96EA}"/>
              </a:ext>
            </a:extLst>
          </p:cNvPr>
          <p:cNvSpPr/>
          <p:nvPr/>
        </p:nvSpPr>
        <p:spPr>
          <a:xfrm>
            <a:off x="3095836" y="4836900"/>
            <a:ext cx="1440160" cy="43204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0132577E-A34E-DB47-88F5-BEFD0CC0E83E}"/>
              </a:ext>
            </a:extLst>
          </p:cNvPr>
          <p:cNvSpPr/>
          <p:nvPr/>
        </p:nvSpPr>
        <p:spPr>
          <a:xfrm>
            <a:off x="820028" y="1412776"/>
            <a:ext cx="1728192" cy="158417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Extrakteur</a:t>
            </a:r>
          </a:p>
        </p:txBody>
      </p:sp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BF525568-FD4C-AE48-AD97-13C41EAE51F5}"/>
              </a:ext>
            </a:extLst>
          </p:cNvPr>
          <p:cNvSpPr/>
          <p:nvPr/>
        </p:nvSpPr>
        <p:spPr>
          <a:xfrm>
            <a:off x="467544" y="1124744"/>
            <a:ext cx="4824536" cy="47525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6B6DB4BD-31D3-8F45-B5CE-4DFEA5F13C87}"/>
              </a:ext>
            </a:extLst>
          </p:cNvPr>
          <p:cNvSpPr/>
          <p:nvPr/>
        </p:nvSpPr>
        <p:spPr>
          <a:xfrm>
            <a:off x="6876256" y="1124744"/>
            <a:ext cx="2186346" cy="4752528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DB4DB3BC-AFC6-0344-97B9-8D7FE97831D0}"/>
              </a:ext>
            </a:extLst>
          </p:cNvPr>
          <p:cNvSpPr/>
          <p:nvPr/>
        </p:nvSpPr>
        <p:spPr>
          <a:xfrm>
            <a:off x="7105333" y="2636912"/>
            <a:ext cx="1728192" cy="158417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Modifiziertes </a:t>
            </a:r>
            <a:r>
              <a:rPr lang="de-DE" dirty="0" err="1">
                <a:solidFill>
                  <a:schemeClr val="tx1"/>
                </a:solidFill>
              </a:rPr>
              <a:t>Netem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045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AC9A62-EB39-4758-A100-08AA4FA2C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Tool 1 | </a:t>
            </a:r>
            <a:r>
              <a:rPr lang="de-DE" dirty="0" err="1"/>
              <a:t>TraceGenerator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6F27E4-144D-4DB3-8C29-9D8697D4225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Paketverlustmodelle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1800" dirty="0"/>
              <a:t>Bernoulli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1800" dirty="0"/>
              <a:t>Simple Gilbert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1800" dirty="0"/>
              <a:t>Gilbert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1800" dirty="0"/>
              <a:t>Gilbert-Elliot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1800" dirty="0"/>
              <a:t>4-State-Markov</a:t>
            </a:r>
          </a:p>
          <a:p>
            <a:endParaRPr lang="de-DE" dirty="0"/>
          </a:p>
          <a:p>
            <a:r>
              <a:rPr lang="de-DE" dirty="0"/>
              <a:t>Weitere Zielsetzungen</a:t>
            </a:r>
          </a:p>
          <a:p>
            <a:endParaRPr lang="de-DE" sz="1800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418CE97-2B50-4D86-9424-F175A039EA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Spezifische Zielsetzung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CB4C4FFD-2896-4D70-96EC-0A041D4DBCDB}"/>
              </a:ext>
            </a:extLst>
          </p:cNvPr>
          <p:cNvCxnSpPr>
            <a:cxnSpLocks/>
          </p:cNvCxnSpPr>
          <p:nvPr/>
        </p:nvCxnSpPr>
        <p:spPr>
          <a:xfrm>
            <a:off x="467544" y="1890000"/>
            <a:ext cx="832822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BB86637A-50B2-4ACE-B24A-7F1B0BEEA11D}"/>
              </a:ext>
            </a:extLst>
          </p:cNvPr>
          <p:cNvCxnSpPr>
            <a:cxnSpLocks/>
          </p:cNvCxnSpPr>
          <p:nvPr/>
        </p:nvCxnSpPr>
        <p:spPr>
          <a:xfrm>
            <a:off x="467544" y="4149080"/>
            <a:ext cx="832822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A7F515B2-AA98-4FD2-8DAA-BCA824EF6D08}"/>
              </a:ext>
            </a:extLst>
          </p:cNvPr>
          <p:cNvSpPr/>
          <p:nvPr/>
        </p:nvSpPr>
        <p:spPr>
          <a:xfrm>
            <a:off x="412574" y="4212296"/>
            <a:ext cx="3727377" cy="144894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>
                <a:solidFill>
                  <a:srgbClr val="5F5F5F"/>
                </a:solidFill>
              </a:rPr>
              <a:t>Reproduzierbarkeit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rgbClr val="5F5F5F"/>
                </a:solidFill>
              </a:rPr>
              <a:t>Gleichverteilte Zufallszahlen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rgbClr val="5F5F5F"/>
                </a:solidFill>
              </a:rPr>
              <a:t>Reproduzierbare Zufallszahlen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600" dirty="0" err="1">
                <a:solidFill>
                  <a:srgbClr val="5F5F5F"/>
                </a:solidFill>
              </a:rPr>
              <a:t>Seedübergabe</a:t>
            </a:r>
            <a:r>
              <a:rPr lang="de-DE" sz="1600" dirty="0">
                <a:solidFill>
                  <a:srgbClr val="5F5F5F"/>
                </a:solidFill>
              </a:rPr>
              <a:t> per Parameter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de-DE" dirty="0">
              <a:solidFill>
                <a:srgbClr val="5F5F5F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67E1956-D05A-4024-A304-2FBE430E6202}"/>
              </a:ext>
            </a:extLst>
          </p:cNvPr>
          <p:cNvSpPr/>
          <p:nvPr/>
        </p:nvSpPr>
        <p:spPr>
          <a:xfrm>
            <a:off x="4131889" y="4212296"/>
            <a:ext cx="3727377" cy="144894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>
                <a:solidFill>
                  <a:srgbClr val="5F5F5F"/>
                </a:solidFill>
              </a:rPr>
              <a:t>Skalierbarkeit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rgbClr val="5F5F5F"/>
                </a:solidFill>
              </a:rPr>
              <a:t>Große Periodenlänge</a:t>
            </a:r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D5FA78D1-9992-42D2-B2EB-BF866D7917FB}"/>
              </a:ext>
            </a:extLst>
          </p:cNvPr>
          <p:cNvSpPr/>
          <p:nvPr/>
        </p:nvSpPr>
        <p:spPr>
          <a:xfrm>
            <a:off x="611560" y="5445224"/>
            <a:ext cx="673174" cy="27923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BC42ED1F-86FF-476B-B177-FCD8EDBC9603}"/>
              </a:ext>
            </a:extLst>
          </p:cNvPr>
          <p:cNvSpPr/>
          <p:nvPr/>
        </p:nvSpPr>
        <p:spPr>
          <a:xfrm>
            <a:off x="1360514" y="5330391"/>
            <a:ext cx="3283494" cy="485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solidFill>
                  <a:srgbClr val="852339"/>
                </a:solidFill>
              </a:rPr>
              <a:t>Mersenne</a:t>
            </a:r>
            <a:r>
              <a:rPr lang="de-DE" b="1" dirty="0">
                <a:solidFill>
                  <a:srgbClr val="852339"/>
                </a:solidFill>
              </a:rPr>
              <a:t>-Twister-Generator</a:t>
            </a:r>
          </a:p>
        </p:txBody>
      </p:sp>
    </p:spTree>
    <p:extLst>
      <p:ext uri="{BB962C8B-B14F-4D97-AF65-F5344CB8AC3E}">
        <p14:creationId xmlns:p14="http://schemas.microsoft.com/office/powerpoint/2010/main" val="411568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32A609A-085D-4532-8AA5-40765BB0C50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4400" dirty="0"/>
              <a:t>PAP/UML irgendwas zum Überblick geben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BAD2FDD-AB6A-4A42-8453-B19CE24AC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Tracegenerator</a:t>
            </a:r>
            <a:r>
              <a:rPr lang="de-DE" dirty="0"/>
              <a:t> – Der Aufbau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06D0D46-67E1-481C-9B44-29337C626A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3749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D5E699-B7E9-4615-BA8F-133BCCC8AB3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78000" y="3504844"/>
            <a:ext cx="8353425" cy="28044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Validierungstool</a:t>
            </a:r>
          </a:p>
          <a:p>
            <a:pPr marL="0" indent="0">
              <a:buNone/>
            </a:pPr>
            <a:r>
              <a:rPr lang="de-DE" dirty="0"/>
              <a:t>0000001111100000001111111</a:t>
            </a:r>
          </a:p>
          <a:p>
            <a:pPr marL="0" indent="0">
              <a:buNone/>
            </a:pPr>
            <a:endParaRPr lang="de-DE" sz="100" dirty="0"/>
          </a:p>
          <a:p>
            <a:pPr marL="0" indent="0">
              <a:buNone/>
            </a:pPr>
            <a:r>
              <a:rPr lang="de-DE" dirty="0"/>
              <a:t>   -6        5        -7          7</a:t>
            </a:r>
          </a:p>
          <a:p>
            <a:pPr marL="0" indent="0">
              <a:buNone/>
            </a:pPr>
            <a:endParaRPr lang="de-DE" sz="500" dirty="0"/>
          </a:p>
          <a:p>
            <a:pPr marL="0" indent="0">
              <a:buNone/>
            </a:pPr>
            <a:r>
              <a:rPr lang="de-DE" dirty="0"/>
              <a:t>                  ECDF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219A850-E36D-44EA-B19B-A0F40651622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Idee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Modell-Validierung</a:t>
            </a:r>
          </a:p>
        </p:txBody>
      </p: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E5547A03-AAE5-0F47-AF17-25FE373DC2BF}"/>
              </a:ext>
            </a:extLst>
          </p:cNvPr>
          <p:cNvGrpSpPr/>
          <p:nvPr/>
        </p:nvGrpSpPr>
        <p:grpSpPr>
          <a:xfrm>
            <a:off x="107504" y="1556792"/>
            <a:ext cx="8856984" cy="1948052"/>
            <a:chOff x="107504" y="2888939"/>
            <a:chExt cx="8856984" cy="1948052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AAD5A990-427D-4504-BEEF-41CBA2A0D005}"/>
                </a:ext>
              </a:extLst>
            </p:cNvPr>
            <p:cNvSpPr/>
            <p:nvPr/>
          </p:nvSpPr>
          <p:spPr>
            <a:xfrm>
              <a:off x="107504" y="2888939"/>
              <a:ext cx="1944216" cy="79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Netem</a:t>
              </a:r>
              <a:r>
                <a:rPr lang="de-DE" dirty="0"/>
                <a:t> Modell-parametrisierung</a:t>
              </a: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FB87D958-A1E4-49A6-97D9-AA4DE9550B37}"/>
                </a:ext>
              </a:extLst>
            </p:cNvPr>
            <p:cNvSpPr/>
            <p:nvPr/>
          </p:nvSpPr>
          <p:spPr>
            <a:xfrm>
              <a:off x="2411760" y="2888939"/>
              <a:ext cx="1944216" cy="79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Lokaler Ping mit 200000 Paketen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FB276C29-DF37-40D3-8388-A7ACC13600F1}"/>
                </a:ext>
              </a:extLst>
            </p:cNvPr>
            <p:cNvSpPr/>
            <p:nvPr/>
          </p:nvSpPr>
          <p:spPr>
            <a:xfrm>
              <a:off x="4716016" y="2895189"/>
              <a:ext cx="1944216" cy="79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Ausgabe loggen und parsen</a:t>
              </a: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23E800F7-4FAD-4507-9EF3-37D376AE3C43}"/>
                </a:ext>
              </a:extLst>
            </p:cNvPr>
            <p:cNvSpPr/>
            <p:nvPr/>
          </p:nvSpPr>
          <p:spPr>
            <a:xfrm>
              <a:off x="107504" y="4041068"/>
              <a:ext cx="1944216" cy="79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Generator </a:t>
              </a:r>
              <a:r>
                <a:rPr lang="de-DE" dirty="0" err="1"/>
                <a:t>parametrisierung</a:t>
              </a:r>
              <a:endParaRPr lang="de-DE" dirty="0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0FCF6306-A8E8-43BC-B850-A078E3A4975B}"/>
                </a:ext>
              </a:extLst>
            </p:cNvPr>
            <p:cNvSpPr/>
            <p:nvPr/>
          </p:nvSpPr>
          <p:spPr>
            <a:xfrm>
              <a:off x="2411760" y="4041068"/>
              <a:ext cx="1944216" cy="79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Trace generieren</a:t>
              </a:r>
            </a:p>
          </p:txBody>
        </p:sp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731D7DEF-4C07-47C5-8FED-3218E3B179D6}"/>
                </a:ext>
              </a:extLst>
            </p:cNvPr>
            <p:cNvCxnSpPr>
              <a:cxnSpLocks/>
              <a:stCxn id="6" idx="3"/>
              <a:endCxn id="9" idx="1"/>
            </p:cNvCxnSpPr>
            <p:nvPr/>
          </p:nvCxnSpPr>
          <p:spPr>
            <a:xfrm>
              <a:off x="2051720" y="3284983"/>
              <a:ext cx="360040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8FF5869B-3223-4CAB-BC6D-4211ED90250F}"/>
                </a:ext>
              </a:extLst>
            </p:cNvPr>
            <p:cNvCxnSpPr>
              <a:stCxn id="9" idx="3"/>
              <a:endCxn id="10" idx="1"/>
            </p:cNvCxnSpPr>
            <p:nvPr/>
          </p:nvCxnSpPr>
          <p:spPr>
            <a:xfrm>
              <a:off x="4355976" y="3284983"/>
              <a:ext cx="360040" cy="625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>
              <a:extLst>
                <a:ext uri="{FF2B5EF4-FFF2-40B4-BE49-F238E27FC236}">
                  <a16:creationId xmlns:a16="http://schemas.microsoft.com/office/drawing/2014/main" id="{880D10A3-A786-4E1D-AC92-5B457DE8A9D7}"/>
                </a:ext>
              </a:extLst>
            </p:cNvPr>
            <p:cNvCxnSpPr>
              <a:stCxn id="11" idx="3"/>
              <a:endCxn id="12" idx="1"/>
            </p:cNvCxnSpPr>
            <p:nvPr/>
          </p:nvCxnSpPr>
          <p:spPr>
            <a:xfrm>
              <a:off x="2051720" y="4437112"/>
              <a:ext cx="360040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C66C4AE3-0C7A-4031-A9AC-FB73C53BFDD4}"/>
                </a:ext>
              </a:extLst>
            </p:cNvPr>
            <p:cNvSpPr/>
            <p:nvPr/>
          </p:nvSpPr>
          <p:spPr>
            <a:xfrm>
              <a:off x="4716016" y="4044903"/>
              <a:ext cx="1944216" cy="79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Parse mit </a:t>
              </a:r>
              <a:r>
                <a:rPr lang="de-DE" dirty="0" err="1"/>
                <a:t>Validationtool</a:t>
              </a:r>
              <a:endParaRPr lang="de-DE" dirty="0"/>
            </a:p>
          </p:txBody>
        </p:sp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9BFE06F3-A17D-4C3D-82C9-DD5671608A58}"/>
                </a:ext>
              </a:extLst>
            </p:cNvPr>
            <p:cNvCxnSpPr>
              <a:stCxn id="10" idx="2"/>
              <a:endCxn id="19" idx="0"/>
            </p:cNvCxnSpPr>
            <p:nvPr/>
          </p:nvCxnSpPr>
          <p:spPr>
            <a:xfrm>
              <a:off x="5688124" y="3687277"/>
              <a:ext cx="0" cy="35762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400E31F3-1A24-4F52-A449-AB24561768FA}"/>
                </a:ext>
              </a:extLst>
            </p:cNvPr>
            <p:cNvCxnSpPr>
              <a:stCxn id="12" idx="3"/>
              <a:endCxn id="19" idx="1"/>
            </p:cNvCxnSpPr>
            <p:nvPr/>
          </p:nvCxnSpPr>
          <p:spPr>
            <a:xfrm>
              <a:off x="4355976" y="4437112"/>
              <a:ext cx="360040" cy="383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801F9D84-7598-4B94-80DA-E06D447A9562}"/>
                </a:ext>
              </a:extLst>
            </p:cNvPr>
            <p:cNvSpPr/>
            <p:nvPr/>
          </p:nvSpPr>
          <p:spPr>
            <a:xfrm>
              <a:off x="7020272" y="4041068"/>
              <a:ext cx="1944216" cy="79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Kolmogorov-Smirnov Test</a:t>
              </a:r>
            </a:p>
          </p:txBody>
        </p: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738E34D9-E6F5-4739-AC86-1866A5FF4AAA}"/>
                </a:ext>
              </a:extLst>
            </p:cNvPr>
            <p:cNvCxnSpPr>
              <a:cxnSpLocks/>
              <a:stCxn id="19" idx="3"/>
              <a:endCxn id="24" idx="1"/>
            </p:cNvCxnSpPr>
            <p:nvPr/>
          </p:nvCxnSpPr>
          <p:spPr>
            <a:xfrm flipV="1">
              <a:off x="6660232" y="4437112"/>
              <a:ext cx="360040" cy="383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Geschweifte Klammer links 30">
            <a:extLst>
              <a:ext uri="{FF2B5EF4-FFF2-40B4-BE49-F238E27FC236}">
                <a16:creationId xmlns:a16="http://schemas.microsoft.com/office/drawing/2014/main" id="{E6C330F5-D7A1-9F47-905A-AB629B362A11}"/>
              </a:ext>
            </a:extLst>
          </p:cNvPr>
          <p:cNvSpPr/>
          <p:nvPr/>
        </p:nvSpPr>
        <p:spPr>
          <a:xfrm rot="16200000">
            <a:off x="755576" y="4293095"/>
            <a:ext cx="216024" cy="7920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Geschweifte Klammer links 31">
            <a:extLst>
              <a:ext uri="{FF2B5EF4-FFF2-40B4-BE49-F238E27FC236}">
                <a16:creationId xmlns:a16="http://schemas.microsoft.com/office/drawing/2014/main" id="{CA9C7FEB-356B-5248-9947-52BAD5B0DA3E}"/>
              </a:ext>
            </a:extLst>
          </p:cNvPr>
          <p:cNvSpPr/>
          <p:nvPr/>
        </p:nvSpPr>
        <p:spPr>
          <a:xfrm rot="16200000">
            <a:off x="1476934" y="4366382"/>
            <a:ext cx="213467" cy="6480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Geschweifte Klammer links 32">
            <a:extLst>
              <a:ext uri="{FF2B5EF4-FFF2-40B4-BE49-F238E27FC236}">
                <a16:creationId xmlns:a16="http://schemas.microsoft.com/office/drawing/2014/main" id="{FE9564B3-360B-7642-BB67-F0F67F8192BE}"/>
              </a:ext>
            </a:extLst>
          </p:cNvPr>
          <p:cNvSpPr/>
          <p:nvPr/>
        </p:nvSpPr>
        <p:spPr>
          <a:xfrm rot="16200000">
            <a:off x="2287504" y="4204951"/>
            <a:ext cx="212400" cy="972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Geschweifte Klammer links 33">
            <a:extLst>
              <a:ext uri="{FF2B5EF4-FFF2-40B4-BE49-F238E27FC236}">
                <a16:creationId xmlns:a16="http://schemas.microsoft.com/office/drawing/2014/main" id="{D1FDB56D-1DCB-8B43-A49D-2AAB09ED235F}"/>
              </a:ext>
            </a:extLst>
          </p:cNvPr>
          <p:cNvSpPr/>
          <p:nvPr/>
        </p:nvSpPr>
        <p:spPr>
          <a:xfrm rot="16200000">
            <a:off x="3223608" y="4240847"/>
            <a:ext cx="212400" cy="90020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Geschweifte Klammer links 34">
            <a:extLst>
              <a:ext uri="{FF2B5EF4-FFF2-40B4-BE49-F238E27FC236}">
                <a16:creationId xmlns:a16="http://schemas.microsoft.com/office/drawing/2014/main" id="{CD3E26A2-70FD-1545-A048-8D7E317F2FCC}"/>
              </a:ext>
            </a:extLst>
          </p:cNvPr>
          <p:cNvSpPr/>
          <p:nvPr/>
        </p:nvSpPr>
        <p:spPr>
          <a:xfrm rot="16200000">
            <a:off x="1905282" y="3786618"/>
            <a:ext cx="292876" cy="27363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9605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76339824-7CC5-4CEC-AF07-4BBF7CE8BAB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220" y="972220"/>
            <a:ext cx="4913560" cy="4913560"/>
          </a:xfrm>
        </p:spPr>
      </p:pic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B1F12B-A0B2-45A8-B9EB-B9AE90C544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D90C955-EFCD-4335-BB9B-4F706C8DC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Modell-Validierung</a:t>
            </a:r>
          </a:p>
        </p:txBody>
      </p:sp>
    </p:spTree>
    <p:extLst>
      <p:ext uri="{BB962C8B-B14F-4D97-AF65-F5344CB8AC3E}">
        <p14:creationId xmlns:p14="http://schemas.microsoft.com/office/powerpoint/2010/main" val="4182048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17EF423C-2489-424F-8E85-F37D9C5184EB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9971689"/>
              </p:ext>
            </p:extLst>
          </p:nvPr>
        </p:nvGraphicFramePr>
        <p:xfrm>
          <a:off x="377825" y="2084153"/>
          <a:ext cx="8353424" cy="25689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4593">
                  <a:extLst>
                    <a:ext uri="{9D8B030D-6E8A-4147-A177-3AD203B41FA5}">
                      <a16:colId xmlns:a16="http://schemas.microsoft.com/office/drawing/2014/main" val="2299126539"/>
                    </a:ext>
                  </a:extLst>
                </a:gridCol>
                <a:gridCol w="1053474">
                  <a:extLst>
                    <a:ext uri="{9D8B030D-6E8A-4147-A177-3AD203B41FA5}">
                      <a16:colId xmlns:a16="http://schemas.microsoft.com/office/drawing/2014/main" val="2452141108"/>
                    </a:ext>
                  </a:extLst>
                </a:gridCol>
                <a:gridCol w="439980">
                  <a:extLst>
                    <a:ext uri="{9D8B030D-6E8A-4147-A177-3AD203B41FA5}">
                      <a16:colId xmlns:a16="http://schemas.microsoft.com/office/drawing/2014/main" val="4181967449"/>
                    </a:ext>
                  </a:extLst>
                </a:gridCol>
                <a:gridCol w="439980">
                  <a:extLst>
                    <a:ext uri="{9D8B030D-6E8A-4147-A177-3AD203B41FA5}">
                      <a16:colId xmlns:a16="http://schemas.microsoft.com/office/drawing/2014/main" val="4214799021"/>
                    </a:ext>
                  </a:extLst>
                </a:gridCol>
                <a:gridCol w="439980">
                  <a:extLst>
                    <a:ext uri="{9D8B030D-6E8A-4147-A177-3AD203B41FA5}">
                      <a16:colId xmlns:a16="http://schemas.microsoft.com/office/drawing/2014/main" val="4284708348"/>
                    </a:ext>
                  </a:extLst>
                </a:gridCol>
                <a:gridCol w="439980">
                  <a:extLst>
                    <a:ext uri="{9D8B030D-6E8A-4147-A177-3AD203B41FA5}">
                      <a16:colId xmlns:a16="http://schemas.microsoft.com/office/drawing/2014/main" val="4106042333"/>
                    </a:ext>
                  </a:extLst>
                </a:gridCol>
                <a:gridCol w="439980">
                  <a:extLst>
                    <a:ext uri="{9D8B030D-6E8A-4147-A177-3AD203B41FA5}">
                      <a16:colId xmlns:a16="http://schemas.microsoft.com/office/drawing/2014/main" val="2968949541"/>
                    </a:ext>
                  </a:extLst>
                </a:gridCol>
                <a:gridCol w="439980">
                  <a:extLst>
                    <a:ext uri="{9D8B030D-6E8A-4147-A177-3AD203B41FA5}">
                      <a16:colId xmlns:a16="http://schemas.microsoft.com/office/drawing/2014/main" val="2783096433"/>
                    </a:ext>
                  </a:extLst>
                </a:gridCol>
                <a:gridCol w="557721">
                  <a:extLst>
                    <a:ext uri="{9D8B030D-6E8A-4147-A177-3AD203B41FA5}">
                      <a16:colId xmlns:a16="http://schemas.microsoft.com/office/drawing/2014/main" val="211396155"/>
                    </a:ext>
                  </a:extLst>
                </a:gridCol>
                <a:gridCol w="557721">
                  <a:extLst>
                    <a:ext uri="{9D8B030D-6E8A-4147-A177-3AD203B41FA5}">
                      <a16:colId xmlns:a16="http://schemas.microsoft.com/office/drawing/2014/main" val="2028767926"/>
                    </a:ext>
                  </a:extLst>
                </a:gridCol>
                <a:gridCol w="594903">
                  <a:extLst>
                    <a:ext uri="{9D8B030D-6E8A-4147-A177-3AD203B41FA5}">
                      <a16:colId xmlns:a16="http://schemas.microsoft.com/office/drawing/2014/main" val="2703048210"/>
                    </a:ext>
                  </a:extLst>
                </a:gridCol>
                <a:gridCol w="743628">
                  <a:extLst>
                    <a:ext uri="{9D8B030D-6E8A-4147-A177-3AD203B41FA5}">
                      <a16:colId xmlns:a16="http://schemas.microsoft.com/office/drawing/2014/main" val="399157794"/>
                    </a:ext>
                  </a:extLst>
                </a:gridCol>
                <a:gridCol w="495752">
                  <a:extLst>
                    <a:ext uri="{9D8B030D-6E8A-4147-A177-3AD203B41FA5}">
                      <a16:colId xmlns:a16="http://schemas.microsoft.com/office/drawing/2014/main" val="2489339561"/>
                    </a:ext>
                  </a:extLst>
                </a:gridCol>
                <a:gridCol w="495752">
                  <a:extLst>
                    <a:ext uri="{9D8B030D-6E8A-4147-A177-3AD203B41FA5}">
                      <a16:colId xmlns:a16="http://schemas.microsoft.com/office/drawing/2014/main" val="3106805212"/>
                    </a:ext>
                  </a:extLst>
                </a:gridCol>
              </a:tblGrid>
              <a:tr h="136248"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Overall Packetloss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#Packets received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#Packets lost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Kolmogorow-Smirnow-Test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Datasizes [#Values]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221135"/>
                  </a:ext>
                </a:extLst>
              </a:tr>
              <a:tr h="252764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Model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Model Parameter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Netem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Our Tool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Netem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Our Tool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Netem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Our Tool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D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p-value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Decision-Value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H0-Decision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Netem (n)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Our Tool (m)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extLst>
                  <a:ext uri="{0D108BD9-81ED-4DB2-BD59-A6C34878D82A}">
                    <a16:rowId xmlns:a16="http://schemas.microsoft.com/office/drawing/2014/main" val="3364478830"/>
                  </a:ext>
                </a:extLst>
              </a:tr>
              <a:tr h="136248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Bernoulli_GEMODEL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p=12%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10,723%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11,936%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178554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176128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21446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23872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0,059245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2,20E-16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0,013381116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rejected</a:t>
                      </a:r>
                      <a:endParaRPr lang="de-DE" sz="8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42878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42031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extLst>
                  <a:ext uri="{0D108BD9-81ED-4DB2-BD59-A6C34878D82A}">
                    <a16:rowId xmlns:a16="http://schemas.microsoft.com/office/drawing/2014/main" val="1851157213"/>
                  </a:ext>
                </a:extLst>
              </a:tr>
              <a:tr h="136248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Bernoulli_RAND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p=12%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12,048%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11,936%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175905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176128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24095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23872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0,0030614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0,989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0,013423212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not rejected</a:t>
                      </a:r>
                      <a:endParaRPr lang="de-DE" sz="8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42339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42031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extLst>
                  <a:ext uri="{0D108BD9-81ED-4DB2-BD59-A6C34878D82A}">
                    <a16:rowId xmlns:a16="http://schemas.microsoft.com/office/drawing/2014/main" val="520513413"/>
                  </a:ext>
                </a:extLst>
              </a:tr>
              <a:tr h="272496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Simple Gilbert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P=12%,</a:t>
                      </a:r>
                      <a:br>
                        <a:rPr lang="de-DE" sz="800" u="none" strike="noStrike">
                          <a:effectLst/>
                        </a:rPr>
                      </a:br>
                      <a:r>
                        <a:rPr lang="de-DE" sz="800" u="none" strike="noStrike">
                          <a:effectLst/>
                        </a:rPr>
                        <a:t>r=85%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12,308%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12,294%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175384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175413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24616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24587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0,002146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1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0,01348287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not rejected</a:t>
                      </a:r>
                      <a:endParaRPr lang="de-DE" sz="8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41767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41857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extLst>
                  <a:ext uri="{0D108BD9-81ED-4DB2-BD59-A6C34878D82A}">
                    <a16:rowId xmlns:a16="http://schemas.microsoft.com/office/drawing/2014/main" val="1631896964"/>
                  </a:ext>
                </a:extLst>
              </a:tr>
              <a:tr h="408745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Gilbert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p=12%,</a:t>
                      </a:r>
                      <a:br>
                        <a:rPr lang="pt-BR" sz="800" u="none" strike="noStrike">
                          <a:effectLst/>
                        </a:rPr>
                      </a:br>
                      <a:r>
                        <a:rPr lang="pt-BR" sz="800" u="none" strike="noStrike">
                          <a:effectLst/>
                        </a:rPr>
                        <a:t>r=85%,</a:t>
                      </a:r>
                      <a:br>
                        <a:rPr lang="pt-BR" sz="800" u="none" strike="noStrike">
                          <a:effectLst/>
                        </a:rPr>
                      </a:br>
                      <a:r>
                        <a:rPr lang="pt-BR" sz="800" u="none" strike="noStrike">
                          <a:effectLst/>
                        </a:rPr>
                        <a:t>1-h=90%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11,136%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11,057%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177729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177886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22271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22114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0,0033355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0,9832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0,014073204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not rejected</a:t>
                      </a:r>
                      <a:endParaRPr lang="de-DE" sz="8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38481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38275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extLst>
                  <a:ext uri="{0D108BD9-81ED-4DB2-BD59-A6C34878D82A}">
                    <a16:rowId xmlns:a16="http://schemas.microsoft.com/office/drawing/2014/main" val="3217832918"/>
                  </a:ext>
                </a:extLst>
              </a:tr>
              <a:tr h="544993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Gilbert-Elliot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p=20%,</a:t>
                      </a:r>
                      <a:br>
                        <a:rPr lang="pt-BR" sz="800" u="none" strike="noStrike">
                          <a:effectLst/>
                        </a:rPr>
                      </a:br>
                      <a:r>
                        <a:rPr lang="pt-BR" sz="800" u="none" strike="noStrike">
                          <a:effectLst/>
                        </a:rPr>
                        <a:t>r=70%,</a:t>
                      </a:r>
                      <a:br>
                        <a:rPr lang="pt-BR" sz="800" u="none" strike="noStrike">
                          <a:effectLst/>
                        </a:rPr>
                      </a:br>
                      <a:r>
                        <a:rPr lang="pt-BR" sz="800" u="none" strike="noStrike">
                          <a:effectLst/>
                        </a:rPr>
                        <a:t>1-h=95%,</a:t>
                      </a:r>
                      <a:br>
                        <a:rPr lang="pt-BR" sz="800" u="none" strike="noStrike">
                          <a:effectLst/>
                        </a:rPr>
                      </a:br>
                      <a:r>
                        <a:rPr lang="pt-BR" sz="800" u="none" strike="noStrike">
                          <a:effectLst/>
                        </a:rPr>
                        <a:t>1-k=3%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23,383%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23,288%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153235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153424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46765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46576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0,0037059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0,7559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0,010738551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not rejected</a:t>
                      </a:r>
                      <a:endParaRPr lang="de-DE" sz="8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66286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65545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extLst>
                  <a:ext uri="{0D108BD9-81ED-4DB2-BD59-A6C34878D82A}">
                    <a16:rowId xmlns:a16="http://schemas.microsoft.com/office/drawing/2014/main" val="3672460889"/>
                  </a:ext>
                </a:extLst>
              </a:tr>
              <a:tr h="681241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4-State-Markov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n-NO" sz="800" u="none" strike="noStrike">
                          <a:effectLst/>
                        </a:rPr>
                        <a:t>p13=20%,</a:t>
                      </a:r>
                      <a:br>
                        <a:rPr lang="nn-NO" sz="800" u="none" strike="noStrike">
                          <a:effectLst/>
                        </a:rPr>
                      </a:br>
                      <a:r>
                        <a:rPr lang="nn-NO" sz="800" u="none" strike="noStrike">
                          <a:effectLst/>
                        </a:rPr>
                        <a:t>p31=70%,</a:t>
                      </a:r>
                      <a:br>
                        <a:rPr lang="nn-NO" sz="800" u="none" strike="noStrike">
                          <a:effectLst/>
                        </a:rPr>
                      </a:br>
                      <a:r>
                        <a:rPr lang="nn-NO" sz="800" u="none" strike="noStrike">
                          <a:effectLst/>
                        </a:rPr>
                        <a:t>p32=10%,</a:t>
                      </a:r>
                      <a:br>
                        <a:rPr lang="nn-NO" sz="800" u="none" strike="noStrike">
                          <a:effectLst/>
                        </a:rPr>
                      </a:br>
                      <a:r>
                        <a:rPr lang="nn-NO" sz="800" u="none" strike="noStrike">
                          <a:effectLst/>
                        </a:rPr>
                        <a:t>p23=90%,</a:t>
                      </a:r>
                      <a:br>
                        <a:rPr lang="nn-NO" sz="800" u="none" strike="noStrike">
                          <a:effectLst/>
                        </a:rPr>
                      </a:br>
                      <a:r>
                        <a:rPr lang="nn-NO" sz="800" u="none" strike="noStrike">
                          <a:effectLst/>
                        </a:rPr>
                        <a:t>p14=5%</a:t>
                      </a:r>
                      <a:endParaRPr lang="nn-NO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24,539%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24,623%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150922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150755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49078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49245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0,0012686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1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0,009647656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not rejected</a:t>
                      </a:r>
                      <a:endParaRPr lang="de-DE" sz="8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>
                          <a:effectLst/>
                        </a:rPr>
                        <a:t>81532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800" u="none" strike="noStrike" dirty="0">
                          <a:effectLst/>
                        </a:rPr>
                        <a:t>81793</a:t>
                      </a:r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98" marR="4698" marT="4698" marB="0" anchor="b"/>
                </a:tc>
                <a:extLst>
                  <a:ext uri="{0D108BD9-81ED-4DB2-BD59-A6C34878D82A}">
                    <a16:rowId xmlns:a16="http://schemas.microsoft.com/office/drawing/2014/main" val="3220531630"/>
                  </a:ext>
                </a:extLst>
              </a:tr>
            </a:tbl>
          </a:graphicData>
        </a:graphic>
      </p:graphicFrame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94707E-8DCE-4992-8365-03FE2235BBE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D15C378-ECCB-47AA-9B12-D4597D4FB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Modell-Validierung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460F686-498A-41DE-9C7C-77C2577954C3}"/>
              </a:ext>
            </a:extLst>
          </p:cNvPr>
          <p:cNvSpPr txBox="1"/>
          <p:nvPr/>
        </p:nvSpPr>
        <p:spPr>
          <a:xfrm rot="20057412">
            <a:off x="-401180" y="3008576"/>
            <a:ext cx="99114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IN POWERPOINT KONVERTIEREN UND SCHÖN MACHEN</a:t>
            </a:r>
          </a:p>
        </p:txBody>
      </p:sp>
    </p:spTree>
    <p:extLst>
      <p:ext uri="{BB962C8B-B14F-4D97-AF65-F5344CB8AC3E}">
        <p14:creationId xmlns:p14="http://schemas.microsoft.com/office/powerpoint/2010/main" val="839680858"/>
      </p:ext>
    </p:extLst>
  </p:cSld>
  <p:clrMapOvr>
    <a:masterClrMapping/>
  </p:clrMapOvr>
</p:sld>
</file>

<file path=ppt/theme/theme1.xml><?xml version="1.0" encoding="utf-8"?>
<a:theme xmlns:a="http://schemas.openxmlformats.org/drawingml/2006/main" name="ERCIS Presentation Template_Deutsch">
  <a:themeElements>
    <a:clrScheme name="ERCIS">
      <a:dk1>
        <a:srgbClr val="000000"/>
      </a:dk1>
      <a:lt1>
        <a:srgbClr val="FFFFFF"/>
      </a:lt1>
      <a:dk2>
        <a:srgbClr val="5E5E5D"/>
      </a:dk2>
      <a:lt2>
        <a:srgbClr val="8797A3"/>
      </a:lt2>
      <a:accent1>
        <a:srgbClr val="852339"/>
      </a:accent1>
      <a:accent2>
        <a:srgbClr val="8797A3"/>
      </a:accent2>
      <a:accent3>
        <a:srgbClr val="435C8B"/>
      </a:accent3>
      <a:accent4>
        <a:srgbClr val="009CB3"/>
      </a:accent4>
      <a:accent5>
        <a:srgbClr val="E77C12"/>
      </a:accent5>
      <a:accent6>
        <a:srgbClr val="87BF2A"/>
      </a:accent6>
      <a:hlink>
        <a:srgbClr val="852339"/>
      </a:hlink>
      <a:folHlink>
        <a:srgbClr val="8797A3"/>
      </a:folHlink>
    </a:clrScheme>
    <a:fontScheme name="ERCIS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Präsentation_Digitale_Fabrik</Template>
  <TotalTime>0</TotalTime>
  <Words>542</Words>
  <Application>Microsoft Macintosh PowerPoint</Application>
  <PresentationFormat>Bildschirmpräsentation (4:3)</PresentationFormat>
  <Paragraphs>236</Paragraphs>
  <Slides>19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Trebuchet MS</vt:lpstr>
      <vt:lpstr>Wingdings</vt:lpstr>
      <vt:lpstr>ERCIS Presentation Template_Deutsch</vt:lpstr>
      <vt:lpstr>Präsentation des Prototyps</vt:lpstr>
      <vt:lpstr>Agenda</vt:lpstr>
      <vt:lpstr>PowerPoint-Präsentation</vt:lpstr>
      <vt:lpstr>Zielsetzung</vt:lpstr>
      <vt:lpstr>Tool 1 | TraceGenerator</vt:lpstr>
      <vt:lpstr>Tracegenerator – Der Aufbau</vt:lpstr>
      <vt:lpstr>Modell-Validierung</vt:lpstr>
      <vt:lpstr>Modell-Validierung</vt:lpstr>
      <vt:lpstr>Modell-Validierung</vt:lpstr>
      <vt:lpstr>Parameterschätzung aus Traces</vt:lpstr>
      <vt:lpstr>Parameterschätzung aus Traces</vt:lpstr>
      <vt:lpstr>Ausblick</vt:lpstr>
      <vt:lpstr>Agenda</vt:lpstr>
      <vt:lpstr>TOOl 2 | Erweiterung netem</vt:lpstr>
      <vt:lpstr>Funktionsweise Netem</vt:lpstr>
      <vt:lpstr>Herausforderung</vt:lpstr>
      <vt:lpstr>Herausforderung</vt:lpstr>
      <vt:lpstr>Modifizierungen</vt:lpstr>
      <vt:lpstr>Ausblick</vt:lpstr>
    </vt:vector>
  </TitlesOfParts>
  <Manager>armin.stein@ercis.uni-muenster.de</Manager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Dominic Laniewski1</dc:creator>
  <cp:lastModifiedBy>Dominic Laniewski</cp:lastModifiedBy>
  <cp:revision>250</cp:revision>
  <cp:lastPrinted>2012-03-27T13:30:40Z</cp:lastPrinted>
  <dcterms:created xsi:type="dcterms:W3CDTF">2016-07-05T07:33:29Z</dcterms:created>
  <dcterms:modified xsi:type="dcterms:W3CDTF">2018-06-29T10:30:26Z</dcterms:modified>
</cp:coreProperties>
</file>