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62" r:id="rId7"/>
    <p:sldId id="270" r:id="rId8"/>
    <p:sldId id="258" r:id="rId9"/>
    <p:sldId id="271" r:id="rId10"/>
    <p:sldId id="263" r:id="rId11"/>
    <p:sldId id="264" r:id="rId12"/>
    <p:sldId id="267" r:id="rId13"/>
    <p:sldId id="268" r:id="rId14"/>
    <p:sldId id="265" r:id="rId15"/>
    <p:sldId id="266" r:id="rId16"/>
    <p:sldId id="272" r:id="rId17"/>
    <p:sldId id="269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5D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664ABA-4091-4F9E-91B2-BF67AAE83179}" v="289" dt="2020-01-22T19:36:51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6796" autoAdjust="0"/>
  </p:normalViewPr>
  <p:slideViewPr>
    <p:cSldViewPr snapToGrid="0">
      <p:cViewPr>
        <p:scale>
          <a:sx n="66" d="100"/>
          <a:sy n="66" d="100"/>
        </p:scale>
        <p:origin x="10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AB311-7D53-4E40-A460-2F77A5C3E024}" type="datetimeFigureOut">
              <a:rPr lang="nl-NL" smtClean="0"/>
              <a:t>22-01-2020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E122D-EF58-4231-9278-9EE5C8A7EC0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9382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E122D-EF58-4231-9278-9EE5C8A7EC0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8659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Questions?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E122D-EF58-4231-9278-9EE5C8A7EC03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7537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NLP or Machine translation differ from other AI tasks such as image classification for example? 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E122D-EF58-4231-9278-9EE5C8A7EC03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3628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Suitable for translations, summaries, questions (input) – answers (output)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E122D-EF58-4231-9278-9EE5C8A7EC03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2034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 is a fixed-size tensor, also called state</a:t>
            </a:r>
          </a:p>
          <a:p>
            <a:r>
              <a:rPr lang="nl-NL" dirty="0"/>
              <a:t>Both encoder </a:t>
            </a:r>
            <a:r>
              <a:rPr lang="nl-NL" dirty="0" err="1"/>
              <a:t>and</a:t>
            </a:r>
            <a:r>
              <a:rPr lang="nl-NL" dirty="0"/>
              <a:t> decoder are </a:t>
            </a:r>
            <a:r>
              <a:rPr lang="nl-NL" dirty="0" err="1"/>
              <a:t>RNNs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E122D-EF58-4231-9278-9EE5C8A7EC03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3026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 is a fixed-size tensor, also called state</a:t>
            </a:r>
          </a:p>
          <a:p>
            <a:r>
              <a:rPr lang="nl-NL" dirty="0"/>
              <a:t>Both encoder </a:t>
            </a:r>
            <a:r>
              <a:rPr lang="nl-NL" dirty="0" err="1"/>
              <a:t>and</a:t>
            </a:r>
            <a:r>
              <a:rPr lang="nl-NL" dirty="0"/>
              <a:t> decoder are </a:t>
            </a:r>
            <a:r>
              <a:rPr lang="nl-NL" dirty="0" err="1"/>
              <a:t>RNNs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E122D-EF58-4231-9278-9EE5C8A7EC03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4438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 is a fixed-size tensor, also called state</a:t>
            </a:r>
          </a:p>
          <a:p>
            <a:r>
              <a:rPr lang="nl-NL" dirty="0"/>
              <a:t>Both encoder </a:t>
            </a:r>
            <a:r>
              <a:rPr lang="nl-NL" dirty="0" err="1"/>
              <a:t>and</a:t>
            </a:r>
            <a:r>
              <a:rPr lang="nl-NL" dirty="0"/>
              <a:t> decoder are </a:t>
            </a:r>
            <a:r>
              <a:rPr lang="nl-NL" dirty="0" err="1"/>
              <a:t>RNNs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E122D-EF58-4231-9278-9EE5C8A7EC03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088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 is a fixed-size tensor, also called state</a:t>
            </a:r>
          </a:p>
          <a:p>
            <a:r>
              <a:rPr lang="nl-NL" dirty="0"/>
              <a:t>Both encoder </a:t>
            </a:r>
            <a:r>
              <a:rPr lang="nl-NL" dirty="0" err="1"/>
              <a:t>and</a:t>
            </a:r>
            <a:r>
              <a:rPr lang="nl-NL" dirty="0"/>
              <a:t> decoder are </a:t>
            </a:r>
            <a:r>
              <a:rPr lang="nl-NL" dirty="0" err="1"/>
              <a:t>RNNs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E122D-EF58-4231-9278-9EE5C8A7EC03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4334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99C72-169C-4A20-AE5C-0F8D66E27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6285C-9079-4551-A520-608385CC7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40C44-CA07-4B88-BE39-71323D11F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9C96-1F93-41E6-A930-AA33E99A2B5C}" type="datetimeFigureOut">
              <a:rPr lang="nl-NL" smtClean="0"/>
              <a:t>22-01-2020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51D5B-0902-458F-8BDA-B399E54C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46900-7E6A-4709-BDAA-AC9D3D10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41D2-6AC6-4173-8428-809CFDE1E5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427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82A5-83CC-483F-B74C-774021F71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76BDE-94AB-4AD8-A7F8-1694B115C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55846-22F6-4964-99A3-01311FEC9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9C96-1F93-41E6-A930-AA33E99A2B5C}" type="datetimeFigureOut">
              <a:rPr lang="nl-NL" smtClean="0"/>
              <a:t>22-01-2020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FAC19-9859-41BE-A8FD-A933A972C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CDDB6-CB6F-46ED-85F8-9916F86C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41D2-6AC6-4173-8428-809CFDE1E5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440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CBF101-4928-4EC8-BC13-085539F50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9171B-E826-486B-B510-A3DC6739B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3D848-DA34-4B5E-B810-B051EC87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9C96-1F93-41E6-A930-AA33E99A2B5C}" type="datetimeFigureOut">
              <a:rPr lang="nl-NL" smtClean="0"/>
              <a:t>22-01-2020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3EAB2-DA2B-4C5B-86C9-6EDF8409B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5C8B8-F75B-44E6-BF6A-51FE3DE0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41D2-6AC6-4173-8428-809CFDE1E5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37BF0-4CFA-45B9-BEDB-7C8F24EB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F9F50-AC83-462B-B96A-03E43DAF9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6FEDB-771E-44B8-88E6-83A0A704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9C96-1F93-41E6-A930-AA33E99A2B5C}" type="datetimeFigureOut">
              <a:rPr lang="nl-NL" smtClean="0"/>
              <a:t>22-01-2020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2E2E6-7ED3-4B14-9A95-1414C8933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8F8E0-DC7B-4100-9120-775E21063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41D2-6AC6-4173-8428-809CFDE1E5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619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08B0-EEEC-4904-9A7B-F378A89D0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08B8A-FF29-4EB8-8F35-A315757CC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F98EB-0CF8-4C12-9904-D92B7EF86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9C96-1F93-41E6-A930-AA33E99A2B5C}" type="datetimeFigureOut">
              <a:rPr lang="nl-NL" smtClean="0"/>
              <a:t>22-01-2020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43E07-C865-40D2-934C-D5D6E11B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A8634-528E-4CD1-83B9-84D791DF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41D2-6AC6-4173-8428-809CFDE1E5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777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98359-BD0B-45BB-A3AF-EC876040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B7B75-2730-40C4-8ADC-F09FDD8CB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EB1A3-1AB4-4874-96F6-38231B2F0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44FA5-9F53-4A56-86A3-BE91A7C91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9C96-1F93-41E6-A930-AA33E99A2B5C}" type="datetimeFigureOut">
              <a:rPr lang="nl-NL" smtClean="0"/>
              <a:t>22-01-2020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D2743-6A76-4C74-966D-65A7553C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323CA-908B-406F-8A26-322A4B62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41D2-6AC6-4173-8428-809CFDE1E5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690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5553-C69C-4532-A1A5-3EF83C60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B9084-61E8-44B3-B06B-987AB6509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DD6D7-E22C-4199-B0CA-E9F2F27F1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DF2416-BFD8-4BE1-BF64-BB1F513E5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7BBC70-F206-45F5-A368-BF80CF9DD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EDBFA-CE14-4A4B-97E8-D2B34BDBB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9C96-1F93-41E6-A930-AA33E99A2B5C}" type="datetimeFigureOut">
              <a:rPr lang="nl-NL" smtClean="0"/>
              <a:t>22-01-2020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D9D5BF-A872-4A3B-991E-198389B3A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0BFA30-6A99-4077-BEB5-31BBACA5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41D2-6AC6-4173-8428-809CFDE1E5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074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5D26-E236-4C64-B262-AD36D599E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A0DE72-ABC1-4E9A-B586-C59CB185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9C96-1F93-41E6-A930-AA33E99A2B5C}" type="datetimeFigureOut">
              <a:rPr lang="nl-NL" smtClean="0"/>
              <a:t>22-01-2020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88C5F-BD99-4F71-A1B0-1A1A3ECA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14452-228B-41CC-8053-5AE3A9B4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41D2-6AC6-4173-8428-809CFDE1E5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031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2A312-62EA-4FC3-90D3-A0625AB9B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9C96-1F93-41E6-A930-AA33E99A2B5C}" type="datetimeFigureOut">
              <a:rPr lang="nl-NL" smtClean="0"/>
              <a:t>22-01-2020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36209-399F-46C2-B5D8-6FAB088C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6D7F3-D1E9-4EF4-AE5E-1CE2B8BD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41D2-6AC6-4173-8428-809CFDE1E5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200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19ADD-33D7-496D-BEFE-868123D55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80B6E-4FDB-406F-81E4-013FD4686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DB7F4-FDFE-48FB-A9E3-AB1605652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E6278-91A8-43FD-8E4D-CE74BE1A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9C96-1F93-41E6-A930-AA33E99A2B5C}" type="datetimeFigureOut">
              <a:rPr lang="nl-NL" smtClean="0"/>
              <a:t>22-01-2020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CE910-68F0-4C7E-B98C-2D0C7C65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98558-9845-484A-BFAA-89B921F22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41D2-6AC6-4173-8428-809CFDE1E5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262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9D5F-4D00-4842-9B2B-1FAC641BB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617595-EC03-48EA-A90F-E71EA8693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193AC-9782-45DD-AD9C-25E1CCFBD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AB07C-2114-43F0-AF2E-66B5C06BE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9C96-1F93-41E6-A930-AA33E99A2B5C}" type="datetimeFigureOut">
              <a:rPr lang="nl-NL" smtClean="0"/>
              <a:t>22-01-2020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F6673-EEAB-4764-B41C-07962EC2F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D04D3-CDE2-430C-8ECC-66EC33016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41D2-6AC6-4173-8428-809CFDE1E5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878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5D56">
            <a:alpha val="3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43D0FD-1988-4A72-BD04-8E6B6052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1861A-BA65-4739-8D9D-350554F09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9B17C-1D92-4796-B4E6-D75462C98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79C96-1F93-41E6-A930-AA33E99A2B5C}" type="datetimeFigureOut">
              <a:rPr lang="nl-NL" smtClean="0"/>
              <a:t>22-01-2020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6D1E1-2D93-4506-9632-D85610D28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C7EAF-B750-4B91-A3F0-E519921FF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541D2-6AC6-4173-8428-809CFDE1E5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27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5D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72685D-A5D8-4A71-8D52-C9DB49F5DA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1" t="1" r="3729" b="1"/>
          <a:stretch/>
        </p:blipFill>
        <p:spPr>
          <a:xfrm>
            <a:off x="270935" y="0"/>
            <a:ext cx="9963388" cy="6857990"/>
          </a:xfrm>
          <a:prstGeom prst="rect">
            <a:avLst/>
          </a:prstGeo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AA5B0-75D4-4DD7-9C7F-4AD53B143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3029" y="3231931"/>
            <a:ext cx="4210143" cy="183405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Machine Translation with recurrent neural networks </a:t>
            </a:r>
            <a:endParaRPr lang="nl-NL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E0409-C3C3-41A3-AD1E-E66A790BE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7086" y="5242674"/>
            <a:ext cx="4406086" cy="138018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Amsterdam Women in Machine Learning and Data Science</a:t>
            </a:r>
          </a:p>
          <a:p>
            <a:r>
              <a:rPr lang="en-US" sz="2000" dirty="0"/>
              <a:t>Marina Hader</a:t>
            </a:r>
          </a:p>
          <a:p>
            <a:r>
              <a:rPr lang="en-US" sz="2000" dirty="0"/>
              <a:t>January  28, 2020</a:t>
            </a:r>
            <a:endParaRPr lang="nl-NL" sz="2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64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0FBB-B5B5-4222-BDD7-638BFCE94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Decoder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1C86E-674C-4A4C-8B65-214E1C894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1919"/>
            <a:ext cx="12192000" cy="40659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F6BCCE-12AB-4AA2-9821-2E5611007B05}"/>
              </a:ext>
            </a:extLst>
          </p:cNvPr>
          <p:cNvSpPr txBox="1"/>
          <p:nvPr/>
        </p:nvSpPr>
        <p:spPr>
          <a:xfrm>
            <a:off x="1375228" y="437731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F1EA2E-50CA-4E80-BFDD-A6C406CFD3FE}"/>
              </a:ext>
            </a:extLst>
          </p:cNvPr>
          <p:cNvSpPr txBox="1"/>
          <p:nvPr/>
        </p:nvSpPr>
        <p:spPr>
          <a:xfrm>
            <a:off x="1203706" y="211135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7E43F3-548D-48E0-9C82-9A26C1AEE4EE}"/>
              </a:ext>
            </a:extLst>
          </p:cNvPr>
          <p:cNvSpPr/>
          <p:nvPr/>
        </p:nvSpPr>
        <p:spPr>
          <a:xfrm>
            <a:off x="4948484" y="3159872"/>
            <a:ext cx="778172" cy="75000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43627F-2E49-401F-9E21-59CEFA7B41B7}"/>
              </a:ext>
            </a:extLst>
          </p:cNvPr>
          <p:cNvSpPr txBox="1"/>
          <p:nvPr/>
        </p:nvSpPr>
        <p:spPr>
          <a:xfrm>
            <a:off x="4760686" y="2504316"/>
            <a:ext cx="965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</a:t>
            </a:r>
          </a:p>
          <a:p>
            <a:r>
              <a:rPr lang="en-US" dirty="0"/>
              <a:t>vector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7CB02D-767C-4F72-A5D0-1A8C5F4F7292}"/>
              </a:ext>
            </a:extLst>
          </p:cNvPr>
          <p:cNvSpPr txBox="1"/>
          <p:nvPr/>
        </p:nvSpPr>
        <p:spPr>
          <a:xfrm>
            <a:off x="6075156" y="5309182"/>
            <a:ext cx="870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1</a:t>
            </a:r>
          </a:p>
          <a:p>
            <a:endParaRPr lang="en-US" dirty="0"/>
          </a:p>
          <a:p>
            <a:pPr algn="ctr"/>
            <a:r>
              <a:rPr lang="en-US" dirty="0"/>
              <a:t>&lt;start&gt;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A3A9E3-4D02-465C-B91A-6315B20C835A}"/>
              </a:ext>
            </a:extLst>
          </p:cNvPr>
          <p:cNvSpPr txBox="1"/>
          <p:nvPr/>
        </p:nvSpPr>
        <p:spPr>
          <a:xfrm>
            <a:off x="5963502" y="624756"/>
            <a:ext cx="9092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 </a:t>
            </a:r>
          </a:p>
          <a:p>
            <a:pPr algn="ctr"/>
            <a:r>
              <a:rPr lang="en-US" dirty="0"/>
              <a:t>word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DEB4FE-064C-440A-9C15-B1C4DF5FFF61}"/>
              </a:ext>
            </a:extLst>
          </p:cNvPr>
          <p:cNvSpPr txBox="1"/>
          <p:nvPr/>
        </p:nvSpPr>
        <p:spPr>
          <a:xfrm>
            <a:off x="7776023" y="5032915"/>
            <a:ext cx="9092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 </a:t>
            </a:r>
          </a:p>
          <a:p>
            <a:pPr algn="ctr"/>
            <a:r>
              <a:rPr lang="en-US" dirty="0"/>
              <a:t>word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La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A4BFE61-291A-4C50-9B75-E67AC6A222BC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872725" y="1224921"/>
            <a:ext cx="903298" cy="44081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E5A126F-ACCD-4054-BD46-B27F0EE57D70}"/>
              </a:ext>
            </a:extLst>
          </p:cNvPr>
          <p:cNvSpPr txBox="1"/>
          <p:nvPr/>
        </p:nvSpPr>
        <p:spPr>
          <a:xfrm>
            <a:off x="7696916" y="625489"/>
            <a:ext cx="9092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 </a:t>
            </a:r>
          </a:p>
          <a:p>
            <a:pPr algn="ctr"/>
            <a:r>
              <a:rPr lang="en-US" dirty="0"/>
              <a:t>word 2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maison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768E21-3C6E-41BB-8491-587C78936448}"/>
              </a:ext>
            </a:extLst>
          </p:cNvPr>
          <p:cNvSpPr txBox="1"/>
          <p:nvPr/>
        </p:nvSpPr>
        <p:spPr>
          <a:xfrm>
            <a:off x="9408874" y="5032915"/>
            <a:ext cx="9092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 </a:t>
            </a:r>
          </a:p>
          <a:p>
            <a:pPr algn="ctr"/>
            <a:r>
              <a:rPr lang="en-US" dirty="0"/>
              <a:t>word 2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maison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B10040-0BE0-41E4-A657-893C6E4F3AF1}"/>
              </a:ext>
            </a:extLst>
          </p:cNvPr>
          <p:cNvSpPr txBox="1"/>
          <p:nvPr/>
        </p:nvSpPr>
        <p:spPr>
          <a:xfrm>
            <a:off x="9408873" y="624755"/>
            <a:ext cx="9092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 </a:t>
            </a:r>
          </a:p>
          <a:p>
            <a:pPr algn="ctr"/>
            <a:r>
              <a:rPr lang="en-US" dirty="0"/>
              <a:t>word 3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&lt;end&gt;</a:t>
            </a:r>
          </a:p>
        </p:txBody>
      </p: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B30FFBAF-73CE-46B2-8366-36F847F0EE42}"/>
              </a:ext>
            </a:extLst>
          </p:cNvPr>
          <p:cNvSpPr/>
          <p:nvPr/>
        </p:nvSpPr>
        <p:spPr>
          <a:xfrm>
            <a:off x="10187256" y="3053997"/>
            <a:ext cx="975768" cy="750005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1207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3B752-269B-42B1-8AAC-886E4C80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Sequence-to-sequence models</a:t>
            </a: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9BE821-8A38-4FD2-BB8C-B9BDE1573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91628"/>
            <a:ext cx="10638786" cy="392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2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3B752-269B-42B1-8AAC-886E4C80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translation machine</a:t>
            </a:r>
            <a:endParaRPr lang="nl-N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A05A16-302E-4492-B56C-9EE9F04D8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92859" y="1825625"/>
            <a:ext cx="6606282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34B88D-6907-4FC6-A4D1-634009BFE890}"/>
              </a:ext>
            </a:extLst>
          </p:cNvPr>
          <p:cNvSpPr txBox="1"/>
          <p:nvPr/>
        </p:nvSpPr>
        <p:spPr>
          <a:xfrm>
            <a:off x="3305628" y="6311900"/>
            <a:ext cx="197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fangen</a:t>
            </a:r>
            <a:r>
              <a:rPr lang="en-US" dirty="0"/>
              <a:t> </a:t>
            </a:r>
            <a:r>
              <a:rPr lang="en-US" dirty="0" err="1"/>
              <a:t>jetzt</a:t>
            </a:r>
            <a:r>
              <a:rPr lang="en-US" dirty="0"/>
              <a:t> 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985637-7BA2-4FBB-9C6B-3B80FDE9B27D}"/>
              </a:ext>
            </a:extLst>
          </p:cNvPr>
          <p:cNvSpPr txBox="1"/>
          <p:nvPr/>
        </p:nvSpPr>
        <p:spPr>
          <a:xfrm>
            <a:off x="7321104" y="1388825"/>
            <a:ext cx="143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start now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3206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F7545-FC2E-4DE1-AEFC-18EE0D027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C3F50-F5D7-49BC-9A93-946C95D73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nl-NL" dirty="0">
                <a:hlinkClick r:id="rId2"/>
              </a:rPr>
              <a:t>https://colab.research.google.com/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login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Google account </a:t>
            </a:r>
          </a:p>
          <a:p>
            <a:r>
              <a:rPr lang="nl-NL" dirty="0"/>
              <a:t>Upload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Jupyter</a:t>
            </a:r>
            <a:r>
              <a:rPr lang="nl-NL" dirty="0"/>
              <a:t> notebook </a:t>
            </a:r>
          </a:p>
          <a:p>
            <a:r>
              <a:rPr lang="en-US" dirty="0"/>
              <a:t>Run the 1st cell of the </a:t>
            </a:r>
            <a:r>
              <a:rPr lang="en-US" dirty="0" err="1"/>
              <a:t>Jupyter</a:t>
            </a:r>
            <a:r>
              <a:rPr lang="en-US" dirty="0"/>
              <a:t> notebook to create 3 folders (you should then see them in the Files tab on the left of your screen)</a:t>
            </a:r>
          </a:p>
          <a:p>
            <a:r>
              <a:rPr lang="en-US" dirty="0"/>
              <a:t>Upload the loader.py to loader/ and the project_tests.py to </a:t>
            </a:r>
            <a:r>
              <a:rPr lang="en-US" dirty="0" err="1"/>
              <a:t>project_tests</a:t>
            </a:r>
            <a:r>
              <a:rPr lang="en-US" dirty="0"/>
              <a:t>/ and rename both files to __init__.py</a:t>
            </a:r>
          </a:p>
          <a:p>
            <a:r>
              <a:rPr lang="en-US" dirty="0"/>
              <a:t>Upload small_vocab_en.txt and small_vocab_fr.txt to data/</a:t>
            </a:r>
          </a:p>
          <a:p>
            <a:r>
              <a:rPr lang="en-US" dirty="0"/>
              <a:t>Fingers crossed! You should be ready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2382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3B752-269B-42B1-8AAC-886E4C80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our translation machine</a:t>
            </a:r>
            <a:endParaRPr lang="nl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832B10-BD68-4490-9074-22F034F0B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Bidirectional Encoders</a:t>
            </a:r>
          </a:p>
          <a:p>
            <a:pPr lvl="1"/>
            <a:r>
              <a:rPr lang="en-US" dirty="0"/>
              <a:t>BERT by Google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Attention</a:t>
            </a:r>
            <a:endParaRPr lang="nl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AEB69B-1372-4B3F-A144-70C027AE8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53" y="1825624"/>
            <a:ext cx="6920289" cy="1603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0ADC0A-D5CA-4DDF-8272-697C495311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743" y="3867270"/>
            <a:ext cx="2599975" cy="244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1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B065-BE3C-4BF0-BCEE-E920F1CA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2D623-CFFE-43FE-8369-5981C78B4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Natural Language Processing (NLP)?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does a recurrent neural network work? What is a sequence-to-sequence model and why is it suitable for NLP tasks? </a:t>
            </a:r>
          </a:p>
          <a:p>
            <a:endParaRPr lang="en-US" dirty="0"/>
          </a:p>
          <a:p>
            <a:r>
              <a:rPr lang="en-US" dirty="0"/>
              <a:t>Practice makes perfect: Implement a recurrent neural network for machine translation (EN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FR) in </a:t>
            </a:r>
            <a:r>
              <a:rPr lang="en-US" dirty="0" err="1"/>
              <a:t>keras</a:t>
            </a:r>
            <a:endParaRPr lang="en-US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430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5D06040-2288-4241-B670-3A6CF6817B8B}"/>
              </a:ext>
            </a:extLst>
          </p:cNvPr>
          <p:cNvGrpSpPr/>
          <p:nvPr/>
        </p:nvGrpSpPr>
        <p:grpSpPr>
          <a:xfrm>
            <a:off x="235497" y="280174"/>
            <a:ext cx="4843129" cy="2631210"/>
            <a:chOff x="482633" y="488873"/>
            <a:chExt cx="4039939" cy="199150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6033C7C-E742-4D61-B404-979363333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633" y="493317"/>
              <a:ext cx="841331" cy="198706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FB092E-0FFC-4A23-83AA-9F6EAFDBC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6130" y="488873"/>
              <a:ext cx="3266442" cy="1991506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EF80217-81F9-45F8-BE71-C29DD7D38B03}"/>
              </a:ext>
            </a:extLst>
          </p:cNvPr>
          <p:cNvSpPr txBox="1"/>
          <p:nvPr/>
        </p:nvSpPr>
        <p:spPr>
          <a:xfrm>
            <a:off x="851153" y="3040012"/>
            <a:ext cx="269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Sentiment Analysis…</a:t>
            </a: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531835-14E9-4366-AE05-93BD57F77D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0801" y="573348"/>
            <a:ext cx="5753100" cy="1543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71B050-D34E-4D09-B8C0-4A718BC91C08}"/>
              </a:ext>
            </a:extLst>
          </p:cNvPr>
          <p:cNvSpPr txBox="1"/>
          <p:nvPr/>
        </p:nvSpPr>
        <p:spPr>
          <a:xfrm>
            <a:off x="9216799" y="2186296"/>
            <a:ext cx="236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Language Generation…</a:t>
            </a: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7C2465-AD3E-41F0-B07E-9D7AD407A9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62" y="4671704"/>
            <a:ext cx="5146770" cy="11152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205236-4208-4483-A2B4-3B585B9D04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0801" y="4965238"/>
            <a:ext cx="6347572" cy="16434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E8D042-86D6-4580-90CA-9643443B460F}"/>
              </a:ext>
            </a:extLst>
          </p:cNvPr>
          <p:cNvSpPr txBox="1"/>
          <p:nvPr/>
        </p:nvSpPr>
        <p:spPr>
          <a:xfrm>
            <a:off x="8669493" y="4487038"/>
            <a:ext cx="225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Translation…</a:t>
            </a:r>
            <a:endParaRPr lang="nl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1D3DD8-3DB1-442E-AF69-A96849A43712}"/>
              </a:ext>
            </a:extLst>
          </p:cNvPr>
          <p:cNvSpPr txBox="1"/>
          <p:nvPr/>
        </p:nvSpPr>
        <p:spPr>
          <a:xfrm>
            <a:off x="1075237" y="5915591"/>
            <a:ext cx="2024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Reading…</a:t>
            </a:r>
            <a:endParaRPr lang="nl-N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C12F68-7E59-45CB-99F0-12092916FA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2268" y="2511450"/>
            <a:ext cx="3082313" cy="17607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945ED6-E635-4200-98F4-80276A5F911F}"/>
              </a:ext>
            </a:extLst>
          </p:cNvPr>
          <p:cNvSpPr txBox="1"/>
          <p:nvPr/>
        </p:nvSpPr>
        <p:spPr>
          <a:xfrm>
            <a:off x="4086272" y="3201605"/>
            <a:ext cx="1295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… Speech </a:t>
            </a:r>
          </a:p>
          <a:p>
            <a:pPr algn="r"/>
            <a:r>
              <a:rPr lang="en-US" dirty="0"/>
              <a:t>Recognition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0933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B439-4138-4DF8-90A2-3EF4A58BB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73DF7C-3F7F-43F0-98C4-EE4EBE268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69D215-962C-45DD-921B-CDF54F1A757E}"/>
              </a:ext>
            </a:extLst>
          </p:cNvPr>
          <p:cNvSpPr txBox="1"/>
          <p:nvPr/>
        </p:nvSpPr>
        <p:spPr>
          <a:xfrm>
            <a:off x="4098758" y="1825625"/>
            <a:ext cx="3994484" cy="954107"/>
          </a:xfrm>
          <a:prstGeom prst="rect">
            <a:avLst/>
          </a:prstGeom>
          <a:solidFill>
            <a:srgbClr val="F35D56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Sequence-to-Sequence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models</a:t>
            </a:r>
            <a:endParaRPr lang="nl-NL" sz="2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9FB43-4631-44B0-9646-4A443C84C7DB}"/>
              </a:ext>
            </a:extLst>
          </p:cNvPr>
          <p:cNvSpPr txBox="1"/>
          <p:nvPr/>
        </p:nvSpPr>
        <p:spPr>
          <a:xfrm>
            <a:off x="920817" y="3429000"/>
            <a:ext cx="2736783" cy="954107"/>
          </a:xfrm>
          <a:prstGeom prst="rect">
            <a:avLst/>
          </a:prstGeom>
          <a:solidFill>
            <a:srgbClr val="F35D56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Recurrent Neural Networks</a:t>
            </a:r>
            <a:endParaRPr lang="nl-NL" sz="2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018182-9CEF-4081-90C8-6E69CBBBA0A4}"/>
              </a:ext>
            </a:extLst>
          </p:cNvPr>
          <p:cNvSpPr txBox="1"/>
          <p:nvPr/>
        </p:nvSpPr>
        <p:spPr>
          <a:xfrm>
            <a:off x="6819499" y="3421781"/>
            <a:ext cx="2736783" cy="954107"/>
          </a:xfrm>
          <a:prstGeom prst="rect">
            <a:avLst/>
          </a:prstGeom>
          <a:solidFill>
            <a:srgbClr val="F35D56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Encoder-Decoder model</a:t>
            </a:r>
            <a:endParaRPr lang="nl-NL" sz="2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70AC46-F58A-414E-A8CE-5552CE3C3C16}"/>
              </a:ext>
            </a:extLst>
          </p:cNvPr>
          <p:cNvSpPr txBox="1"/>
          <p:nvPr/>
        </p:nvSpPr>
        <p:spPr>
          <a:xfrm>
            <a:off x="4098758" y="4799372"/>
            <a:ext cx="3144253" cy="954107"/>
          </a:xfrm>
          <a:prstGeom prst="rect">
            <a:avLst/>
          </a:prstGeom>
          <a:solidFill>
            <a:srgbClr val="F35D56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Encoder: Recurrent neural network </a:t>
            </a:r>
            <a:endParaRPr lang="nl-NL" sz="2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F5D62E-8EB2-4E7A-830C-A2631FD1751B}"/>
              </a:ext>
            </a:extLst>
          </p:cNvPr>
          <p:cNvSpPr txBox="1"/>
          <p:nvPr/>
        </p:nvSpPr>
        <p:spPr>
          <a:xfrm>
            <a:off x="8378790" y="4799371"/>
            <a:ext cx="3144253" cy="954107"/>
          </a:xfrm>
          <a:prstGeom prst="rect">
            <a:avLst/>
          </a:prstGeom>
          <a:solidFill>
            <a:srgbClr val="F35D56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Decoder: Recurrent neural network </a:t>
            </a:r>
            <a:endParaRPr lang="nl-NL" sz="2800" dirty="0">
              <a:solidFill>
                <a:schemeClr val="bg1"/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E9DCE6A-2F44-47AC-8BAE-B0C5B337F548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2289210" y="3097148"/>
            <a:ext cx="3514825" cy="331852"/>
          </a:xfrm>
          <a:prstGeom prst="bentConnector2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5A90224-11EF-481F-B6DC-06AD34DA9374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16200000" flipH="1">
            <a:off x="6820921" y="2054810"/>
            <a:ext cx="642049" cy="2091891"/>
          </a:xfrm>
          <a:prstGeom prst="bentConnector3">
            <a:avLst>
              <a:gd name="adj1" fmla="val 50000"/>
            </a:avLst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171A01-1D44-4758-9BCF-7FE5C99E27B4}"/>
              </a:ext>
            </a:extLst>
          </p:cNvPr>
          <p:cNvCxnSpPr/>
          <p:nvPr/>
        </p:nvCxnSpPr>
        <p:spPr>
          <a:xfrm flipV="1">
            <a:off x="5784784" y="2779730"/>
            <a:ext cx="0" cy="321025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24AF458-F30C-44AF-BBF1-A392A1962DC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6200000" flipH="1">
            <a:off x="8857663" y="3706116"/>
            <a:ext cx="423483" cy="1763026"/>
          </a:xfrm>
          <a:prstGeom prst="bentConnector3">
            <a:avLst>
              <a:gd name="adj1" fmla="val 50000"/>
            </a:avLst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8647B4D-542D-481F-AD33-FA5373ADB8AC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5400000">
            <a:off x="6717646" y="3329127"/>
            <a:ext cx="423484" cy="2517006"/>
          </a:xfrm>
          <a:prstGeom prst="bentConnector3">
            <a:avLst>
              <a:gd name="adj1" fmla="val 50000"/>
            </a:avLst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405FD1-68C2-45EA-9895-F22EAC0B63CE}"/>
              </a:ext>
            </a:extLst>
          </p:cNvPr>
          <p:cNvCxnSpPr/>
          <p:nvPr/>
        </p:nvCxnSpPr>
        <p:spPr>
          <a:xfrm>
            <a:off x="5912318" y="2779730"/>
            <a:ext cx="0" cy="798079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0FC58BF-5BDB-4EE7-BF15-3F11187425A3}"/>
              </a:ext>
            </a:extLst>
          </p:cNvPr>
          <p:cNvSpPr txBox="1"/>
          <p:nvPr/>
        </p:nvSpPr>
        <p:spPr>
          <a:xfrm>
            <a:off x="5021981" y="3577809"/>
            <a:ext cx="1490310" cy="523220"/>
          </a:xfrm>
          <a:prstGeom prst="rect">
            <a:avLst/>
          </a:prstGeom>
          <a:solidFill>
            <a:srgbClr val="F35D56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…</a:t>
            </a:r>
            <a:endParaRPr lang="nl-NL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998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0FBB-B5B5-4222-BDD7-638BFCE94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1C86E-674C-4A4C-8B65-214E1C894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1919"/>
            <a:ext cx="12192000" cy="40659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F6BCCE-12AB-4AA2-9821-2E5611007B05}"/>
              </a:ext>
            </a:extLst>
          </p:cNvPr>
          <p:cNvSpPr txBox="1"/>
          <p:nvPr/>
        </p:nvSpPr>
        <p:spPr>
          <a:xfrm>
            <a:off x="1375228" y="437731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F1EA2E-50CA-4E80-BFDD-A6C406CFD3FE}"/>
              </a:ext>
            </a:extLst>
          </p:cNvPr>
          <p:cNvSpPr txBox="1"/>
          <p:nvPr/>
        </p:nvSpPr>
        <p:spPr>
          <a:xfrm>
            <a:off x="1203706" y="211135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5244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0FBB-B5B5-4222-BDD7-638BFCE94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1C86E-674C-4A4C-8B65-214E1C894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1919"/>
            <a:ext cx="12192000" cy="40659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F6BCCE-12AB-4AA2-9821-2E5611007B05}"/>
              </a:ext>
            </a:extLst>
          </p:cNvPr>
          <p:cNvSpPr txBox="1"/>
          <p:nvPr/>
        </p:nvSpPr>
        <p:spPr>
          <a:xfrm>
            <a:off x="1375228" y="437731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F1EA2E-50CA-4E80-BFDD-A6C406CFD3FE}"/>
              </a:ext>
            </a:extLst>
          </p:cNvPr>
          <p:cNvSpPr txBox="1"/>
          <p:nvPr/>
        </p:nvSpPr>
        <p:spPr>
          <a:xfrm>
            <a:off x="1203706" y="211135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87BEA5-4B5F-4667-9152-2C119A54A2E3}"/>
              </a:ext>
            </a:extLst>
          </p:cNvPr>
          <p:cNvSpPr txBox="1"/>
          <p:nvPr/>
        </p:nvSpPr>
        <p:spPr>
          <a:xfrm>
            <a:off x="6001974" y="5032915"/>
            <a:ext cx="8547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1</a:t>
            </a:r>
          </a:p>
          <a:p>
            <a:endParaRPr lang="en-US" dirty="0"/>
          </a:p>
          <a:p>
            <a:pPr algn="ctr"/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96DE36-7C5E-4B77-8765-BFC8203A79A0}"/>
              </a:ext>
            </a:extLst>
          </p:cNvPr>
          <p:cNvSpPr txBox="1"/>
          <p:nvPr/>
        </p:nvSpPr>
        <p:spPr>
          <a:xfrm>
            <a:off x="7779762" y="5022730"/>
            <a:ext cx="8547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2</a:t>
            </a:r>
          </a:p>
          <a:p>
            <a:endParaRPr lang="en-US" dirty="0"/>
          </a:p>
          <a:p>
            <a:pPr algn="ctr"/>
            <a:r>
              <a:rPr lang="en-US" dirty="0"/>
              <a:t>house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D6EEA-F59B-43A2-A0D7-1ECB9EEF1324}"/>
              </a:ext>
            </a:extLst>
          </p:cNvPr>
          <p:cNvSpPr txBox="1"/>
          <p:nvPr/>
        </p:nvSpPr>
        <p:spPr>
          <a:xfrm>
            <a:off x="9548636" y="5032915"/>
            <a:ext cx="8547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3</a:t>
            </a:r>
          </a:p>
          <a:p>
            <a:endParaRPr lang="en-US" dirty="0"/>
          </a:p>
          <a:p>
            <a:pPr algn="ctr"/>
            <a:r>
              <a:rPr lang="en-US" dirty="0"/>
              <a:t>&lt;end&gt;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77970E-B177-43B1-9B25-A47541B54E95}"/>
              </a:ext>
            </a:extLst>
          </p:cNvPr>
          <p:cNvSpPr txBox="1"/>
          <p:nvPr/>
        </p:nvSpPr>
        <p:spPr>
          <a:xfrm>
            <a:off x="5885886" y="1367522"/>
            <a:ext cx="1026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1</a:t>
            </a:r>
          </a:p>
          <a:p>
            <a:pPr algn="ctr"/>
            <a:r>
              <a:rPr lang="en-US" dirty="0"/>
              <a:t>La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4E3A74-7258-4DBD-AD02-C58D464F05EC}"/>
              </a:ext>
            </a:extLst>
          </p:cNvPr>
          <p:cNvSpPr txBox="1"/>
          <p:nvPr/>
        </p:nvSpPr>
        <p:spPr>
          <a:xfrm>
            <a:off x="7654760" y="1369468"/>
            <a:ext cx="1026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2</a:t>
            </a:r>
          </a:p>
          <a:p>
            <a:pPr algn="ctr"/>
            <a:r>
              <a:rPr lang="en-US" dirty="0" err="1"/>
              <a:t>maison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4A87F4-AB06-4900-BA90-D18891D4C193}"/>
              </a:ext>
            </a:extLst>
          </p:cNvPr>
          <p:cNvSpPr txBox="1"/>
          <p:nvPr/>
        </p:nvSpPr>
        <p:spPr>
          <a:xfrm>
            <a:off x="9423634" y="1367522"/>
            <a:ext cx="1026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3</a:t>
            </a:r>
          </a:p>
          <a:p>
            <a:pPr algn="ctr"/>
            <a:r>
              <a:rPr lang="en-US" dirty="0"/>
              <a:t>&lt;end&gt;</a:t>
            </a:r>
          </a:p>
        </p:txBody>
      </p:sp>
    </p:spTree>
    <p:extLst>
      <p:ext uri="{BB962C8B-B14F-4D97-AF65-F5344CB8AC3E}">
        <p14:creationId xmlns:p14="http://schemas.microsoft.com/office/powerpoint/2010/main" val="239171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F22B2-4AB6-40DB-8DEF-9AAAE7EE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Sequence-to-sequence models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170AC4-7302-4B11-B8F3-D564CA513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412" y="1640564"/>
            <a:ext cx="5740400" cy="45157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3B7D14-6E6E-4B5A-9B02-44AEBF22C43A}"/>
              </a:ext>
            </a:extLst>
          </p:cNvPr>
          <p:cNvSpPr txBox="1"/>
          <p:nvPr/>
        </p:nvSpPr>
        <p:spPr>
          <a:xfrm>
            <a:off x="838200" y="4402019"/>
            <a:ext cx="18060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of</a:t>
            </a:r>
          </a:p>
          <a:p>
            <a:r>
              <a:rPr lang="en-US" dirty="0"/>
              <a:t>input vectors: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French </a:t>
            </a:r>
            <a:r>
              <a:rPr lang="nl-NL" dirty="0" err="1"/>
              <a:t>text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A4C2C-F28C-4D6B-903E-39F4897EEEEA}"/>
              </a:ext>
            </a:extLst>
          </p:cNvPr>
          <p:cNvSpPr txBox="1"/>
          <p:nvPr/>
        </p:nvSpPr>
        <p:spPr>
          <a:xfrm>
            <a:off x="9353104" y="1513564"/>
            <a:ext cx="20529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of </a:t>
            </a:r>
          </a:p>
          <a:p>
            <a:r>
              <a:rPr lang="en-US" dirty="0"/>
              <a:t>output vectors: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Summarized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Answer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English text</a:t>
            </a:r>
            <a:endParaRPr lang="nl-NL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B863086-F9C5-4000-B026-E9A0C07F9B51}"/>
              </a:ext>
            </a:extLst>
          </p:cNvPr>
          <p:cNvSpPr/>
          <p:nvPr/>
        </p:nvSpPr>
        <p:spPr>
          <a:xfrm>
            <a:off x="2501900" y="5613400"/>
            <a:ext cx="368300" cy="2159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B5F34F7-6955-4089-A54A-0C73F9D1AA95}"/>
              </a:ext>
            </a:extLst>
          </p:cNvPr>
          <p:cNvSpPr/>
          <p:nvPr/>
        </p:nvSpPr>
        <p:spPr>
          <a:xfrm>
            <a:off x="8834288" y="1841500"/>
            <a:ext cx="368300" cy="2159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939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3B752-269B-42B1-8AAC-886E4C80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Sequence-to-sequence models: Encoder-Decoder</a:t>
            </a:r>
            <a:endParaRPr lang="nl-N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A05A16-302E-4492-B56C-9EE9F04D8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92859" y="1825625"/>
            <a:ext cx="6606282" cy="4351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4281A0-A34A-49E0-8903-25253867A848}"/>
              </a:ext>
            </a:extLst>
          </p:cNvPr>
          <p:cNvSpPr txBox="1"/>
          <p:nvPr/>
        </p:nvSpPr>
        <p:spPr>
          <a:xfrm>
            <a:off x="465197" y="3678128"/>
            <a:ext cx="1760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Recurrent neural</a:t>
            </a:r>
          </a:p>
          <a:p>
            <a:r>
              <a:rPr lang="en-US" dirty="0"/>
              <a:t> network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C6AC2E2-B7A6-47DA-8830-6BF2E6806F6A}"/>
              </a:ext>
            </a:extLst>
          </p:cNvPr>
          <p:cNvSpPr/>
          <p:nvPr/>
        </p:nvSpPr>
        <p:spPr>
          <a:xfrm>
            <a:off x="2226128" y="3958771"/>
            <a:ext cx="368300" cy="2159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47E344-9ECD-4C12-B2E3-48A44D2988CD}"/>
              </a:ext>
            </a:extLst>
          </p:cNvPr>
          <p:cNvSpPr txBox="1"/>
          <p:nvPr/>
        </p:nvSpPr>
        <p:spPr>
          <a:xfrm>
            <a:off x="9965872" y="3678128"/>
            <a:ext cx="1760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Recurrent neural</a:t>
            </a:r>
          </a:p>
          <a:p>
            <a:r>
              <a:rPr lang="en-US" dirty="0"/>
              <a:t> network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2811293-D501-4E4E-92AF-A364E71EFA18}"/>
              </a:ext>
            </a:extLst>
          </p:cNvPr>
          <p:cNvSpPr/>
          <p:nvPr/>
        </p:nvSpPr>
        <p:spPr>
          <a:xfrm rot="10800000">
            <a:off x="9525906" y="3958771"/>
            <a:ext cx="368300" cy="2159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9971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0FBB-B5B5-4222-BDD7-638BFCE94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Encoder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1C86E-674C-4A4C-8B65-214E1C894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1919"/>
            <a:ext cx="12192000" cy="40659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F6BCCE-12AB-4AA2-9821-2E5611007B05}"/>
              </a:ext>
            </a:extLst>
          </p:cNvPr>
          <p:cNvSpPr txBox="1"/>
          <p:nvPr/>
        </p:nvSpPr>
        <p:spPr>
          <a:xfrm>
            <a:off x="1375228" y="437731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F1EA2E-50CA-4E80-BFDD-A6C406CFD3FE}"/>
              </a:ext>
            </a:extLst>
          </p:cNvPr>
          <p:cNvSpPr txBox="1"/>
          <p:nvPr/>
        </p:nvSpPr>
        <p:spPr>
          <a:xfrm>
            <a:off x="1203706" y="211135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144BAAFC-79E2-4273-AD2E-CDF892359B46}"/>
              </a:ext>
            </a:extLst>
          </p:cNvPr>
          <p:cNvSpPr/>
          <p:nvPr/>
        </p:nvSpPr>
        <p:spPr>
          <a:xfrm>
            <a:off x="1898060" y="1935527"/>
            <a:ext cx="975768" cy="750005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CBC5C430-EECB-475D-874C-20595B1B3E15}"/>
              </a:ext>
            </a:extLst>
          </p:cNvPr>
          <p:cNvSpPr/>
          <p:nvPr/>
        </p:nvSpPr>
        <p:spPr>
          <a:xfrm>
            <a:off x="5911260" y="1921013"/>
            <a:ext cx="975768" cy="750005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66BF7FE4-3731-41E2-9893-C8FA1CC891B7}"/>
              </a:ext>
            </a:extLst>
          </p:cNvPr>
          <p:cNvSpPr/>
          <p:nvPr/>
        </p:nvSpPr>
        <p:spPr>
          <a:xfrm>
            <a:off x="7674745" y="1935527"/>
            <a:ext cx="975768" cy="750005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99FD2AF2-F741-4C39-AF64-1B10A05D6BF3}"/>
              </a:ext>
            </a:extLst>
          </p:cNvPr>
          <p:cNvSpPr/>
          <p:nvPr/>
        </p:nvSpPr>
        <p:spPr>
          <a:xfrm>
            <a:off x="9378517" y="1935527"/>
            <a:ext cx="975768" cy="750005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7E43F3-548D-48E0-9C82-9A26C1AEE4EE}"/>
              </a:ext>
            </a:extLst>
          </p:cNvPr>
          <p:cNvSpPr/>
          <p:nvPr/>
        </p:nvSpPr>
        <p:spPr>
          <a:xfrm>
            <a:off x="10093028" y="3064800"/>
            <a:ext cx="778172" cy="75000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43627F-2E49-401F-9E21-59CEFA7B41B7}"/>
              </a:ext>
            </a:extLst>
          </p:cNvPr>
          <p:cNvSpPr txBox="1"/>
          <p:nvPr/>
        </p:nvSpPr>
        <p:spPr>
          <a:xfrm>
            <a:off x="10871200" y="3116636"/>
            <a:ext cx="965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</a:t>
            </a:r>
          </a:p>
          <a:p>
            <a:r>
              <a:rPr lang="en-US" dirty="0"/>
              <a:t>vector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7CB02D-767C-4F72-A5D0-1A8C5F4F7292}"/>
              </a:ext>
            </a:extLst>
          </p:cNvPr>
          <p:cNvSpPr txBox="1"/>
          <p:nvPr/>
        </p:nvSpPr>
        <p:spPr>
          <a:xfrm>
            <a:off x="6001974" y="5032915"/>
            <a:ext cx="870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1</a:t>
            </a:r>
          </a:p>
          <a:p>
            <a:endParaRPr lang="en-US" dirty="0"/>
          </a:p>
          <a:p>
            <a:pPr algn="ctr"/>
            <a:r>
              <a:rPr lang="en-US" dirty="0"/>
              <a:t>The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066E88-4A04-4C1E-975B-1597EE2BEB9A}"/>
              </a:ext>
            </a:extLst>
          </p:cNvPr>
          <p:cNvSpPr txBox="1"/>
          <p:nvPr/>
        </p:nvSpPr>
        <p:spPr>
          <a:xfrm>
            <a:off x="7779762" y="5022730"/>
            <a:ext cx="870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2</a:t>
            </a:r>
          </a:p>
          <a:p>
            <a:endParaRPr lang="en-US" dirty="0"/>
          </a:p>
          <a:p>
            <a:pPr algn="ctr"/>
            <a:r>
              <a:rPr lang="en-US" dirty="0"/>
              <a:t>house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553AE7-C7EA-4AFC-B7A0-5FFDBCDAC450}"/>
              </a:ext>
            </a:extLst>
          </p:cNvPr>
          <p:cNvSpPr txBox="1"/>
          <p:nvPr/>
        </p:nvSpPr>
        <p:spPr>
          <a:xfrm>
            <a:off x="9548636" y="5032915"/>
            <a:ext cx="870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3</a:t>
            </a:r>
          </a:p>
          <a:p>
            <a:endParaRPr lang="en-US" dirty="0"/>
          </a:p>
          <a:p>
            <a:pPr algn="ctr"/>
            <a:r>
              <a:rPr lang="en-US" dirty="0"/>
              <a:t>&lt;end&gt;</a:t>
            </a:r>
          </a:p>
        </p:txBody>
      </p:sp>
    </p:spTree>
    <p:extLst>
      <p:ext uri="{BB962C8B-B14F-4D97-AF65-F5344CB8AC3E}">
        <p14:creationId xmlns:p14="http://schemas.microsoft.com/office/powerpoint/2010/main" val="947132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823A1C929FFA4D9A7933340981C135" ma:contentTypeVersion="10" ma:contentTypeDescription="Create a new document." ma:contentTypeScope="" ma:versionID="7ff98b2a45d8c2a561283a0806489056">
  <xsd:schema xmlns:xsd="http://www.w3.org/2001/XMLSchema" xmlns:xs="http://www.w3.org/2001/XMLSchema" xmlns:p="http://schemas.microsoft.com/office/2006/metadata/properties" xmlns:ns3="04bd94c7-0edf-4fb9-86ab-4984088c5719" xmlns:ns4="ed447da6-f234-4c85-bfdf-16141e1ba93e" targetNamespace="http://schemas.microsoft.com/office/2006/metadata/properties" ma:root="true" ma:fieldsID="f9fa94240e8b53a693b1cf0e1ad47126" ns3:_="" ns4:_="">
    <xsd:import namespace="04bd94c7-0edf-4fb9-86ab-4984088c5719"/>
    <xsd:import namespace="ed447da6-f234-4c85-bfdf-16141e1ba93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bd94c7-0edf-4fb9-86ab-4984088c571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47da6-f234-4c85-bfdf-16141e1ba9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608289-DF1E-41FF-95A9-4506D93127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21BE77E-3202-4FBD-A651-47E4B5188F74}">
  <ds:schemaRefs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ed447da6-f234-4c85-bfdf-16141e1ba93e"/>
    <ds:schemaRef ds:uri="04bd94c7-0edf-4fb9-86ab-4984088c5719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728F395-8E1D-47ED-B535-18B2C7EEC3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bd94c7-0edf-4fb9-86ab-4984088c5719"/>
    <ds:schemaRef ds:uri="ed447da6-f234-4c85-bfdf-16141e1ba9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8604</TotalTime>
  <Words>454</Words>
  <Application>Microsoft Office PowerPoint</Application>
  <PresentationFormat>Widescreen</PresentationFormat>
  <Paragraphs>141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Machine Translation with recurrent neural networks </vt:lpstr>
      <vt:lpstr>Overview</vt:lpstr>
      <vt:lpstr>PowerPoint Presentation</vt:lpstr>
      <vt:lpstr>Terminology</vt:lpstr>
      <vt:lpstr>Recurrent Neural Networks</vt:lpstr>
      <vt:lpstr>Recurrent Neural Networks</vt:lpstr>
      <vt:lpstr>Sequence-to-sequence models</vt:lpstr>
      <vt:lpstr>Sequence-to-sequence models: Encoder-Decoder</vt:lpstr>
      <vt:lpstr>The Encoder</vt:lpstr>
      <vt:lpstr>The Decoder</vt:lpstr>
      <vt:lpstr>Sequence-to-sequence models</vt:lpstr>
      <vt:lpstr>Our translation machine</vt:lpstr>
      <vt:lpstr>Getting started</vt:lpstr>
      <vt:lpstr>Improving our translation machine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Translation with recurrent neural networks </dc:title>
  <dc:creator>Hader, Marina</dc:creator>
  <cp:lastModifiedBy>Hader, Marina</cp:lastModifiedBy>
  <cp:revision>11</cp:revision>
  <dcterms:created xsi:type="dcterms:W3CDTF">2020-01-03T16:49:42Z</dcterms:created>
  <dcterms:modified xsi:type="dcterms:W3CDTF">2020-01-22T20:47:49Z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0x01010041823A1C929FFA4D9A7933340981C135</vt:lpwstr>
  </property>
</Properties>
</file>