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D0F21-0C59-0E07-0417-FE59DFC3530F}" v="481" dt="2025-03-20T07:14:09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F10A-D638-47CC-A488-4A2BB2136014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E682-DB67-4CF7-BFBB-1CFEE51E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3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F10A-D638-47CC-A488-4A2BB2136014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E682-DB67-4CF7-BFBB-1CFEE51E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23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F10A-D638-47CC-A488-4A2BB2136014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E682-DB67-4CF7-BFBB-1CFEE51E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6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F10A-D638-47CC-A488-4A2BB2136014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E682-DB67-4CF7-BFBB-1CFEE51E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08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F10A-D638-47CC-A488-4A2BB2136014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E682-DB67-4CF7-BFBB-1CFEE51E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95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F10A-D638-47CC-A488-4A2BB2136014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E682-DB67-4CF7-BFBB-1CFEE51E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02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F10A-D638-47CC-A488-4A2BB2136014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E682-DB67-4CF7-BFBB-1CFEE51E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14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F10A-D638-47CC-A488-4A2BB2136014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E682-DB67-4CF7-BFBB-1CFEE51E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8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F10A-D638-47CC-A488-4A2BB2136014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E682-DB67-4CF7-BFBB-1CFEE51E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6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F10A-D638-47CC-A488-4A2BB2136014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E682-DB67-4CF7-BFBB-1CFEE51E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9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F10A-D638-47CC-A488-4A2BB2136014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E682-DB67-4CF7-BFBB-1CFEE51E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93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F10A-D638-47CC-A488-4A2BB2136014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E682-DB67-4CF7-BFBB-1CFEE51E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7.08430" TargetMode="External"/><Relationship Id="rId7" Type="http://schemas.openxmlformats.org/officeDocument/2006/relationships/hyperlink" Target="https://arxiv.org/abs/2401.17270" TargetMode="External"/><Relationship Id="rId2" Type="http://schemas.openxmlformats.org/officeDocument/2006/relationships/hyperlink" Target="https://arxiv.org/abs/2105.042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203.04799" TargetMode="External"/><Relationship Id="rId5" Type="http://schemas.openxmlformats.org/officeDocument/2006/relationships/hyperlink" Target="https://arxiv.org/html/2304.00501v6" TargetMode="External"/><Relationship Id="rId4" Type="http://schemas.openxmlformats.org/officeDocument/2006/relationships/hyperlink" Target="https://arxiv.org/abs/2007.1209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3938" y="638054"/>
            <a:ext cx="7384111" cy="58388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CSE342-Computer Vision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4910" y="1651756"/>
            <a:ext cx="7471583" cy="707569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Evaluating Performance of  YOLO family  models for small object detection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17856"/>
              </p:ext>
            </p:extLst>
          </p:nvPr>
        </p:nvGraphicFramePr>
        <p:xfrm>
          <a:off x="2031993" y="335863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52311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41458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Enrollment number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Romir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Bedaekar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AU2240254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2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Namra Maniar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AU2240080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1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Hetav</a:t>
                      </a:r>
                      <a:r>
                        <a:rPr lang="en-US" dirty="0"/>
                        <a:t> Shah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AU2240253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3049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82594" y="2658720"/>
            <a:ext cx="3026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Pixel Predators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37;p25" descr="https://ci3.googleusercontent.com/mail-sig/AIorK4x7PHqObfFKCjrsbJBrsv8YdSi4enzS6ZFX2-HtKjg6ASDccN-WgYEWdHs4ENWeE2Zz3w0y5dk"/>
          <p:cNvSpPr/>
          <p:nvPr/>
        </p:nvSpPr>
        <p:spPr>
          <a:xfrm>
            <a:off x="-3" y="7689"/>
            <a:ext cx="1597807" cy="591089"/>
          </a:xfrm>
          <a:custGeom>
            <a:avLst/>
            <a:gdLst/>
            <a:ahLst/>
            <a:cxnLst/>
            <a:rect l="l" t="t" r="r" b="b"/>
            <a:pathLst>
              <a:path w="5973111" h="2488796" extrusionOk="0">
                <a:moveTo>
                  <a:pt x="0" y="0"/>
                </a:moveTo>
                <a:lnTo>
                  <a:pt x="5973112" y="0"/>
                </a:lnTo>
                <a:lnTo>
                  <a:pt x="5973112" y="2488796"/>
                </a:lnTo>
                <a:lnTo>
                  <a:pt x="0" y="24887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r="-319"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134;p25"/>
          <p:cNvGrpSpPr/>
          <p:nvPr/>
        </p:nvGrpSpPr>
        <p:grpSpPr>
          <a:xfrm>
            <a:off x="55647" y="6297433"/>
            <a:ext cx="12192003" cy="878619"/>
            <a:chOff x="0" y="0"/>
            <a:chExt cx="24409400" cy="1825625"/>
          </a:xfrm>
        </p:grpSpPr>
        <p:sp>
          <p:nvSpPr>
            <p:cNvPr id="8" name="Google Shape;135;p25"/>
            <p:cNvSpPr/>
            <p:nvPr/>
          </p:nvSpPr>
          <p:spPr>
            <a:xfrm>
              <a:off x="12700" y="12700"/>
              <a:ext cx="24384000" cy="1800225"/>
            </a:xfrm>
            <a:custGeom>
              <a:avLst/>
              <a:gdLst/>
              <a:ahLst/>
              <a:cxnLst/>
              <a:rect l="l" t="t" r="r" b="b"/>
              <a:pathLst>
                <a:path w="24384000" h="180022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800225"/>
                  </a:lnTo>
                  <a:lnTo>
                    <a:pt x="0" y="1800225"/>
                  </a:lnTo>
                  <a:close/>
                </a:path>
              </a:pathLst>
            </a:custGeom>
            <a:solidFill>
              <a:srgbClr val="7C0E02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6;p25"/>
            <p:cNvSpPr/>
            <p:nvPr/>
          </p:nvSpPr>
          <p:spPr>
            <a:xfrm>
              <a:off x="0" y="0"/>
              <a:ext cx="24409400" cy="1825625"/>
            </a:xfrm>
            <a:custGeom>
              <a:avLst/>
              <a:gdLst/>
              <a:ahLst/>
              <a:cxnLst/>
              <a:rect l="l" t="t" r="r" b="b"/>
              <a:pathLst>
                <a:path w="24409400" h="1825625" extrusionOk="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812925"/>
                  </a:lnTo>
                  <a:cubicBezTo>
                    <a:pt x="24409400" y="1819910"/>
                    <a:pt x="24403686" y="1825625"/>
                    <a:pt x="24396700" y="1825625"/>
                  </a:cubicBezTo>
                  <a:lnTo>
                    <a:pt x="12700" y="1825625"/>
                  </a:lnTo>
                  <a:cubicBezTo>
                    <a:pt x="5715" y="1825625"/>
                    <a:pt x="0" y="1819910"/>
                    <a:pt x="0" y="181292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12925"/>
                  </a:lnTo>
                  <a:lnTo>
                    <a:pt x="12700" y="1812925"/>
                  </a:lnTo>
                  <a:lnTo>
                    <a:pt x="12700" y="1800225"/>
                  </a:lnTo>
                  <a:lnTo>
                    <a:pt x="24396700" y="1800225"/>
                  </a:lnTo>
                  <a:lnTo>
                    <a:pt x="24396700" y="1812925"/>
                  </a:lnTo>
                  <a:lnTo>
                    <a:pt x="24384000" y="1812925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207231" y="5723037"/>
            <a:ext cx="3506088" cy="39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8000"/>
              </a:lnSpc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Submitted to: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 Mehul Raval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4582594" y="6575729"/>
            <a:ext cx="3718568" cy="366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9969"/>
              </a:lnSpc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CSE342 – Computer Vision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62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442"/>
            <a:ext cx="3201063" cy="6729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134;p25"/>
          <p:cNvGrpSpPr/>
          <p:nvPr/>
        </p:nvGrpSpPr>
        <p:grpSpPr>
          <a:xfrm>
            <a:off x="-10" y="6281531"/>
            <a:ext cx="12192003" cy="878619"/>
            <a:chOff x="0" y="0"/>
            <a:chExt cx="24409400" cy="1825625"/>
          </a:xfrm>
        </p:grpSpPr>
        <p:sp>
          <p:nvSpPr>
            <p:cNvPr id="5" name="Google Shape;135;p25"/>
            <p:cNvSpPr/>
            <p:nvPr/>
          </p:nvSpPr>
          <p:spPr>
            <a:xfrm>
              <a:off x="12700" y="12700"/>
              <a:ext cx="24384000" cy="1800225"/>
            </a:xfrm>
            <a:custGeom>
              <a:avLst/>
              <a:gdLst/>
              <a:ahLst/>
              <a:cxnLst/>
              <a:rect l="l" t="t" r="r" b="b"/>
              <a:pathLst>
                <a:path w="24384000" h="180022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800225"/>
                  </a:lnTo>
                  <a:lnTo>
                    <a:pt x="0" y="1800225"/>
                  </a:lnTo>
                  <a:close/>
                </a:path>
              </a:pathLst>
            </a:custGeom>
            <a:solidFill>
              <a:srgbClr val="7C0E02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6;p25"/>
            <p:cNvSpPr/>
            <p:nvPr/>
          </p:nvSpPr>
          <p:spPr>
            <a:xfrm>
              <a:off x="0" y="0"/>
              <a:ext cx="24409400" cy="1825625"/>
            </a:xfrm>
            <a:custGeom>
              <a:avLst/>
              <a:gdLst/>
              <a:ahLst/>
              <a:cxnLst/>
              <a:rect l="l" t="t" r="r" b="b"/>
              <a:pathLst>
                <a:path w="24409400" h="1825625" extrusionOk="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812925"/>
                  </a:lnTo>
                  <a:cubicBezTo>
                    <a:pt x="24409400" y="1819910"/>
                    <a:pt x="24403686" y="1825625"/>
                    <a:pt x="24396700" y="1825625"/>
                  </a:cubicBezTo>
                  <a:lnTo>
                    <a:pt x="12700" y="1825625"/>
                  </a:lnTo>
                  <a:cubicBezTo>
                    <a:pt x="5715" y="1825625"/>
                    <a:pt x="0" y="1819910"/>
                    <a:pt x="0" y="181292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12925"/>
                  </a:lnTo>
                  <a:lnTo>
                    <a:pt x="12700" y="1812925"/>
                  </a:lnTo>
                  <a:lnTo>
                    <a:pt x="12700" y="1800225"/>
                  </a:lnTo>
                  <a:lnTo>
                    <a:pt x="24396700" y="1800225"/>
                  </a:lnTo>
                  <a:lnTo>
                    <a:pt x="24396700" y="1812925"/>
                  </a:lnTo>
                  <a:lnTo>
                    <a:pt x="24384000" y="1812925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730280" y="6741530"/>
            <a:ext cx="300178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9969"/>
              </a:lnSpc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CSE342 – Computer Vision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838286"/>
            <a:ext cx="8417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focuses on evaluating the performance of the YOLO family model and its variants for small object detection.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662239"/>
            <a:ext cx="1471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–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2068461"/>
            <a:ext cx="8305800" cy="23083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Explore various publicly available YOLO family models.</a:t>
            </a:r>
          </a:p>
          <a:p>
            <a:endParaRPr lang="en-IN" dirty="0">
              <a:latin typeface="Times New Roman"/>
              <a:cs typeface="Times New Roman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Understanding the evaluation criteria and dataset.</a:t>
            </a:r>
          </a:p>
          <a:p>
            <a:endParaRPr lang="en-IN" dirty="0">
              <a:latin typeface="Times New Roman"/>
              <a:cs typeface="Times New Roman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Understanding the architecture and identifying modules improving small object</a:t>
            </a:r>
          </a:p>
          <a:p>
            <a:r>
              <a:rPr lang="en-IN" dirty="0">
                <a:latin typeface="Times New Roman"/>
                <a:cs typeface="Times New Roman"/>
              </a:rPr>
              <a:t>Detection.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Evaluating their performance in case of small objects.</a:t>
            </a:r>
          </a:p>
        </p:txBody>
      </p:sp>
    </p:spTree>
    <p:extLst>
      <p:ext uri="{BB962C8B-B14F-4D97-AF65-F5344CB8AC3E}">
        <p14:creationId xmlns:p14="http://schemas.microsoft.com/office/powerpoint/2010/main" val="311821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09"/>
            <a:ext cx="3201063" cy="67292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:</a:t>
            </a: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134;p25"/>
          <p:cNvGrpSpPr/>
          <p:nvPr/>
        </p:nvGrpSpPr>
        <p:grpSpPr>
          <a:xfrm>
            <a:off x="-10" y="6281531"/>
            <a:ext cx="12192003" cy="878619"/>
            <a:chOff x="0" y="0"/>
            <a:chExt cx="24409400" cy="1825625"/>
          </a:xfrm>
        </p:grpSpPr>
        <p:sp>
          <p:nvSpPr>
            <p:cNvPr id="5" name="Google Shape;135;p25"/>
            <p:cNvSpPr/>
            <p:nvPr/>
          </p:nvSpPr>
          <p:spPr>
            <a:xfrm>
              <a:off x="12700" y="12700"/>
              <a:ext cx="24384000" cy="1800225"/>
            </a:xfrm>
            <a:custGeom>
              <a:avLst/>
              <a:gdLst/>
              <a:ahLst/>
              <a:cxnLst/>
              <a:rect l="l" t="t" r="r" b="b"/>
              <a:pathLst>
                <a:path w="24384000" h="180022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800225"/>
                  </a:lnTo>
                  <a:lnTo>
                    <a:pt x="0" y="1800225"/>
                  </a:lnTo>
                  <a:close/>
                </a:path>
              </a:pathLst>
            </a:custGeom>
            <a:solidFill>
              <a:srgbClr val="7C0E02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6;p25"/>
            <p:cNvSpPr/>
            <p:nvPr/>
          </p:nvSpPr>
          <p:spPr>
            <a:xfrm>
              <a:off x="0" y="0"/>
              <a:ext cx="24409400" cy="1825625"/>
            </a:xfrm>
            <a:custGeom>
              <a:avLst/>
              <a:gdLst/>
              <a:ahLst/>
              <a:cxnLst/>
              <a:rect l="l" t="t" r="r" b="b"/>
              <a:pathLst>
                <a:path w="24409400" h="1825625" extrusionOk="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812925"/>
                  </a:lnTo>
                  <a:cubicBezTo>
                    <a:pt x="24409400" y="1819910"/>
                    <a:pt x="24403686" y="1825625"/>
                    <a:pt x="24396700" y="1825625"/>
                  </a:cubicBezTo>
                  <a:lnTo>
                    <a:pt x="12700" y="1825625"/>
                  </a:lnTo>
                  <a:cubicBezTo>
                    <a:pt x="5715" y="1825625"/>
                    <a:pt x="0" y="1819910"/>
                    <a:pt x="0" y="181292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12925"/>
                  </a:lnTo>
                  <a:lnTo>
                    <a:pt x="12700" y="1812925"/>
                  </a:lnTo>
                  <a:lnTo>
                    <a:pt x="12700" y="1800225"/>
                  </a:lnTo>
                  <a:lnTo>
                    <a:pt x="24396700" y="1800225"/>
                  </a:lnTo>
                  <a:lnTo>
                    <a:pt x="24396700" y="1812925"/>
                  </a:lnTo>
                  <a:lnTo>
                    <a:pt x="24384000" y="1812925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730280" y="6741530"/>
            <a:ext cx="3001784" cy="400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9969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CSE342 – Computer Vision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3B95F4-617E-B5A6-ECA1-ED3B8586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42" y="1033685"/>
            <a:ext cx="10653823" cy="50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0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491"/>
            <a:ext cx="3201063" cy="6729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Dataset Discussion:</a:t>
            </a:r>
            <a:endParaRPr lang="en-IN" sz="2800">
              <a:latin typeface="Times New Roman"/>
              <a:cs typeface="Times New Roman"/>
            </a:endParaRPr>
          </a:p>
        </p:txBody>
      </p:sp>
      <p:grpSp>
        <p:nvGrpSpPr>
          <p:cNvPr id="4" name="Google Shape;134;p25"/>
          <p:cNvGrpSpPr/>
          <p:nvPr/>
        </p:nvGrpSpPr>
        <p:grpSpPr>
          <a:xfrm>
            <a:off x="-10" y="6281531"/>
            <a:ext cx="12192003" cy="878619"/>
            <a:chOff x="0" y="0"/>
            <a:chExt cx="24409400" cy="1825625"/>
          </a:xfrm>
        </p:grpSpPr>
        <p:sp>
          <p:nvSpPr>
            <p:cNvPr id="5" name="Google Shape;135;p25"/>
            <p:cNvSpPr/>
            <p:nvPr/>
          </p:nvSpPr>
          <p:spPr>
            <a:xfrm>
              <a:off x="12700" y="12700"/>
              <a:ext cx="24384000" cy="1800225"/>
            </a:xfrm>
            <a:custGeom>
              <a:avLst/>
              <a:gdLst/>
              <a:ahLst/>
              <a:cxnLst/>
              <a:rect l="l" t="t" r="r" b="b"/>
              <a:pathLst>
                <a:path w="24384000" h="180022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800225"/>
                  </a:lnTo>
                  <a:lnTo>
                    <a:pt x="0" y="1800225"/>
                  </a:lnTo>
                  <a:close/>
                </a:path>
              </a:pathLst>
            </a:custGeom>
            <a:solidFill>
              <a:srgbClr val="7C0E02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" name="Google Shape;136;p25"/>
            <p:cNvSpPr/>
            <p:nvPr/>
          </p:nvSpPr>
          <p:spPr>
            <a:xfrm>
              <a:off x="0" y="0"/>
              <a:ext cx="24409400" cy="1825625"/>
            </a:xfrm>
            <a:custGeom>
              <a:avLst/>
              <a:gdLst/>
              <a:ahLst/>
              <a:cxnLst/>
              <a:rect l="l" t="t" r="r" b="b"/>
              <a:pathLst>
                <a:path w="24409400" h="1825625" extrusionOk="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812925"/>
                  </a:lnTo>
                  <a:cubicBezTo>
                    <a:pt x="24409400" y="1819910"/>
                    <a:pt x="24403686" y="1825625"/>
                    <a:pt x="24396700" y="1825625"/>
                  </a:cubicBezTo>
                  <a:lnTo>
                    <a:pt x="12700" y="1825625"/>
                  </a:lnTo>
                  <a:cubicBezTo>
                    <a:pt x="5715" y="1825625"/>
                    <a:pt x="0" y="1819910"/>
                    <a:pt x="0" y="181292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12925"/>
                  </a:lnTo>
                  <a:lnTo>
                    <a:pt x="12700" y="1812925"/>
                  </a:lnTo>
                  <a:lnTo>
                    <a:pt x="12700" y="1800225"/>
                  </a:lnTo>
                  <a:lnTo>
                    <a:pt x="24396700" y="1800225"/>
                  </a:lnTo>
                  <a:lnTo>
                    <a:pt x="24396700" y="1812925"/>
                  </a:lnTo>
                  <a:lnTo>
                    <a:pt x="24384000" y="1812925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135967" y="6741530"/>
            <a:ext cx="2190408" cy="328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9969"/>
              </a:lnSpc>
            </a:pPr>
            <a:r>
              <a:rPr lang="en-US" sz="1400" dirty="0">
                <a:solidFill>
                  <a:srgbClr val="FFFFFF"/>
                </a:solidFill>
                <a:latin typeface="Times New Roman"/>
                <a:ea typeface="Arial"/>
                <a:cs typeface="Times New Roman"/>
                <a:sym typeface="Arial"/>
              </a:rPr>
              <a:t>CSE342 – Computer Vision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198" y="3189306"/>
            <a:ext cx="7598297" cy="123110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Each subset has same dataset structure –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Trainset- Images for training along with ground truth annotations.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Valset- Images for validation and ground truth annotations.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Testset- Images for testing with no annotations.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Testset-challenge- Hidden images for evaluations during competition.</a:t>
            </a:r>
            <a:endParaRPr lang="en-IN" sz="14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198" y="920779"/>
            <a:ext cx="8623853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We are using VisDrone dataset for evaluating our YOLO family models </a:t>
            </a:r>
            <a:endParaRPr lang="en-US" sz="1400">
              <a:latin typeface="Times New Roman"/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like YOLOR, YOLOX and PPYOLO.</a:t>
            </a:r>
            <a:endParaRPr lang="en-US" sz="1400">
              <a:latin typeface="Times New Roman"/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The dataset is has 5 main subsets for each specific task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Task1- Object detection in images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Task2- Object detection in videos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Task3- Single-object tracking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Task4- Multi-object tracking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Task5- Crowd counting</a:t>
            </a:r>
          </a:p>
          <a:p>
            <a:r>
              <a:rPr lang="en-US" sz="1400" dirty="0">
                <a:latin typeface="Times New Roman"/>
                <a:cs typeface="Times New Roman"/>
              </a:rPr>
              <a:t> </a:t>
            </a:r>
            <a:endParaRPr lang="en-IN" sz="14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198" y="4709228"/>
            <a:ext cx="87835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Composition- 288 video clips with 261,908 frames and 10,209 static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Annotations- Over 2.6 million bounding boxes for objects like pedestrians, cars, bicycles, and tricycles.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diagram of a computer&#10;&#10;AI-generated content may be incorrect.">
            <a:extLst>
              <a:ext uri="{FF2B5EF4-FFF2-40B4-BE49-F238E27FC236}">
                <a16:creationId xmlns:a16="http://schemas.microsoft.com/office/drawing/2014/main" id="{EBC62F94-5292-26CE-4636-1C692EB1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124" y="248093"/>
            <a:ext cx="4398100" cy="47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2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34;p25"/>
          <p:cNvGrpSpPr/>
          <p:nvPr/>
        </p:nvGrpSpPr>
        <p:grpSpPr>
          <a:xfrm>
            <a:off x="-10" y="6281531"/>
            <a:ext cx="12192003" cy="878619"/>
            <a:chOff x="0" y="0"/>
            <a:chExt cx="24409400" cy="1825625"/>
          </a:xfrm>
        </p:grpSpPr>
        <p:sp>
          <p:nvSpPr>
            <p:cNvPr id="5" name="Google Shape;135;p25"/>
            <p:cNvSpPr/>
            <p:nvPr/>
          </p:nvSpPr>
          <p:spPr>
            <a:xfrm>
              <a:off x="12700" y="12700"/>
              <a:ext cx="24384000" cy="1800225"/>
            </a:xfrm>
            <a:custGeom>
              <a:avLst/>
              <a:gdLst/>
              <a:ahLst/>
              <a:cxnLst/>
              <a:rect l="l" t="t" r="r" b="b"/>
              <a:pathLst>
                <a:path w="24384000" h="180022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800225"/>
                  </a:lnTo>
                  <a:lnTo>
                    <a:pt x="0" y="1800225"/>
                  </a:lnTo>
                  <a:close/>
                </a:path>
              </a:pathLst>
            </a:custGeom>
            <a:solidFill>
              <a:srgbClr val="7C0E02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" name="Google Shape;136;p25"/>
            <p:cNvSpPr/>
            <p:nvPr/>
          </p:nvSpPr>
          <p:spPr>
            <a:xfrm>
              <a:off x="0" y="0"/>
              <a:ext cx="24409400" cy="1825625"/>
            </a:xfrm>
            <a:custGeom>
              <a:avLst/>
              <a:gdLst/>
              <a:ahLst/>
              <a:cxnLst/>
              <a:rect l="l" t="t" r="r" b="b"/>
              <a:pathLst>
                <a:path w="24409400" h="1825625" extrusionOk="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812925"/>
                  </a:lnTo>
                  <a:cubicBezTo>
                    <a:pt x="24409400" y="1819910"/>
                    <a:pt x="24403686" y="1825625"/>
                    <a:pt x="24396700" y="1825625"/>
                  </a:cubicBezTo>
                  <a:lnTo>
                    <a:pt x="12700" y="1825625"/>
                  </a:lnTo>
                  <a:cubicBezTo>
                    <a:pt x="5715" y="1825625"/>
                    <a:pt x="0" y="1819910"/>
                    <a:pt x="0" y="181292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12925"/>
                  </a:lnTo>
                  <a:lnTo>
                    <a:pt x="12700" y="1812925"/>
                  </a:lnTo>
                  <a:lnTo>
                    <a:pt x="12700" y="1800225"/>
                  </a:lnTo>
                  <a:lnTo>
                    <a:pt x="24396700" y="1800225"/>
                  </a:lnTo>
                  <a:lnTo>
                    <a:pt x="24396700" y="1812925"/>
                  </a:lnTo>
                  <a:lnTo>
                    <a:pt x="24384000" y="1812925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135967" y="6741530"/>
            <a:ext cx="2190408" cy="328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9969"/>
              </a:lnSpc>
            </a:pPr>
            <a:r>
              <a:rPr lang="en-US" sz="1400" dirty="0">
                <a:solidFill>
                  <a:srgbClr val="FFFFFF"/>
                </a:solidFill>
                <a:latin typeface="Times New Roman"/>
                <a:ea typeface="Arial"/>
                <a:cs typeface="Times New Roman"/>
                <a:sym typeface="Arial"/>
              </a:rPr>
              <a:t>CSE342 – Computer Vision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07" y="300511"/>
            <a:ext cx="774045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VisDrone uses txt files for annotations where each file is a image or a video. The format of the data</a:t>
            </a:r>
          </a:p>
          <a:p>
            <a:r>
              <a:rPr lang="en-US" sz="1400" dirty="0">
                <a:latin typeface="Times New Roman"/>
                <a:cs typeface="Times New Roman"/>
              </a:rPr>
              <a:t>in this files is x, y, w, h, score, category_id, truncation, occlusion.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x, y – top left corner of bounding box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w, h –width and height of bounding box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score –confidence scores generally -1 in training or validation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category_id –class of an object, 10 objects which are person, car, truck, motorbike, bus, bicycle, van</a:t>
            </a:r>
          </a:p>
          <a:p>
            <a:r>
              <a:rPr lang="en-US" sz="1400" dirty="0">
                <a:latin typeface="Times New Roman"/>
                <a:cs typeface="Times New Roman"/>
              </a:rPr>
              <a:t>      pedestrian, awning-tricycle and tricycle.</a:t>
            </a:r>
          </a:p>
          <a:p>
            <a:pPr marL="342900" indent="-342900">
              <a:buAutoNum type="arabicPeriod" startAt="5"/>
            </a:pPr>
            <a:r>
              <a:rPr lang="en-US" sz="1400" dirty="0">
                <a:latin typeface="Times New Roman"/>
                <a:cs typeface="Times New Roman"/>
              </a:rPr>
              <a:t>truncation – 1 if object cut-off by image boundary else 0.</a:t>
            </a:r>
          </a:p>
          <a:p>
            <a:pPr marL="342900" indent="-342900">
              <a:buAutoNum type="arabicPeriod" startAt="5"/>
            </a:pPr>
            <a:r>
              <a:rPr lang="en-US" sz="1400" dirty="0">
                <a:latin typeface="Times New Roman"/>
                <a:cs typeface="Times New Roman"/>
              </a:rPr>
              <a:t>Occlusion -0 fully visible , 1 partial occlusion and 2 fully occluded.	</a:t>
            </a:r>
          </a:p>
          <a:p>
            <a:endParaRPr lang="en-IN" sz="14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4198" y="4576923"/>
            <a:ext cx="184731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4198" y="298469"/>
            <a:ext cx="7322765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	</a:t>
            </a:r>
            <a:endParaRPr lang="en-IN" sz="1400">
              <a:latin typeface="Times New Roman"/>
              <a:cs typeface="Times New Roman"/>
            </a:endParaRPr>
          </a:p>
        </p:txBody>
      </p:sp>
      <p:pic>
        <p:nvPicPr>
          <p:cNvPr id="3" name="Picture 2" descr="A collage of images of people and objects&#10;&#10;AI-generated content may be incorrect.">
            <a:extLst>
              <a:ext uri="{FF2B5EF4-FFF2-40B4-BE49-F238E27FC236}">
                <a16:creationId xmlns:a16="http://schemas.microsoft.com/office/drawing/2014/main" id="{5F018B02-0FD0-06B1-2D19-09DD42E6D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33" y="2545944"/>
            <a:ext cx="4339413" cy="3042019"/>
          </a:xfrm>
          <a:prstGeom prst="rect">
            <a:avLst/>
          </a:prstGeom>
        </p:spPr>
      </p:pic>
      <p:pic>
        <p:nvPicPr>
          <p:cNvPr id="9" name="Picture 8" descr="A collage of a crosswalk&#10;&#10;AI-generated content may be incorrect.">
            <a:extLst>
              <a:ext uri="{FF2B5EF4-FFF2-40B4-BE49-F238E27FC236}">
                <a16:creationId xmlns:a16="http://schemas.microsoft.com/office/drawing/2014/main" id="{E21683C0-2474-A97E-B8E0-DEA133F24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14" y="2539300"/>
            <a:ext cx="5712785" cy="30553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C58C37-6DCA-2F87-52F2-F153AF07E25B}"/>
              </a:ext>
            </a:extLst>
          </p:cNvPr>
          <p:cNvSpPr txBox="1"/>
          <p:nvPr/>
        </p:nvSpPr>
        <p:spPr>
          <a:xfrm>
            <a:off x="2185650" y="5634092"/>
            <a:ext cx="17121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ea typeface="Calibri"/>
                <a:cs typeface="Calibri"/>
              </a:rPr>
              <a:t>COCO Dataset</a:t>
            </a:r>
            <a:endParaRPr lang="en-US" b="1" dirty="0">
              <a:latin typeface="Times New Roman"/>
              <a:ea typeface="Calibri"/>
              <a:cs typeface="Calibri"/>
            </a:endParaRPr>
          </a:p>
          <a:p>
            <a:endParaRPr lang="en-US" b="1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110428-C0C9-8895-4460-008AD1F5AA8D}"/>
              </a:ext>
            </a:extLst>
          </p:cNvPr>
          <p:cNvSpPr txBox="1"/>
          <p:nvPr/>
        </p:nvSpPr>
        <p:spPr>
          <a:xfrm>
            <a:off x="8224284" y="5637028"/>
            <a:ext cx="2743200" cy="5283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725"/>
              </a:lnSpc>
            </a:pPr>
            <a:r>
              <a:rPr lang="en-US" b="1" dirty="0" err="1">
                <a:latin typeface="Times New Roman"/>
                <a:cs typeface="Segoe UI"/>
              </a:rPr>
              <a:t>VisDrone</a:t>
            </a:r>
            <a:r>
              <a:rPr lang="en-US" b="1" dirty="0">
                <a:latin typeface="Times New Roman"/>
                <a:cs typeface="Segoe UI"/>
              </a:rPr>
              <a:t> Dataset</a:t>
            </a:r>
            <a:r>
              <a:rPr lang="en-US" dirty="0">
                <a:latin typeface="Times New Roman"/>
                <a:cs typeface="Segoe UI"/>
              </a:rPr>
              <a:t>​</a:t>
            </a:r>
          </a:p>
          <a:p>
            <a:pPr>
              <a:lnSpc>
                <a:spcPts val="1725"/>
              </a:lnSpc>
            </a:pPr>
            <a:r>
              <a:rPr lang="en-US" dirty="0"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8469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09"/>
            <a:ext cx="3201063" cy="6729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134;p25"/>
          <p:cNvGrpSpPr/>
          <p:nvPr/>
        </p:nvGrpSpPr>
        <p:grpSpPr>
          <a:xfrm>
            <a:off x="-10" y="6281531"/>
            <a:ext cx="12192003" cy="878619"/>
            <a:chOff x="0" y="0"/>
            <a:chExt cx="24409400" cy="1825625"/>
          </a:xfrm>
        </p:grpSpPr>
        <p:sp>
          <p:nvSpPr>
            <p:cNvPr id="5" name="Google Shape;135;p25"/>
            <p:cNvSpPr/>
            <p:nvPr/>
          </p:nvSpPr>
          <p:spPr>
            <a:xfrm>
              <a:off x="12700" y="12700"/>
              <a:ext cx="24384000" cy="1800225"/>
            </a:xfrm>
            <a:custGeom>
              <a:avLst/>
              <a:gdLst/>
              <a:ahLst/>
              <a:cxnLst/>
              <a:rect l="l" t="t" r="r" b="b"/>
              <a:pathLst>
                <a:path w="24384000" h="180022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800225"/>
                  </a:lnTo>
                  <a:lnTo>
                    <a:pt x="0" y="1800225"/>
                  </a:lnTo>
                  <a:close/>
                </a:path>
              </a:pathLst>
            </a:custGeom>
            <a:solidFill>
              <a:srgbClr val="7C0E02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6;p25"/>
            <p:cNvSpPr/>
            <p:nvPr/>
          </p:nvSpPr>
          <p:spPr>
            <a:xfrm>
              <a:off x="0" y="0"/>
              <a:ext cx="24409400" cy="1825625"/>
            </a:xfrm>
            <a:custGeom>
              <a:avLst/>
              <a:gdLst/>
              <a:ahLst/>
              <a:cxnLst/>
              <a:rect l="l" t="t" r="r" b="b"/>
              <a:pathLst>
                <a:path w="24409400" h="1825625" extrusionOk="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812925"/>
                  </a:lnTo>
                  <a:cubicBezTo>
                    <a:pt x="24409400" y="1819910"/>
                    <a:pt x="24403686" y="1825625"/>
                    <a:pt x="24396700" y="1825625"/>
                  </a:cubicBezTo>
                  <a:lnTo>
                    <a:pt x="12700" y="1825625"/>
                  </a:lnTo>
                  <a:cubicBezTo>
                    <a:pt x="5715" y="1825625"/>
                    <a:pt x="0" y="1819910"/>
                    <a:pt x="0" y="181292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12925"/>
                  </a:lnTo>
                  <a:lnTo>
                    <a:pt x="12700" y="1812925"/>
                  </a:lnTo>
                  <a:lnTo>
                    <a:pt x="12700" y="1800225"/>
                  </a:lnTo>
                  <a:lnTo>
                    <a:pt x="24396700" y="1800225"/>
                  </a:lnTo>
                  <a:lnTo>
                    <a:pt x="24396700" y="1812925"/>
                  </a:lnTo>
                  <a:lnTo>
                    <a:pt x="24384000" y="1812925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730280" y="6741530"/>
            <a:ext cx="300178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9969"/>
              </a:lnSpc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CSE342 – Computer Vision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3182" y="1863614"/>
            <a:ext cx="5751252" cy="437042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Why Do the Scores Differ?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latin typeface="Times New Roman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/>
                <a:ea typeface="+mn-lt"/>
                <a:cs typeface="+mn-lt"/>
              </a:rPr>
              <a:t>YOLO-X</a:t>
            </a:r>
            <a:r>
              <a:rPr lang="en-US" sz="1400" dirty="0">
                <a:latin typeface="Times New Roman"/>
                <a:ea typeface="+mn-lt"/>
                <a:cs typeface="+mn-lt"/>
              </a:rPr>
              <a:t> 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/>
                <a:ea typeface="+mn-lt"/>
                <a:cs typeface="+mn-lt"/>
              </a:rPr>
              <a:t>Anchor-free design &amp; decoupled detection.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/>
                <a:ea typeface="+mn-lt"/>
                <a:cs typeface="+mn-lt"/>
              </a:rPr>
              <a:t>SimOTA</a:t>
            </a:r>
            <a:r>
              <a:rPr lang="en-US" sz="1400" dirty="0">
                <a:latin typeface="Times New Roman"/>
                <a:ea typeface="+mn-lt"/>
                <a:cs typeface="+mn-lt"/>
              </a:rPr>
              <a:t>.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/>
                <a:ea typeface="+mn-lt"/>
                <a:cs typeface="+mn-lt"/>
              </a:rPr>
              <a:t>PP-YOLO</a:t>
            </a:r>
            <a:r>
              <a:rPr lang="en-US" sz="1400" dirty="0">
                <a:latin typeface="Times New Roman"/>
                <a:ea typeface="+mn-lt"/>
                <a:cs typeface="+mn-lt"/>
              </a:rPr>
              <a:t> 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/>
                <a:ea typeface="+mn-lt"/>
                <a:cs typeface="+mn-lt"/>
              </a:rPr>
              <a:t>Feature pyramid &amp; adaptive spatial fusion enhance detection.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/>
                <a:ea typeface="+mn-lt"/>
                <a:cs typeface="+mn-lt"/>
              </a:rPr>
              <a:t>Struggles on </a:t>
            </a:r>
            <a:r>
              <a:rPr lang="en-US" sz="1400" dirty="0" err="1">
                <a:latin typeface="Times New Roman"/>
                <a:ea typeface="+mn-lt"/>
                <a:cs typeface="+mn-lt"/>
              </a:rPr>
              <a:t>VisDrone</a:t>
            </a:r>
            <a:r>
              <a:rPr lang="en-US" sz="1400" dirty="0">
                <a:latin typeface="Times New Roman"/>
                <a:ea typeface="+mn-lt"/>
                <a:cs typeface="+mn-lt"/>
              </a:rPr>
              <a:t> due to cluttered backgrounds &amp; small objects.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/>
                <a:ea typeface="+mn-lt"/>
                <a:cs typeface="+mn-lt"/>
              </a:rPr>
              <a:t>YOLOR</a:t>
            </a:r>
            <a:r>
              <a:rPr lang="en-US" sz="1400" dirty="0">
                <a:latin typeface="Times New Roman"/>
                <a:ea typeface="+mn-lt"/>
                <a:cs typeface="+mn-lt"/>
              </a:rPr>
              <a:t> 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/>
                <a:ea typeface="+mn-lt"/>
                <a:cs typeface="+mn-lt"/>
              </a:rPr>
              <a:t>Combines explicit &amp; implicit knowledge for learning.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/>
                <a:ea typeface="+mn-lt"/>
                <a:cs typeface="+mn-lt"/>
              </a:rPr>
              <a:t>Weak implicit knowledge.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/>
                <a:ea typeface="+mn-lt"/>
                <a:cs typeface="+mn-lt"/>
              </a:rPr>
              <a:t>Lowest </a:t>
            </a:r>
            <a:r>
              <a:rPr lang="en-US" sz="1400" dirty="0" err="1">
                <a:latin typeface="Times New Roman"/>
                <a:ea typeface="+mn-lt"/>
                <a:cs typeface="+mn-lt"/>
              </a:rPr>
              <a:t>mAP</a:t>
            </a:r>
            <a:r>
              <a:rPr lang="en-US" sz="1400" dirty="0">
                <a:latin typeface="Times New Roman"/>
                <a:ea typeface="+mn-lt"/>
                <a:cs typeface="+mn-lt"/>
              </a:rPr>
              <a:t> in both datasets.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/>
                <a:ea typeface="+mn-lt"/>
                <a:cs typeface="+mn-lt"/>
              </a:rPr>
              <a:t>YOLO-NAS</a:t>
            </a:r>
            <a:r>
              <a:rPr lang="en-US" sz="1400" dirty="0">
                <a:latin typeface="Times New Roman"/>
                <a:ea typeface="+mn-lt"/>
                <a:cs typeface="+mn-lt"/>
              </a:rPr>
              <a:t> 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/>
                <a:ea typeface="+mn-lt"/>
                <a:cs typeface="+mn-lt"/>
              </a:rPr>
              <a:t>NAS optimizes feature extraction.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/>
                <a:ea typeface="+mn-lt"/>
                <a:cs typeface="+mn-lt"/>
              </a:rPr>
              <a:t>Strong performance.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/>
                <a:ea typeface="+mn-lt"/>
                <a:cs typeface="+mn-lt"/>
              </a:rPr>
              <a:t>YOLO-World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/>
                <a:ea typeface="+mn-lt"/>
                <a:cs typeface="+mn-lt"/>
              </a:rPr>
              <a:t>Vision-language learning.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/>
                <a:ea typeface="+mn-lt"/>
                <a:cs typeface="+mn-lt"/>
              </a:rPr>
              <a:t>Adaptive tokenization aids.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/>
                <a:ea typeface="+mn-lt"/>
                <a:cs typeface="+mn-lt"/>
              </a:rPr>
              <a:t>Multi-scale feature fusion &amp; cross-modal learning.</a:t>
            </a:r>
            <a:endParaRPr lang="en-US" sz="14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D3922656-A614-14D0-F483-836924F6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58" y="1135579"/>
            <a:ext cx="6215838" cy="3736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E526DD-FF01-A5BD-A73B-A6867BFFA3F9}"/>
              </a:ext>
            </a:extLst>
          </p:cNvPr>
          <p:cNvSpPr txBox="1"/>
          <p:nvPr/>
        </p:nvSpPr>
        <p:spPr>
          <a:xfrm>
            <a:off x="834656" y="1029586"/>
            <a:ext cx="4727944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We used pre-trained models and tested them on our dataset, evaluating their performance using key metrics: mean Average Precision (</a:t>
            </a:r>
            <a:r>
              <a:rPr lang="en-US" sz="1400" err="1">
                <a:latin typeface="Times New Roman"/>
                <a:cs typeface="Times New Roman"/>
              </a:rPr>
              <a:t>mAP</a:t>
            </a:r>
            <a:r>
              <a:rPr lang="en-US" sz="1400" dirty="0">
                <a:latin typeface="Times New Roman"/>
                <a:cs typeface="Times New Roman"/>
              </a:rPr>
              <a:t>).</a:t>
            </a:r>
            <a:endParaRPr lang="en-US" sz="1400">
              <a:latin typeface="Times New Roman"/>
              <a:ea typeface="Calibri"/>
              <a:cs typeface="Times New Roman"/>
            </a:endParaRPr>
          </a:p>
          <a:p>
            <a:endParaRPr lang="en-US" sz="1400" dirty="0">
              <a:latin typeface="Times New Roman"/>
              <a:ea typeface="Calibri"/>
              <a:cs typeface="Calibri"/>
            </a:endParaRPr>
          </a:p>
          <a:p>
            <a:endParaRPr lang="en-US" sz="14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01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09"/>
            <a:ext cx="3201063" cy="6729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134;p25"/>
          <p:cNvGrpSpPr/>
          <p:nvPr/>
        </p:nvGrpSpPr>
        <p:grpSpPr>
          <a:xfrm>
            <a:off x="-10" y="6281531"/>
            <a:ext cx="12192003" cy="878619"/>
            <a:chOff x="0" y="0"/>
            <a:chExt cx="24409400" cy="1825625"/>
          </a:xfrm>
        </p:grpSpPr>
        <p:sp>
          <p:nvSpPr>
            <p:cNvPr id="5" name="Google Shape;135;p25"/>
            <p:cNvSpPr/>
            <p:nvPr/>
          </p:nvSpPr>
          <p:spPr>
            <a:xfrm>
              <a:off x="12700" y="12700"/>
              <a:ext cx="24384000" cy="1800225"/>
            </a:xfrm>
            <a:custGeom>
              <a:avLst/>
              <a:gdLst/>
              <a:ahLst/>
              <a:cxnLst/>
              <a:rect l="l" t="t" r="r" b="b"/>
              <a:pathLst>
                <a:path w="24384000" h="180022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800225"/>
                  </a:lnTo>
                  <a:lnTo>
                    <a:pt x="0" y="1800225"/>
                  </a:lnTo>
                  <a:close/>
                </a:path>
              </a:pathLst>
            </a:custGeom>
            <a:solidFill>
              <a:srgbClr val="7C0E02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6;p25"/>
            <p:cNvSpPr/>
            <p:nvPr/>
          </p:nvSpPr>
          <p:spPr>
            <a:xfrm>
              <a:off x="0" y="0"/>
              <a:ext cx="24409400" cy="1825625"/>
            </a:xfrm>
            <a:custGeom>
              <a:avLst/>
              <a:gdLst/>
              <a:ahLst/>
              <a:cxnLst/>
              <a:rect l="l" t="t" r="r" b="b"/>
              <a:pathLst>
                <a:path w="24409400" h="1825625" extrusionOk="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812925"/>
                  </a:lnTo>
                  <a:cubicBezTo>
                    <a:pt x="24409400" y="1819910"/>
                    <a:pt x="24403686" y="1825625"/>
                    <a:pt x="24396700" y="1825625"/>
                  </a:cubicBezTo>
                  <a:lnTo>
                    <a:pt x="12700" y="1825625"/>
                  </a:lnTo>
                  <a:cubicBezTo>
                    <a:pt x="5715" y="1825625"/>
                    <a:pt x="0" y="1819910"/>
                    <a:pt x="0" y="181292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12925"/>
                  </a:lnTo>
                  <a:lnTo>
                    <a:pt x="12700" y="1812925"/>
                  </a:lnTo>
                  <a:lnTo>
                    <a:pt x="12700" y="1800225"/>
                  </a:lnTo>
                  <a:lnTo>
                    <a:pt x="24396700" y="1800225"/>
                  </a:lnTo>
                  <a:lnTo>
                    <a:pt x="24396700" y="1812925"/>
                  </a:lnTo>
                  <a:lnTo>
                    <a:pt x="24384000" y="1812925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730280" y="6741530"/>
            <a:ext cx="300178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9969"/>
              </a:lnSpc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CSE342 – Computer Vision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1030730"/>
            <a:ext cx="5820802" cy="31085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There some techniques that can help in small object detection-</a:t>
            </a:r>
          </a:p>
          <a:p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1. Decoupled head- Separate subsets for classification and localization</a:t>
            </a:r>
          </a:p>
          <a:p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2. SIMOTA-  Label assignment method during training </a:t>
            </a:r>
          </a:p>
          <a:p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3. Mosaic – Combines part of different images and stitch them together.</a:t>
            </a:r>
            <a:endParaRPr lang="en-US" sz="1400">
              <a:latin typeface="Times New Roman"/>
              <a:ea typeface="Calibri"/>
              <a:cs typeface="Calibri"/>
            </a:endParaRPr>
          </a:p>
          <a:p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4. Large kernel size in early layer.</a:t>
            </a:r>
          </a:p>
          <a:p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5. </a:t>
            </a:r>
            <a:r>
              <a:rPr lang="en-US" sz="1400" dirty="0" err="1">
                <a:latin typeface="Times New Roman"/>
                <a:cs typeface="Times New Roman"/>
              </a:rPr>
              <a:t>DropBlock</a:t>
            </a:r>
            <a:r>
              <a:rPr lang="en-US" sz="1400" dirty="0">
                <a:latin typeface="Times New Roman"/>
                <a:cs typeface="Times New Roman"/>
              </a:rPr>
              <a:t> which drops patches of feature map preventing small objects from getting ignored.</a:t>
            </a:r>
          </a:p>
          <a:p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6. Anchor free detection </a:t>
            </a:r>
            <a:endParaRPr lang="en-IN" sz="1400" dirty="0">
              <a:latin typeface="Times New Roman"/>
              <a:cs typeface="Times New Roman"/>
            </a:endParaRPr>
          </a:p>
        </p:txBody>
      </p:sp>
      <p:pic>
        <p:nvPicPr>
          <p:cNvPr id="3" name="Picture 2" descr="A diagram of a rectangular object&#10;&#10;AI-generated content may be incorrect.">
            <a:extLst>
              <a:ext uri="{FF2B5EF4-FFF2-40B4-BE49-F238E27FC236}">
                <a16:creationId xmlns:a16="http://schemas.microsoft.com/office/drawing/2014/main" id="{A6B00F24-2CA8-D0FC-D80E-00C667C37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083" y="3096400"/>
            <a:ext cx="4389253" cy="2003130"/>
          </a:xfrm>
          <a:prstGeom prst="rect">
            <a:avLst/>
          </a:prstGeom>
        </p:spPr>
      </p:pic>
      <p:pic>
        <p:nvPicPr>
          <p:cNvPr id="9" name="Picture 8" descr="A diagram of several pictures of ducks&#10;&#10;AI-generated content may be incorrect.">
            <a:extLst>
              <a:ext uri="{FF2B5EF4-FFF2-40B4-BE49-F238E27FC236}">
                <a16:creationId xmlns:a16="http://schemas.microsoft.com/office/drawing/2014/main" id="{F1BF3657-0C0D-B3BF-125A-DB24A66C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1" r="-195" b="-503"/>
          <a:stretch/>
        </p:blipFill>
        <p:spPr>
          <a:xfrm>
            <a:off x="7320849" y="692667"/>
            <a:ext cx="4487980" cy="17778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BAAACA-07C1-ECE6-66DE-B3A69EEB88F3}"/>
              </a:ext>
            </a:extLst>
          </p:cNvPr>
          <p:cNvSpPr txBox="1"/>
          <p:nvPr/>
        </p:nvSpPr>
        <p:spPr>
          <a:xfrm>
            <a:off x="8959703" y="5105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</a:rPr>
              <a:t>Decoupled head</a:t>
            </a:r>
            <a:endParaRPr lang="en-US" b="1" dirty="0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7CDBD-9875-872A-A2F7-AF7D0AF32CDE}"/>
              </a:ext>
            </a:extLst>
          </p:cNvPr>
          <p:cNvSpPr txBox="1"/>
          <p:nvPr/>
        </p:nvSpPr>
        <p:spPr>
          <a:xfrm>
            <a:off x="9066028" y="247384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</a:rPr>
              <a:t>Mosaic</a:t>
            </a:r>
            <a:endParaRPr lang="en-U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6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09"/>
            <a:ext cx="3201063" cy="6729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730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1400" dirty="0">
                <a:latin typeface="Times New Roman"/>
                <a:ea typeface="+mn-lt"/>
                <a:cs typeface="+mn-lt"/>
              </a:rPr>
              <a:t>[1] Wang, C., Yeh, I., &amp; Liao, H. M. (2021, May 10). You Only Learn One Representation: Unified Network for Multiple Tasks. arXiv.org. </a:t>
            </a:r>
            <a:r>
              <a:rPr lang="en-IN" sz="1400" dirty="0">
                <a:latin typeface="Times New Roman"/>
                <a:ea typeface="+mn-lt"/>
                <a:cs typeface="+mn-lt"/>
                <a:hlinkClick r:id="rId2"/>
              </a:rPr>
              <a:t>https://arxiv.org/abs/2105.04206</a:t>
            </a:r>
            <a:endParaRPr lang="en-IN" sz="14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endParaRPr lang="en-IN" sz="1400" dirty="0">
              <a:latin typeface="Times New Roman"/>
              <a:cs typeface="Times New Roman"/>
            </a:endParaRPr>
          </a:p>
          <a:p>
            <a:r>
              <a:rPr lang="en-IN" sz="1400" dirty="0">
                <a:latin typeface="Times New Roman"/>
                <a:ea typeface="+mn-lt"/>
                <a:cs typeface="+mn-lt"/>
              </a:rPr>
              <a:t>[2] Ge, Z., Liu, S., Wang, F., Li, Z., &amp; Sun, J. (2021, July 18). YOLOX: Exceeding YOLO Series in 2021. arXiv.org. </a:t>
            </a:r>
            <a:r>
              <a:rPr lang="en-IN" sz="1400" dirty="0">
                <a:latin typeface="Times New Roman"/>
                <a:ea typeface="+mn-lt"/>
                <a:cs typeface="+mn-lt"/>
                <a:hlinkClick r:id="rId3"/>
              </a:rPr>
              <a:t>https://arxiv.org/abs/2107.08430</a:t>
            </a:r>
            <a:endParaRPr lang="en-IN" sz="1400" dirty="0">
              <a:latin typeface="Times New Roman"/>
              <a:cs typeface="Times New Roman"/>
            </a:endParaRPr>
          </a:p>
          <a:p>
            <a:endParaRPr lang="en-IN" sz="1400" dirty="0">
              <a:latin typeface="Times New Roman"/>
              <a:cs typeface="Times New Roman"/>
            </a:endParaRPr>
          </a:p>
          <a:p>
            <a:r>
              <a:rPr lang="en-IN" sz="1400" dirty="0">
                <a:latin typeface="Times New Roman"/>
                <a:ea typeface="+mn-lt"/>
                <a:cs typeface="+mn-lt"/>
              </a:rPr>
              <a:t>[3] Long, X., Deng, K., Wang, G., Zhang, Y., Dang, Q., Gao, Y., Shen, H., Ren, J., Han, S., Ding, E., &amp; Wen, S. (2020, July 23). PP-YOLO: an effective and efficient implementation of object detector. arXiv.org. </a:t>
            </a:r>
            <a:r>
              <a:rPr lang="en-IN" sz="1400" dirty="0">
                <a:latin typeface="Times New Roman"/>
                <a:ea typeface="+mn-lt"/>
                <a:cs typeface="+mn-lt"/>
                <a:hlinkClick r:id="rId4"/>
              </a:rPr>
              <a:t>https://arxiv.org/abs/2007.12099</a:t>
            </a:r>
            <a:endParaRPr lang="en-IN" sz="1400" dirty="0">
              <a:latin typeface="Times New Roman"/>
              <a:cs typeface="Times New Roman"/>
            </a:endParaRPr>
          </a:p>
          <a:p>
            <a:endParaRPr lang="en-IN" sz="1400" dirty="0">
              <a:latin typeface="Times New Roman"/>
              <a:cs typeface="Times New Roman"/>
            </a:endParaRPr>
          </a:p>
          <a:p>
            <a:r>
              <a:rPr lang="en-IN" sz="1400" dirty="0">
                <a:latin typeface="Times New Roman"/>
                <a:ea typeface="+mn-lt"/>
                <a:cs typeface="+mn-lt"/>
              </a:rPr>
              <a:t>[4] A comprehensive review of YOLO architectures in computer vision: from YOLOV1 to YOLOV8 and YOLO-NAS. (n.d.). </a:t>
            </a:r>
            <a:r>
              <a:rPr lang="en-IN" sz="1400" dirty="0">
                <a:latin typeface="Times New Roman"/>
                <a:ea typeface="+mn-lt"/>
                <a:cs typeface="+mn-lt"/>
                <a:hlinkClick r:id="rId5"/>
              </a:rPr>
              <a:t>https://arxiv.org/html/2304.00501v6</a:t>
            </a:r>
            <a:endParaRPr lang="en-IN" sz="1400" dirty="0">
              <a:latin typeface="Times New Roman"/>
              <a:cs typeface="Times New Roman"/>
            </a:endParaRPr>
          </a:p>
          <a:p>
            <a:endParaRPr lang="en-IN" sz="1400" dirty="0">
              <a:latin typeface="Times New Roman"/>
              <a:cs typeface="Times New Roman"/>
            </a:endParaRPr>
          </a:p>
          <a:p>
            <a:r>
              <a:rPr lang="en-IN" sz="1400" dirty="0">
                <a:latin typeface="Times New Roman"/>
                <a:ea typeface="+mn-lt"/>
                <a:cs typeface="+mn-lt"/>
              </a:rPr>
              <a:t>[5] Keles, M. C., </a:t>
            </a:r>
            <a:r>
              <a:rPr lang="en-IN" sz="1400" err="1">
                <a:latin typeface="Times New Roman"/>
                <a:ea typeface="+mn-lt"/>
                <a:cs typeface="+mn-lt"/>
              </a:rPr>
              <a:t>Salmanoglu</a:t>
            </a:r>
            <a:r>
              <a:rPr lang="en-IN" sz="1400" dirty="0">
                <a:latin typeface="Times New Roman"/>
                <a:ea typeface="+mn-lt"/>
                <a:cs typeface="+mn-lt"/>
              </a:rPr>
              <a:t>, B., Guzel, M. S., Gursoy, B., &amp; Bostanci, G. E. (2022, March 9). Evaluation of YOLO Models with Sliced Inference for Small Object Detection. arXiv.org. </a:t>
            </a:r>
            <a:r>
              <a:rPr lang="en-IN" sz="1400" dirty="0">
                <a:latin typeface="Times New Roman"/>
                <a:ea typeface="+mn-lt"/>
                <a:cs typeface="+mn-lt"/>
                <a:hlinkClick r:id="rId6"/>
              </a:rPr>
              <a:t>https://arxiv.org/abs/2203.04799</a:t>
            </a:r>
            <a:endParaRPr lang="en-IN" sz="1400" dirty="0">
              <a:latin typeface="Times New Roman"/>
              <a:cs typeface="Times New Roman"/>
            </a:endParaRPr>
          </a:p>
          <a:p>
            <a:endParaRPr lang="en-IN" sz="1400" dirty="0">
              <a:latin typeface="Times New Roman"/>
              <a:cs typeface="Times New Roman"/>
            </a:endParaRPr>
          </a:p>
          <a:p>
            <a:r>
              <a:rPr lang="en-IN" sz="1400" dirty="0">
                <a:latin typeface="Times New Roman"/>
                <a:ea typeface="+mn-lt"/>
                <a:cs typeface="+mn-lt"/>
              </a:rPr>
              <a:t>[6] T. Cheng, L. Song, Y. Ge, W. Liu, X. Wang, and Y. Shan, “YOLO-World: Real-Time Open-Vocabulary Object Detection,” arXiv.org, Jan.30, 2024. </a:t>
            </a:r>
            <a:r>
              <a:rPr lang="en-IN" sz="1400" dirty="0">
                <a:latin typeface="Times New Roman"/>
                <a:ea typeface="+mn-lt"/>
                <a:cs typeface="+mn-lt"/>
                <a:hlinkClick r:id="rId7"/>
              </a:rPr>
              <a:t>https://arxiv.org/abs/2401.17270</a:t>
            </a:r>
            <a:endParaRPr lang="en-IN" sz="1400" dirty="0">
              <a:latin typeface="Times New Roman"/>
              <a:cs typeface="Times New Roman"/>
            </a:endParaRPr>
          </a:p>
          <a:p>
            <a:endParaRPr lang="en-IN" sz="1400" dirty="0">
              <a:latin typeface="Times New Roman"/>
              <a:cs typeface="Times New Roman"/>
            </a:endParaRPr>
          </a:p>
          <a:p>
            <a:endParaRPr lang="en-IN" sz="1400" dirty="0">
              <a:latin typeface="Times New Roman"/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4" name="Google Shape;134;p25"/>
          <p:cNvGrpSpPr/>
          <p:nvPr/>
        </p:nvGrpSpPr>
        <p:grpSpPr>
          <a:xfrm>
            <a:off x="-10" y="6281531"/>
            <a:ext cx="12192003" cy="878619"/>
            <a:chOff x="0" y="0"/>
            <a:chExt cx="24409400" cy="1825625"/>
          </a:xfrm>
        </p:grpSpPr>
        <p:sp>
          <p:nvSpPr>
            <p:cNvPr id="5" name="Google Shape;135;p25"/>
            <p:cNvSpPr/>
            <p:nvPr/>
          </p:nvSpPr>
          <p:spPr>
            <a:xfrm>
              <a:off x="12700" y="12700"/>
              <a:ext cx="24384000" cy="1800225"/>
            </a:xfrm>
            <a:custGeom>
              <a:avLst/>
              <a:gdLst/>
              <a:ahLst/>
              <a:cxnLst/>
              <a:rect l="l" t="t" r="r" b="b"/>
              <a:pathLst>
                <a:path w="24384000" h="180022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800225"/>
                  </a:lnTo>
                  <a:lnTo>
                    <a:pt x="0" y="1800225"/>
                  </a:lnTo>
                  <a:close/>
                </a:path>
              </a:pathLst>
            </a:custGeom>
            <a:solidFill>
              <a:srgbClr val="7C0E02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6;p25"/>
            <p:cNvSpPr/>
            <p:nvPr/>
          </p:nvSpPr>
          <p:spPr>
            <a:xfrm>
              <a:off x="0" y="0"/>
              <a:ext cx="24409400" cy="1825625"/>
            </a:xfrm>
            <a:custGeom>
              <a:avLst/>
              <a:gdLst/>
              <a:ahLst/>
              <a:cxnLst/>
              <a:rect l="l" t="t" r="r" b="b"/>
              <a:pathLst>
                <a:path w="24409400" h="1825625" extrusionOk="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812925"/>
                  </a:lnTo>
                  <a:cubicBezTo>
                    <a:pt x="24409400" y="1819910"/>
                    <a:pt x="24403686" y="1825625"/>
                    <a:pt x="24396700" y="1825625"/>
                  </a:cubicBezTo>
                  <a:lnTo>
                    <a:pt x="12700" y="1825625"/>
                  </a:lnTo>
                  <a:cubicBezTo>
                    <a:pt x="5715" y="1825625"/>
                    <a:pt x="0" y="1819910"/>
                    <a:pt x="0" y="181292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12925"/>
                  </a:lnTo>
                  <a:lnTo>
                    <a:pt x="12700" y="1812925"/>
                  </a:lnTo>
                  <a:lnTo>
                    <a:pt x="12700" y="1800225"/>
                  </a:lnTo>
                  <a:lnTo>
                    <a:pt x="24396700" y="1800225"/>
                  </a:lnTo>
                  <a:lnTo>
                    <a:pt x="24396700" y="1812925"/>
                  </a:lnTo>
                  <a:lnTo>
                    <a:pt x="24384000" y="1812925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730280" y="6741530"/>
            <a:ext cx="300178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9969"/>
              </a:lnSpc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CSE342 – 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3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737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CSE342-Computer Vision</vt:lpstr>
      <vt:lpstr>Problem Statement :</vt:lpstr>
      <vt:lpstr>Literature Survey :</vt:lpstr>
      <vt:lpstr>Dataset Discussion:</vt:lpstr>
      <vt:lpstr>PowerPoint Presentation</vt:lpstr>
      <vt:lpstr>Approach :</vt:lpstr>
      <vt:lpstr>Future Work:</vt:lpstr>
      <vt:lpstr>References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342 Computer Vision</dc:title>
  <dc:creator>Namra_Maniar</dc:creator>
  <cp:lastModifiedBy>Namra_Maniar</cp:lastModifiedBy>
  <cp:revision>162</cp:revision>
  <dcterms:created xsi:type="dcterms:W3CDTF">2025-03-18T20:20:15Z</dcterms:created>
  <dcterms:modified xsi:type="dcterms:W3CDTF">2025-03-20T07:14:23Z</dcterms:modified>
</cp:coreProperties>
</file>