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51" r:id="rId2"/>
    <p:sldId id="354" r:id="rId3"/>
    <p:sldId id="355" r:id="rId4"/>
    <p:sldId id="356" r:id="rId5"/>
    <p:sldId id="341" r:id="rId6"/>
    <p:sldId id="306" r:id="rId7"/>
    <p:sldId id="307" r:id="rId8"/>
    <p:sldId id="312" r:id="rId9"/>
    <p:sldId id="309" r:id="rId10"/>
    <p:sldId id="357" r:id="rId11"/>
    <p:sldId id="342" r:id="rId12"/>
    <p:sldId id="352" r:id="rId13"/>
    <p:sldId id="358" r:id="rId14"/>
    <p:sldId id="359" r:id="rId15"/>
    <p:sldId id="35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89463" autoAdjust="0"/>
  </p:normalViewPr>
  <p:slideViewPr>
    <p:cSldViewPr snapToGrid="0" snapToObjects="1">
      <p:cViewPr>
        <p:scale>
          <a:sx n="100" d="100"/>
          <a:sy n="100" d="100"/>
        </p:scale>
        <p:origin x="-3336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0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6E895-64EE-0442-AC4E-233B80DE96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AE8F9-4931-CF40-A75D-F0518053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1EFBF-EB8B-B947-8FC6-A7DEF820CE1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33E8C-1328-BC4F-BD96-E19E7B87FAD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E94B9D-35C8-644E-A060-048B52AB104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7ED1BB-45A6-634C-9DDD-7B4989726638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FCC1E-14A8-F04D-86E4-978022DDB41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503C53-B93D-5241-8268-614DB2A3919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06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6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1E6DEC-C65F-974A-9BD7-247D6200020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8429BC-9ADF-0244-BBD9-217DB4A30DA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0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F211A-BE93-C14C-89F7-894E7C490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8A9B-3033-5C40-B56C-0161E29B2737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F790-EBB4-CF4B-820C-2B3F268D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3.png"/><Relationship Id="rId1" Type="http://schemas.microsoft.com/office/2007/relationships/media" Target="file://localhost/Users/irving/Dropbox/1_Biol%20115%202015/Lecture13_%20Muscle%20Lecture/muscle_movie2%20copy.mov" TargetMode="External"/><Relationship Id="rId2" Type="http://schemas.openxmlformats.org/officeDocument/2006/relationships/video" Target="file://localhost/Users/irving/Dropbox/1_Biol%20115%202015/Lecture13_%20Muscle%20Lecture/muscle_movie2%20copy.mo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044" y="2209800"/>
            <a:ext cx="5452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Equatorial Pattern from Muscle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1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Equatorial </a:t>
            </a:r>
            <a:r>
              <a:rPr lang="en-US" dirty="0" smtClean="0"/>
              <a:t>pattern from insect muscle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22678" b="22678"/>
          <a:stretch>
            <a:fillRect/>
          </a:stretch>
        </p:blipFill>
        <p:spPr/>
      </p:pic>
      <p:pic>
        <p:nvPicPr>
          <p:cNvPr id="7" name="Content Placeholder 6"/>
          <p:cNvPicPr>
            <a:picLocks noGrp="1" noChangeAspect="1"/>
          </p:cNvPicPr>
          <p:nvPr>
            <p:ph sz="quarter" idx="3"/>
          </p:nvPr>
        </p:nvPicPr>
        <p:blipFill>
          <a:blip r:embed="rId2"/>
          <a:srcRect t="22678" b="22678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581150"/>
            <a:ext cx="4216400" cy="4629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9588" y="2006600"/>
            <a:ext cx="34431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looking at projection of hexagonal lattice onto a plane. Insect muscle is highly ordered so you get lots of sharp spots along the equator.</a:t>
            </a:r>
          </a:p>
          <a:p>
            <a:r>
              <a:rPr lang="en-US" dirty="0" smtClean="0"/>
              <a:t>Note that they vary in intensity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311769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EFFF4D-DF70-1C4E-819B-83C4BC5EA6F9}" type="slidenum">
              <a:rPr lang="en-US" sz="1400"/>
              <a:pPr/>
              <a:t>11</a:t>
            </a:fld>
            <a:endParaRPr lang="en-US" sz="1400"/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801689" y="811214"/>
            <a:ext cx="7694612" cy="1800225"/>
            <a:chOff x="374" y="511"/>
            <a:chExt cx="4847" cy="1134"/>
          </a:xfrm>
        </p:grpSpPr>
        <p:sp>
          <p:nvSpPr>
            <p:cNvPr id="27814" name="Rectangle 3"/>
            <p:cNvSpPr>
              <a:spLocks noChangeArrowheads="1"/>
            </p:cNvSpPr>
            <p:nvPr/>
          </p:nvSpPr>
          <p:spPr bwMode="auto">
            <a:xfrm>
              <a:off x="3292" y="836"/>
              <a:ext cx="1590" cy="415"/>
            </a:xfrm>
            <a:prstGeom prst="rect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28" name="Rectangle 4"/>
            <p:cNvSpPr>
              <a:spLocks noChangeArrowheads="1"/>
            </p:cNvSpPr>
            <p:nvPr/>
          </p:nvSpPr>
          <p:spPr bwMode="auto">
            <a:xfrm>
              <a:off x="374" y="511"/>
              <a:ext cx="1189" cy="1015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7816" name="Group 5"/>
            <p:cNvGrpSpPr>
              <a:grpSpLocks/>
            </p:cNvGrpSpPr>
            <p:nvPr/>
          </p:nvGrpSpPr>
          <p:grpSpPr bwMode="auto">
            <a:xfrm>
              <a:off x="474" y="679"/>
              <a:ext cx="928" cy="652"/>
              <a:chOff x="487" y="706"/>
              <a:chExt cx="953" cy="678"/>
            </a:xfrm>
          </p:grpSpPr>
          <p:sp>
            <p:nvSpPr>
              <p:cNvPr id="27847" name="Freeform 6"/>
              <p:cNvSpPr>
                <a:spLocks/>
              </p:cNvSpPr>
              <p:nvPr/>
            </p:nvSpPr>
            <p:spPr bwMode="auto">
              <a:xfrm>
                <a:off x="487" y="706"/>
                <a:ext cx="482" cy="678"/>
              </a:xfrm>
              <a:custGeom>
                <a:avLst/>
                <a:gdLst>
                  <a:gd name="T0" fmla="*/ 0 w 482"/>
                  <a:gd name="T1" fmla="*/ 678 h 678"/>
                  <a:gd name="T2" fmla="*/ 31 w 482"/>
                  <a:gd name="T3" fmla="*/ 369 h 678"/>
                  <a:gd name="T4" fmla="*/ 52 w 482"/>
                  <a:gd name="T5" fmla="*/ 145 h 678"/>
                  <a:gd name="T6" fmla="*/ 62 w 482"/>
                  <a:gd name="T7" fmla="*/ 31 h 678"/>
                  <a:gd name="T8" fmla="*/ 83 w 482"/>
                  <a:gd name="T9" fmla="*/ 0 h 678"/>
                  <a:gd name="T10" fmla="*/ 93 w 482"/>
                  <a:gd name="T11" fmla="*/ 103 h 678"/>
                  <a:gd name="T12" fmla="*/ 113 w 482"/>
                  <a:gd name="T13" fmla="*/ 338 h 678"/>
                  <a:gd name="T14" fmla="*/ 134 w 482"/>
                  <a:gd name="T15" fmla="*/ 575 h 678"/>
                  <a:gd name="T16" fmla="*/ 144 w 482"/>
                  <a:gd name="T17" fmla="*/ 668 h 678"/>
                  <a:gd name="T18" fmla="*/ 155 w 482"/>
                  <a:gd name="T19" fmla="*/ 678 h 678"/>
                  <a:gd name="T20" fmla="*/ 155 w 482"/>
                  <a:gd name="T21" fmla="*/ 668 h 678"/>
                  <a:gd name="T22" fmla="*/ 175 w 482"/>
                  <a:gd name="T23" fmla="*/ 544 h 678"/>
                  <a:gd name="T24" fmla="*/ 196 w 482"/>
                  <a:gd name="T25" fmla="*/ 276 h 678"/>
                  <a:gd name="T26" fmla="*/ 214 w 482"/>
                  <a:gd name="T27" fmla="*/ 83 h 678"/>
                  <a:gd name="T28" fmla="*/ 224 w 482"/>
                  <a:gd name="T29" fmla="*/ 0 h 678"/>
                  <a:gd name="T30" fmla="*/ 235 w 482"/>
                  <a:gd name="T31" fmla="*/ 41 h 678"/>
                  <a:gd name="T32" fmla="*/ 255 w 482"/>
                  <a:gd name="T33" fmla="*/ 214 h 678"/>
                  <a:gd name="T34" fmla="*/ 276 w 482"/>
                  <a:gd name="T35" fmla="*/ 492 h 678"/>
                  <a:gd name="T36" fmla="*/ 296 w 482"/>
                  <a:gd name="T37" fmla="*/ 647 h 678"/>
                  <a:gd name="T38" fmla="*/ 307 w 482"/>
                  <a:gd name="T39" fmla="*/ 678 h 678"/>
                  <a:gd name="T40" fmla="*/ 317 w 482"/>
                  <a:gd name="T41" fmla="*/ 678 h 678"/>
                  <a:gd name="T42" fmla="*/ 327 w 482"/>
                  <a:gd name="T43" fmla="*/ 616 h 678"/>
                  <a:gd name="T44" fmla="*/ 348 w 482"/>
                  <a:gd name="T45" fmla="*/ 431 h 678"/>
                  <a:gd name="T46" fmla="*/ 369 w 482"/>
                  <a:gd name="T47" fmla="*/ 155 h 678"/>
                  <a:gd name="T48" fmla="*/ 379 w 482"/>
                  <a:gd name="T49" fmla="*/ 21 h 678"/>
                  <a:gd name="T50" fmla="*/ 389 w 482"/>
                  <a:gd name="T51" fmla="*/ 11 h 678"/>
                  <a:gd name="T52" fmla="*/ 410 w 482"/>
                  <a:gd name="T53" fmla="*/ 134 h 678"/>
                  <a:gd name="T54" fmla="*/ 441 w 482"/>
                  <a:gd name="T55" fmla="*/ 410 h 678"/>
                  <a:gd name="T56" fmla="*/ 461 w 482"/>
                  <a:gd name="T57" fmla="*/ 616 h 678"/>
                  <a:gd name="T58" fmla="*/ 472 w 482"/>
                  <a:gd name="T59" fmla="*/ 678 h 678"/>
                  <a:gd name="T60" fmla="*/ 472 w 482"/>
                  <a:gd name="T61" fmla="*/ 647 h 678"/>
                  <a:gd name="T62" fmla="*/ 461 w 482"/>
                  <a:gd name="T63" fmla="*/ 503 h 678"/>
                  <a:gd name="T64" fmla="*/ 430 w 482"/>
                  <a:gd name="T65" fmla="*/ 183 h 678"/>
                  <a:gd name="T66" fmla="*/ 399 w 482"/>
                  <a:gd name="T67" fmla="*/ 41 h 678"/>
                  <a:gd name="T68" fmla="*/ 389 w 482"/>
                  <a:gd name="T69" fmla="*/ 0 h 678"/>
                  <a:gd name="T70" fmla="*/ 379 w 482"/>
                  <a:gd name="T71" fmla="*/ 0 h 678"/>
                  <a:gd name="T72" fmla="*/ 369 w 482"/>
                  <a:gd name="T73" fmla="*/ 83 h 678"/>
                  <a:gd name="T74" fmla="*/ 348 w 482"/>
                  <a:gd name="T75" fmla="*/ 276 h 678"/>
                  <a:gd name="T76" fmla="*/ 327 w 482"/>
                  <a:gd name="T77" fmla="*/ 544 h 678"/>
                  <a:gd name="T78" fmla="*/ 317 w 482"/>
                  <a:gd name="T79" fmla="*/ 668 h 678"/>
                  <a:gd name="T80" fmla="*/ 307 w 482"/>
                  <a:gd name="T81" fmla="*/ 657 h 678"/>
                  <a:gd name="T82" fmla="*/ 286 w 482"/>
                  <a:gd name="T83" fmla="*/ 523 h 678"/>
                  <a:gd name="T84" fmla="*/ 265 w 482"/>
                  <a:gd name="T85" fmla="*/ 245 h 678"/>
                  <a:gd name="T86" fmla="*/ 245 w 482"/>
                  <a:gd name="T87" fmla="*/ 62 h 678"/>
                  <a:gd name="T88" fmla="*/ 224 w 482"/>
                  <a:gd name="T89" fmla="*/ 0 h 678"/>
                  <a:gd name="T90" fmla="*/ 224 w 482"/>
                  <a:gd name="T91" fmla="*/ 0 h 678"/>
                  <a:gd name="T92" fmla="*/ 214 w 482"/>
                  <a:gd name="T93" fmla="*/ 31 h 678"/>
                  <a:gd name="T94" fmla="*/ 196 w 482"/>
                  <a:gd name="T95" fmla="*/ 183 h 678"/>
                  <a:gd name="T96" fmla="*/ 175 w 482"/>
                  <a:gd name="T97" fmla="*/ 461 h 678"/>
                  <a:gd name="T98" fmla="*/ 165 w 482"/>
                  <a:gd name="T99" fmla="*/ 626 h 678"/>
                  <a:gd name="T100" fmla="*/ 155 w 482"/>
                  <a:gd name="T101" fmla="*/ 678 h 678"/>
                  <a:gd name="T102" fmla="*/ 134 w 482"/>
                  <a:gd name="T103" fmla="*/ 595 h 678"/>
                  <a:gd name="T104" fmla="*/ 124 w 482"/>
                  <a:gd name="T105" fmla="*/ 400 h 678"/>
                  <a:gd name="T106" fmla="*/ 103 w 482"/>
                  <a:gd name="T107" fmla="*/ 134 h 678"/>
                  <a:gd name="T108" fmla="*/ 83 w 482"/>
                  <a:gd name="T109" fmla="*/ 11 h 678"/>
                  <a:gd name="T110" fmla="*/ 83 w 482"/>
                  <a:gd name="T111" fmla="*/ 0 h 678"/>
                  <a:gd name="T112" fmla="*/ 72 w 482"/>
                  <a:gd name="T113" fmla="*/ 11 h 678"/>
                  <a:gd name="T114" fmla="*/ 52 w 482"/>
                  <a:gd name="T115" fmla="*/ 93 h 678"/>
                  <a:gd name="T116" fmla="*/ 31 w 482"/>
                  <a:gd name="T117" fmla="*/ 235 h 678"/>
                  <a:gd name="T118" fmla="*/ 0 w 482"/>
                  <a:gd name="T119" fmla="*/ 616 h 67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82" h="678">
                    <a:moveTo>
                      <a:pt x="0" y="678"/>
                    </a:moveTo>
                    <a:lnTo>
                      <a:pt x="0" y="678"/>
                    </a:lnTo>
                    <a:lnTo>
                      <a:pt x="10" y="616"/>
                    </a:lnTo>
                    <a:lnTo>
                      <a:pt x="10" y="554"/>
                    </a:lnTo>
                    <a:lnTo>
                      <a:pt x="21" y="492"/>
                    </a:lnTo>
                    <a:lnTo>
                      <a:pt x="21" y="431"/>
                    </a:lnTo>
                    <a:lnTo>
                      <a:pt x="31" y="369"/>
                    </a:lnTo>
                    <a:lnTo>
                      <a:pt x="31" y="317"/>
                    </a:lnTo>
                    <a:lnTo>
                      <a:pt x="41" y="255"/>
                    </a:lnTo>
                    <a:lnTo>
                      <a:pt x="41" y="235"/>
                    </a:lnTo>
                    <a:lnTo>
                      <a:pt x="41" y="214"/>
                    </a:lnTo>
                    <a:lnTo>
                      <a:pt x="41" y="183"/>
                    </a:lnTo>
                    <a:lnTo>
                      <a:pt x="52" y="163"/>
                    </a:lnTo>
                    <a:lnTo>
                      <a:pt x="52" y="145"/>
                    </a:lnTo>
                    <a:lnTo>
                      <a:pt x="52" y="124"/>
                    </a:lnTo>
                    <a:lnTo>
                      <a:pt x="52" y="103"/>
                    </a:lnTo>
                    <a:lnTo>
                      <a:pt x="52" y="93"/>
                    </a:lnTo>
                    <a:lnTo>
                      <a:pt x="62" y="72"/>
                    </a:lnTo>
                    <a:lnTo>
                      <a:pt x="62" y="62"/>
                    </a:lnTo>
                    <a:lnTo>
                      <a:pt x="62" y="41"/>
                    </a:lnTo>
                    <a:lnTo>
                      <a:pt x="62" y="31"/>
                    </a:lnTo>
                    <a:lnTo>
                      <a:pt x="72" y="21"/>
                    </a:lnTo>
                    <a:lnTo>
                      <a:pt x="72" y="11"/>
                    </a:lnTo>
                    <a:lnTo>
                      <a:pt x="72" y="0"/>
                    </a:lnTo>
                    <a:lnTo>
                      <a:pt x="83" y="0"/>
                    </a:lnTo>
                    <a:lnTo>
                      <a:pt x="83" y="11"/>
                    </a:lnTo>
                    <a:lnTo>
                      <a:pt x="83" y="21"/>
                    </a:lnTo>
                    <a:lnTo>
                      <a:pt x="83" y="31"/>
                    </a:lnTo>
                    <a:lnTo>
                      <a:pt x="83" y="41"/>
                    </a:lnTo>
                    <a:lnTo>
                      <a:pt x="93" y="62"/>
                    </a:lnTo>
                    <a:lnTo>
                      <a:pt x="93" y="83"/>
                    </a:lnTo>
                    <a:lnTo>
                      <a:pt x="93" y="103"/>
                    </a:lnTo>
                    <a:lnTo>
                      <a:pt x="93" y="134"/>
                    </a:lnTo>
                    <a:lnTo>
                      <a:pt x="93" y="155"/>
                    </a:lnTo>
                    <a:lnTo>
                      <a:pt x="103" y="183"/>
                    </a:lnTo>
                    <a:lnTo>
                      <a:pt x="103" y="214"/>
                    </a:lnTo>
                    <a:lnTo>
                      <a:pt x="103" y="245"/>
                    </a:lnTo>
                    <a:lnTo>
                      <a:pt x="103" y="276"/>
                    </a:lnTo>
                    <a:lnTo>
                      <a:pt x="113" y="338"/>
                    </a:lnTo>
                    <a:lnTo>
                      <a:pt x="113" y="400"/>
                    </a:lnTo>
                    <a:lnTo>
                      <a:pt x="113" y="431"/>
                    </a:lnTo>
                    <a:lnTo>
                      <a:pt x="124" y="461"/>
                    </a:lnTo>
                    <a:lnTo>
                      <a:pt x="124" y="492"/>
                    </a:lnTo>
                    <a:lnTo>
                      <a:pt x="124" y="523"/>
                    </a:lnTo>
                    <a:lnTo>
                      <a:pt x="124" y="544"/>
                    </a:lnTo>
                    <a:lnTo>
                      <a:pt x="134" y="575"/>
                    </a:lnTo>
                    <a:lnTo>
                      <a:pt x="134" y="595"/>
                    </a:lnTo>
                    <a:lnTo>
                      <a:pt x="134" y="616"/>
                    </a:lnTo>
                    <a:lnTo>
                      <a:pt x="134" y="637"/>
                    </a:lnTo>
                    <a:lnTo>
                      <a:pt x="144" y="647"/>
                    </a:lnTo>
                    <a:lnTo>
                      <a:pt x="144" y="657"/>
                    </a:lnTo>
                    <a:lnTo>
                      <a:pt x="144" y="668"/>
                    </a:lnTo>
                    <a:lnTo>
                      <a:pt x="144" y="678"/>
                    </a:lnTo>
                    <a:lnTo>
                      <a:pt x="155" y="678"/>
                    </a:lnTo>
                    <a:lnTo>
                      <a:pt x="155" y="668"/>
                    </a:lnTo>
                    <a:lnTo>
                      <a:pt x="165" y="657"/>
                    </a:lnTo>
                    <a:lnTo>
                      <a:pt x="165" y="647"/>
                    </a:lnTo>
                    <a:lnTo>
                      <a:pt x="165" y="637"/>
                    </a:lnTo>
                    <a:lnTo>
                      <a:pt x="165" y="616"/>
                    </a:lnTo>
                    <a:lnTo>
                      <a:pt x="165" y="595"/>
                    </a:lnTo>
                    <a:lnTo>
                      <a:pt x="175" y="575"/>
                    </a:lnTo>
                    <a:lnTo>
                      <a:pt x="175" y="544"/>
                    </a:lnTo>
                    <a:lnTo>
                      <a:pt x="175" y="523"/>
                    </a:lnTo>
                    <a:lnTo>
                      <a:pt x="175" y="492"/>
                    </a:lnTo>
                    <a:lnTo>
                      <a:pt x="186" y="461"/>
                    </a:lnTo>
                    <a:lnTo>
                      <a:pt x="186" y="431"/>
                    </a:lnTo>
                    <a:lnTo>
                      <a:pt x="186" y="400"/>
                    </a:lnTo>
                    <a:lnTo>
                      <a:pt x="186" y="338"/>
                    </a:lnTo>
                    <a:lnTo>
                      <a:pt x="196" y="276"/>
                    </a:lnTo>
                    <a:lnTo>
                      <a:pt x="196" y="245"/>
                    </a:lnTo>
                    <a:lnTo>
                      <a:pt x="196" y="214"/>
                    </a:lnTo>
                    <a:lnTo>
                      <a:pt x="206" y="183"/>
                    </a:lnTo>
                    <a:lnTo>
                      <a:pt x="206" y="155"/>
                    </a:lnTo>
                    <a:lnTo>
                      <a:pt x="206" y="134"/>
                    </a:lnTo>
                    <a:lnTo>
                      <a:pt x="206" y="103"/>
                    </a:lnTo>
                    <a:lnTo>
                      <a:pt x="214" y="83"/>
                    </a:lnTo>
                    <a:lnTo>
                      <a:pt x="214" y="62"/>
                    </a:lnTo>
                    <a:lnTo>
                      <a:pt x="214" y="41"/>
                    </a:lnTo>
                    <a:lnTo>
                      <a:pt x="214" y="31"/>
                    </a:lnTo>
                    <a:lnTo>
                      <a:pt x="214" y="21"/>
                    </a:lnTo>
                    <a:lnTo>
                      <a:pt x="224" y="11"/>
                    </a:lnTo>
                    <a:lnTo>
                      <a:pt x="224" y="0"/>
                    </a:lnTo>
                    <a:lnTo>
                      <a:pt x="224" y="11"/>
                    </a:lnTo>
                    <a:lnTo>
                      <a:pt x="224" y="21"/>
                    </a:lnTo>
                    <a:lnTo>
                      <a:pt x="235" y="31"/>
                    </a:lnTo>
                    <a:lnTo>
                      <a:pt x="235" y="41"/>
                    </a:lnTo>
                    <a:lnTo>
                      <a:pt x="235" y="62"/>
                    </a:lnTo>
                    <a:lnTo>
                      <a:pt x="235" y="83"/>
                    </a:lnTo>
                    <a:lnTo>
                      <a:pt x="245" y="103"/>
                    </a:lnTo>
                    <a:lnTo>
                      <a:pt x="245" y="134"/>
                    </a:lnTo>
                    <a:lnTo>
                      <a:pt x="245" y="155"/>
                    </a:lnTo>
                    <a:lnTo>
                      <a:pt x="255" y="183"/>
                    </a:lnTo>
                    <a:lnTo>
                      <a:pt x="255" y="214"/>
                    </a:lnTo>
                    <a:lnTo>
                      <a:pt x="255" y="245"/>
                    </a:lnTo>
                    <a:lnTo>
                      <a:pt x="255" y="276"/>
                    </a:lnTo>
                    <a:lnTo>
                      <a:pt x="265" y="338"/>
                    </a:lnTo>
                    <a:lnTo>
                      <a:pt x="265" y="400"/>
                    </a:lnTo>
                    <a:lnTo>
                      <a:pt x="276" y="431"/>
                    </a:lnTo>
                    <a:lnTo>
                      <a:pt x="276" y="461"/>
                    </a:lnTo>
                    <a:lnTo>
                      <a:pt x="276" y="492"/>
                    </a:lnTo>
                    <a:lnTo>
                      <a:pt x="286" y="523"/>
                    </a:lnTo>
                    <a:lnTo>
                      <a:pt x="286" y="544"/>
                    </a:lnTo>
                    <a:lnTo>
                      <a:pt x="286" y="575"/>
                    </a:lnTo>
                    <a:lnTo>
                      <a:pt x="286" y="595"/>
                    </a:lnTo>
                    <a:lnTo>
                      <a:pt x="296" y="616"/>
                    </a:lnTo>
                    <a:lnTo>
                      <a:pt x="296" y="637"/>
                    </a:lnTo>
                    <a:lnTo>
                      <a:pt x="296" y="647"/>
                    </a:lnTo>
                    <a:lnTo>
                      <a:pt x="296" y="657"/>
                    </a:lnTo>
                    <a:lnTo>
                      <a:pt x="307" y="668"/>
                    </a:lnTo>
                    <a:lnTo>
                      <a:pt x="307" y="678"/>
                    </a:lnTo>
                    <a:lnTo>
                      <a:pt x="317" y="678"/>
                    </a:lnTo>
                    <a:lnTo>
                      <a:pt x="317" y="668"/>
                    </a:lnTo>
                    <a:lnTo>
                      <a:pt x="327" y="657"/>
                    </a:lnTo>
                    <a:lnTo>
                      <a:pt x="327" y="647"/>
                    </a:lnTo>
                    <a:lnTo>
                      <a:pt x="327" y="637"/>
                    </a:lnTo>
                    <a:lnTo>
                      <a:pt x="327" y="616"/>
                    </a:lnTo>
                    <a:lnTo>
                      <a:pt x="338" y="595"/>
                    </a:lnTo>
                    <a:lnTo>
                      <a:pt x="338" y="575"/>
                    </a:lnTo>
                    <a:lnTo>
                      <a:pt x="338" y="544"/>
                    </a:lnTo>
                    <a:lnTo>
                      <a:pt x="338" y="523"/>
                    </a:lnTo>
                    <a:lnTo>
                      <a:pt x="338" y="492"/>
                    </a:lnTo>
                    <a:lnTo>
                      <a:pt x="348" y="461"/>
                    </a:lnTo>
                    <a:lnTo>
                      <a:pt x="348" y="431"/>
                    </a:lnTo>
                    <a:lnTo>
                      <a:pt x="348" y="400"/>
                    </a:lnTo>
                    <a:lnTo>
                      <a:pt x="348" y="338"/>
                    </a:lnTo>
                    <a:lnTo>
                      <a:pt x="358" y="276"/>
                    </a:lnTo>
                    <a:lnTo>
                      <a:pt x="358" y="245"/>
                    </a:lnTo>
                    <a:lnTo>
                      <a:pt x="358" y="214"/>
                    </a:lnTo>
                    <a:lnTo>
                      <a:pt x="369" y="183"/>
                    </a:lnTo>
                    <a:lnTo>
                      <a:pt x="369" y="155"/>
                    </a:lnTo>
                    <a:lnTo>
                      <a:pt x="369" y="134"/>
                    </a:lnTo>
                    <a:lnTo>
                      <a:pt x="369" y="103"/>
                    </a:lnTo>
                    <a:lnTo>
                      <a:pt x="369" y="83"/>
                    </a:lnTo>
                    <a:lnTo>
                      <a:pt x="379" y="62"/>
                    </a:lnTo>
                    <a:lnTo>
                      <a:pt x="379" y="41"/>
                    </a:lnTo>
                    <a:lnTo>
                      <a:pt x="379" y="31"/>
                    </a:lnTo>
                    <a:lnTo>
                      <a:pt x="379" y="21"/>
                    </a:lnTo>
                    <a:lnTo>
                      <a:pt x="389" y="11"/>
                    </a:lnTo>
                    <a:lnTo>
                      <a:pt x="389" y="0"/>
                    </a:lnTo>
                    <a:lnTo>
                      <a:pt x="389" y="11"/>
                    </a:lnTo>
                    <a:lnTo>
                      <a:pt x="399" y="21"/>
                    </a:lnTo>
                    <a:lnTo>
                      <a:pt x="399" y="41"/>
                    </a:lnTo>
                    <a:lnTo>
                      <a:pt x="399" y="52"/>
                    </a:lnTo>
                    <a:lnTo>
                      <a:pt x="399" y="72"/>
                    </a:lnTo>
                    <a:lnTo>
                      <a:pt x="410" y="93"/>
                    </a:lnTo>
                    <a:lnTo>
                      <a:pt x="410" y="114"/>
                    </a:lnTo>
                    <a:lnTo>
                      <a:pt x="410" y="134"/>
                    </a:lnTo>
                    <a:lnTo>
                      <a:pt x="420" y="163"/>
                    </a:lnTo>
                    <a:lnTo>
                      <a:pt x="420" y="183"/>
                    </a:lnTo>
                    <a:lnTo>
                      <a:pt x="420" y="214"/>
                    </a:lnTo>
                    <a:lnTo>
                      <a:pt x="430" y="235"/>
                    </a:lnTo>
                    <a:lnTo>
                      <a:pt x="430" y="297"/>
                    </a:lnTo>
                    <a:lnTo>
                      <a:pt x="441" y="358"/>
                    </a:lnTo>
                    <a:lnTo>
                      <a:pt x="441" y="410"/>
                    </a:lnTo>
                    <a:lnTo>
                      <a:pt x="451" y="472"/>
                    </a:lnTo>
                    <a:lnTo>
                      <a:pt x="451" y="503"/>
                    </a:lnTo>
                    <a:lnTo>
                      <a:pt x="461" y="523"/>
                    </a:lnTo>
                    <a:lnTo>
                      <a:pt x="461" y="554"/>
                    </a:lnTo>
                    <a:lnTo>
                      <a:pt x="461" y="575"/>
                    </a:lnTo>
                    <a:lnTo>
                      <a:pt x="461" y="595"/>
                    </a:lnTo>
                    <a:lnTo>
                      <a:pt x="461" y="616"/>
                    </a:lnTo>
                    <a:lnTo>
                      <a:pt x="472" y="637"/>
                    </a:lnTo>
                    <a:lnTo>
                      <a:pt x="472" y="647"/>
                    </a:lnTo>
                    <a:lnTo>
                      <a:pt x="472" y="668"/>
                    </a:lnTo>
                    <a:lnTo>
                      <a:pt x="472" y="678"/>
                    </a:lnTo>
                    <a:lnTo>
                      <a:pt x="482" y="678"/>
                    </a:lnTo>
                    <a:lnTo>
                      <a:pt x="482" y="668"/>
                    </a:lnTo>
                    <a:lnTo>
                      <a:pt x="472" y="647"/>
                    </a:lnTo>
                    <a:lnTo>
                      <a:pt x="472" y="637"/>
                    </a:lnTo>
                    <a:lnTo>
                      <a:pt x="472" y="616"/>
                    </a:lnTo>
                    <a:lnTo>
                      <a:pt x="472" y="595"/>
                    </a:lnTo>
                    <a:lnTo>
                      <a:pt x="472" y="575"/>
                    </a:lnTo>
                    <a:lnTo>
                      <a:pt x="461" y="554"/>
                    </a:lnTo>
                    <a:lnTo>
                      <a:pt x="461" y="523"/>
                    </a:lnTo>
                    <a:lnTo>
                      <a:pt x="461" y="503"/>
                    </a:lnTo>
                    <a:lnTo>
                      <a:pt x="461" y="472"/>
                    </a:lnTo>
                    <a:lnTo>
                      <a:pt x="451" y="410"/>
                    </a:lnTo>
                    <a:lnTo>
                      <a:pt x="441" y="358"/>
                    </a:lnTo>
                    <a:lnTo>
                      <a:pt x="441" y="297"/>
                    </a:lnTo>
                    <a:lnTo>
                      <a:pt x="430" y="235"/>
                    </a:lnTo>
                    <a:lnTo>
                      <a:pt x="430" y="214"/>
                    </a:lnTo>
                    <a:lnTo>
                      <a:pt x="430" y="183"/>
                    </a:lnTo>
                    <a:lnTo>
                      <a:pt x="420" y="163"/>
                    </a:lnTo>
                    <a:lnTo>
                      <a:pt x="420" y="134"/>
                    </a:lnTo>
                    <a:lnTo>
                      <a:pt x="420" y="114"/>
                    </a:lnTo>
                    <a:lnTo>
                      <a:pt x="410" y="93"/>
                    </a:lnTo>
                    <a:lnTo>
                      <a:pt x="410" y="72"/>
                    </a:lnTo>
                    <a:lnTo>
                      <a:pt x="410" y="52"/>
                    </a:lnTo>
                    <a:lnTo>
                      <a:pt x="399" y="41"/>
                    </a:lnTo>
                    <a:lnTo>
                      <a:pt x="399" y="21"/>
                    </a:lnTo>
                    <a:lnTo>
                      <a:pt x="399" y="11"/>
                    </a:lnTo>
                    <a:lnTo>
                      <a:pt x="399" y="0"/>
                    </a:lnTo>
                    <a:lnTo>
                      <a:pt x="389" y="0"/>
                    </a:lnTo>
                    <a:lnTo>
                      <a:pt x="379" y="0"/>
                    </a:lnTo>
                    <a:lnTo>
                      <a:pt x="379" y="11"/>
                    </a:lnTo>
                    <a:lnTo>
                      <a:pt x="379" y="21"/>
                    </a:lnTo>
                    <a:lnTo>
                      <a:pt x="379" y="31"/>
                    </a:lnTo>
                    <a:lnTo>
                      <a:pt x="369" y="41"/>
                    </a:lnTo>
                    <a:lnTo>
                      <a:pt x="369" y="62"/>
                    </a:lnTo>
                    <a:lnTo>
                      <a:pt x="369" y="83"/>
                    </a:lnTo>
                    <a:lnTo>
                      <a:pt x="369" y="103"/>
                    </a:lnTo>
                    <a:lnTo>
                      <a:pt x="358" y="134"/>
                    </a:lnTo>
                    <a:lnTo>
                      <a:pt x="358" y="155"/>
                    </a:lnTo>
                    <a:lnTo>
                      <a:pt x="358" y="183"/>
                    </a:lnTo>
                    <a:lnTo>
                      <a:pt x="358" y="214"/>
                    </a:lnTo>
                    <a:lnTo>
                      <a:pt x="358" y="245"/>
                    </a:lnTo>
                    <a:lnTo>
                      <a:pt x="348" y="276"/>
                    </a:lnTo>
                    <a:lnTo>
                      <a:pt x="348" y="338"/>
                    </a:lnTo>
                    <a:lnTo>
                      <a:pt x="338" y="400"/>
                    </a:lnTo>
                    <a:lnTo>
                      <a:pt x="338" y="431"/>
                    </a:lnTo>
                    <a:lnTo>
                      <a:pt x="338" y="461"/>
                    </a:lnTo>
                    <a:lnTo>
                      <a:pt x="338" y="492"/>
                    </a:lnTo>
                    <a:lnTo>
                      <a:pt x="338" y="523"/>
                    </a:lnTo>
                    <a:lnTo>
                      <a:pt x="327" y="544"/>
                    </a:lnTo>
                    <a:lnTo>
                      <a:pt x="327" y="575"/>
                    </a:lnTo>
                    <a:lnTo>
                      <a:pt x="327" y="595"/>
                    </a:lnTo>
                    <a:lnTo>
                      <a:pt x="327" y="616"/>
                    </a:lnTo>
                    <a:lnTo>
                      <a:pt x="317" y="626"/>
                    </a:lnTo>
                    <a:lnTo>
                      <a:pt x="317" y="647"/>
                    </a:lnTo>
                    <a:lnTo>
                      <a:pt x="317" y="657"/>
                    </a:lnTo>
                    <a:lnTo>
                      <a:pt x="317" y="668"/>
                    </a:lnTo>
                    <a:lnTo>
                      <a:pt x="317" y="678"/>
                    </a:lnTo>
                    <a:lnTo>
                      <a:pt x="307" y="668"/>
                    </a:lnTo>
                    <a:lnTo>
                      <a:pt x="307" y="657"/>
                    </a:lnTo>
                    <a:lnTo>
                      <a:pt x="307" y="647"/>
                    </a:lnTo>
                    <a:lnTo>
                      <a:pt x="296" y="626"/>
                    </a:lnTo>
                    <a:lnTo>
                      <a:pt x="296" y="616"/>
                    </a:lnTo>
                    <a:lnTo>
                      <a:pt x="296" y="595"/>
                    </a:lnTo>
                    <a:lnTo>
                      <a:pt x="296" y="575"/>
                    </a:lnTo>
                    <a:lnTo>
                      <a:pt x="286" y="544"/>
                    </a:lnTo>
                    <a:lnTo>
                      <a:pt x="286" y="523"/>
                    </a:lnTo>
                    <a:lnTo>
                      <a:pt x="286" y="492"/>
                    </a:lnTo>
                    <a:lnTo>
                      <a:pt x="286" y="461"/>
                    </a:lnTo>
                    <a:lnTo>
                      <a:pt x="276" y="431"/>
                    </a:lnTo>
                    <a:lnTo>
                      <a:pt x="276" y="400"/>
                    </a:lnTo>
                    <a:lnTo>
                      <a:pt x="265" y="338"/>
                    </a:lnTo>
                    <a:lnTo>
                      <a:pt x="265" y="276"/>
                    </a:lnTo>
                    <a:lnTo>
                      <a:pt x="265" y="245"/>
                    </a:lnTo>
                    <a:lnTo>
                      <a:pt x="255" y="214"/>
                    </a:lnTo>
                    <a:lnTo>
                      <a:pt x="255" y="183"/>
                    </a:lnTo>
                    <a:lnTo>
                      <a:pt x="255" y="155"/>
                    </a:lnTo>
                    <a:lnTo>
                      <a:pt x="245" y="134"/>
                    </a:lnTo>
                    <a:lnTo>
                      <a:pt x="245" y="103"/>
                    </a:lnTo>
                    <a:lnTo>
                      <a:pt x="245" y="83"/>
                    </a:lnTo>
                    <a:lnTo>
                      <a:pt x="245" y="62"/>
                    </a:lnTo>
                    <a:lnTo>
                      <a:pt x="235" y="41"/>
                    </a:lnTo>
                    <a:lnTo>
                      <a:pt x="235" y="31"/>
                    </a:lnTo>
                    <a:lnTo>
                      <a:pt x="235" y="21"/>
                    </a:lnTo>
                    <a:lnTo>
                      <a:pt x="235" y="11"/>
                    </a:lnTo>
                    <a:lnTo>
                      <a:pt x="235" y="0"/>
                    </a:lnTo>
                    <a:lnTo>
                      <a:pt x="224" y="0"/>
                    </a:lnTo>
                    <a:lnTo>
                      <a:pt x="214" y="0"/>
                    </a:lnTo>
                    <a:lnTo>
                      <a:pt x="214" y="11"/>
                    </a:lnTo>
                    <a:lnTo>
                      <a:pt x="214" y="21"/>
                    </a:lnTo>
                    <a:lnTo>
                      <a:pt x="214" y="31"/>
                    </a:lnTo>
                    <a:lnTo>
                      <a:pt x="206" y="41"/>
                    </a:lnTo>
                    <a:lnTo>
                      <a:pt x="206" y="62"/>
                    </a:lnTo>
                    <a:lnTo>
                      <a:pt x="206" y="83"/>
                    </a:lnTo>
                    <a:lnTo>
                      <a:pt x="206" y="103"/>
                    </a:lnTo>
                    <a:lnTo>
                      <a:pt x="196" y="134"/>
                    </a:lnTo>
                    <a:lnTo>
                      <a:pt x="196" y="155"/>
                    </a:lnTo>
                    <a:lnTo>
                      <a:pt x="196" y="183"/>
                    </a:lnTo>
                    <a:lnTo>
                      <a:pt x="196" y="214"/>
                    </a:lnTo>
                    <a:lnTo>
                      <a:pt x="196" y="245"/>
                    </a:lnTo>
                    <a:lnTo>
                      <a:pt x="186" y="276"/>
                    </a:lnTo>
                    <a:lnTo>
                      <a:pt x="186" y="338"/>
                    </a:lnTo>
                    <a:lnTo>
                      <a:pt x="175" y="400"/>
                    </a:lnTo>
                    <a:lnTo>
                      <a:pt x="175" y="431"/>
                    </a:lnTo>
                    <a:lnTo>
                      <a:pt x="175" y="461"/>
                    </a:lnTo>
                    <a:lnTo>
                      <a:pt x="175" y="492"/>
                    </a:lnTo>
                    <a:lnTo>
                      <a:pt x="175" y="523"/>
                    </a:lnTo>
                    <a:lnTo>
                      <a:pt x="165" y="544"/>
                    </a:lnTo>
                    <a:lnTo>
                      <a:pt x="165" y="575"/>
                    </a:lnTo>
                    <a:lnTo>
                      <a:pt x="165" y="595"/>
                    </a:lnTo>
                    <a:lnTo>
                      <a:pt x="165" y="616"/>
                    </a:lnTo>
                    <a:lnTo>
                      <a:pt x="165" y="626"/>
                    </a:lnTo>
                    <a:lnTo>
                      <a:pt x="155" y="647"/>
                    </a:lnTo>
                    <a:lnTo>
                      <a:pt x="155" y="657"/>
                    </a:lnTo>
                    <a:lnTo>
                      <a:pt x="155" y="668"/>
                    </a:lnTo>
                    <a:lnTo>
                      <a:pt x="155" y="678"/>
                    </a:lnTo>
                    <a:lnTo>
                      <a:pt x="155" y="668"/>
                    </a:lnTo>
                    <a:lnTo>
                      <a:pt x="144" y="668"/>
                    </a:lnTo>
                    <a:lnTo>
                      <a:pt x="144" y="657"/>
                    </a:lnTo>
                    <a:lnTo>
                      <a:pt x="144" y="647"/>
                    </a:lnTo>
                    <a:lnTo>
                      <a:pt x="144" y="626"/>
                    </a:lnTo>
                    <a:lnTo>
                      <a:pt x="144" y="616"/>
                    </a:lnTo>
                    <a:lnTo>
                      <a:pt x="134" y="595"/>
                    </a:lnTo>
                    <a:lnTo>
                      <a:pt x="134" y="575"/>
                    </a:lnTo>
                    <a:lnTo>
                      <a:pt x="134" y="544"/>
                    </a:lnTo>
                    <a:lnTo>
                      <a:pt x="134" y="523"/>
                    </a:lnTo>
                    <a:lnTo>
                      <a:pt x="124" y="492"/>
                    </a:lnTo>
                    <a:lnTo>
                      <a:pt x="124" y="461"/>
                    </a:lnTo>
                    <a:lnTo>
                      <a:pt x="124" y="431"/>
                    </a:lnTo>
                    <a:lnTo>
                      <a:pt x="124" y="400"/>
                    </a:lnTo>
                    <a:lnTo>
                      <a:pt x="113" y="338"/>
                    </a:lnTo>
                    <a:lnTo>
                      <a:pt x="113" y="276"/>
                    </a:lnTo>
                    <a:lnTo>
                      <a:pt x="113" y="245"/>
                    </a:lnTo>
                    <a:lnTo>
                      <a:pt x="103" y="214"/>
                    </a:lnTo>
                    <a:lnTo>
                      <a:pt x="103" y="183"/>
                    </a:lnTo>
                    <a:lnTo>
                      <a:pt x="103" y="155"/>
                    </a:lnTo>
                    <a:lnTo>
                      <a:pt x="103" y="134"/>
                    </a:lnTo>
                    <a:lnTo>
                      <a:pt x="103" y="103"/>
                    </a:lnTo>
                    <a:lnTo>
                      <a:pt x="93" y="83"/>
                    </a:lnTo>
                    <a:lnTo>
                      <a:pt x="93" y="62"/>
                    </a:lnTo>
                    <a:lnTo>
                      <a:pt x="93" y="41"/>
                    </a:lnTo>
                    <a:lnTo>
                      <a:pt x="93" y="31"/>
                    </a:lnTo>
                    <a:lnTo>
                      <a:pt x="83" y="21"/>
                    </a:lnTo>
                    <a:lnTo>
                      <a:pt x="83" y="11"/>
                    </a:lnTo>
                    <a:lnTo>
                      <a:pt x="83" y="0"/>
                    </a:lnTo>
                    <a:lnTo>
                      <a:pt x="72" y="0"/>
                    </a:lnTo>
                    <a:lnTo>
                      <a:pt x="72" y="11"/>
                    </a:lnTo>
                    <a:lnTo>
                      <a:pt x="62" y="11"/>
                    </a:lnTo>
                    <a:lnTo>
                      <a:pt x="62" y="21"/>
                    </a:lnTo>
                    <a:lnTo>
                      <a:pt x="62" y="31"/>
                    </a:lnTo>
                    <a:lnTo>
                      <a:pt x="62" y="41"/>
                    </a:lnTo>
                    <a:lnTo>
                      <a:pt x="52" y="62"/>
                    </a:lnTo>
                    <a:lnTo>
                      <a:pt x="52" y="72"/>
                    </a:lnTo>
                    <a:lnTo>
                      <a:pt x="52" y="93"/>
                    </a:lnTo>
                    <a:lnTo>
                      <a:pt x="52" y="103"/>
                    </a:lnTo>
                    <a:lnTo>
                      <a:pt x="52" y="124"/>
                    </a:lnTo>
                    <a:lnTo>
                      <a:pt x="41" y="145"/>
                    </a:lnTo>
                    <a:lnTo>
                      <a:pt x="41" y="163"/>
                    </a:lnTo>
                    <a:lnTo>
                      <a:pt x="41" y="183"/>
                    </a:lnTo>
                    <a:lnTo>
                      <a:pt x="41" y="214"/>
                    </a:lnTo>
                    <a:lnTo>
                      <a:pt x="31" y="235"/>
                    </a:lnTo>
                    <a:lnTo>
                      <a:pt x="31" y="255"/>
                    </a:lnTo>
                    <a:lnTo>
                      <a:pt x="31" y="317"/>
                    </a:lnTo>
                    <a:lnTo>
                      <a:pt x="21" y="369"/>
                    </a:lnTo>
                    <a:lnTo>
                      <a:pt x="21" y="431"/>
                    </a:lnTo>
                    <a:lnTo>
                      <a:pt x="10" y="482"/>
                    </a:lnTo>
                    <a:lnTo>
                      <a:pt x="10" y="554"/>
                    </a:lnTo>
                    <a:lnTo>
                      <a:pt x="0" y="616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8" name="Freeform 7"/>
              <p:cNvSpPr>
                <a:spLocks/>
              </p:cNvSpPr>
              <p:nvPr/>
            </p:nvSpPr>
            <p:spPr bwMode="auto">
              <a:xfrm>
                <a:off x="959" y="706"/>
                <a:ext cx="481" cy="678"/>
              </a:xfrm>
              <a:custGeom>
                <a:avLst/>
                <a:gdLst>
                  <a:gd name="T0" fmla="*/ 10 w 481"/>
                  <a:gd name="T1" fmla="*/ 678 h 678"/>
                  <a:gd name="T2" fmla="*/ 31 w 481"/>
                  <a:gd name="T3" fmla="*/ 369 h 678"/>
                  <a:gd name="T4" fmla="*/ 51 w 481"/>
                  <a:gd name="T5" fmla="*/ 145 h 678"/>
                  <a:gd name="T6" fmla="*/ 72 w 481"/>
                  <a:gd name="T7" fmla="*/ 31 h 678"/>
                  <a:gd name="T8" fmla="*/ 82 w 481"/>
                  <a:gd name="T9" fmla="*/ 0 h 678"/>
                  <a:gd name="T10" fmla="*/ 92 w 481"/>
                  <a:gd name="T11" fmla="*/ 103 h 678"/>
                  <a:gd name="T12" fmla="*/ 113 w 481"/>
                  <a:gd name="T13" fmla="*/ 338 h 678"/>
                  <a:gd name="T14" fmla="*/ 134 w 481"/>
                  <a:gd name="T15" fmla="*/ 575 h 678"/>
                  <a:gd name="T16" fmla="*/ 144 w 481"/>
                  <a:gd name="T17" fmla="*/ 668 h 678"/>
                  <a:gd name="T18" fmla="*/ 154 w 481"/>
                  <a:gd name="T19" fmla="*/ 678 h 678"/>
                  <a:gd name="T20" fmla="*/ 154 w 481"/>
                  <a:gd name="T21" fmla="*/ 668 h 678"/>
                  <a:gd name="T22" fmla="*/ 175 w 481"/>
                  <a:gd name="T23" fmla="*/ 544 h 678"/>
                  <a:gd name="T24" fmla="*/ 195 w 481"/>
                  <a:gd name="T25" fmla="*/ 276 h 678"/>
                  <a:gd name="T26" fmla="*/ 216 w 481"/>
                  <a:gd name="T27" fmla="*/ 83 h 678"/>
                  <a:gd name="T28" fmla="*/ 226 w 481"/>
                  <a:gd name="T29" fmla="*/ 0 h 678"/>
                  <a:gd name="T30" fmla="*/ 237 w 481"/>
                  <a:gd name="T31" fmla="*/ 41 h 678"/>
                  <a:gd name="T32" fmla="*/ 257 w 481"/>
                  <a:gd name="T33" fmla="*/ 214 h 678"/>
                  <a:gd name="T34" fmla="*/ 278 w 481"/>
                  <a:gd name="T35" fmla="*/ 492 h 678"/>
                  <a:gd name="T36" fmla="*/ 298 w 481"/>
                  <a:gd name="T37" fmla="*/ 647 h 678"/>
                  <a:gd name="T38" fmla="*/ 309 w 481"/>
                  <a:gd name="T39" fmla="*/ 678 h 678"/>
                  <a:gd name="T40" fmla="*/ 319 w 481"/>
                  <a:gd name="T41" fmla="*/ 678 h 678"/>
                  <a:gd name="T42" fmla="*/ 329 w 481"/>
                  <a:gd name="T43" fmla="*/ 616 h 678"/>
                  <a:gd name="T44" fmla="*/ 350 w 481"/>
                  <a:gd name="T45" fmla="*/ 431 h 678"/>
                  <a:gd name="T46" fmla="*/ 371 w 481"/>
                  <a:gd name="T47" fmla="*/ 155 h 678"/>
                  <a:gd name="T48" fmla="*/ 378 w 481"/>
                  <a:gd name="T49" fmla="*/ 21 h 678"/>
                  <a:gd name="T50" fmla="*/ 389 w 481"/>
                  <a:gd name="T51" fmla="*/ 11 h 678"/>
                  <a:gd name="T52" fmla="*/ 420 w 481"/>
                  <a:gd name="T53" fmla="*/ 134 h 678"/>
                  <a:gd name="T54" fmla="*/ 450 w 481"/>
                  <a:gd name="T55" fmla="*/ 410 h 678"/>
                  <a:gd name="T56" fmla="*/ 471 w 481"/>
                  <a:gd name="T57" fmla="*/ 616 h 678"/>
                  <a:gd name="T58" fmla="*/ 481 w 481"/>
                  <a:gd name="T59" fmla="*/ 678 h 678"/>
                  <a:gd name="T60" fmla="*/ 481 w 481"/>
                  <a:gd name="T61" fmla="*/ 647 h 678"/>
                  <a:gd name="T62" fmla="*/ 461 w 481"/>
                  <a:gd name="T63" fmla="*/ 503 h 678"/>
                  <a:gd name="T64" fmla="*/ 430 w 481"/>
                  <a:gd name="T65" fmla="*/ 183 h 678"/>
                  <a:gd name="T66" fmla="*/ 409 w 481"/>
                  <a:gd name="T67" fmla="*/ 41 h 678"/>
                  <a:gd name="T68" fmla="*/ 389 w 481"/>
                  <a:gd name="T69" fmla="*/ 0 h 678"/>
                  <a:gd name="T70" fmla="*/ 378 w 481"/>
                  <a:gd name="T71" fmla="*/ 0 h 678"/>
                  <a:gd name="T72" fmla="*/ 371 w 481"/>
                  <a:gd name="T73" fmla="*/ 83 h 678"/>
                  <a:gd name="T74" fmla="*/ 350 w 481"/>
                  <a:gd name="T75" fmla="*/ 276 h 678"/>
                  <a:gd name="T76" fmla="*/ 340 w 481"/>
                  <a:gd name="T77" fmla="*/ 544 h 678"/>
                  <a:gd name="T78" fmla="*/ 319 w 481"/>
                  <a:gd name="T79" fmla="*/ 668 h 678"/>
                  <a:gd name="T80" fmla="*/ 309 w 481"/>
                  <a:gd name="T81" fmla="*/ 657 h 678"/>
                  <a:gd name="T82" fmla="*/ 288 w 481"/>
                  <a:gd name="T83" fmla="*/ 523 h 678"/>
                  <a:gd name="T84" fmla="*/ 268 w 481"/>
                  <a:gd name="T85" fmla="*/ 245 h 678"/>
                  <a:gd name="T86" fmla="*/ 247 w 481"/>
                  <a:gd name="T87" fmla="*/ 62 h 678"/>
                  <a:gd name="T88" fmla="*/ 237 w 481"/>
                  <a:gd name="T89" fmla="*/ 0 h 678"/>
                  <a:gd name="T90" fmla="*/ 226 w 481"/>
                  <a:gd name="T91" fmla="*/ 0 h 678"/>
                  <a:gd name="T92" fmla="*/ 216 w 481"/>
                  <a:gd name="T93" fmla="*/ 31 h 678"/>
                  <a:gd name="T94" fmla="*/ 195 w 481"/>
                  <a:gd name="T95" fmla="*/ 183 h 678"/>
                  <a:gd name="T96" fmla="*/ 175 w 481"/>
                  <a:gd name="T97" fmla="*/ 461 h 678"/>
                  <a:gd name="T98" fmla="*/ 164 w 481"/>
                  <a:gd name="T99" fmla="*/ 626 h 678"/>
                  <a:gd name="T100" fmla="*/ 154 w 481"/>
                  <a:gd name="T101" fmla="*/ 678 h 678"/>
                  <a:gd name="T102" fmla="*/ 144 w 481"/>
                  <a:gd name="T103" fmla="*/ 595 h 678"/>
                  <a:gd name="T104" fmla="*/ 123 w 481"/>
                  <a:gd name="T105" fmla="*/ 400 h 678"/>
                  <a:gd name="T106" fmla="*/ 103 w 481"/>
                  <a:gd name="T107" fmla="*/ 134 h 678"/>
                  <a:gd name="T108" fmla="*/ 82 w 481"/>
                  <a:gd name="T109" fmla="*/ 11 h 678"/>
                  <a:gd name="T110" fmla="*/ 82 w 481"/>
                  <a:gd name="T111" fmla="*/ 0 h 678"/>
                  <a:gd name="T112" fmla="*/ 72 w 481"/>
                  <a:gd name="T113" fmla="*/ 11 h 678"/>
                  <a:gd name="T114" fmla="*/ 51 w 481"/>
                  <a:gd name="T115" fmla="*/ 93 h 678"/>
                  <a:gd name="T116" fmla="*/ 41 w 481"/>
                  <a:gd name="T117" fmla="*/ 235 h 678"/>
                  <a:gd name="T118" fmla="*/ 10 w 481"/>
                  <a:gd name="T119" fmla="*/ 616 h 67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81" h="678">
                    <a:moveTo>
                      <a:pt x="0" y="678"/>
                    </a:moveTo>
                    <a:lnTo>
                      <a:pt x="0" y="678"/>
                    </a:lnTo>
                    <a:lnTo>
                      <a:pt x="10" y="678"/>
                    </a:lnTo>
                    <a:lnTo>
                      <a:pt x="10" y="616"/>
                    </a:lnTo>
                    <a:lnTo>
                      <a:pt x="20" y="554"/>
                    </a:lnTo>
                    <a:lnTo>
                      <a:pt x="20" y="492"/>
                    </a:lnTo>
                    <a:lnTo>
                      <a:pt x="20" y="431"/>
                    </a:lnTo>
                    <a:lnTo>
                      <a:pt x="31" y="369"/>
                    </a:lnTo>
                    <a:lnTo>
                      <a:pt x="31" y="317"/>
                    </a:lnTo>
                    <a:lnTo>
                      <a:pt x="41" y="255"/>
                    </a:lnTo>
                    <a:lnTo>
                      <a:pt x="41" y="235"/>
                    </a:lnTo>
                    <a:lnTo>
                      <a:pt x="41" y="214"/>
                    </a:lnTo>
                    <a:lnTo>
                      <a:pt x="51" y="183"/>
                    </a:lnTo>
                    <a:lnTo>
                      <a:pt x="51" y="163"/>
                    </a:lnTo>
                    <a:lnTo>
                      <a:pt x="51" y="145"/>
                    </a:lnTo>
                    <a:lnTo>
                      <a:pt x="51" y="124"/>
                    </a:lnTo>
                    <a:lnTo>
                      <a:pt x="51" y="103"/>
                    </a:lnTo>
                    <a:lnTo>
                      <a:pt x="61" y="93"/>
                    </a:lnTo>
                    <a:lnTo>
                      <a:pt x="61" y="72"/>
                    </a:lnTo>
                    <a:lnTo>
                      <a:pt x="61" y="62"/>
                    </a:lnTo>
                    <a:lnTo>
                      <a:pt x="61" y="41"/>
                    </a:lnTo>
                    <a:lnTo>
                      <a:pt x="72" y="31"/>
                    </a:lnTo>
                    <a:lnTo>
                      <a:pt x="72" y="21"/>
                    </a:lnTo>
                    <a:lnTo>
                      <a:pt x="72" y="11"/>
                    </a:lnTo>
                    <a:lnTo>
                      <a:pt x="72" y="0"/>
                    </a:lnTo>
                    <a:lnTo>
                      <a:pt x="82" y="0"/>
                    </a:lnTo>
                    <a:lnTo>
                      <a:pt x="82" y="11"/>
                    </a:lnTo>
                    <a:lnTo>
                      <a:pt x="82" y="21"/>
                    </a:lnTo>
                    <a:lnTo>
                      <a:pt x="82" y="31"/>
                    </a:lnTo>
                    <a:lnTo>
                      <a:pt x="92" y="41"/>
                    </a:lnTo>
                    <a:lnTo>
                      <a:pt x="92" y="62"/>
                    </a:lnTo>
                    <a:lnTo>
                      <a:pt x="92" y="83"/>
                    </a:lnTo>
                    <a:lnTo>
                      <a:pt x="92" y="103"/>
                    </a:lnTo>
                    <a:lnTo>
                      <a:pt x="92" y="134"/>
                    </a:lnTo>
                    <a:lnTo>
                      <a:pt x="103" y="155"/>
                    </a:lnTo>
                    <a:lnTo>
                      <a:pt x="103" y="183"/>
                    </a:lnTo>
                    <a:lnTo>
                      <a:pt x="103" y="214"/>
                    </a:lnTo>
                    <a:lnTo>
                      <a:pt x="103" y="245"/>
                    </a:lnTo>
                    <a:lnTo>
                      <a:pt x="103" y="276"/>
                    </a:lnTo>
                    <a:lnTo>
                      <a:pt x="113" y="338"/>
                    </a:lnTo>
                    <a:lnTo>
                      <a:pt x="113" y="400"/>
                    </a:lnTo>
                    <a:lnTo>
                      <a:pt x="123" y="431"/>
                    </a:lnTo>
                    <a:lnTo>
                      <a:pt x="123" y="461"/>
                    </a:lnTo>
                    <a:lnTo>
                      <a:pt x="123" y="492"/>
                    </a:lnTo>
                    <a:lnTo>
                      <a:pt x="123" y="523"/>
                    </a:lnTo>
                    <a:lnTo>
                      <a:pt x="134" y="544"/>
                    </a:lnTo>
                    <a:lnTo>
                      <a:pt x="134" y="575"/>
                    </a:lnTo>
                    <a:lnTo>
                      <a:pt x="134" y="595"/>
                    </a:lnTo>
                    <a:lnTo>
                      <a:pt x="134" y="616"/>
                    </a:lnTo>
                    <a:lnTo>
                      <a:pt x="134" y="637"/>
                    </a:lnTo>
                    <a:lnTo>
                      <a:pt x="144" y="647"/>
                    </a:lnTo>
                    <a:lnTo>
                      <a:pt x="144" y="657"/>
                    </a:lnTo>
                    <a:lnTo>
                      <a:pt x="144" y="668"/>
                    </a:lnTo>
                    <a:lnTo>
                      <a:pt x="144" y="678"/>
                    </a:lnTo>
                    <a:lnTo>
                      <a:pt x="154" y="678"/>
                    </a:lnTo>
                    <a:lnTo>
                      <a:pt x="154" y="668"/>
                    </a:lnTo>
                    <a:lnTo>
                      <a:pt x="164" y="657"/>
                    </a:lnTo>
                    <a:lnTo>
                      <a:pt x="164" y="647"/>
                    </a:lnTo>
                    <a:lnTo>
                      <a:pt x="164" y="637"/>
                    </a:lnTo>
                    <a:lnTo>
                      <a:pt x="164" y="616"/>
                    </a:lnTo>
                    <a:lnTo>
                      <a:pt x="175" y="595"/>
                    </a:lnTo>
                    <a:lnTo>
                      <a:pt x="175" y="575"/>
                    </a:lnTo>
                    <a:lnTo>
                      <a:pt x="175" y="544"/>
                    </a:lnTo>
                    <a:lnTo>
                      <a:pt x="175" y="523"/>
                    </a:lnTo>
                    <a:lnTo>
                      <a:pt x="175" y="492"/>
                    </a:lnTo>
                    <a:lnTo>
                      <a:pt x="185" y="461"/>
                    </a:lnTo>
                    <a:lnTo>
                      <a:pt x="185" y="431"/>
                    </a:lnTo>
                    <a:lnTo>
                      <a:pt x="185" y="400"/>
                    </a:lnTo>
                    <a:lnTo>
                      <a:pt x="195" y="338"/>
                    </a:lnTo>
                    <a:lnTo>
                      <a:pt x="195" y="276"/>
                    </a:lnTo>
                    <a:lnTo>
                      <a:pt x="195" y="245"/>
                    </a:lnTo>
                    <a:lnTo>
                      <a:pt x="195" y="214"/>
                    </a:lnTo>
                    <a:lnTo>
                      <a:pt x="206" y="183"/>
                    </a:lnTo>
                    <a:lnTo>
                      <a:pt x="206" y="155"/>
                    </a:lnTo>
                    <a:lnTo>
                      <a:pt x="206" y="134"/>
                    </a:lnTo>
                    <a:lnTo>
                      <a:pt x="206" y="103"/>
                    </a:lnTo>
                    <a:lnTo>
                      <a:pt x="216" y="83"/>
                    </a:lnTo>
                    <a:lnTo>
                      <a:pt x="216" y="62"/>
                    </a:lnTo>
                    <a:lnTo>
                      <a:pt x="216" y="41"/>
                    </a:lnTo>
                    <a:lnTo>
                      <a:pt x="216" y="31"/>
                    </a:lnTo>
                    <a:lnTo>
                      <a:pt x="226" y="21"/>
                    </a:lnTo>
                    <a:lnTo>
                      <a:pt x="226" y="11"/>
                    </a:lnTo>
                    <a:lnTo>
                      <a:pt x="226" y="0"/>
                    </a:lnTo>
                    <a:lnTo>
                      <a:pt x="226" y="11"/>
                    </a:lnTo>
                    <a:lnTo>
                      <a:pt x="237" y="21"/>
                    </a:lnTo>
                    <a:lnTo>
                      <a:pt x="237" y="31"/>
                    </a:lnTo>
                    <a:lnTo>
                      <a:pt x="237" y="41"/>
                    </a:lnTo>
                    <a:lnTo>
                      <a:pt x="237" y="62"/>
                    </a:lnTo>
                    <a:lnTo>
                      <a:pt x="247" y="83"/>
                    </a:lnTo>
                    <a:lnTo>
                      <a:pt x="247" y="103"/>
                    </a:lnTo>
                    <a:lnTo>
                      <a:pt x="247" y="134"/>
                    </a:lnTo>
                    <a:lnTo>
                      <a:pt x="247" y="155"/>
                    </a:lnTo>
                    <a:lnTo>
                      <a:pt x="257" y="183"/>
                    </a:lnTo>
                    <a:lnTo>
                      <a:pt x="257" y="214"/>
                    </a:lnTo>
                    <a:lnTo>
                      <a:pt x="257" y="245"/>
                    </a:lnTo>
                    <a:lnTo>
                      <a:pt x="257" y="276"/>
                    </a:lnTo>
                    <a:lnTo>
                      <a:pt x="268" y="338"/>
                    </a:lnTo>
                    <a:lnTo>
                      <a:pt x="278" y="400"/>
                    </a:lnTo>
                    <a:lnTo>
                      <a:pt x="278" y="431"/>
                    </a:lnTo>
                    <a:lnTo>
                      <a:pt x="278" y="461"/>
                    </a:lnTo>
                    <a:lnTo>
                      <a:pt x="278" y="492"/>
                    </a:lnTo>
                    <a:lnTo>
                      <a:pt x="288" y="523"/>
                    </a:lnTo>
                    <a:lnTo>
                      <a:pt x="288" y="544"/>
                    </a:lnTo>
                    <a:lnTo>
                      <a:pt x="288" y="575"/>
                    </a:lnTo>
                    <a:lnTo>
                      <a:pt x="298" y="595"/>
                    </a:lnTo>
                    <a:lnTo>
                      <a:pt x="298" y="616"/>
                    </a:lnTo>
                    <a:lnTo>
                      <a:pt x="298" y="637"/>
                    </a:lnTo>
                    <a:lnTo>
                      <a:pt x="298" y="647"/>
                    </a:lnTo>
                    <a:lnTo>
                      <a:pt x="309" y="657"/>
                    </a:lnTo>
                    <a:lnTo>
                      <a:pt x="309" y="668"/>
                    </a:lnTo>
                    <a:lnTo>
                      <a:pt x="309" y="678"/>
                    </a:lnTo>
                    <a:lnTo>
                      <a:pt x="319" y="678"/>
                    </a:lnTo>
                    <a:lnTo>
                      <a:pt x="319" y="668"/>
                    </a:lnTo>
                    <a:lnTo>
                      <a:pt x="329" y="657"/>
                    </a:lnTo>
                    <a:lnTo>
                      <a:pt x="329" y="647"/>
                    </a:lnTo>
                    <a:lnTo>
                      <a:pt x="329" y="637"/>
                    </a:lnTo>
                    <a:lnTo>
                      <a:pt x="329" y="616"/>
                    </a:lnTo>
                    <a:lnTo>
                      <a:pt x="340" y="595"/>
                    </a:lnTo>
                    <a:lnTo>
                      <a:pt x="340" y="575"/>
                    </a:lnTo>
                    <a:lnTo>
                      <a:pt x="340" y="544"/>
                    </a:lnTo>
                    <a:lnTo>
                      <a:pt x="340" y="523"/>
                    </a:lnTo>
                    <a:lnTo>
                      <a:pt x="350" y="492"/>
                    </a:lnTo>
                    <a:lnTo>
                      <a:pt x="350" y="461"/>
                    </a:lnTo>
                    <a:lnTo>
                      <a:pt x="350" y="431"/>
                    </a:lnTo>
                    <a:lnTo>
                      <a:pt x="350" y="400"/>
                    </a:lnTo>
                    <a:lnTo>
                      <a:pt x="360" y="338"/>
                    </a:lnTo>
                    <a:lnTo>
                      <a:pt x="360" y="276"/>
                    </a:lnTo>
                    <a:lnTo>
                      <a:pt x="360" y="245"/>
                    </a:lnTo>
                    <a:lnTo>
                      <a:pt x="360" y="214"/>
                    </a:lnTo>
                    <a:lnTo>
                      <a:pt x="371" y="183"/>
                    </a:lnTo>
                    <a:lnTo>
                      <a:pt x="371" y="155"/>
                    </a:lnTo>
                    <a:lnTo>
                      <a:pt x="371" y="134"/>
                    </a:lnTo>
                    <a:lnTo>
                      <a:pt x="371" y="103"/>
                    </a:lnTo>
                    <a:lnTo>
                      <a:pt x="378" y="83"/>
                    </a:lnTo>
                    <a:lnTo>
                      <a:pt x="378" y="62"/>
                    </a:lnTo>
                    <a:lnTo>
                      <a:pt x="378" y="41"/>
                    </a:lnTo>
                    <a:lnTo>
                      <a:pt x="378" y="31"/>
                    </a:lnTo>
                    <a:lnTo>
                      <a:pt x="378" y="21"/>
                    </a:lnTo>
                    <a:lnTo>
                      <a:pt x="389" y="11"/>
                    </a:lnTo>
                    <a:lnTo>
                      <a:pt x="389" y="0"/>
                    </a:lnTo>
                    <a:lnTo>
                      <a:pt x="389" y="11"/>
                    </a:lnTo>
                    <a:lnTo>
                      <a:pt x="399" y="21"/>
                    </a:lnTo>
                    <a:lnTo>
                      <a:pt x="399" y="41"/>
                    </a:lnTo>
                    <a:lnTo>
                      <a:pt x="399" y="52"/>
                    </a:lnTo>
                    <a:lnTo>
                      <a:pt x="409" y="72"/>
                    </a:lnTo>
                    <a:lnTo>
                      <a:pt x="409" y="93"/>
                    </a:lnTo>
                    <a:lnTo>
                      <a:pt x="409" y="114"/>
                    </a:lnTo>
                    <a:lnTo>
                      <a:pt x="420" y="134"/>
                    </a:lnTo>
                    <a:lnTo>
                      <a:pt x="420" y="163"/>
                    </a:lnTo>
                    <a:lnTo>
                      <a:pt x="420" y="183"/>
                    </a:lnTo>
                    <a:lnTo>
                      <a:pt x="420" y="214"/>
                    </a:lnTo>
                    <a:lnTo>
                      <a:pt x="430" y="235"/>
                    </a:lnTo>
                    <a:lnTo>
                      <a:pt x="430" y="297"/>
                    </a:lnTo>
                    <a:lnTo>
                      <a:pt x="440" y="358"/>
                    </a:lnTo>
                    <a:lnTo>
                      <a:pt x="450" y="410"/>
                    </a:lnTo>
                    <a:lnTo>
                      <a:pt x="450" y="472"/>
                    </a:lnTo>
                    <a:lnTo>
                      <a:pt x="450" y="503"/>
                    </a:lnTo>
                    <a:lnTo>
                      <a:pt x="461" y="523"/>
                    </a:lnTo>
                    <a:lnTo>
                      <a:pt x="461" y="554"/>
                    </a:lnTo>
                    <a:lnTo>
                      <a:pt x="461" y="575"/>
                    </a:lnTo>
                    <a:lnTo>
                      <a:pt x="461" y="595"/>
                    </a:lnTo>
                    <a:lnTo>
                      <a:pt x="471" y="616"/>
                    </a:lnTo>
                    <a:lnTo>
                      <a:pt x="471" y="637"/>
                    </a:lnTo>
                    <a:lnTo>
                      <a:pt x="471" y="647"/>
                    </a:lnTo>
                    <a:lnTo>
                      <a:pt x="471" y="668"/>
                    </a:lnTo>
                    <a:lnTo>
                      <a:pt x="471" y="678"/>
                    </a:lnTo>
                    <a:lnTo>
                      <a:pt x="481" y="678"/>
                    </a:lnTo>
                    <a:lnTo>
                      <a:pt x="481" y="668"/>
                    </a:lnTo>
                    <a:lnTo>
                      <a:pt x="481" y="647"/>
                    </a:lnTo>
                    <a:lnTo>
                      <a:pt x="471" y="637"/>
                    </a:lnTo>
                    <a:lnTo>
                      <a:pt x="471" y="616"/>
                    </a:lnTo>
                    <a:lnTo>
                      <a:pt x="471" y="595"/>
                    </a:lnTo>
                    <a:lnTo>
                      <a:pt x="471" y="575"/>
                    </a:lnTo>
                    <a:lnTo>
                      <a:pt x="471" y="554"/>
                    </a:lnTo>
                    <a:lnTo>
                      <a:pt x="461" y="523"/>
                    </a:lnTo>
                    <a:lnTo>
                      <a:pt x="461" y="503"/>
                    </a:lnTo>
                    <a:lnTo>
                      <a:pt x="461" y="472"/>
                    </a:lnTo>
                    <a:lnTo>
                      <a:pt x="450" y="410"/>
                    </a:lnTo>
                    <a:lnTo>
                      <a:pt x="450" y="358"/>
                    </a:lnTo>
                    <a:lnTo>
                      <a:pt x="440" y="297"/>
                    </a:lnTo>
                    <a:lnTo>
                      <a:pt x="430" y="235"/>
                    </a:lnTo>
                    <a:lnTo>
                      <a:pt x="430" y="214"/>
                    </a:lnTo>
                    <a:lnTo>
                      <a:pt x="430" y="183"/>
                    </a:lnTo>
                    <a:lnTo>
                      <a:pt x="420" y="163"/>
                    </a:lnTo>
                    <a:lnTo>
                      <a:pt x="420" y="134"/>
                    </a:lnTo>
                    <a:lnTo>
                      <a:pt x="420" y="114"/>
                    </a:lnTo>
                    <a:lnTo>
                      <a:pt x="409" y="93"/>
                    </a:lnTo>
                    <a:lnTo>
                      <a:pt x="409" y="72"/>
                    </a:lnTo>
                    <a:lnTo>
                      <a:pt x="409" y="52"/>
                    </a:lnTo>
                    <a:lnTo>
                      <a:pt x="409" y="41"/>
                    </a:lnTo>
                    <a:lnTo>
                      <a:pt x="399" y="21"/>
                    </a:lnTo>
                    <a:lnTo>
                      <a:pt x="399" y="11"/>
                    </a:lnTo>
                    <a:lnTo>
                      <a:pt x="399" y="0"/>
                    </a:lnTo>
                    <a:lnTo>
                      <a:pt x="389" y="0"/>
                    </a:lnTo>
                    <a:lnTo>
                      <a:pt x="378" y="0"/>
                    </a:lnTo>
                    <a:lnTo>
                      <a:pt x="378" y="11"/>
                    </a:lnTo>
                    <a:lnTo>
                      <a:pt x="378" y="21"/>
                    </a:lnTo>
                    <a:lnTo>
                      <a:pt x="378" y="31"/>
                    </a:lnTo>
                    <a:lnTo>
                      <a:pt x="371" y="41"/>
                    </a:lnTo>
                    <a:lnTo>
                      <a:pt x="371" y="62"/>
                    </a:lnTo>
                    <a:lnTo>
                      <a:pt x="371" y="83"/>
                    </a:lnTo>
                    <a:lnTo>
                      <a:pt x="371" y="103"/>
                    </a:lnTo>
                    <a:lnTo>
                      <a:pt x="371" y="134"/>
                    </a:lnTo>
                    <a:lnTo>
                      <a:pt x="360" y="155"/>
                    </a:lnTo>
                    <a:lnTo>
                      <a:pt x="360" y="183"/>
                    </a:lnTo>
                    <a:lnTo>
                      <a:pt x="360" y="214"/>
                    </a:lnTo>
                    <a:lnTo>
                      <a:pt x="360" y="245"/>
                    </a:lnTo>
                    <a:lnTo>
                      <a:pt x="350" y="276"/>
                    </a:lnTo>
                    <a:lnTo>
                      <a:pt x="350" y="338"/>
                    </a:lnTo>
                    <a:lnTo>
                      <a:pt x="350" y="400"/>
                    </a:lnTo>
                    <a:lnTo>
                      <a:pt x="340" y="431"/>
                    </a:lnTo>
                    <a:lnTo>
                      <a:pt x="340" y="461"/>
                    </a:lnTo>
                    <a:lnTo>
                      <a:pt x="340" y="492"/>
                    </a:lnTo>
                    <a:lnTo>
                      <a:pt x="340" y="523"/>
                    </a:lnTo>
                    <a:lnTo>
                      <a:pt x="340" y="544"/>
                    </a:lnTo>
                    <a:lnTo>
                      <a:pt x="329" y="575"/>
                    </a:lnTo>
                    <a:lnTo>
                      <a:pt x="329" y="595"/>
                    </a:lnTo>
                    <a:lnTo>
                      <a:pt x="329" y="616"/>
                    </a:lnTo>
                    <a:lnTo>
                      <a:pt x="329" y="626"/>
                    </a:lnTo>
                    <a:lnTo>
                      <a:pt x="319" y="647"/>
                    </a:lnTo>
                    <a:lnTo>
                      <a:pt x="319" y="657"/>
                    </a:lnTo>
                    <a:lnTo>
                      <a:pt x="319" y="668"/>
                    </a:lnTo>
                    <a:lnTo>
                      <a:pt x="319" y="678"/>
                    </a:lnTo>
                    <a:lnTo>
                      <a:pt x="319" y="668"/>
                    </a:lnTo>
                    <a:lnTo>
                      <a:pt x="309" y="668"/>
                    </a:lnTo>
                    <a:lnTo>
                      <a:pt x="309" y="657"/>
                    </a:lnTo>
                    <a:lnTo>
                      <a:pt x="309" y="647"/>
                    </a:lnTo>
                    <a:lnTo>
                      <a:pt x="309" y="626"/>
                    </a:lnTo>
                    <a:lnTo>
                      <a:pt x="298" y="616"/>
                    </a:lnTo>
                    <a:lnTo>
                      <a:pt x="298" y="595"/>
                    </a:lnTo>
                    <a:lnTo>
                      <a:pt x="298" y="575"/>
                    </a:lnTo>
                    <a:lnTo>
                      <a:pt x="298" y="544"/>
                    </a:lnTo>
                    <a:lnTo>
                      <a:pt x="288" y="523"/>
                    </a:lnTo>
                    <a:lnTo>
                      <a:pt x="288" y="492"/>
                    </a:lnTo>
                    <a:lnTo>
                      <a:pt x="288" y="461"/>
                    </a:lnTo>
                    <a:lnTo>
                      <a:pt x="278" y="431"/>
                    </a:lnTo>
                    <a:lnTo>
                      <a:pt x="278" y="400"/>
                    </a:lnTo>
                    <a:lnTo>
                      <a:pt x="278" y="338"/>
                    </a:lnTo>
                    <a:lnTo>
                      <a:pt x="268" y="276"/>
                    </a:lnTo>
                    <a:lnTo>
                      <a:pt x="268" y="245"/>
                    </a:lnTo>
                    <a:lnTo>
                      <a:pt x="257" y="214"/>
                    </a:lnTo>
                    <a:lnTo>
                      <a:pt x="257" y="183"/>
                    </a:lnTo>
                    <a:lnTo>
                      <a:pt x="257" y="155"/>
                    </a:lnTo>
                    <a:lnTo>
                      <a:pt x="257" y="134"/>
                    </a:lnTo>
                    <a:lnTo>
                      <a:pt x="247" y="103"/>
                    </a:lnTo>
                    <a:lnTo>
                      <a:pt x="247" y="83"/>
                    </a:lnTo>
                    <a:lnTo>
                      <a:pt x="247" y="62"/>
                    </a:lnTo>
                    <a:lnTo>
                      <a:pt x="247" y="41"/>
                    </a:lnTo>
                    <a:lnTo>
                      <a:pt x="237" y="31"/>
                    </a:lnTo>
                    <a:lnTo>
                      <a:pt x="237" y="21"/>
                    </a:lnTo>
                    <a:lnTo>
                      <a:pt x="237" y="11"/>
                    </a:lnTo>
                    <a:lnTo>
                      <a:pt x="237" y="0"/>
                    </a:lnTo>
                    <a:lnTo>
                      <a:pt x="226" y="0"/>
                    </a:lnTo>
                    <a:lnTo>
                      <a:pt x="216" y="0"/>
                    </a:lnTo>
                    <a:lnTo>
                      <a:pt x="216" y="11"/>
                    </a:lnTo>
                    <a:lnTo>
                      <a:pt x="216" y="21"/>
                    </a:lnTo>
                    <a:lnTo>
                      <a:pt x="216" y="31"/>
                    </a:lnTo>
                    <a:lnTo>
                      <a:pt x="216" y="41"/>
                    </a:lnTo>
                    <a:lnTo>
                      <a:pt x="206" y="62"/>
                    </a:lnTo>
                    <a:lnTo>
                      <a:pt x="206" y="83"/>
                    </a:lnTo>
                    <a:lnTo>
                      <a:pt x="206" y="103"/>
                    </a:lnTo>
                    <a:lnTo>
                      <a:pt x="206" y="134"/>
                    </a:lnTo>
                    <a:lnTo>
                      <a:pt x="195" y="155"/>
                    </a:lnTo>
                    <a:lnTo>
                      <a:pt x="195" y="183"/>
                    </a:lnTo>
                    <a:lnTo>
                      <a:pt x="195" y="214"/>
                    </a:lnTo>
                    <a:lnTo>
                      <a:pt x="195" y="245"/>
                    </a:lnTo>
                    <a:lnTo>
                      <a:pt x="195" y="276"/>
                    </a:lnTo>
                    <a:lnTo>
                      <a:pt x="185" y="338"/>
                    </a:lnTo>
                    <a:lnTo>
                      <a:pt x="185" y="400"/>
                    </a:lnTo>
                    <a:lnTo>
                      <a:pt x="175" y="431"/>
                    </a:lnTo>
                    <a:lnTo>
                      <a:pt x="175" y="461"/>
                    </a:lnTo>
                    <a:lnTo>
                      <a:pt x="175" y="492"/>
                    </a:lnTo>
                    <a:lnTo>
                      <a:pt x="175" y="523"/>
                    </a:lnTo>
                    <a:lnTo>
                      <a:pt x="175" y="544"/>
                    </a:lnTo>
                    <a:lnTo>
                      <a:pt x="164" y="575"/>
                    </a:lnTo>
                    <a:lnTo>
                      <a:pt x="164" y="595"/>
                    </a:lnTo>
                    <a:lnTo>
                      <a:pt x="164" y="616"/>
                    </a:lnTo>
                    <a:lnTo>
                      <a:pt x="164" y="626"/>
                    </a:lnTo>
                    <a:lnTo>
                      <a:pt x="154" y="647"/>
                    </a:lnTo>
                    <a:lnTo>
                      <a:pt x="154" y="657"/>
                    </a:lnTo>
                    <a:lnTo>
                      <a:pt x="154" y="668"/>
                    </a:lnTo>
                    <a:lnTo>
                      <a:pt x="154" y="678"/>
                    </a:lnTo>
                    <a:lnTo>
                      <a:pt x="154" y="668"/>
                    </a:lnTo>
                    <a:lnTo>
                      <a:pt x="144" y="657"/>
                    </a:lnTo>
                    <a:lnTo>
                      <a:pt x="144" y="647"/>
                    </a:lnTo>
                    <a:lnTo>
                      <a:pt x="144" y="626"/>
                    </a:lnTo>
                    <a:lnTo>
                      <a:pt x="144" y="616"/>
                    </a:lnTo>
                    <a:lnTo>
                      <a:pt x="144" y="595"/>
                    </a:lnTo>
                    <a:lnTo>
                      <a:pt x="134" y="575"/>
                    </a:lnTo>
                    <a:lnTo>
                      <a:pt x="134" y="544"/>
                    </a:lnTo>
                    <a:lnTo>
                      <a:pt x="134" y="523"/>
                    </a:lnTo>
                    <a:lnTo>
                      <a:pt x="134" y="492"/>
                    </a:lnTo>
                    <a:lnTo>
                      <a:pt x="123" y="461"/>
                    </a:lnTo>
                    <a:lnTo>
                      <a:pt x="123" y="431"/>
                    </a:lnTo>
                    <a:lnTo>
                      <a:pt x="123" y="400"/>
                    </a:lnTo>
                    <a:lnTo>
                      <a:pt x="113" y="338"/>
                    </a:lnTo>
                    <a:lnTo>
                      <a:pt x="113" y="276"/>
                    </a:lnTo>
                    <a:lnTo>
                      <a:pt x="113" y="245"/>
                    </a:lnTo>
                    <a:lnTo>
                      <a:pt x="113" y="214"/>
                    </a:lnTo>
                    <a:lnTo>
                      <a:pt x="103" y="183"/>
                    </a:lnTo>
                    <a:lnTo>
                      <a:pt x="103" y="155"/>
                    </a:lnTo>
                    <a:lnTo>
                      <a:pt x="103" y="134"/>
                    </a:lnTo>
                    <a:lnTo>
                      <a:pt x="103" y="103"/>
                    </a:lnTo>
                    <a:lnTo>
                      <a:pt x="92" y="83"/>
                    </a:lnTo>
                    <a:lnTo>
                      <a:pt x="92" y="62"/>
                    </a:lnTo>
                    <a:lnTo>
                      <a:pt x="92" y="41"/>
                    </a:lnTo>
                    <a:lnTo>
                      <a:pt x="92" y="31"/>
                    </a:lnTo>
                    <a:lnTo>
                      <a:pt x="92" y="21"/>
                    </a:lnTo>
                    <a:lnTo>
                      <a:pt x="82" y="11"/>
                    </a:lnTo>
                    <a:lnTo>
                      <a:pt x="82" y="0"/>
                    </a:lnTo>
                    <a:lnTo>
                      <a:pt x="72" y="0"/>
                    </a:lnTo>
                    <a:lnTo>
                      <a:pt x="72" y="11"/>
                    </a:lnTo>
                    <a:lnTo>
                      <a:pt x="61" y="21"/>
                    </a:lnTo>
                    <a:lnTo>
                      <a:pt x="61" y="31"/>
                    </a:lnTo>
                    <a:lnTo>
                      <a:pt x="61" y="41"/>
                    </a:lnTo>
                    <a:lnTo>
                      <a:pt x="61" y="62"/>
                    </a:lnTo>
                    <a:lnTo>
                      <a:pt x="51" y="72"/>
                    </a:lnTo>
                    <a:lnTo>
                      <a:pt x="51" y="93"/>
                    </a:lnTo>
                    <a:lnTo>
                      <a:pt x="51" y="103"/>
                    </a:lnTo>
                    <a:lnTo>
                      <a:pt x="51" y="124"/>
                    </a:lnTo>
                    <a:lnTo>
                      <a:pt x="41" y="145"/>
                    </a:lnTo>
                    <a:lnTo>
                      <a:pt x="41" y="163"/>
                    </a:lnTo>
                    <a:lnTo>
                      <a:pt x="41" y="183"/>
                    </a:lnTo>
                    <a:lnTo>
                      <a:pt x="41" y="214"/>
                    </a:lnTo>
                    <a:lnTo>
                      <a:pt x="41" y="235"/>
                    </a:lnTo>
                    <a:lnTo>
                      <a:pt x="31" y="255"/>
                    </a:lnTo>
                    <a:lnTo>
                      <a:pt x="31" y="317"/>
                    </a:lnTo>
                    <a:lnTo>
                      <a:pt x="20" y="369"/>
                    </a:lnTo>
                    <a:lnTo>
                      <a:pt x="20" y="431"/>
                    </a:lnTo>
                    <a:lnTo>
                      <a:pt x="20" y="482"/>
                    </a:lnTo>
                    <a:lnTo>
                      <a:pt x="10" y="554"/>
                    </a:lnTo>
                    <a:lnTo>
                      <a:pt x="10" y="616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17" name="Group 8"/>
            <p:cNvGrpSpPr>
              <a:grpSpLocks/>
            </p:cNvGrpSpPr>
            <p:nvPr/>
          </p:nvGrpSpPr>
          <p:grpSpPr bwMode="auto">
            <a:xfrm>
              <a:off x="1593" y="855"/>
              <a:ext cx="530" cy="50"/>
              <a:chOff x="1636" y="889"/>
              <a:chExt cx="544" cy="52"/>
            </a:xfrm>
          </p:grpSpPr>
          <p:sp>
            <p:nvSpPr>
              <p:cNvPr id="27845" name="Freeform 9"/>
              <p:cNvSpPr>
                <a:spLocks/>
              </p:cNvSpPr>
              <p:nvPr/>
            </p:nvSpPr>
            <p:spPr bwMode="auto">
              <a:xfrm>
                <a:off x="1636" y="910"/>
                <a:ext cx="492" cy="10"/>
              </a:xfrm>
              <a:custGeom>
                <a:avLst/>
                <a:gdLst>
                  <a:gd name="T0" fmla="*/ 0 w 492"/>
                  <a:gd name="T1" fmla="*/ 0 h 10"/>
                  <a:gd name="T2" fmla="*/ 0 w 492"/>
                  <a:gd name="T3" fmla="*/ 0 h 10"/>
                  <a:gd name="T4" fmla="*/ 0 w 492"/>
                  <a:gd name="T5" fmla="*/ 0 h 10"/>
                  <a:gd name="T6" fmla="*/ 0 w 492"/>
                  <a:gd name="T7" fmla="*/ 0 h 10"/>
                  <a:gd name="T8" fmla="*/ 0 w 492"/>
                  <a:gd name="T9" fmla="*/ 10 h 10"/>
                  <a:gd name="T10" fmla="*/ 0 w 492"/>
                  <a:gd name="T11" fmla="*/ 10 h 10"/>
                  <a:gd name="T12" fmla="*/ 0 w 492"/>
                  <a:gd name="T13" fmla="*/ 10 h 10"/>
                  <a:gd name="T14" fmla="*/ 0 w 492"/>
                  <a:gd name="T15" fmla="*/ 10 h 10"/>
                  <a:gd name="T16" fmla="*/ 0 w 492"/>
                  <a:gd name="T17" fmla="*/ 10 h 10"/>
                  <a:gd name="T18" fmla="*/ 492 w 492"/>
                  <a:gd name="T19" fmla="*/ 10 h 10"/>
                  <a:gd name="T20" fmla="*/ 492 w 492"/>
                  <a:gd name="T21" fmla="*/ 10 h 10"/>
                  <a:gd name="T22" fmla="*/ 492 w 492"/>
                  <a:gd name="T23" fmla="*/ 10 h 10"/>
                  <a:gd name="T24" fmla="*/ 492 w 492"/>
                  <a:gd name="T25" fmla="*/ 10 h 10"/>
                  <a:gd name="T26" fmla="*/ 492 w 492"/>
                  <a:gd name="T27" fmla="*/ 10 h 10"/>
                  <a:gd name="T28" fmla="*/ 492 w 492"/>
                  <a:gd name="T29" fmla="*/ 10 h 10"/>
                  <a:gd name="T30" fmla="*/ 492 w 492"/>
                  <a:gd name="T31" fmla="*/ 0 h 10"/>
                  <a:gd name="T32" fmla="*/ 492 w 492"/>
                  <a:gd name="T33" fmla="*/ 0 h 10"/>
                  <a:gd name="T34" fmla="*/ 492 w 492"/>
                  <a:gd name="T35" fmla="*/ 0 h 10"/>
                  <a:gd name="T36" fmla="*/ 0 w 492"/>
                  <a:gd name="T37" fmla="*/ 0 h 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492" y="10"/>
                    </a:lnTo>
                    <a:lnTo>
                      <a:pt x="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6" name="Freeform 10"/>
              <p:cNvSpPr>
                <a:spLocks/>
              </p:cNvSpPr>
              <p:nvPr/>
            </p:nvSpPr>
            <p:spPr bwMode="auto">
              <a:xfrm>
                <a:off x="2128" y="889"/>
                <a:ext cx="52" cy="52"/>
              </a:xfrm>
              <a:custGeom>
                <a:avLst/>
                <a:gdLst>
                  <a:gd name="T0" fmla="*/ 0 w 52"/>
                  <a:gd name="T1" fmla="*/ 52 h 52"/>
                  <a:gd name="T2" fmla="*/ 52 w 52"/>
                  <a:gd name="T3" fmla="*/ 31 h 52"/>
                  <a:gd name="T4" fmla="*/ 0 w 52"/>
                  <a:gd name="T5" fmla="*/ 0 h 52"/>
                  <a:gd name="T6" fmla="*/ 0 w 52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52">
                    <a:moveTo>
                      <a:pt x="0" y="52"/>
                    </a:moveTo>
                    <a:lnTo>
                      <a:pt x="52" y="31"/>
                    </a:lnTo>
                    <a:lnTo>
                      <a:pt x="0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18" name="Group 11"/>
            <p:cNvGrpSpPr>
              <a:grpSpLocks/>
            </p:cNvGrpSpPr>
            <p:nvPr/>
          </p:nvGrpSpPr>
          <p:grpSpPr bwMode="auto">
            <a:xfrm>
              <a:off x="1593" y="1013"/>
              <a:ext cx="530" cy="60"/>
              <a:chOff x="1636" y="1054"/>
              <a:chExt cx="544" cy="62"/>
            </a:xfrm>
          </p:grpSpPr>
          <p:sp>
            <p:nvSpPr>
              <p:cNvPr id="27843" name="Freeform 12"/>
              <p:cNvSpPr>
                <a:spLocks/>
              </p:cNvSpPr>
              <p:nvPr/>
            </p:nvSpPr>
            <p:spPr bwMode="auto">
              <a:xfrm>
                <a:off x="1636" y="1085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0 w 492"/>
                  <a:gd name="T3" fmla="*/ 0 h 1"/>
                  <a:gd name="T4" fmla="*/ 0 w 492"/>
                  <a:gd name="T5" fmla="*/ 0 h 1"/>
                  <a:gd name="T6" fmla="*/ 0 w 492"/>
                  <a:gd name="T7" fmla="*/ 0 h 1"/>
                  <a:gd name="T8" fmla="*/ 0 w 492"/>
                  <a:gd name="T9" fmla="*/ 0 h 1"/>
                  <a:gd name="T10" fmla="*/ 0 w 492"/>
                  <a:gd name="T11" fmla="*/ 0 h 1"/>
                  <a:gd name="T12" fmla="*/ 0 w 492"/>
                  <a:gd name="T13" fmla="*/ 0 h 1"/>
                  <a:gd name="T14" fmla="*/ 0 w 492"/>
                  <a:gd name="T15" fmla="*/ 0 h 1"/>
                  <a:gd name="T16" fmla="*/ 0 w 492"/>
                  <a:gd name="T17" fmla="*/ 0 h 1"/>
                  <a:gd name="T18" fmla="*/ 492 w 492"/>
                  <a:gd name="T19" fmla="*/ 0 h 1"/>
                  <a:gd name="T20" fmla="*/ 492 w 492"/>
                  <a:gd name="T21" fmla="*/ 0 h 1"/>
                  <a:gd name="T22" fmla="*/ 492 w 492"/>
                  <a:gd name="T23" fmla="*/ 0 h 1"/>
                  <a:gd name="T24" fmla="*/ 492 w 492"/>
                  <a:gd name="T25" fmla="*/ 0 h 1"/>
                  <a:gd name="T26" fmla="*/ 492 w 492"/>
                  <a:gd name="T27" fmla="*/ 0 h 1"/>
                  <a:gd name="T28" fmla="*/ 492 w 492"/>
                  <a:gd name="T29" fmla="*/ 0 h 1"/>
                  <a:gd name="T30" fmla="*/ 492 w 492"/>
                  <a:gd name="T31" fmla="*/ 0 h 1"/>
                  <a:gd name="T32" fmla="*/ 492 w 492"/>
                  <a:gd name="T33" fmla="*/ 0 h 1"/>
                  <a:gd name="T34" fmla="*/ 492 w 492"/>
                  <a:gd name="T35" fmla="*/ 0 h 1"/>
                  <a:gd name="T36" fmla="*/ 0 w 492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4" name="Freeform 13"/>
              <p:cNvSpPr>
                <a:spLocks/>
              </p:cNvSpPr>
              <p:nvPr/>
            </p:nvSpPr>
            <p:spPr bwMode="auto">
              <a:xfrm>
                <a:off x="2128" y="1054"/>
                <a:ext cx="52" cy="62"/>
              </a:xfrm>
              <a:custGeom>
                <a:avLst/>
                <a:gdLst>
                  <a:gd name="T0" fmla="*/ 0 w 52"/>
                  <a:gd name="T1" fmla="*/ 62 h 62"/>
                  <a:gd name="T2" fmla="*/ 52 w 52"/>
                  <a:gd name="T3" fmla="*/ 31 h 62"/>
                  <a:gd name="T4" fmla="*/ 0 w 52"/>
                  <a:gd name="T5" fmla="*/ 0 h 62"/>
                  <a:gd name="T6" fmla="*/ 0 w 52"/>
                  <a:gd name="T7" fmla="*/ 62 h 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62">
                    <a:moveTo>
                      <a:pt x="0" y="62"/>
                    </a:moveTo>
                    <a:lnTo>
                      <a:pt x="52" y="31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19" name="Group 14"/>
            <p:cNvGrpSpPr>
              <a:grpSpLocks/>
            </p:cNvGrpSpPr>
            <p:nvPr/>
          </p:nvGrpSpPr>
          <p:grpSpPr bwMode="auto">
            <a:xfrm>
              <a:off x="1593" y="1182"/>
              <a:ext cx="530" cy="50"/>
              <a:chOff x="1636" y="1229"/>
              <a:chExt cx="544" cy="52"/>
            </a:xfrm>
          </p:grpSpPr>
          <p:sp>
            <p:nvSpPr>
              <p:cNvPr id="27841" name="Freeform 15"/>
              <p:cNvSpPr>
                <a:spLocks/>
              </p:cNvSpPr>
              <p:nvPr/>
            </p:nvSpPr>
            <p:spPr bwMode="auto">
              <a:xfrm>
                <a:off x="1636" y="1250"/>
                <a:ext cx="492" cy="10"/>
              </a:xfrm>
              <a:custGeom>
                <a:avLst/>
                <a:gdLst>
                  <a:gd name="T0" fmla="*/ 0 w 492"/>
                  <a:gd name="T1" fmla="*/ 0 h 10"/>
                  <a:gd name="T2" fmla="*/ 0 w 492"/>
                  <a:gd name="T3" fmla="*/ 0 h 10"/>
                  <a:gd name="T4" fmla="*/ 0 w 492"/>
                  <a:gd name="T5" fmla="*/ 0 h 10"/>
                  <a:gd name="T6" fmla="*/ 0 w 492"/>
                  <a:gd name="T7" fmla="*/ 0 h 10"/>
                  <a:gd name="T8" fmla="*/ 0 w 492"/>
                  <a:gd name="T9" fmla="*/ 10 h 10"/>
                  <a:gd name="T10" fmla="*/ 0 w 492"/>
                  <a:gd name="T11" fmla="*/ 10 h 10"/>
                  <a:gd name="T12" fmla="*/ 0 w 492"/>
                  <a:gd name="T13" fmla="*/ 10 h 10"/>
                  <a:gd name="T14" fmla="*/ 0 w 492"/>
                  <a:gd name="T15" fmla="*/ 10 h 10"/>
                  <a:gd name="T16" fmla="*/ 0 w 492"/>
                  <a:gd name="T17" fmla="*/ 10 h 10"/>
                  <a:gd name="T18" fmla="*/ 492 w 492"/>
                  <a:gd name="T19" fmla="*/ 10 h 10"/>
                  <a:gd name="T20" fmla="*/ 492 w 492"/>
                  <a:gd name="T21" fmla="*/ 10 h 10"/>
                  <a:gd name="T22" fmla="*/ 492 w 492"/>
                  <a:gd name="T23" fmla="*/ 10 h 10"/>
                  <a:gd name="T24" fmla="*/ 492 w 492"/>
                  <a:gd name="T25" fmla="*/ 10 h 10"/>
                  <a:gd name="T26" fmla="*/ 492 w 492"/>
                  <a:gd name="T27" fmla="*/ 10 h 10"/>
                  <a:gd name="T28" fmla="*/ 492 w 492"/>
                  <a:gd name="T29" fmla="*/ 10 h 10"/>
                  <a:gd name="T30" fmla="*/ 492 w 492"/>
                  <a:gd name="T31" fmla="*/ 0 h 10"/>
                  <a:gd name="T32" fmla="*/ 492 w 492"/>
                  <a:gd name="T33" fmla="*/ 0 h 10"/>
                  <a:gd name="T34" fmla="*/ 492 w 492"/>
                  <a:gd name="T35" fmla="*/ 0 h 10"/>
                  <a:gd name="T36" fmla="*/ 0 w 492"/>
                  <a:gd name="T37" fmla="*/ 0 h 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492" y="10"/>
                    </a:lnTo>
                    <a:lnTo>
                      <a:pt x="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2" name="Freeform 16"/>
              <p:cNvSpPr>
                <a:spLocks/>
              </p:cNvSpPr>
              <p:nvPr/>
            </p:nvSpPr>
            <p:spPr bwMode="auto">
              <a:xfrm>
                <a:off x="2128" y="1229"/>
                <a:ext cx="52" cy="52"/>
              </a:xfrm>
              <a:custGeom>
                <a:avLst/>
                <a:gdLst>
                  <a:gd name="T0" fmla="*/ 0 w 52"/>
                  <a:gd name="T1" fmla="*/ 52 h 52"/>
                  <a:gd name="T2" fmla="*/ 52 w 52"/>
                  <a:gd name="T3" fmla="*/ 31 h 52"/>
                  <a:gd name="T4" fmla="*/ 0 w 52"/>
                  <a:gd name="T5" fmla="*/ 0 h 52"/>
                  <a:gd name="T6" fmla="*/ 0 w 52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" h="52">
                    <a:moveTo>
                      <a:pt x="0" y="52"/>
                    </a:moveTo>
                    <a:lnTo>
                      <a:pt x="52" y="31"/>
                    </a:lnTo>
                    <a:lnTo>
                      <a:pt x="0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20" name="Group 17"/>
            <p:cNvGrpSpPr>
              <a:grpSpLocks/>
            </p:cNvGrpSpPr>
            <p:nvPr/>
          </p:nvGrpSpPr>
          <p:grpSpPr bwMode="auto">
            <a:xfrm>
              <a:off x="2123" y="875"/>
              <a:ext cx="539" cy="138"/>
              <a:chOff x="2180" y="910"/>
              <a:chExt cx="554" cy="144"/>
            </a:xfrm>
          </p:grpSpPr>
          <p:sp>
            <p:nvSpPr>
              <p:cNvPr id="27839" name="Freeform 18"/>
              <p:cNvSpPr>
                <a:spLocks/>
              </p:cNvSpPr>
              <p:nvPr/>
            </p:nvSpPr>
            <p:spPr bwMode="auto">
              <a:xfrm>
                <a:off x="2180" y="910"/>
                <a:ext cx="502" cy="123"/>
              </a:xfrm>
              <a:custGeom>
                <a:avLst/>
                <a:gdLst>
                  <a:gd name="T0" fmla="*/ 0 w 502"/>
                  <a:gd name="T1" fmla="*/ 0 h 123"/>
                  <a:gd name="T2" fmla="*/ 0 w 502"/>
                  <a:gd name="T3" fmla="*/ 0 h 123"/>
                  <a:gd name="T4" fmla="*/ 0 w 502"/>
                  <a:gd name="T5" fmla="*/ 0 h 123"/>
                  <a:gd name="T6" fmla="*/ 0 w 502"/>
                  <a:gd name="T7" fmla="*/ 0 h 123"/>
                  <a:gd name="T8" fmla="*/ 0 w 502"/>
                  <a:gd name="T9" fmla="*/ 10 h 123"/>
                  <a:gd name="T10" fmla="*/ 0 w 502"/>
                  <a:gd name="T11" fmla="*/ 10 h 123"/>
                  <a:gd name="T12" fmla="*/ 0 w 502"/>
                  <a:gd name="T13" fmla="*/ 10 h 123"/>
                  <a:gd name="T14" fmla="*/ 0 w 502"/>
                  <a:gd name="T15" fmla="*/ 10 h 123"/>
                  <a:gd name="T16" fmla="*/ 0 w 502"/>
                  <a:gd name="T17" fmla="*/ 10 h 123"/>
                  <a:gd name="T18" fmla="*/ 502 w 502"/>
                  <a:gd name="T19" fmla="*/ 123 h 123"/>
                  <a:gd name="T20" fmla="*/ 502 w 502"/>
                  <a:gd name="T21" fmla="*/ 123 h 123"/>
                  <a:gd name="T22" fmla="*/ 502 w 502"/>
                  <a:gd name="T23" fmla="*/ 123 h 123"/>
                  <a:gd name="T24" fmla="*/ 502 w 502"/>
                  <a:gd name="T25" fmla="*/ 123 h 123"/>
                  <a:gd name="T26" fmla="*/ 502 w 502"/>
                  <a:gd name="T27" fmla="*/ 123 h 123"/>
                  <a:gd name="T28" fmla="*/ 502 w 502"/>
                  <a:gd name="T29" fmla="*/ 123 h 123"/>
                  <a:gd name="T30" fmla="*/ 502 w 502"/>
                  <a:gd name="T31" fmla="*/ 123 h 123"/>
                  <a:gd name="T32" fmla="*/ 502 w 502"/>
                  <a:gd name="T33" fmla="*/ 123 h 123"/>
                  <a:gd name="T34" fmla="*/ 502 w 502"/>
                  <a:gd name="T35" fmla="*/ 113 h 123"/>
                  <a:gd name="T36" fmla="*/ 0 w 502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02" h="123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02" y="123"/>
                    </a:lnTo>
                    <a:lnTo>
                      <a:pt x="502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40" name="Freeform 19"/>
              <p:cNvSpPr>
                <a:spLocks/>
              </p:cNvSpPr>
              <p:nvPr/>
            </p:nvSpPr>
            <p:spPr bwMode="auto">
              <a:xfrm>
                <a:off x="2672" y="1003"/>
                <a:ext cx="62" cy="51"/>
              </a:xfrm>
              <a:custGeom>
                <a:avLst/>
                <a:gdLst>
                  <a:gd name="T0" fmla="*/ 0 w 62"/>
                  <a:gd name="T1" fmla="*/ 51 h 51"/>
                  <a:gd name="T2" fmla="*/ 62 w 62"/>
                  <a:gd name="T3" fmla="*/ 41 h 51"/>
                  <a:gd name="T4" fmla="*/ 10 w 62"/>
                  <a:gd name="T5" fmla="*/ 0 h 51"/>
                  <a:gd name="T6" fmla="*/ 0 w 62"/>
                  <a:gd name="T7" fmla="*/ 51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" h="51">
                    <a:moveTo>
                      <a:pt x="0" y="51"/>
                    </a:moveTo>
                    <a:lnTo>
                      <a:pt x="62" y="41"/>
                    </a:lnTo>
                    <a:lnTo>
                      <a:pt x="1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21" name="Group 20"/>
            <p:cNvGrpSpPr>
              <a:grpSpLocks/>
            </p:cNvGrpSpPr>
            <p:nvPr/>
          </p:nvGrpSpPr>
          <p:grpSpPr bwMode="auto">
            <a:xfrm>
              <a:off x="2123" y="1073"/>
              <a:ext cx="539" cy="139"/>
              <a:chOff x="2180" y="1116"/>
              <a:chExt cx="554" cy="144"/>
            </a:xfrm>
          </p:grpSpPr>
          <p:sp>
            <p:nvSpPr>
              <p:cNvPr id="27837" name="Freeform 21"/>
              <p:cNvSpPr>
                <a:spLocks/>
              </p:cNvSpPr>
              <p:nvPr/>
            </p:nvSpPr>
            <p:spPr bwMode="auto">
              <a:xfrm>
                <a:off x="2180" y="1137"/>
                <a:ext cx="502" cy="123"/>
              </a:xfrm>
              <a:custGeom>
                <a:avLst/>
                <a:gdLst>
                  <a:gd name="T0" fmla="*/ 0 w 502"/>
                  <a:gd name="T1" fmla="*/ 113 h 123"/>
                  <a:gd name="T2" fmla="*/ 0 w 502"/>
                  <a:gd name="T3" fmla="*/ 113 h 123"/>
                  <a:gd name="T4" fmla="*/ 0 w 502"/>
                  <a:gd name="T5" fmla="*/ 113 h 123"/>
                  <a:gd name="T6" fmla="*/ 0 w 502"/>
                  <a:gd name="T7" fmla="*/ 123 h 123"/>
                  <a:gd name="T8" fmla="*/ 0 w 502"/>
                  <a:gd name="T9" fmla="*/ 123 h 123"/>
                  <a:gd name="T10" fmla="*/ 0 w 502"/>
                  <a:gd name="T11" fmla="*/ 123 h 123"/>
                  <a:gd name="T12" fmla="*/ 0 w 502"/>
                  <a:gd name="T13" fmla="*/ 123 h 123"/>
                  <a:gd name="T14" fmla="*/ 0 w 502"/>
                  <a:gd name="T15" fmla="*/ 123 h 123"/>
                  <a:gd name="T16" fmla="*/ 0 w 502"/>
                  <a:gd name="T17" fmla="*/ 123 h 123"/>
                  <a:gd name="T18" fmla="*/ 502 w 502"/>
                  <a:gd name="T19" fmla="*/ 10 h 123"/>
                  <a:gd name="T20" fmla="*/ 502 w 502"/>
                  <a:gd name="T21" fmla="*/ 10 h 123"/>
                  <a:gd name="T22" fmla="*/ 502 w 502"/>
                  <a:gd name="T23" fmla="*/ 0 h 123"/>
                  <a:gd name="T24" fmla="*/ 502 w 502"/>
                  <a:gd name="T25" fmla="*/ 0 h 123"/>
                  <a:gd name="T26" fmla="*/ 502 w 502"/>
                  <a:gd name="T27" fmla="*/ 0 h 123"/>
                  <a:gd name="T28" fmla="*/ 502 w 502"/>
                  <a:gd name="T29" fmla="*/ 0 h 123"/>
                  <a:gd name="T30" fmla="*/ 502 w 502"/>
                  <a:gd name="T31" fmla="*/ 0 h 123"/>
                  <a:gd name="T32" fmla="*/ 502 w 502"/>
                  <a:gd name="T33" fmla="*/ 0 h 123"/>
                  <a:gd name="T34" fmla="*/ 502 w 502"/>
                  <a:gd name="T35" fmla="*/ 0 h 123"/>
                  <a:gd name="T36" fmla="*/ 0 w 502"/>
                  <a:gd name="T37" fmla="*/ 113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02" h="123">
                    <a:moveTo>
                      <a:pt x="0" y="113"/>
                    </a:moveTo>
                    <a:lnTo>
                      <a:pt x="0" y="113"/>
                    </a:lnTo>
                    <a:lnTo>
                      <a:pt x="0" y="123"/>
                    </a:lnTo>
                    <a:lnTo>
                      <a:pt x="502" y="10"/>
                    </a:lnTo>
                    <a:lnTo>
                      <a:pt x="502" y="0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8" name="Freeform 22"/>
              <p:cNvSpPr>
                <a:spLocks/>
              </p:cNvSpPr>
              <p:nvPr/>
            </p:nvSpPr>
            <p:spPr bwMode="auto">
              <a:xfrm>
                <a:off x="2672" y="1116"/>
                <a:ext cx="62" cy="51"/>
              </a:xfrm>
              <a:custGeom>
                <a:avLst/>
                <a:gdLst>
                  <a:gd name="T0" fmla="*/ 10 w 62"/>
                  <a:gd name="T1" fmla="*/ 51 h 51"/>
                  <a:gd name="T2" fmla="*/ 62 w 62"/>
                  <a:gd name="T3" fmla="*/ 10 h 51"/>
                  <a:gd name="T4" fmla="*/ 0 w 62"/>
                  <a:gd name="T5" fmla="*/ 0 h 51"/>
                  <a:gd name="T6" fmla="*/ 10 w 62"/>
                  <a:gd name="T7" fmla="*/ 51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" h="51">
                    <a:moveTo>
                      <a:pt x="10" y="51"/>
                    </a:moveTo>
                    <a:lnTo>
                      <a:pt x="62" y="10"/>
                    </a:lnTo>
                    <a:lnTo>
                      <a:pt x="0" y="0"/>
                    </a:lnTo>
                    <a:lnTo>
                      <a:pt x="10" y="51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22" name="Group 23"/>
            <p:cNvGrpSpPr>
              <a:grpSpLocks/>
            </p:cNvGrpSpPr>
            <p:nvPr/>
          </p:nvGrpSpPr>
          <p:grpSpPr bwMode="auto">
            <a:xfrm>
              <a:off x="2123" y="1013"/>
              <a:ext cx="469" cy="60"/>
              <a:chOff x="2180" y="1054"/>
              <a:chExt cx="482" cy="62"/>
            </a:xfrm>
          </p:grpSpPr>
          <p:sp>
            <p:nvSpPr>
              <p:cNvPr id="27835" name="Freeform 24"/>
              <p:cNvSpPr>
                <a:spLocks/>
              </p:cNvSpPr>
              <p:nvPr/>
            </p:nvSpPr>
            <p:spPr bwMode="auto">
              <a:xfrm>
                <a:off x="2180" y="1085"/>
                <a:ext cx="430" cy="1"/>
              </a:xfrm>
              <a:custGeom>
                <a:avLst/>
                <a:gdLst>
                  <a:gd name="T0" fmla="*/ 0 w 430"/>
                  <a:gd name="T1" fmla="*/ 0 h 1"/>
                  <a:gd name="T2" fmla="*/ 0 w 430"/>
                  <a:gd name="T3" fmla="*/ 0 h 1"/>
                  <a:gd name="T4" fmla="*/ 0 w 430"/>
                  <a:gd name="T5" fmla="*/ 0 h 1"/>
                  <a:gd name="T6" fmla="*/ 0 w 430"/>
                  <a:gd name="T7" fmla="*/ 0 h 1"/>
                  <a:gd name="T8" fmla="*/ 0 w 430"/>
                  <a:gd name="T9" fmla="*/ 0 h 1"/>
                  <a:gd name="T10" fmla="*/ 0 w 430"/>
                  <a:gd name="T11" fmla="*/ 0 h 1"/>
                  <a:gd name="T12" fmla="*/ 0 w 430"/>
                  <a:gd name="T13" fmla="*/ 0 h 1"/>
                  <a:gd name="T14" fmla="*/ 0 w 430"/>
                  <a:gd name="T15" fmla="*/ 0 h 1"/>
                  <a:gd name="T16" fmla="*/ 0 w 430"/>
                  <a:gd name="T17" fmla="*/ 0 h 1"/>
                  <a:gd name="T18" fmla="*/ 420 w 430"/>
                  <a:gd name="T19" fmla="*/ 0 h 1"/>
                  <a:gd name="T20" fmla="*/ 420 w 430"/>
                  <a:gd name="T21" fmla="*/ 0 h 1"/>
                  <a:gd name="T22" fmla="*/ 420 w 430"/>
                  <a:gd name="T23" fmla="*/ 0 h 1"/>
                  <a:gd name="T24" fmla="*/ 430 w 430"/>
                  <a:gd name="T25" fmla="*/ 0 h 1"/>
                  <a:gd name="T26" fmla="*/ 430 w 430"/>
                  <a:gd name="T27" fmla="*/ 0 h 1"/>
                  <a:gd name="T28" fmla="*/ 430 w 430"/>
                  <a:gd name="T29" fmla="*/ 0 h 1"/>
                  <a:gd name="T30" fmla="*/ 430 w 430"/>
                  <a:gd name="T31" fmla="*/ 0 h 1"/>
                  <a:gd name="T32" fmla="*/ 420 w 430"/>
                  <a:gd name="T33" fmla="*/ 0 h 1"/>
                  <a:gd name="T34" fmla="*/ 420 w 430"/>
                  <a:gd name="T35" fmla="*/ 0 h 1"/>
                  <a:gd name="T36" fmla="*/ 0 w 430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0" h="1">
                    <a:moveTo>
                      <a:pt x="0" y="0"/>
                    </a:moveTo>
                    <a:lnTo>
                      <a:pt x="0" y="0"/>
                    </a:lnTo>
                    <a:lnTo>
                      <a:pt x="420" y="0"/>
                    </a:lnTo>
                    <a:lnTo>
                      <a:pt x="430" y="0"/>
                    </a:lnTo>
                    <a:lnTo>
                      <a:pt x="4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6" name="Freeform 25"/>
              <p:cNvSpPr>
                <a:spLocks/>
              </p:cNvSpPr>
              <p:nvPr/>
            </p:nvSpPr>
            <p:spPr bwMode="auto">
              <a:xfrm>
                <a:off x="2600" y="1054"/>
                <a:ext cx="62" cy="62"/>
              </a:xfrm>
              <a:custGeom>
                <a:avLst/>
                <a:gdLst>
                  <a:gd name="T0" fmla="*/ 0 w 62"/>
                  <a:gd name="T1" fmla="*/ 62 h 62"/>
                  <a:gd name="T2" fmla="*/ 62 w 62"/>
                  <a:gd name="T3" fmla="*/ 31 h 62"/>
                  <a:gd name="T4" fmla="*/ 0 w 62"/>
                  <a:gd name="T5" fmla="*/ 0 h 62"/>
                  <a:gd name="T6" fmla="*/ 0 w 62"/>
                  <a:gd name="T7" fmla="*/ 62 h 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" h="62">
                    <a:moveTo>
                      <a:pt x="0" y="62"/>
                    </a:moveTo>
                    <a:lnTo>
                      <a:pt x="62" y="31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23" name="Group 26"/>
            <p:cNvGrpSpPr>
              <a:grpSpLocks/>
            </p:cNvGrpSpPr>
            <p:nvPr/>
          </p:nvGrpSpPr>
          <p:grpSpPr bwMode="auto">
            <a:xfrm>
              <a:off x="2662" y="984"/>
              <a:ext cx="462" cy="119"/>
              <a:chOff x="2734" y="1023"/>
              <a:chExt cx="474" cy="124"/>
            </a:xfrm>
          </p:grpSpPr>
          <p:sp>
            <p:nvSpPr>
              <p:cNvPr id="27833" name="Rectangle 27"/>
              <p:cNvSpPr>
                <a:spLocks noChangeArrowheads="1"/>
              </p:cNvSpPr>
              <p:nvPr/>
            </p:nvSpPr>
            <p:spPr bwMode="auto">
              <a:xfrm>
                <a:off x="2734" y="1064"/>
                <a:ext cx="350" cy="42"/>
              </a:xfrm>
              <a:prstGeom prst="rect">
                <a:avLst/>
              </a:prstGeom>
              <a:solidFill>
                <a:srgbClr val="080808"/>
              </a:solidFill>
              <a:ln w="952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4" name="Freeform 28"/>
              <p:cNvSpPr>
                <a:spLocks/>
              </p:cNvSpPr>
              <p:nvPr/>
            </p:nvSpPr>
            <p:spPr bwMode="auto">
              <a:xfrm>
                <a:off x="3084" y="1023"/>
                <a:ext cx="124" cy="124"/>
              </a:xfrm>
              <a:custGeom>
                <a:avLst/>
                <a:gdLst>
                  <a:gd name="T0" fmla="*/ 0 w 124"/>
                  <a:gd name="T1" fmla="*/ 124 h 124"/>
                  <a:gd name="T2" fmla="*/ 124 w 124"/>
                  <a:gd name="T3" fmla="*/ 62 h 124"/>
                  <a:gd name="T4" fmla="*/ 0 w 124"/>
                  <a:gd name="T5" fmla="*/ 0 h 124"/>
                  <a:gd name="T6" fmla="*/ 0 w 124"/>
                  <a:gd name="T7" fmla="*/ 124 h 1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4" h="124">
                    <a:moveTo>
                      <a:pt x="0" y="124"/>
                    </a:moveTo>
                    <a:lnTo>
                      <a:pt x="124" y="62"/>
                    </a:lnTo>
                    <a:lnTo>
                      <a:pt x="0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080808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24" name="Rectangle 29"/>
            <p:cNvSpPr>
              <a:spLocks noChangeArrowheads="1"/>
            </p:cNvSpPr>
            <p:nvPr/>
          </p:nvSpPr>
          <p:spPr bwMode="auto">
            <a:xfrm>
              <a:off x="4882" y="798"/>
              <a:ext cx="339" cy="4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5" name="Rectangle 30" descr="Narrow vertical"/>
            <p:cNvSpPr>
              <a:spLocks noChangeArrowheads="1"/>
            </p:cNvSpPr>
            <p:nvPr/>
          </p:nvSpPr>
          <p:spPr bwMode="auto">
            <a:xfrm>
              <a:off x="3124" y="964"/>
              <a:ext cx="168" cy="158"/>
            </a:xfrm>
            <a:prstGeom prst="rect">
              <a:avLst/>
            </a:prstGeom>
            <a:pattFill prst="narVert">
              <a:fgClr>
                <a:srgbClr val="CC33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6" name="Freeform 31"/>
            <p:cNvSpPr>
              <a:spLocks/>
            </p:cNvSpPr>
            <p:nvPr/>
          </p:nvSpPr>
          <p:spPr bwMode="auto">
            <a:xfrm>
              <a:off x="3292" y="914"/>
              <a:ext cx="1590" cy="129"/>
            </a:xfrm>
            <a:custGeom>
              <a:avLst/>
              <a:gdLst>
                <a:gd name="T0" fmla="*/ 0 w 1633"/>
                <a:gd name="T1" fmla="*/ 129 h 134"/>
                <a:gd name="T2" fmla="*/ 0 w 1633"/>
                <a:gd name="T3" fmla="*/ 129 h 134"/>
                <a:gd name="T4" fmla="*/ 0 w 1633"/>
                <a:gd name="T5" fmla="*/ 129 h 134"/>
                <a:gd name="T6" fmla="*/ 0 w 1633"/>
                <a:gd name="T7" fmla="*/ 129 h 134"/>
                <a:gd name="T8" fmla="*/ 0 w 1633"/>
                <a:gd name="T9" fmla="*/ 129 h 134"/>
                <a:gd name="T10" fmla="*/ 0 w 1633"/>
                <a:gd name="T11" fmla="*/ 129 h 134"/>
                <a:gd name="T12" fmla="*/ 0 w 1633"/>
                <a:gd name="T13" fmla="*/ 129 h 134"/>
                <a:gd name="T14" fmla="*/ 0 w 1633"/>
                <a:gd name="T15" fmla="*/ 129 h 134"/>
                <a:gd name="T16" fmla="*/ 0 w 1633"/>
                <a:gd name="T17" fmla="*/ 129 h 134"/>
                <a:gd name="T18" fmla="*/ 1590 w 1633"/>
                <a:gd name="T19" fmla="*/ 10 h 134"/>
                <a:gd name="T20" fmla="*/ 1590 w 1633"/>
                <a:gd name="T21" fmla="*/ 10 h 134"/>
                <a:gd name="T22" fmla="*/ 1590 w 1633"/>
                <a:gd name="T23" fmla="*/ 10 h 134"/>
                <a:gd name="T24" fmla="*/ 1590 w 1633"/>
                <a:gd name="T25" fmla="*/ 10 h 134"/>
                <a:gd name="T26" fmla="*/ 1590 w 1633"/>
                <a:gd name="T27" fmla="*/ 10 h 134"/>
                <a:gd name="T28" fmla="*/ 1590 w 1633"/>
                <a:gd name="T29" fmla="*/ 10 h 134"/>
                <a:gd name="T30" fmla="*/ 1590 w 1633"/>
                <a:gd name="T31" fmla="*/ 0 h 134"/>
                <a:gd name="T32" fmla="*/ 1590 w 1633"/>
                <a:gd name="T33" fmla="*/ 0 h 134"/>
                <a:gd name="T34" fmla="*/ 1590 w 1633"/>
                <a:gd name="T35" fmla="*/ 0 h 134"/>
                <a:gd name="T36" fmla="*/ 0 w 1633"/>
                <a:gd name="T37" fmla="*/ 129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3" h="134">
                  <a:moveTo>
                    <a:pt x="0" y="134"/>
                  </a:moveTo>
                  <a:lnTo>
                    <a:pt x="0" y="134"/>
                  </a:lnTo>
                  <a:lnTo>
                    <a:pt x="1633" y="10"/>
                  </a:lnTo>
                  <a:lnTo>
                    <a:pt x="16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27" name="Freeform 32"/>
            <p:cNvSpPr>
              <a:spLocks/>
            </p:cNvSpPr>
            <p:nvPr/>
          </p:nvSpPr>
          <p:spPr bwMode="auto">
            <a:xfrm>
              <a:off x="3292" y="1043"/>
              <a:ext cx="1590" cy="129"/>
            </a:xfrm>
            <a:custGeom>
              <a:avLst/>
              <a:gdLst>
                <a:gd name="T0" fmla="*/ 0 w 1633"/>
                <a:gd name="T1" fmla="*/ 0 h 134"/>
                <a:gd name="T2" fmla="*/ 0 w 1633"/>
                <a:gd name="T3" fmla="*/ 0 h 134"/>
                <a:gd name="T4" fmla="*/ 0 w 1633"/>
                <a:gd name="T5" fmla="*/ 0 h 134"/>
                <a:gd name="T6" fmla="*/ 0 w 1633"/>
                <a:gd name="T7" fmla="*/ 0 h 134"/>
                <a:gd name="T8" fmla="*/ 0 w 1633"/>
                <a:gd name="T9" fmla="*/ 0 h 134"/>
                <a:gd name="T10" fmla="*/ 0 w 1633"/>
                <a:gd name="T11" fmla="*/ 0 h 134"/>
                <a:gd name="T12" fmla="*/ 0 w 1633"/>
                <a:gd name="T13" fmla="*/ 0 h 134"/>
                <a:gd name="T14" fmla="*/ 0 w 1633"/>
                <a:gd name="T15" fmla="*/ 0 h 134"/>
                <a:gd name="T16" fmla="*/ 0 w 1633"/>
                <a:gd name="T17" fmla="*/ 0 h 134"/>
                <a:gd name="T18" fmla="*/ 1590 w 1633"/>
                <a:gd name="T19" fmla="*/ 129 h 134"/>
                <a:gd name="T20" fmla="*/ 1590 w 1633"/>
                <a:gd name="T21" fmla="*/ 129 h 134"/>
                <a:gd name="T22" fmla="*/ 1590 w 1633"/>
                <a:gd name="T23" fmla="*/ 129 h 134"/>
                <a:gd name="T24" fmla="*/ 1590 w 1633"/>
                <a:gd name="T25" fmla="*/ 129 h 134"/>
                <a:gd name="T26" fmla="*/ 1590 w 1633"/>
                <a:gd name="T27" fmla="*/ 119 h 134"/>
                <a:gd name="T28" fmla="*/ 1590 w 1633"/>
                <a:gd name="T29" fmla="*/ 119 h 134"/>
                <a:gd name="T30" fmla="*/ 1590 w 1633"/>
                <a:gd name="T31" fmla="*/ 119 h 134"/>
                <a:gd name="T32" fmla="*/ 1590 w 1633"/>
                <a:gd name="T33" fmla="*/ 119 h 134"/>
                <a:gd name="T34" fmla="*/ 1590 w 1633"/>
                <a:gd name="T35" fmla="*/ 119 h 134"/>
                <a:gd name="T36" fmla="*/ 0 w 1633"/>
                <a:gd name="T37" fmla="*/ 0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3" h="134">
                  <a:moveTo>
                    <a:pt x="0" y="0"/>
                  </a:moveTo>
                  <a:lnTo>
                    <a:pt x="0" y="0"/>
                  </a:lnTo>
                  <a:lnTo>
                    <a:pt x="1633" y="134"/>
                  </a:lnTo>
                  <a:lnTo>
                    <a:pt x="1633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28" name="Rectangle 33"/>
            <p:cNvSpPr>
              <a:spLocks noChangeArrowheads="1"/>
            </p:cNvSpPr>
            <p:nvPr/>
          </p:nvSpPr>
          <p:spPr bwMode="auto">
            <a:xfrm>
              <a:off x="3133" y="1340"/>
              <a:ext cx="148" cy="296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9" name="Rectangle 34"/>
            <p:cNvSpPr>
              <a:spLocks noChangeArrowheads="1"/>
            </p:cNvSpPr>
            <p:nvPr/>
          </p:nvSpPr>
          <p:spPr bwMode="auto">
            <a:xfrm>
              <a:off x="3114" y="1321"/>
              <a:ext cx="188" cy="324"/>
            </a:xfrm>
            <a:prstGeom prst="rect">
              <a:avLst/>
            </a:prstGeom>
            <a:noFill/>
            <a:ln w="17463">
              <a:solidFill>
                <a:srgbClr val="08080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830" name="Group 35"/>
            <p:cNvGrpSpPr>
              <a:grpSpLocks/>
            </p:cNvGrpSpPr>
            <p:nvPr/>
          </p:nvGrpSpPr>
          <p:grpSpPr bwMode="auto">
            <a:xfrm>
              <a:off x="3103" y="1182"/>
              <a:ext cx="199" cy="149"/>
              <a:chOff x="3187" y="1229"/>
              <a:chExt cx="204" cy="155"/>
            </a:xfrm>
          </p:grpSpPr>
          <p:sp>
            <p:nvSpPr>
              <p:cNvPr id="27831" name="Freeform 36"/>
              <p:cNvSpPr>
                <a:spLocks/>
              </p:cNvSpPr>
              <p:nvPr/>
            </p:nvSpPr>
            <p:spPr bwMode="auto">
              <a:xfrm>
                <a:off x="3198" y="1240"/>
                <a:ext cx="183" cy="144"/>
              </a:xfrm>
              <a:custGeom>
                <a:avLst/>
                <a:gdLst>
                  <a:gd name="T0" fmla="*/ 90 w 183"/>
                  <a:gd name="T1" fmla="*/ 0 h 144"/>
                  <a:gd name="T2" fmla="*/ 0 w 183"/>
                  <a:gd name="T3" fmla="*/ 144 h 144"/>
                  <a:gd name="T4" fmla="*/ 183 w 183"/>
                  <a:gd name="T5" fmla="*/ 144 h 144"/>
                  <a:gd name="T6" fmla="*/ 90 w 18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144">
                    <a:moveTo>
                      <a:pt x="90" y="0"/>
                    </a:moveTo>
                    <a:lnTo>
                      <a:pt x="0" y="144"/>
                    </a:lnTo>
                    <a:lnTo>
                      <a:pt x="183" y="14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2" name="Freeform 37"/>
              <p:cNvSpPr>
                <a:spLocks/>
              </p:cNvSpPr>
              <p:nvPr/>
            </p:nvSpPr>
            <p:spPr bwMode="auto">
              <a:xfrm>
                <a:off x="3187" y="1229"/>
                <a:ext cx="204" cy="155"/>
              </a:xfrm>
              <a:custGeom>
                <a:avLst/>
                <a:gdLst>
                  <a:gd name="T0" fmla="*/ 11 w 204"/>
                  <a:gd name="T1" fmla="*/ 155 h 155"/>
                  <a:gd name="T2" fmla="*/ 0 w 204"/>
                  <a:gd name="T3" fmla="*/ 155 h 155"/>
                  <a:gd name="T4" fmla="*/ 11 w 204"/>
                  <a:gd name="T5" fmla="*/ 155 h 155"/>
                  <a:gd name="T6" fmla="*/ 194 w 204"/>
                  <a:gd name="T7" fmla="*/ 155 h 155"/>
                  <a:gd name="T8" fmla="*/ 204 w 204"/>
                  <a:gd name="T9" fmla="*/ 155 h 155"/>
                  <a:gd name="T10" fmla="*/ 194 w 204"/>
                  <a:gd name="T11" fmla="*/ 155 h 155"/>
                  <a:gd name="T12" fmla="*/ 101 w 204"/>
                  <a:gd name="T13" fmla="*/ 11 h 155"/>
                  <a:gd name="T14" fmla="*/ 101 w 204"/>
                  <a:gd name="T15" fmla="*/ 0 h 155"/>
                  <a:gd name="T16" fmla="*/ 101 w 204"/>
                  <a:gd name="T17" fmla="*/ 11 h 155"/>
                  <a:gd name="T18" fmla="*/ 11 w 204"/>
                  <a:gd name="T19" fmla="*/ 155 h 155"/>
                  <a:gd name="T20" fmla="*/ 101 w 204"/>
                  <a:gd name="T21" fmla="*/ 11 h 155"/>
                  <a:gd name="T22" fmla="*/ 183 w 204"/>
                  <a:gd name="T23" fmla="*/ 145 h 155"/>
                  <a:gd name="T24" fmla="*/ 11 w 204"/>
                  <a:gd name="T25" fmla="*/ 145 h 155"/>
                  <a:gd name="T26" fmla="*/ 101 w 204"/>
                  <a:gd name="T27" fmla="*/ 11 h 155"/>
                  <a:gd name="T28" fmla="*/ 11 w 204"/>
                  <a:gd name="T29" fmla="*/ 155 h 15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4" h="155">
                    <a:moveTo>
                      <a:pt x="11" y="155"/>
                    </a:moveTo>
                    <a:lnTo>
                      <a:pt x="0" y="155"/>
                    </a:lnTo>
                    <a:lnTo>
                      <a:pt x="11" y="155"/>
                    </a:lnTo>
                    <a:lnTo>
                      <a:pt x="194" y="155"/>
                    </a:lnTo>
                    <a:lnTo>
                      <a:pt x="204" y="155"/>
                    </a:lnTo>
                    <a:lnTo>
                      <a:pt x="194" y="155"/>
                    </a:lnTo>
                    <a:lnTo>
                      <a:pt x="101" y="11"/>
                    </a:lnTo>
                    <a:lnTo>
                      <a:pt x="101" y="0"/>
                    </a:lnTo>
                    <a:lnTo>
                      <a:pt x="101" y="11"/>
                    </a:lnTo>
                    <a:lnTo>
                      <a:pt x="11" y="155"/>
                    </a:lnTo>
                    <a:lnTo>
                      <a:pt x="101" y="11"/>
                    </a:lnTo>
                    <a:lnTo>
                      <a:pt x="183" y="145"/>
                    </a:lnTo>
                    <a:lnTo>
                      <a:pt x="11" y="145"/>
                    </a:lnTo>
                    <a:lnTo>
                      <a:pt x="101" y="11"/>
                    </a:lnTo>
                    <a:lnTo>
                      <a:pt x="11" y="155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57151" y="2438401"/>
            <a:ext cx="33528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undulator X-ray source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(electrons)</a:t>
            </a:r>
          </a:p>
        </p:txBody>
      </p:sp>
      <p:sp>
        <p:nvSpPr>
          <p:cNvPr id="180263" name="Text Box 39"/>
          <p:cNvSpPr txBox="1">
            <a:spLocks noChangeArrowheads="1"/>
          </p:cNvSpPr>
          <p:nvPr/>
        </p:nvSpPr>
        <p:spPr bwMode="auto">
          <a:xfrm>
            <a:off x="5086351" y="2079626"/>
            <a:ext cx="33528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evacuated flight tube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(X-ray reflections)</a:t>
            </a: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7867651" y="650876"/>
            <a:ext cx="10668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CCD </a:t>
            </a:r>
          </a:p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detector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4953000" y="765176"/>
            <a:ext cx="10668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muscle</a:t>
            </a:r>
          </a:p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bath</a:t>
            </a:r>
          </a:p>
        </p:txBody>
      </p:sp>
      <p:sp>
        <p:nvSpPr>
          <p:cNvPr id="180266" name="Text Box 42"/>
          <p:cNvSpPr txBox="1">
            <a:spLocks noChangeArrowheads="1"/>
          </p:cNvSpPr>
          <p:nvPr/>
        </p:nvSpPr>
        <p:spPr bwMode="auto">
          <a:xfrm>
            <a:off x="2520949" y="831850"/>
            <a:ext cx="106045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mirror</a:t>
            </a:r>
          </a:p>
        </p:txBody>
      </p:sp>
      <p:sp>
        <p:nvSpPr>
          <p:cNvPr id="180267" name="Line 43"/>
          <p:cNvSpPr>
            <a:spLocks noChangeShapeType="1"/>
          </p:cNvSpPr>
          <p:nvPr/>
        </p:nvSpPr>
        <p:spPr bwMode="auto">
          <a:xfrm>
            <a:off x="3429002" y="990600"/>
            <a:ext cx="231775" cy="0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3621088" y="831850"/>
            <a:ext cx="87471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X-rays</a:t>
            </a:r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4846637" y="2703514"/>
            <a:ext cx="1477963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inverted</a:t>
            </a:r>
          </a:p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00"/>
                </a:solidFill>
              </a:rPr>
              <a:t>microscope</a:t>
            </a:r>
          </a:p>
        </p:txBody>
      </p:sp>
      <p:grpSp>
        <p:nvGrpSpPr>
          <p:cNvPr id="27660" name="Group 46"/>
          <p:cNvGrpSpPr>
            <a:grpSpLocks/>
          </p:cNvGrpSpPr>
          <p:nvPr/>
        </p:nvGrpSpPr>
        <p:grpSpPr bwMode="auto">
          <a:xfrm>
            <a:off x="646113" y="4524376"/>
            <a:ext cx="2454275" cy="1292225"/>
            <a:chOff x="407" y="2850"/>
            <a:chExt cx="1546" cy="814"/>
          </a:xfrm>
        </p:grpSpPr>
        <p:grpSp>
          <p:nvGrpSpPr>
            <p:cNvPr id="27737" name="Group 47"/>
            <p:cNvGrpSpPr>
              <a:grpSpLocks/>
            </p:cNvGrpSpPr>
            <p:nvPr/>
          </p:nvGrpSpPr>
          <p:grpSpPr bwMode="auto">
            <a:xfrm>
              <a:off x="1157" y="3083"/>
              <a:ext cx="421" cy="348"/>
              <a:chOff x="2448" y="1728"/>
              <a:chExt cx="864" cy="864"/>
            </a:xfrm>
          </p:grpSpPr>
          <p:sp>
            <p:nvSpPr>
              <p:cNvPr id="180272" name="Oval 48"/>
              <p:cNvSpPr>
                <a:spLocks noChangeArrowheads="1"/>
              </p:cNvSpPr>
              <p:nvPr/>
            </p:nvSpPr>
            <p:spPr bwMode="auto">
              <a:xfrm>
                <a:off x="2760" y="2041"/>
                <a:ext cx="240" cy="2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73" name="Oval 49"/>
              <p:cNvSpPr>
                <a:spLocks noChangeArrowheads="1"/>
              </p:cNvSpPr>
              <p:nvPr/>
            </p:nvSpPr>
            <p:spPr bwMode="auto">
              <a:xfrm>
                <a:off x="2832" y="2495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74" name="Oval 50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75" name="Oval 51"/>
              <p:cNvSpPr>
                <a:spLocks noChangeArrowheads="1"/>
              </p:cNvSpPr>
              <p:nvPr/>
            </p:nvSpPr>
            <p:spPr bwMode="auto">
              <a:xfrm>
                <a:off x="3216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276" name="Oval 52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77" name="Oval 53"/>
              <p:cNvSpPr>
                <a:spLocks noChangeArrowheads="1"/>
              </p:cNvSpPr>
              <p:nvPr/>
            </p:nvSpPr>
            <p:spPr bwMode="auto">
              <a:xfrm>
                <a:off x="2448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78" name="Oval 54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738" name="Group 55"/>
            <p:cNvGrpSpPr>
              <a:grpSpLocks/>
            </p:cNvGrpSpPr>
            <p:nvPr/>
          </p:nvGrpSpPr>
          <p:grpSpPr bwMode="auto">
            <a:xfrm>
              <a:off x="1531" y="3083"/>
              <a:ext cx="422" cy="348"/>
              <a:chOff x="2448" y="1728"/>
              <a:chExt cx="864" cy="864"/>
            </a:xfrm>
          </p:grpSpPr>
          <p:sp>
            <p:nvSpPr>
              <p:cNvPr id="180280" name="Oval 56"/>
              <p:cNvSpPr>
                <a:spLocks noChangeArrowheads="1"/>
              </p:cNvSpPr>
              <p:nvPr/>
            </p:nvSpPr>
            <p:spPr bwMode="auto">
              <a:xfrm>
                <a:off x="2759" y="2041"/>
                <a:ext cx="242" cy="2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81" name="Oval 57"/>
              <p:cNvSpPr>
                <a:spLocks noChangeArrowheads="1"/>
              </p:cNvSpPr>
              <p:nvPr/>
            </p:nvSpPr>
            <p:spPr bwMode="auto">
              <a:xfrm>
                <a:off x="2833" y="2495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82" name="Oval 58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83" name="Oval 59"/>
              <p:cNvSpPr>
                <a:spLocks noChangeArrowheads="1"/>
              </p:cNvSpPr>
              <p:nvPr/>
            </p:nvSpPr>
            <p:spPr bwMode="auto">
              <a:xfrm>
                <a:off x="3216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284" name="Oval 60"/>
              <p:cNvSpPr>
                <a:spLocks noChangeArrowheads="1"/>
              </p:cNvSpPr>
              <p:nvPr/>
            </p:nvSpPr>
            <p:spPr bwMode="auto">
              <a:xfrm>
                <a:off x="2833" y="1728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85" name="Oval 61"/>
              <p:cNvSpPr>
                <a:spLocks noChangeArrowheads="1"/>
              </p:cNvSpPr>
              <p:nvPr/>
            </p:nvSpPr>
            <p:spPr bwMode="auto">
              <a:xfrm>
                <a:off x="2448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86" name="Oval 62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739" name="Group 63"/>
            <p:cNvGrpSpPr>
              <a:grpSpLocks/>
            </p:cNvGrpSpPr>
            <p:nvPr/>
          </p:nvGrpSpPr>
          <p:grpSpPr bwMode="auto">
            <a:xfrm>
              <a:off x="782" y="3083"/>
              <a:ext cx="421" cy="348"/>
              <a:chOff x="2448" y="1728"/>
              <a:chExt cx="864" cy="864"/>
            </a:xfrm>
          </p:grpSpPr>
          <p:sp>
            <p:nvSpPr>
              <p:cNvPr id="180288" name="Oval 64"/>
              <p:cNvSpPr>
                <a:spLocks noChangeArrowheads="1"/>
              </p:cNvSpPr>
              <p:nvPr/>
            </p:nvSpPr>
            <p:spPr bwMode="auto">
              <a:xfrm>
                <a:off x="2760" y="2041"/>
                <a:ext cx="240" cy="2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89" name="Oval 65"/>
              <p:cNvSpPr>
                <a:spLocks noChangeArrowheads="1"/>
              </p:cNvSpPr>
              <p:nvPr/>
            </p:nvSpPr>
            <p:spPr bwMode="auto">
              <a:xfrm>
                <a:off x="2832" y="2495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90" name="Oval 66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91" name="Oval 67"/>
              <p:cNvSpPr>
                <a:spLocks noChangeArrowheads="1"/>
              </p:cNvSpPr>
              <p:nvPr/>
            </p:nvSpPr>
            <p:spPr bwMode="auto">
              <a:xfrm>
                <a:off x="3216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292" name="Oval 68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93" name="Oval 69"/>
              <p:cNvSpPr>
                <a:spLocks noChangeArrowheads="1"/>
              </p:cNvSpPr>
              <p:nvPr/>
            </p:nvSpPr>
            <p:spPr bwMode="auto">
              <a:xfrm>
                <a:off x="2448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94" name="Oval 7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740" name="Group 71"/>
            <p:cNvGrpSpPr>
              <a:grpSpLocks/>
            </p:cNvGrpSpPr>
            <p:nvPr/>
          </p:nvGrpSpPr>
          <p:grpSpPr bwMode="auto">
            <a:xfrm>
              <a:off x="969" y="2850"/>
              <a:ext cx="422" cy="349"/>
              <a:chOff x="2448" y="1728"/>
              <a:chExt cx="864" cy="864"/>
            </a:xfrm>
          </p:grpSpPr>
          <p:sp>
            <p:nvSpPr>
              <p:cNvPr id="180296" name="Oval 72"/>
              <p:cNvSpPr>
                <a:spLocks noChangeArrowheads="1"/>
              </p:cNvSpPr>
              <p:nvPr/>
            </p:nvSpPr>
            <p:spPr bwMode="auto">
              <a:xfrm>
                <a:off x="2759" y="2040"/>
                <a:ext cx="242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97" name="Oval 73"/>
              <p:cNvSpPr>
                <a:spLocks noChangeArrowheads="1"/>
              </p:cNvSpPr>
              <p:nvPr/>
            </p:nvSpPr>
            <p:spPr bwMode="auto">
              <a:xfrm>
                <a:off x="2833" y="2495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98" name="Oval 74"/>
              <p:cNvSpPr>
                <a:spLocks noChangeArrowheads="1"/>
              </p:cNvSpPr>
              <p:nvPr/>
            </p:nvSpPr>
            <p:spPr bwMode="auto">
              <a:xfrm>
                <a:off x="3216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299" name="Oval 75"/>
              <p:cNvSpPr>
                <a:spLocks noChangeArrowheads="1"/>
              </p:cNvSpPr>
              <p:nvPr/>
            </p:nvSpPr>
            <p:spPr bwMode="auto">
              <a:xfrm>
                <a:off x="3216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300" name="Oval 76"/>
              <p:cNvSpPr>
                <a:spLocks noChangeArrowheads="1"/>
              </p:cNvSpPr>
              <p:nvPr/>
            </p:nvSpPr>
            <p:spPr bwMode="auto">
              <a:xfrm>
                <a:off x="2833" y="1728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01" name="Oval 77"/>
              <p:cNvSpPr>
                <a:spLocks noChangeArrowheads="1"/>
              </p:cNvSpPr>
              <p:nvPr/>
            </p:nvSpPr>
            <p:spPr bwMode="auto">
              <a:xfrm>
                <a:off x="2448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02" name="Oval 78"/>
              <p:cNvSpPr>
                <a:spLocks noChangeArrowheads="1"/>
              </p:cNvSpPr>
              <p:nvPr/>
            </p:nvSpPr>
            <p:spPr bwMode="auto">
              <a:xfrm>
                <a:off x="2448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741" name="Group 79"/>
            <p:cNvGrpSpPr>
              <a:grpSpLocks/>
            </p:cNvGrpSpPr>
            <p:nvPr/>
          </p:nvGrpSpPr>
          <p:grpSpPr bwMode="auto">
            <a:xfrm>
              <a:off x="969" y="3315"/>
              <a:ext cx="422" cy="349"/>
              <a:chOff x="2448" y="1728"/>
              <a:chExt cx="864" cy="864"/>
            </a:xfrm>
          </p:grpSpPr>
          <p:sp>
            <p:nvSpPr>
              <p:cNvPr id="180304" name="Oval 80"/>
              <p:cNvSpPr>
                <a:spLocks noChangeArrowheads="1"/>
              </p:cNvSpPr>
              <p:nvPr/>
            </p:nvSpPr>
            <p:spPr bwMode="auto">
              <a:xfrm>
                <a:off x="2759" y="2040"/>
                <a:ext cx="242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05" name="Oval 81"/>
              <p:cNvSpPr>
                <a:spLocks noChangeArrowheads="1"/>
              </p:cNvSpPr>
              <p:nvPr/>
            </p:nvSpPr>
            <p:spPr bwMode="auto">
              <a:xfrm>
                <a:off x="2833" y="2495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06" name="Oval 82"/>
              <p:cNvSpPr>
                <a:spLocks noChangeArrowheads="1"/>
              </p:cNvSpPr>
              <p:nvPr/>
            </p:nvSpPr>
            <p:spPr bwMode="auto">
              <a:xfrm>
                <a:off x="3216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07" name="Oval 83"/>
              <p:cNvSpPr>
                <a:spLocks noChangeArrowheads="1"/>
              </p:cNvSpPr>
              <p:nvPr/>
            </p:nvSpPr>
            <p:spPr bwMode="auto">
              <a:xfrm>
                <a:off x="3216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308" name="Oval 84"/>
              <p:cNvSpPr>
                <a:spLocks noChangeArrowheads="1"/>
              </p:cNvSpPr>
              <p:nvPr/>
            </p:nvSpPr>
            <p:spPr bwMode="auto">
              <a:xfrm>
                <a:off x="2833" y="1728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09" name="Oval 85"/>
              <p:cNvSpPr>
                <a:spLocks noChangeArrowheads="1"/>
              </p:cNvSpPr>
              <p:nvPr/>
            </p:nvSpPr>
            <p:spPr bwMode="auto">
              <a:xfrm>
                <a:off x="2448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10" name="Oval 86"/>
              <p:cNvSpPr>
                <a:spLocks noChangeArrowheads="1"/>
              </p:cNvSpPr>
              <p:nvPr/>
            </p:nvSpPr>
            <p:spPr bwMode="auto">
              <a:xfrm>
                <a:off x="2448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742" name="Group 87"/>
            <p:cNvGrpSpPr>
              <a:grpSpLocks/>
            </p:cNvGrpSpPr>
            <p:nvPr/>
          </p:nvGrpSpPr>
          <p:grpSpPr bwMode="auto">
            <a:xfrm>
              <a:off x="1344" y="2850"/>
              <a:ext cx="422" cy="349"/>
              <a:chOff x="2448" y="1728"/>
              <a:chExt cx="864" cy="864"/>
            </a:xfrm>
          </p:grpSpPr>
          <p:sp>
            <p:nvSpPr>
              <p:cNvPr id="180312" name="Oval 88"/>
              <p:cNvSpPr>
                <a:spLocks noChangeArrowheads="1"/>
              </p:cNvSpPr>
              <p:nvPr/>
            </p:nvSpPr>
            <p:spPr bwMode="auto">
              <a:xfrm>
                <a:off x="2759" y="2040"/>
                <a:ext cx="242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13" name="Oval 89"/>
              <p:cNvSpPr>
                <a:spLocks noChangeArrowheads="1"/>
              </p:cNvSpPr>
              <p:nvPr/>
            </p:nvSpPr>
            <p:spPr bwMode="auto">
              <a:xfrm>
                <a:off x="2833" y="2495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14" name="Oval 90"/>
              <p:cNvSpPr>
                <a:spLocks noChangeArrowheads="1"/>
              </p:cNvSpPr>
              <p:nvPr/>
            </p:nvSpPr>
            <p:spPr bwMode="auto">
              <a:xfrm>
                <a:off x="3216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15" name="Oval 91"/>
              <p:cNvSpPr>
                <a:spLocks noChangeArrowheads="1"/>
              </p:cNvSpPr>
              <p:nvPr/>
            </p:nvSpPr>
            <p:spPr bwMode="auto">
              <a:xfrm>
                <a:off x="3216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316" name="Oval 92"/>
              <p:cNvSpPr>
                <a:spLocks noChangeArrowheads="1"/>
              </p:cNvSpPr>
              <p:nvPr/>
            </p:nvSpPr>
            <p:spPr bwMode="auto">
              <a:xfrm>
                <a:off x="2833" y="1728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17" name="Oval 93"/>
              <p:cNvSpPr>
                <a:spLocks noChangeArrowheads="1"/>
              </p:cNvSpPr>
              <p:nvPr/>
            </p:nvSpPr>
            <p:spPr bwMode="auto">
              <a:xfrm>
                <a:off x="2448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18" name="Oval 94"/>
              <p:cNvSpPr>
                <a:spLocks noChangeArrowheads="1"/>
              </p:cNvSpPr>
              <p:nvPr/>
            </p:nvSpPr>
            <p:spPr bwMode="auto">
              <a:xfrm>
                <a:off x="2448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743" name="Group 95"/>
            <p:cNvGrpSpPr>
              <a:grpSpLocks/>
            </p:cNvGrpSpPr>
            <p:nvPr/>
          </p:nvGrpSpPr>
          <p:grpSpPr bwMode="auto">
            <a:xfrm>
              <a:off x="1344" y="3315"/>
              <a:ext cx="422" cy="349"/>
              <a:chOff x="1344" y="3315"/>
              <a:chExt cx="422" cy="349"/>
            </a:xfrm>
          </p:grpSpPr>
          <p:sp>
            <p:nvSpPr>
              <p:cNvPr id="180320" name="Oval 96"/>
              <p:cNvSpPr>
                <a:spLocks noChangeArrowheads="1"/>
              </p:cNvSpPr>
              <p:nvPr/>
            </p:nvSpPr>
            <p:spPr bwMode="auto">
              <a:xfrm>
                <a:off x="1496" y="3441"/>
                <a:ext cx="118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21" name="Oval 97"/>
              <p:cNvSpPr>
                <a:spLocks noChangeArrowheads="1"/>
              </p:cNvSpPr>
              <p:nvPr/>
            </p:nvSpPr>
            <p:spPr bwMode="auto">
              <a:xfrm>
                <a:off x="1532" y="3625"/>
                <a:ext cx="46" cy="3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22" name="Oval 98"/>
              <p:cNvSpPr>
                <a:spLocks noChangeArrowheads="1"/>
              </p:cNvSpPr>
              <p:nvPr/>
            </p:nvSpPr>
            <p:spPr bwMode="auto">
              <a:xfrm>
                <a:off x="1719" y="3548"/>
                <a:ext cx="47" cy="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23" name="Oval 99"/>
              <p:cNvSpPr>
                <a:spLocks noChangeArrowheads="1"/>
              </p:cNvSpPr>
              <p:nvPr/>
            </p:nvSpPr>
            <p:spPr bwMode="auto">
              <a:xfrm>
                <a:off x="1719" y="3393"/>
                <a:ext cx="47" cy="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324" name="Oval 100"/>
              <p:cNvSpPr>
                <a:spLocks noChangeArrowheads="1"/>
              </p:cNvSpPr>
              <p:nvPr/>
            </p:nvSpPr>
            <p:spPr bwMode="auto">
              <a:xfrm>
                <a:off x="1532" y="3315"/>
                <a:ext cx="46" cy="3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25" name="Oval 101"/>
              <p:cNvSpPr>
                <a:spLocks noChangeArrowheads="1"/>
              </p:cNvSpPr>
              <p:nvPr/>
            </p:nvSpPr>
            <p:spPr bwMode="auto">
              <a:xfrm>
                <a:off x="1344" y="3393"/>
                <a:ext cx="47" cy="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26" name="Oval 102"/>
              <p:cNvSpPr>
                <a:spLocks noChangeArrowheads="1"/>
              </p:cNvSpPr>
              <p:nvPr/>
            </p:nvSpPr>
            <p:spPr bwMode="auto">
              <a:xfrm>
                <a:off x="1344" y="3548"/>
                <a:ext cx="47" cy="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80327" name="Oval 103"/>
            <p:cNvSpPr>
              <a:spLocks noChangeArrowheads="1"/>
            </p:cNvSpPr>
            <p:nvPr/>
          </p:nvSpPr>
          <p:spPr bwMode="auto">
            <a:xfrm>
              <a:off x="747" y="3441"/>
              <a:ext cx="117" cy="9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34" tIns="966" rIns="1934" bIns="966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28" name="Oval 104"/>
            <p:cNvSpPr>
              <a:spLocks noChangeArrowheads="1"/>
            </p:cNvSpPr>
            <p:nvPr/>
          </p:nvSpPr>
          <p:spPr bwMode="auto">
            <a:xfrm>
              <a:off x="782" y="3625"/>
              <a:ext cx="47" cy="3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34" tIns="966" rIns="1934" bIns="966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29" name="Oval 105"/>
            <p:cNvSpPr>
              <a:spLocks noChangeArrowheads="1"/>
            </p:cNvSpPr>
            <p:nvPr/>
          </p:nvSpPr>
          <p:spPr bwMode="auto">
            <a:xfrm>
              <a:off x="969" y="3548"/>
              <a:ext cx="4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34" tIns="966" rIns="1934" bIns="966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30" name="Oval 106"/>
            <p:cNvSpPr>
              <a:spLocks noChangeArrowheads="1"/>
            </p:cNvSpPr>
            <p:nvPr/>
          </p:nvSpPr>
          <p:spPr bwMode="auto">
            <a:xfrm>
              <a:off x="969" y="3393"/>
              <a:ext cx="4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34" tIns="966" rIns="1934" bIns="966" anchor="ctr"/>
            <a:lstStyle/>
            <a:p>
              <a:pPr algn="ctr" defTabSz="622300">
                <a:defRPr/>
              </a:pPr>
              <a:endParaRPr lang="en-US" sz="1600">
                <a:latin typeface="Times New Roman" charset="0"/>
              </a:endParaRPr>
            </a:p>
          </p:txBody>
        </p:sp>
        <p:sp>
          <p:nvSpPr>
            <p:cNvPr id="180331" name="Oval 107"/>
            <p:cNvSpPr>
              <a:spLocks noChangeArrowheads="1"/>
            </p:cNvSpPr>
            <p:nvPr/>
          </p:nvSpPr>
          <p:spPr bwMode="auto">
            <a:xfrm>
              <a:off x="782" y="3315"/>
              <a:ext cx="47" cy="3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34" tIns="966" rIns="1934" bIns="966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7749" name="Group 108"/>
            <p:cNvGrpSpPr>
              <a:grpSpLocks/>
            </p:cNvGrpSpPr>
            <p:nvPr/>
          </p:nvGrpSpPr>
          <p:grpSpPr bwMode="auto">
            <a:xfrm>
              <a:off x="594" y="2850"/>
              <a:ext cx="422" cy="349"/>
              <a:chOff x="2448" y="1728"/>
              <a:chExt cx="864" cy="864"/>
            </a:xfrm>
          </p:grpSpPr>
          <p:sp>
            <p:nvSpPr>
              <p:cNvPr id="180333" name="Oval 109"/>
              <p:cNvSpPr>
                <a:spLocks noChangeArrowheads="1"/>
              </p:cNvSpPr>
              <p:nvPr/>
            </p:nvSpPr>
            <p:spPr bwMode="auto">
              <a:xfrm>
                <a:off x="2759" y="2040"/>
                <a:ext cx="242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34" name="Oval 110"/>
              <p:cNvSpPr>
                <a:spLocks noChangeArrowheads="1"/>
              </p:cNvSpPr>
              <p:nvPr/>
            </p:nvSpPr>
            <p:spPr bwMode="auto">
              <a:xfrm>
                <a:off x="2833" y="2495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35" name="Oval 111"/>
              <p:cNvSpPr>
                <a:spLocks noChangeArrowheads="1"/>
              </p:cNvSpPr>
              <p:nvPr/>
            </p:nvSpPr>
            <p:spPr bwMode="auto">
              <a:xfrm>
                <a:off x="3216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36" name="Oval 112"/>
              <p:cNvSpPr>
                <a:spLocks noChangeArrowheads="1"/>
              </p:cNvSpPr>
              <p:nvPr/>
            </p:nvSpPr>
            <p:spPr bwMode="auto">
              <a:xfrm>
                <a:off x="3216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337" name="Oval 113"/>
              <p:cNvSpPr>
                <a:spLocks noChangeArrowheads="1"/>
              </p:cNvSpPr>
              <p:nvPr/>
            </p:nvSpPr>
            <p:spPr bwMode="auto">
              <a:xfrm>
                <a:off x="2833" y="1728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38" name="Oval 114"/>
              <p:cNvSpPr>
                <a:spLocks noChangeArrowheads="1"/>
              </p:cNvSpPr>
              <p:nvPr/>
            </p:nvSpPr>
            <p:spPr bwMode="auto">
              <a:xfrm>
                <a:off x="2448" y="1921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39" name="Oval 115"/>
              <p:cNvSpPr>
                <a:spLocks noChangeArrowheads="1"/>
              </p:cNvSpPr>
              <p:nvPr/>
            </p:nvSpPr>
            <p:spPr bwMode="auto">
              <a:xfrm>
                <a:off x="2448" y="2305"/>
                <a:ext cx="96" cy="9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7750" name="Group 116"/>
            <p:cNvGrpSpPr>
              <a:grpSpLocks/>
            </p:cNvGrpSpPr>
            <p:nvPr/>
          </p:nvGrpSpPr>
          <p:grpSpPr bwMode="auto">
            <a:xfrm>
              <a:off x="407" y="3083"/>
              <a:ext cx="422" cy="348"/>
              <a:chOff x="2448" y="1728"/>
              <a:chExt cx="864" cy="864"/>
            </a:xfrm>
          </p:grpSpPr>
          <p:sp>
            <p:nvSpPr>
              <p:cNvPr id="180341" name="Oval 117"/>
              <p:cNvSpPr>
                <a:spLocks noChangeArrowheads="1"/>
              </p:cNvSpPr>
              <p:nvPr/>
            </p:nvSpPr>
            <p:spPr bwMode="auto">
              <a:xfrm>
                <a:off x="2759" y="2041"/>
                <a:ext cx="242" cy="2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42" name="Oval 118"/>
              <p:cNvSpPr>
                <a:spLocks noChangeArrowheads="1"/>
              </p:cNvSpPr>
              <p:nvPr/>
            </p:nvSpPr>
            <p:spPr bwMode="auto">
              <a:xfrm>
                <a:off x="2833" y="2495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43" name="Oval 119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44" name="Oval 120"/>
              <p:cNvSpPr>
                <a:spLocks noChangeArrowheads="1"/>
              </p:cNvSpPr>
              <p:nvPr/>
            </p:nvSpPr>
            <p:spPr bwMode="auto">
              <a:xfrm>
                <a:off x="3216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 algn="ctr" defTabSz="622300">
                  <a:defRPr/>
                </a:pPr>
                <a:endParaRPr lang="en-US" sz="1600">
                  <a:latin typeface="Times New Roman" charset="0"/>
                </a:endParaRPr>
              </a:p>
            </p:txBody>
          </p:sp>
          <p:sp>
            <p:nvSpPr>
              <p:cNvPr id="180345" name="Oval 121"/>
              <p:cNvSpPr>
                <a:spLocks noChangeArrowheads="1"/>
              </p:cNvSpPr>
              <p:nvPr/>
            </p:nvSpPr>
            <p:spPr bwMode="auto">
              <a:xfrm>
                <a:off x="2833" y="1728"/>
                <a:ext cx="94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46" name="Oval 122"/>
              <p:cNvSpPr>
                <a:spLocks noChangeArrowheads="1"/>
              </p:cNvSpPr>
              <p:nvPr/>
            </p:nvSpPr>
            <p:spPr bwMode="auto">
              <a:xfrm>
                <a:off x="2448" y="1919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347" name="Oval 123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96" cy="9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34" tIns="966" rIns="1934" bIns="966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80348" name="Line 124"/>
          <p:cNvSpPr>
            <a:spLocks noChangeShapeType="1"/>
          </p:cNvSpPr>
          <p:nvPr/>
        </p:nvSpPr>
        <p:spPr bwMode="auto">
          <a:xfrm>
            <a:off x="554039" y="5172075"/>
            <a:ext cx="3394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49" name="Line 125"/>
          <p:cNvSpPr>
            <a:spLocks noChangeShapeType="1"/>
          </p:cNvSpPr>
          <p:nvPr/>
        </p:nvSpPr>
        <p:spPr bwMode="auto">
          <a:xfrm>
            <a:off x="554039" y="4806950"/>
            <a:ext cx="3394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50" name="Line 126"/>
          <p:cNvSpPr>
            <a:spLocks noChangeShapeType="1"/>
          </p:cNvSpPr>
          <p:nvPr/>
        </p:nvSpPr>
        <p:spPr bwMode="auto">
          <a:xfrm>
            <a:off x="554039" y="5535613"/>
            <a:ext cx="3394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51" name="Line 127"/>
          <p:cNvSpPr>
            <a:spLocks noChangeShapeType="1"/>
          </p:cNvSpPr>
          <p:nvPr/>
        </p:nvSpPr>
        <p:spPr bwMode="auto">
          <a:xfrm rot="21539694" flipV="1">
            <a:off x="1114426" y="4514850"/>
            <a:ext cx="3206751" cy="133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52" name="Line 128"/>
          <p:cNvSpPr>
            <a:spLocks noChangeShapeType="1"/>
          </p:cNvSpPr>
          <p:nvPr/>
        </p:nvSpPr>
        <p:spPr bwMode="auto">
          <a:xfrm rot="21539694" flipV="1">
            <a:off x="176213" y="4202113"/>
            <a:ext cx="3205163" cy="133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53" name="Line 129"/>
          <p:cNvSpPr>
            <a:spLocks noChangeShapeType="1"/>
          </p:cNvSpPr>
          <p:nvPr/>
        </p:nvSpPr>
        <p:spPr bwMode="auto">
          <a:xfrm rot="21539694" flipV="1">
            <a:off x="788989" y="4403725"/>
            <a:ext cx="3206751" cy="133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54" name="Line 130"/>
          <p:cNvSpPr>
            <a:spLocks noChangeShapeType="1"/>
          </p:cNvSpPr>
          <p:nvPr/>
        </p:nvSpPr>
        <p:spPr bwMode="auto">
          <a:xfrm rot="21539694" flipV="1">
            <a:off x="457200" y="4322763"/>
            <a:ext cx="3208339" cy="133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55" name="Text Box 131"/>
          <p:cNvSpPr txBox="1">
            <a:spLocks noChangeArrowheads="1"/>
          </p:cNvSpPr>
          <p:nvPr/>
        </p:nvSpPr>
        <p:spPr bwMode="auto">
          <a:xfrm>
            <a:off x="4010026" y="4957764"/>
            <a:ext cx="466725" cy="35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2179" tIns="31090" rIns="62179" bIns="31090"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11150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22300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931863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244600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7018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1590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6162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0734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900" b="1" smtClean="0">
                <a:solidFill>
                  <a:srgbClr val="000000"/>
                </a:solidFill>
                <a:latin typeface="Times New Roman" charset="0"/>
              </a:rPr>
              <a:t>1,0</a:t>
            </a:r>
            <a:endParaRPr lang="en-US" sz="1600" b="1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0356" name="Text Box 132"/>
          <p:cNvSpPr txBox="1">
            <a:spLocks noChangeArrowheads="1"/>
          </p:cNvSpPr>
          <p:nvPr/>
        </p:nvSpPr>
        <p:spPr bwMode="auto">
          <a:xfrm>
            <a:off x="3803649" y="3848101"/>
            <a:ext cx="465139" cy="35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2179" tIns="31090" rIns="62179" bIns="31090"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11150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22300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931863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244600" defTabSz="622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7018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1590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6162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0734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900" b="1" smtClean="0">
                <a:solidFill>
                  <a:srgbClr val="000000"/>
                </a:solidFill>
                <a:latin typeface="Times New Roman" charset="0"/>
              </a:rPr>
              <a:t>1,1</a:t>
            </a:r>
            <a:endParaRPr lang="en-US" sz="1600" b="1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0357" name="Oval 133"/>
          <p:cNvSpPr>
            <a:spLocks noChangeArrowheads="1"/>
          </p:cNvSpPr>
          <p:nvPr/>
        </p:nvSpPr>
        <p:spPr bwMode="auto">
          <a:xfrm>
            <a:off x="685800" y="3857625"/>
            <a:ext cx="187325" cy="1539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34" tIns="966" rIns="1934" bIns="966" anchor="ctr"/>
          <a:lstStyle/>
          <a:p>
            <a:pPr>
              <a:defRPr/>
            </a:pPr>
            <a:endParaRPr lang="en-US"/>
          </a:p>
        </p:txBody>
      </p:sp>
      <p:sp>
        <p:nvSpPr>
          <p:cNvPr id="180358" name="Oval 134"/>
          <p:cNvSpPr>
            <a:spLocks noChangeArrowheads="1"/>
          </p:cNvSpPr>
          <p:nvPr/>
        </p:nvSpPr>
        <p:spPr bwMode="auto">
          <a:xfrm>
            <a:off x="742952" y="3657601"/>
            <a:ext cx="73025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34" tIns="966" rIns="1934" bIns="966" anchor="ctr"/>
          <a:lstStyle/>
          <a:p>
            <a:pPr>
              <a:defRPr/>
            </a:pPr>
            <a:endParaRPr lang="en-US"/>
          </a:p>
        </p:txBody>
      </p:sp>
      <p:sp>
        <p:nvSpPr>
          <p:cNvPr id="180359" name="Text Box 135"/>
          <p:cNvSpPr txBox="1">
            <a:spLocks noChangeArrowheads="1"/>
          </p:cNvSpPr>
          <p:nvPr/>
        </p:nvSpPr>
        <p:spPr bwMode="auto">
          <a:xfrm>
            <a:off x="908050" y="3473450"/>
            <a:ext cx="1149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000000"/>
                </a:solidFill>
              </a:rPr>
              <a:t>actin</a:t>
            </a:r>
          </a:p>
        </p:txBody>
      </p:sp>
      <p:sp>
        <p:nvSpPr>
          <p:cNvPr id="180360" name="Text Box 136"/>
          <p:cNvSpPr txBox="1">
            <a:spLocks noChangeArrowheads="1"/>
          </p:cNvSpPr>
          <p:nvPr/>
        </p:nvSpPr>
        <p:spPr bwMode="auto">
          <a:xfrm>
            <a:off x="900114" y="3743326"/>
            <a:ext cx="1149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000000"/>
                </a:solidFill>
              </a:rPr>
              <a:t>myosin</a:t>
            </a:r>
          </a:p>
        </p:txBody>
      </p:sp>
      <p:sp>
        <p:nvSpPr>
          <p:cNvPr id="180361" name="Line 137"/>
          <p:cNvSpPr>
            <a:spLocks noChangeShapeType="1"/>
          </p:cNvSpPr>
          <p:nvPr/>
        </p:nvSpPr>
        <p:spPr bwMode="auto">
          <a:xfrm rot="437819">
            <a:off x="6408739" y="3378200"/>
            <a:ext cx="915987" cy="722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62" name="Line 138"/>
          <p:cNvSpPr>
            <a:spLocks noChangeShapeType="1"/>
          </p:cNvSpPr>
          <p:nvPr/>
        </p:nvSpPr>
        <p:spPr bwMode="auto">
          <a:xfrm rot="437819">
            <a:off x="6657975" y="3149601"/>
            <a:ext cx="655639" cy="515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63" name="Line 139"/>
          <p:cNvSpPr>
            <a:spLocks noChangeShapeType="1"/>
          </p:cNvSpPr>
          <p:nvPr/>
        </p:nvSpPr>
        <p:spPr bwMode="auto">
          <a:xfrm flipV="1">
            <a:off x="7315200" y="3095625"/>
            <a:ext cx="533400" cy="6175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64" name="Line 140"/>
          <p:cNvSpPr>
            <a:spLocks noChangeShapeType="1"/>
          </p:cNvSpPr>
          <p:nvPr/>
        </p:nvSpPr>
        <p:spPr bwMode="auto">
          <a:xfrm flipV="1">
            <a:off x="7313613" y="3311526"/>
            <a:ext cx="755651" cy="873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7678" name="Group 141"/>
          <p:cNvGrpSpPr>
            <a:grpSpLocks/>
          </p:cNvGrpSpPr>
          <p:nvPr/>
        </p:nvGrpSpPr>
        <p:grpSpPr bwMode="auto">
          <a:xfrm>
            <a:off x="5864225" y="3660776"/>
            <a:ext cx="2925763" cy="130175"/>
            <a:chOff x="1380" y="2173"/>
            <a:chExt cx="1824" cy="74"/>
          </a:xfrm>
        </p:grpSpPr>
        <p:sp>
          <p:nvSpPr>
            <p:cNvPr id="180366" name="Line 142"/>
            <p:cNvSpPr>
              <a:spLocks noChangeShapeType="1"/>
            </p:cNvSpPr>
            <p:nvPr/>
          </p:nvSpPr>
          <p:spPr bwMode="auto">
            <a:xfrm>
              <a:off x="1380" y="2208"/>
              <a:ext cx="182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67" name="Oval 143"/>
            <p:cNvSpPr>
              <a:spLocks noChangeArrowheads="1"/>
            </p:cNvSpPr>
            <p:nvPr/>
          </p:nvSpPr>
          <p:spPr bwMode="auto">
            <a:xfrm>
              <a:off x="1412" y="2173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68" name="Oval 144"/>
            <p:cNvSpPr>
              <a:spLocks noChangeArrowheads="1"/>
            </p:cNvSpPr>
            <p:nvPr/>
          </p:nvSpPr>
          <p:spPr bwMode="auto">
            <a:xfrm>
              <a:off x="2238" y="2180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69" name="Oval 145"/>
            <p:cNvSpPr>
              <a:spLocks noChangeArrowheads="1"/>
            </p:cNvSpPr>
            <p:nvPr/>
          </p:nvSpPr>
          <p:spPr bwMode="auto">
            <a:xfrm>
              <a:off x="1826" y="2175"/>
              <a:ext cx="70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70" name="Oval 146"/>
            <p:cNvSpPr>
              <a:spLocks noChangeArrowheads="1"/>
            </p:cNvSpPr>
            <p:nvPr/>
          </p:nvSpPr>
          <p:spPr bwMode="auto">
            <a:xfrm>
              <a:off x="2653" y="2175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71" name="Oval 147"/>
            <p:cNvSpPr>
              <a:spLocks noChangeArrowheads="1"/>
            </p:cNvSpPr>
            <p:nvPr/>
          </p:nvSpPr>
          <p:spPr bwMode="auto">
            <a:xfrm>
              <a:off x="3063" y="2173"/>
              <a:ext cx="70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7679" name="Group 148"/>
          <p:cNvGrpSpPr>
            <a:grpSpLocks/>
          </p:cNvGrpSpPr>
          <p:nvPr/>
        </p:nvGrpSpPr>
        <p:grpSpPr bwMode="auto">
          <a:xfrm>
            <a:off x="5857875" y="4129089"/>
            <a:ext cx="2927351" cy="130175"/>
            <a:chOff x="1380" y="2173"/>
            <a:chExt cx="1824" cy="74"/>
          </a:xfrm>
        </p:grpSpPr>
        <p:sp>
          <p:nvSpPr>
            <p:cNvPr id="180373" name="Line 149"/>
            <p:cNvSpPr>
              <a:spLocks noChangeShapeType="1"/>
            </p:cNvSpPr>
            <p:nvPr/>
          </p:nvSpPr>
          <p:spPr bwMode="auto">
            <a:xfrm>
              <a:off x="1380" y="2208"/>
              <a:ext cx="182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74" name="Oval 150"/>
            <p:cNvSpPr>
              <a:spLocks noChangeArrowheads="1"/>
            </p:cNvSpPr>
            <p:nvPr/>
          </p:nvSpPr>
          <p:spPr bwMode="auto">
            <a:xfrm>
              <a:off x="1412" y="2173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75" name="Oval 151"/>
            <p:cNvSpPr>
              <a:spLocks noChangeArrowheads="1"/>
            </p:cNvSpPr>
            <p:nvPr/>
          </p:nvSpPr>
          <p:spPr bwMode="auto">
            <a:xfrm>
              <a:off x="2238" y="2180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76" name="Oval 152"/>
            <p:cNvSpPr>
              <a:spLocks noChangeArrowheads="1"/>
            </p:cNvSpPr>
            <p:nvPr/>
          </p:nvSpPr>
          <p:spPr bwMode="auto">
            <a:xfrm>
              <a:off x="1826" y="2175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77" name="Oval 153"/>
            <p:cNvSpPr>
              <a:spLocks noChangeArrowheads="1"/>
            </p:cNvSpPr>
            <p:nvPr/>
          </p:nvSpPr>
          <p:spPr bwMode="auto">
            <a:xfrm>
              <a:off x="2653" y="2175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78" name="Oval 154"/>
            <p:cNvSpPr>
              <a:spLocks noChangeArrowheads="1"/>
            </p:cNvSpPr>
            <p:nvPr/>
          </p:nvSpPr>
          <p:spPr bwMode="auto">
            <a:xfrm>
              <a:off x="3063" y="2173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0379" name="Line 155"/>
          <p:cNvSpPr>
            <a:spLocks noChangeShapeType="1"/>
          </p:cNvSpPr>
          <p:nvPr/>
        </p:nvSpPr>
        <p:spPr bwMode="auto">
          <a:xfrm flipV="1">
            <a:off x="7294563" y="3703638"/>
            <a:ext cx="0" cy="48736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80" name="Line 156"/>
          <p:cNvSpPr>
            <a:spLocks noChangeShapeType="1"/>
          </p:cNvSpPr>
          <p:nvPr/>
        </p:nvSpPr>
        <p:spPr bwMode="auto">
          <a:xfrm flipV="1">
            <a:off x="7092951" y="3673476"/>
            <a:ext cx="254000" cy="2873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81" name="Line 157"/>
          <p:cNvSpPr>
            <a:spLocks noChangeShapeType="1"/>
          </p:cNvSpPr>
          <p:nvPr/>
        </p:nvSpPr>
        <p:spPr bwMode="auto">
          <a:xfrm flipH="1" flipV="1">
            <a:off x="7242177" y="3678238"/>
            <a:ext cx="257175" cy="2730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82" name="Freeform 158"/>
          <p:cNvSpPr>
            <a:spLocks/>
          </p:cNvSpPr>
          <p:nvPr/>
        </p:nvSpPr>
        <p:spPr bwMode="auto">
          <a:xfrm>
            <a:off x="7183438" y="3852864"/>
            <a:ext cx="107951" cy="53975"/>
          </a:xfrm>
          <a:custGeom>
            <a:avLst/>
            <a:gdLst>
              <a:gd name="T0" fmla="*/ 0 w 134"/>
              <a:gd name="T1" fmla="*/ 0 h 63"/>
              <a:gd name="T2" fmla="*/ 59 w 134"/>
              <a:gd name="T3" fmla="*/ 54 h 63"/>
              <a:gd name="T4" fmla="*/ 134 w 134"/>
              <a:gd name="T5" fmla="*/ 5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" h="63">
                <a:moveTo>
                  <a:pt x="0" y="0"/>
                </a:moveTo>
                <a:cubicBezTo>
                  <a:pt x="18" y="22"/>
                  <a:pt x="36" y="44"/>
                  <a:pt x="59" y="54"/>
                </a:cubicBezTo>
                <a:cubicBezTo>
                  <a:pt x="81" y="63"/>
                  <a:pt x="118" y="58"/>
                  <a:pt x="134" y="59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83" name="Text Box 159"/>
          <p:cNvSpPr txBox="1">
            <a:spLocks noChangeArrowheads="1"/>
          </p:cNvSpPr>
          <p:nvPr/>
        </p:nvSpPr>
        <p:spPr bwMode="auto">
          <a:xfrm>
            <a:off x="7146926" y="3894139"/>
            <a:ext cx="190500" cy="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00" smtClean="0">
                <a:solidFill>
                  <a:srgbClr val="0000CC"/>
                </a:solidFill>
                <a:latin typeface="Times New Roman" charset="0"/>
                <a:sym typeface="Symbol" charset="0"/>
              </a:rPr>
              <a:t></a:t>
            </a:r>
            <a:endParaRPr lang="en-US" sz="1400" smtClean="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180384" name="Line 160"/>
          <p:cNvSpPr>
            <a:spLocks noChangeShapeType="1"/>
          </p:cNvSpPr>
          <p:nvPr/>
        </p:nvSpPr>
        <p:spPr bwMode="auto">
          <a:xfrm flipH="1" flipV="1">
            <a:off x="7400925" y="3963989"/>
            <a:ext cx="55563" cy="58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85" name="Line 161"/>
          <p:cNvSpPr>
            <a:spLocks noChangeShapeType="1"/>
          </p:cNvSpPr>
          <p:nvPr/>
        </p:nvSpPr>
        <p:spPr bwMode="auto">
          <a:xfrm flipH="1">
            <a:off x="7402514" y="3906839"/>
            <a:ext cx="53975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86" name="Line 162"/>
          <p:cNvSpPr>
            <a:spLocks noChangeShapeType="1"/>
          </p:cNvSpPr>
          <p:nvPr/>
        </p:nvSpPr>
        <p:spPr bwMode="auto">
          <a:xfrm rot="437819">
            <a:off x="7226300" y="4198939"/>
            <a:ext cx="746125" cy="592137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7688" name="Group 163"/>
          <p:cNvGrpSpPr>
            <a:grpSpLocks/>
          </p:cNvGrpSpPr>
          <p:nvPr/>
        </p:nvGrpSpPr>
        <p:grpSpPr bwMode="auto">
          <a:xfrm>
            <a:off x="5856289" y="4616451"/>
            <a:ext cx="2927351" cy="128588"/>
            <a:chOff x="1380" y="2173"/>
            <a:chExt cx="1824" cy="74"/>
          </a:xfrm>
        </p:grpSpPr>
        <p:sp>
          <p:nvSpPr>
            <p:cNvPr id="180388" name="Line 164"/>
            <p:cNvSpPr>
              <a:spLocks noChangeShapeType="1"/>
            </p:cNvSpPr>
            <p:nvPr/>
          </p:nvSpPr>
          <p:spPr bwMode="auto">
            <a:xfrm>
              <a:off x="1380" y="2208"/>
              <a:ext cx="182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89" name="Oval 165"/>
            <p:cNvSpPr>
              <a:spLocks noChangeArrowheads="1"/>
            </p:cNvSpPr>
            <p:nvPr/>
          </p:nvSpPr>
          <p:spPr bwMode="auto">
            <a:xfrm>
              <a:off x="1412" y="2173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90" name="Oval 166"/>
            <p:cNvSpPr>
              <a:spLocks noChangeArrowheads="1"/>
            </p:cNvSpPr>
            <p:nvPr/>
          </p:nvSpPr>
          <p:spPr bwMode="auto">
            <a:xfrm>
              <a:off x="2238" y="2180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91" name="Oval 167"/>
            <p:cNvSpPr>
              <a:spLocks noChangeArrowheads="1"/>
            </p:cNvSpPr>
            <p:nvPr/>
          </p:nvSpPr>
          <p:spPr bwMode="auto">
            <a:xfrm>
              <a:off x="1826" y="2175"/>
              <a:ext cx="71" cy="68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92" name="Oval 168"/>
            <p:cNvSpPr>
              <a:spLocks noChangeArrowheads="1"/>
            </p:cNvSpPr>
            <p:nvPr/>
          </p:nvSpPr>
          <p:spPr bwMode="auto">
            <a:xfrm>
              <a:off x="2653" y="2175"/>
              <a:ext cx="71" cy="68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393" name="Oval 169"/>
            <p:cNvSpPr>
              <a:spLocks noChangeArrowheads="1"/>
            </p:cNvSpPr>
            <p:nvPr/>
          </p:nvSpPr>
          <p:spPr bwMode="auto">
            <a:xfrm>
              <a:off x="3063" y="2173"/>
              <a:ext cx="71" cy="67"/>
            </a:xfrm>
            <a:prstGeom prst="ellipse">
              <a:avLst/>
            </a:prstGeom>
            <a:solidFill>
              <a:srgbClr val="000000"/>
            </a:solidFill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0394" name="Arc 170"/>
          <p:cNvSpPr>
            <a:spLocks/>
          </p:cNvSpPr>
          <p:nvPr/>
        </p:nvSpPr>
        <p:spPr bwMode="auto">
          <a:xfrm>
            <a:off x="7575552" y="3894138"/>
            <a:ext cx="112713" cy="5826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042"/>
              <a:gd name="T2" fmla="*/ 2599 w 21600"/>
              <a:gd name="T3" fmla="*/ 43042 h 43042"/>
              <a:gd name="T4" fmla="*/ 0 w 21600"/>
              <a:gd name="T5" fmla="*/ 21600 h 4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042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524"/>
                  <a:pt x="13443" y="41728"/>
                  <a:pt x="2599" y="43043"/>
                </a:cubicBezTo>
              </a:path>
              <a:path w="21600" h="43042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524"/>
                  <a:pt x="13443" y="41728"/>
                  <a:pt x="2599" y="43043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95" name="Line 171"/>
          <p:cNvSpPr>
            <a:spLocks noChangeShapeType="1"/>
          </p:cNvSpPr>
          <p:nvPr/>
        </p:nvSpPr>
        <p:spPr bwMode="auto">
          <a:xfrm flipV="1">
            <a:off x="7688263" y="4195763"/>
            <a:ext cx="0" cy="49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96" name="Line 172"/>
          <p:cNvSpPr>
            <a:spLocks noChangeShapeType="1"/>
          </p:cNvSpPr>
          <p:nvPr/>
        </p:nvSpPr>
        <p:spPr bwMode="auto">
          <a:xfrm>
            <a:off x="7686675" y="4127501"/>
            <a:ext cx="0" cy="49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397" name="Text Box 173"/>
          <p:cNvSpPr txBox="1">
            <a:spLocks noChangeArrowheads="1"/>
          </p:cNvSpPr>
          <p:nvPr/>
        </p:nvSpPr>
        <p:spPr bwMode="auto">
          <a:xfrm>
            <a:off x="7650163" y="3910013"/>
            <a:ext cx="190500" cy="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00" smtClean="0">
                <a:solidFill>
                  <a:srgbClr val="0000CC"/>
                </a:solidFill>
                <a:latin typeface="Times New Roman" charset="0"/>
                <a:sym typeface="Symbol" charset="0"/>
              </a:rPr>
              <a:t></a:t>
            </a:r>
            <a:endParaRPr lang="en-US" sz="1400" smtClean="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180398" name="Text Box 174"/>
          <p:cNvSpPr txBox="1">
            <a:spLocks noChangeArrowheads="1"/>
          </p:cNvSpPr>
          <p:nvPr/>
        </p:nvSpPr>
        <p:spPr bwMode="auto">
          <a:xfrm>
            <a:off x="7643814" y="4292601"/>
            <a:ext cx="190500" cy="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00" smtClean="0">
                <a:solidFill>
                  <a:srgbClr val="0000CC"/>
                </a:solidFill>
                <a:latin typeface="Times New Roman" charset="0"/>
                <a:sym typeface="Symbol" charset="0"/>
              </a:rPr>
              <a:t></a:t>
            </a:r>
            <a:endParaRPr lang="en-US" sz="1400" smtClean="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180399" name="Text Box 175"/>
          <p:cNvSpPr txBox="1">
            <a:spLocks noChangeArrowheads="1"/>
          </p:cNvSpPr>
          <p:nvPr/>
        </p:nvSpPr>
        <p:spPr bwMode="auto">
          <a:xfrm>
            <a:off x="5562600" y="3813175"/>
            <a:ext cx="293688" cy="29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smtClean="0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180400" name="Line 176"/>
          <p:cNvSpPr>
            <a:spLocks noChangeShapeType="1"/>
          </p:cNvSpPr>
          <p:nvPr/>
        </p:nvSpPr>
        <p:spPr bwMode="auto">
          <a:xfrm flipV="1">
            <a:off x="5864225" y="3729039"/>
            <a:ext cx="0" cy="460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01" name="Text Box 177"/>
          <p:cNvSpPr txBox="1">
            <a:spLocks noChangeArrowheads="1"/>
          </p:cNvSpPr>
          <p:nvPr/>
        </p:nvSpPr>
        <p:spPr bwMode="auto">
          <a:xfrm rot="2722267">
            <a:off x="6401595" y="3260495"/>
            <a:ext cx="687388" cy="26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smtClean="0">
                <a:solidFill>
                  <a:srgbClr val="000000"/>
                </a:solidFill>
              </a:rPr>
              <a:t>X-rays</a:t>
            </a:r>
          </a:p>
        </p:txBody>
      </p:sp>
      <p:sp>
        <p:nvSpPr>
          <p:cNvPr id="180402" name="Oval 178"/>
          <p:cNvSpPr>
            <a:spLocks noChangeArrowheads="1"/>
          </p:cNvSpPr>
          <p:nvPr/>
        </p:nvSpPr>
        <p:spPr bwMode="auto">
          <a:xfrm>
            <a:off x="7059613" y="3941764"/>
            <a:ext cx="50800" cy="53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03" name="Oval 179"/>
          <p:cNvSpPr>
            <a:spLocks noChangeArrowheads="1"/>
          </p:cNvSpPr>
          <p:nvPr/>
        </p:nvSpPr>
        <p:spPr bwMode="auto">
          <a:xfrm>
            <a:off x="7485063" y="3929064"/>
            <a:ext cx="50800" cy="523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04" name="Text Box 180"/>
          <p:cNvSpPr txBox="1">
            <a:spLocks noChangeArrowheads="1"/>
          </p:cNvSpPr>
          <p:nvPr/>
        </p:nvSpPr>
        <p:spPr bwMode="auto">
          <a:xfrm>
            <a:off x="6908801" y="3881439"/>
            <a:ext cx="274639" cy="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00" smtClean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180405" name="Text Box 181"/>
          <p:cNvSpPr txBox="1">
            <a:spLocks noChangeArrowheads="1"/>
          </p:cNvSpPr>
          <p:nvPr/>
        </p:nvSpPr>
        <p:spPr bwMode="auto">
          <a:xfrm>
            <a:off x="7202489" y="4252914"/>
            <a:ext cx="277812" cy="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180406" name="Text Box 182"/>
          <p:cNvSpPr txBox="1">
            <a:spLocks noChangeArrowheads="1"/>
          </p:cNvSpPr>
          <p:nvPr/>
        </p:nvSpPr>
        <p:spPr bwMode="auto">
          <a:xfrm>
            <a:off x="7461252" y="3946526"/>
            <a:ext cx="276225" cy="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00" smtClean="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180407" name="Text Box 183"/>
          <p:cNvSpPr txBox="1">
            <a:spLocks noChangeArrowheads="1"/>
          </p:cNvSpPr>
          <p:nvPr/>
        </p:nvSpPr>
        <p:spPr bwMode="auto">
          <a:xfrm rot="-2938640">
            <a:off x="7597776" y="3240652"/>
            <a:ext cx="450850" cy="26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smtClean="0">
                <a:solidFill>
                  <a:srgbClr val="000000"/>
                </a:solidFill>
              </a:rPr>
              <a:t>diff.</a:t>
            </a:r>
          </a:p>
        </p:txBody>
      </p:sp>
      <p:sp>
        <p:nvSpPr>
          <p:cNvPr id="180408" name="Text Box 184"/>
          <p:cNvSpPr txBox="1">
            <a:spLocks noChangeArrowheads="1"/>
          </p:cNvSpPr>
          <p:nvPr/>
        </p:nvSpPr>
        <p:spPr bwMode="auto">
          <a:xfrm>
            <a:off x="6680200" y="4832350"/>
            <a:ext cx="1457325" cy="23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200" smtClean="0">
                <a:solidFill>
                  <a:srgbClr val="000000"/>
                </a:solidFill>
              </a:rPr>
              <a:t>AB=BC=d</a:t>
            </a:r>
            <a:r>
              <a:rPr lang="en-US" sz="1200" baseline="-18000" smtClean="0">
                <a:solidFill>
                  <a:srgbClr val="000000"/>
                </a:solidFill>
              </a:rPr>
              <a:t>10 </a:t>
            </a:r>
            <a:r>
              <a:rPr lang="en-US" sz="1200" smtClean="0">
                <a:solidFill>
                  <a:srgbClr val="000000"/>
                </a:solidFill>
              </a:rPr>
              <a:t>sin </a:t>
            </a:r>
            <a:r>
              <a:rPr lang="en-US" sz="1200" smtClean="0">
                <a:solidFill>
                  <a:srgbClr val="000000"/>
                </a:solidFill>
                <a:sym typeface="Symbol" charset="0"/>
              </a:rPr>
              <a:t>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80409" name="Line 185"/>
          <p:cNvSpPr>
            <a:spLocks noChangeShapeType="1"/>
          </p:cNvSpPr>
          <p:nvPr/>
        </p:nvSpPr>
        <p:spPr bwMode="auto">
          <a:xfrm>
            <a:off x="5270501" y="5834063"/>
            <a:ext cx="1103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10" name="Line 186"/>
          <p:cNvSpPr>
            <a:spLocks noChangeShapeType="1"/>
          </p:cNvSpPr>
          <p:nvPr/>
        </p:nvSpPr>
        <p:spPr bwMode="auto">
          <a:xfrm>
            <a:off x="6045201" y="5834063"/>
            <a:ext cx="1296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11" name="Text Box 187"/>
          <p:cNvSpPr txBox="1">
            <a:spLocks noChangeArrowheads="1"/>
          </p:cNvSpPr>
          <p:nvPr/>
        </p:nvSpPr>
        <p:spPr bwMode="auto">
          <a:xfrm>
            <a:off x="5964239" y="5465763"/>
            <a:ext cx="663575" cy="26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smtClean="0">
                <a:solidFill>
                  <a:srgbClr val="000000"/>
                </a:solidFill>
              </a:rPr>
              <a:t>X-rays</a:t>
            </a:r>
          </a:p>
        </p:txBody>
      </p:sp>
      <p:sp>
        <p:nvSpPr>
          <p:cNvPr id="180412" name="Rectangle 188"/>
          <p:cNvSpPr>
            <a:spLocks noChangeArrowheads="1"/>
          </p:cNvSpPr>
          <p:nvPr/>
        </p:nvSpPr>
        <p:spPr bwMode="auto">
          <a:xfrm>
            <a:off x="7367588" y="5699126"/>
            <a:ext cx="254000" cy="269875"/>
          </a:xfrm>
          <a:prstGeom prst="rect">
            <a:avLst/>
          </a:prstGeom>
          <a:gradFill rotWithShape="0">
            <a:gsLst>
              <a:gs pos="0">
                <a:srgbClr val="996633"/>
              </a:gs>
              <a:gs pos="50000">
                <a:srgbClr val="E1C2A3"/>
              </a:gs>
              <a:gs pos="100000">
                <a:srgbClr val="996633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0413" name="Line 189"/>
          <p:cNvSpPr>
            <a:spLocks noChangeShapeType="1"/>
          </p:cNvSpPr>
          <p:nvPr/>
        </p:nvSpPr>
        <p:spPr bwMode="auto">
          <a:xfrm flipV="1">
            <a:off x="8937625" y="4705350"/>
            <a:ext cx="0" cy="1703388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14" name="Line 190"/>
          <p:cNvSpPr>
            <a:spLocks noChangeShapeType="1"/>
          </p:cNvSpPr>
          <p:nvPr/>
        </p:nvSpPr>
        <p:spPr bwMode="auto">
          <a:xfrm flipV="1">
            <a:off x="7699375" y="5086351"/>
            <a:ext cx="1225551" cy="620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15" name="Line 191"/>
          <p:cNvSpPr>
            <a:spLocks noChangeShapeType="1"/>
          </p:cNvSpPr>
          <p:nvPr/>
        </p:nvSpPr>
        <p:spPr bwMode="auto">
          <a:xfrm flipV="1">
            <a:off x="7699375" y="5827713"/>
            <a:ext cx="122713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16" name="Text Box 192"/>
          <p:cNvSpPr txBox="1">
            <a:spLocks noChangeArrowheads="1"/>
          </p:cNvSpPr>
          <p:nvPr/>
        </p:nvSpPr>
        <p:spPr bwMode="auto">
          <a:xfrm>
            <a:off x="8240713" y="5794376"/>
            <a:ext cx="458787" cy="32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0417" name="Freeform 193"/>
          <p:cNvSpPr>
            <a:spLocks/>
          </p:cNvSpPr>
          <p:nvPr/>
        </p:nvSpPr>
        <p:spPr bwMode="auto">
          <a:xfrm>
            <a:off x="8097839" y="5507039"/>
            <a:ext cx="77787" cy="317500"/>
          </a:xfrm>
          <a:custGeom>
            <a:avLst/>
            <a:gdLst>
              <a:gd name="T0" fmla="*/ 96 w 96"/>
              <a:gd name="T1" fmla="*/ 384 h 384"/>
              <a:gd name="T2" fmla="*/ 76 w 96"/>
              <a:gd name="T3" fmla="*/ 171 h 384"/>
              <a:gd name="T4" fmla="*/ 0 w 9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384">
                <a:moveTo>
                  <a:pt x="96" y="384"/>
                </a:moveTo>
                <a:cubicBezTo>
                  <a:pt x="93" y="309"/>
                  <a:pt x="91" y="234"/>
                  <a:pt x="76" y="171"/>
                </a:cubicBezTo>
                <a:cubicBezTo>
                  <a:pt x="60" y="107"/>
                  <a:pt x="30" y="53"/>
                  <a:pt x="0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418" name="Text Box 194"/>
          <p:cNvSpPr txBox="1">
            <a:spLocks noChangeArrowheads="1"/>
          </p:cNvSpPr>
          <p:nvPr/>
        </p:nvSpPr>
        <p:spPr bwMode="auto">
          <a:xfrm>
            <a:off x="8202613" y="5518151"/>
            <a:ext cx="381000" cy="24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30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2</a:t>
            </a:r>
            <a:endParaRPr lang="en-US" sz="13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0419" name="Text Box 195"/>
          <p:cNvSpPr txBox="1">
            <a:spLocks noChangeArrowheads="1"/>
          </p:cNvSpPr>
          <p:nvPr/>
        </p:nvSpPr>
        <p:spPr bwMode="auto">
          <a:xfrm>
            <a:off x="8669339" y="5308601"/>
            <a:ext cx="455612" cy="32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499" tIns="23250" rIns="46499" bIns="23250">
            <a:spAutoFit/>
          </a:bodyPr>
          <a:lstStyle>
            <a:lvl1pPr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317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6355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98500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30275" defTabSz="4635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3874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446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018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759075" defTabSz="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solidFill>
                  <a:srgbClr val="000000"/>
                </a:solidFill>
              </a:rPr>
              <a:t>D </a:t>
            </a:r>
          </a:p>
        </p:txBody>
      </p:sp>
      <p:sp>
        <p:nvSpPr>
          <p:cNvPr id="180420" name="Text Box 196"/>
          <p:cNvSpPr txBox="1">
            <a:spLocks noChangeArrowheads="1"/>
          </p:cNvSpPr>
          <p:nvPr/>
        </p:nvSpPr>
        <p:spPr bwMode="auto">
          <a:xfrm>
            <a:off x="0" y="9525"/>
            <a:ext cx="9144000" cy="32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1618" tIns="25809" rIns="51618" bIns="25809">
            <a:spAutoFit/>
          </a:bodyPr>
          <a:lstStyle>
            <a:lvl1pPr defTabSz="5159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58763" defTabSz="5159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15938" defTabSz="5159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74700" defTabSz="5159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031875" defTabSz="5159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89075" defTabSz="515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946275" defTabSz="515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403475" defTabSz="515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60675" defTabSz="515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1800" b="1" smtClean="0">
                <a:solidFill>
                  <a:srgbClr val="080808"/>
                </a:solidFill>
                <a:cs typeface="Times" charset="0"/>
              </a:rPr>
              <a:t>Experimental arrangement of the BioCAT undulator beam line for X-ray diffraction</a:t>
            </a:r>
            <a:endParaRPr lang="en-US" sz="1800" b="1" smtClean="0">
              <a:solidFill>
                <a:srgbClr val="080808"/>
              </a:solidFill>
              <a:cs typeface="Times" charset="0"/>
            </a:endParaRPr>
          </a:p>
        </p:txBody>
      </p:sp>
      <p:sp>
        <p:nvSpPr>
          <p:cNvPr id="180421" name="Text Box 197"/>
          <p:cNvSpPr txBox="1">
            <a:spLocks noChangeArrowheads="1"/>
          </p:cNvSpPr>
          <p:nvPr/>
        </p:nvSpPr>
        <p:spPr bwMode="auto">
          <a:xfrm>
            <a:off x="2590800" y="6100764"/>
            <a:ext cx="3335339" cy="69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0002" tIns="25001" rIns="50002" bIns="25001">
            <a:spAutoFit/>
          </a:bodyPr>
          <a:lstStyle>
            <a:lvl1pPr defTabSz="5000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49238" defTabSz="5000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00063" defTabSz="5000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49300" defTabSz="5000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000125" defTabSz="5000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57325" defTabSz="500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914525" defTabSz="500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71725" defTabSz="500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28925" defTabSz="500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400" smtClean="0">
                <a:solidFill>
                  <a:srgbClr val="080808"/>
                </a:solidFill>
                <a:cs typeface="Times" charset="0"/>
              </a:rPr>
              <a:t>2sin </a:t>
            </a:r>
            <a:r>
              <a:rPr lang="en-GB" sz="1400" smtClean="0">
                <a:solidFill>
                  <a:srgbClr val="080808"/>
                </a:solidFill>
                <a:latin typeface="Times New Roman" charset="0"/>
                <a:cs typeface="Times" charset="0"/>
                <a:sym typeface="Symbol" charset="0"/>
              </a:rPr>
              <a:t>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 = n</a:t>
            </a:r>
            <a:r>
              <a:rPr lang="en-GB" sz="1400" smtClean="0">
                <a:solidFill>
                  <a:srgbClr val="080808"/>
                </a:solidFill>
                <a:latin typeface="Times New Roman" charset="0"/>
                <a:cs typeface="Times" charset="0"/>
                <a:sym typeface="Symbol" charset="0"/>
              </a:rPr>
              <a:t>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/d</a:t>
            </a:r>
          </a:p>
          <a:p>
            <a:pPr>
              <a:defRPr/>
            </a:pPr>
            <a:r>
              <a:rPr lang="en-GB" sz="1400" smtClean="0">
                <a:solidFill>
                  <a:srgbClr val="080808"/>
                </a:solidFill>
                <a:cs typeface="Times" charset="0"/>
              </a:rPr>
              <a:t>2sin </a:t>
            </a:r>
            <a:r>
              <a:rPr lang="en-GB" sz="1400" smtClean="0">
                <a:solidFill>
                  <a:srgbClr val="080808"/>
                </a:solidFill>
                <a:latin typeface="Times New Roman" charset="0"/>
                <a:cs typeface="Times" charset="0"/>
                <a:sym typeface="Symbol" charset="0"/>
              </a:rPr>
              <a:t>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 = D/(D</a:t>
            </a:r>
            <a:r>
              <a:rPr lang="en-GB" sz="1400" baseline="30000" smtClean="0">
                <a:solidFill>
                  <a:srgbClr val="080808"/>
                </a:solidFill>
                <a:cs typeface="Times" charset="0"/>
              </a:rPr>
              <a:t>2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+F</a:t>
            </a:r>
            <a:r>
              <a:rPr lang="en-GB" sz="1400" baseline="30000" smtClean="0">
                <a:solidFill>
                  <a:srgbClr val="080808"/>
                </a:solidFill>
                <a:cs typeface="Times" charset="0"/>
              </a:rPr>
              <a:t>2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)</a:t>
            </a:r>
            <a:r>
              <a:rPr lang="en-GB" sz="1400" baseline="30000" smtClean="0">
                <a:solidFill>
                  <a:srgbClr val="080808"/>
                </a:solidFill>
                <a:cs typeface="Times" charset="0"/>
              </a:rPr>
              <a:t>1/2</a:t>
            </a:r>
            <a:endParaRPr lang="en-GB" sz="1400" smtClean="0">
              <a:solidFill>
                <a:srgbClr val="080808"/>
              </a:solidFill>
              <a:latin typeface="Times New Roman" charset="0"/>
              <a:cs typeface="Times" charset="0"/>
            </a:endParaRPr>
          </a:p>
          <a:p>
            <a:pPr>
              <a:defRPr/>
            </a:pPr>
            <a:r>
              <a:rPr lang="en-GB" sz="1400" smtClean="0">
                <a:solidFill>
                  <a:srgbClr val="080808"/>
                </a:solidFill>
                <a:cs typeface="Times" charset="0"/>
              </a:rPr>
              <a:t>d = (n</a:t>
            </a:r>
            <a:r>
              <a:rPr lang="en-GB" sz="1400" smtClean="0">
                <a:solidFill>
                  <a:srgbClr val="080808"/>
                </a:solidFill>
                <a:latin typeface="Times New Roman" charset="0"/>
                <a:cs typeface="Times" charset="0"/>
                <a:sym typeface="Symbol" charset="0"/>
              </a:rPr>
              <a:t>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(D</a:t>
            </a:r>
            <a:r>
              <a:rPr lang="en-GB" sz="1400" baseline="30000" smtClean="0">
                <a:solidFill>
                  <a:srgbClr val="080808"/>
                </a:solidFill>
                <a:cs typeface="Times" charset="0"/>
              </a:rPr>
              <a:t>2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+F</a:t>
            </a:r>
            <a:r>
              <a:rPr lang="en-GB" sz="1400" baseline="30000" smtClean="0">
                <a:solidFill>
                  <a:srgbClr val="080808"/>
                </a:solidFill>
                <a:cs typeface="Times" charset="0"/>
              </a:rPr>
              <a:t>2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)</a:t>
            </a:r>
            <a:r>
              <a:rPr lang="en-GB" sz="1400" baseline="30000" smtClean="0">
                <a:solidFill>
                  <a:srgbClr val="080808"/>
                </a:solidFill>
                <a:cs typeface="Times" charset="0"/>
              </a:rPr>
              <a:t>1/2</a:t>
            </a:r>
            <a:r>
              <a:rPr lang="en-GB" sz="1400" smtClean="0">
                <a:solidFill>
                  <a:srgbClr val="080808"/>
                </a:solidFill>
                <a:cs typeface="Times" charset="0"/>
              </a:rPr>
              <a:t>/D)/2</a:t>
            </a:r>
            <a:endParaRPr lang="en-US" sz="2000" smtClean="0">
              <a:solidFill>
                <a:srgbClr val="080808"/>
              </a:solidFill>
              <a:latin typeface="Times New Roman" charset="0"/>
              <a:ea typeface="Times" charset="0"/>
              <a:cs typeface="Times" charset="0"/>
            </a:endParaRPr>
          </a:p>
        </p:txBody>
      </p:sp>
      <p:sp>
        <p:nvSpPr>
          <p:cNvPr id="180422" name="Text Box 198"/>
          <p:cNvSpPr txBox="1">
            <a:spLocks noChangeArrowheads="1"/>
          </p:cNvSpPr>
          <p:nvPr/>
        </p:nvSpPr>
        <p:spPr bwMode="auto">
          <a:xfrm>
            <a:off x="4762500" y="6307138"/>
            <a:ext cx="3327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solidFill>
                  <a:srgbClr val="080808"/>
                </a:solidFill>
                <a:cs typeface="Times" charset="0"/>
              </a:rPr>
              <a:t>inter-thick filament spacing = d*(2/</a:t>
            </a:r>
            <a:r>
              <a:rPr lang="en-GB" sz="1400">
                <a:solidFill>
                  <a:srgbClr val="080808"/>
                </a:solidFill>
                <a:latin typeface="Times New Roman" charset="0"/>
                <a:cs typeface="Times" charset="0"/>
                <a:sym typeface="Symbol" charset="0"/>
              </a:rPr>
              <a:t></a:t>
            </a:r>
            <a:r>
              <a:rPr lang="en-GB" sz="1400">
                <a:solidFill>
                  <a:srgbClr val="080808"/>
                </a:solidFill>
                <a:cs typeface="Times" charset="0"/>
              </a:rPr>
              <a:t>3</a:t>
            </a:r>
            <a:r>
              <a:rPr lang="en-GB" sz="1400" i="1">
                <a:solidFill>
                  <a:srgbClr val="080808"/>
                </a:solidFill>
                <a:cs typeface="Times" charset="0"/>
              </a:rPr>
              <a:t>)</a:t>
            </a:r>
            <a:endParaRPr lang="en-US" sz="1400" i="1">
              <a:solidFill>
                <a:srgbClr val="080808"/>
              </a:solidFill>
              <a:cs typeface="Times" charset="0"/>
            </a:endParaRPr>
          </a:p>
        </p:txBody>
      </p:sp>
      <p:sp>
        <p:nvSpPr>
          <p:cNvPr id="180423" name="AutoShape 199"/>
          <p:cNvSpPr>
            <a:spLocks/>
          </p:cNvSpPr>
          <p:nvPr/>
        </p:nvSpPr>
        <p:spPr bwMode="auto">
          <a:xfrm>
            <a:off x="4562475" y="6100763"/>
            <a:ext cx="95251" cy="706437"/>
          </a:xfrm>
          <a:prstGeom prst="rightBrace">
            <a:avLst>
              <a:gd name="adj1" fmla="val 61806"/>
              <a:gd name="adj2" fmla="val 50000"/>
            </a:avLst>
          </a:prstGeom>
          <a:noFill/>
          <a:ln w="12700">
            <a:solidFill>
              <a:srgbClr val="08080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Braggs Law</a:t>
            </a:r>
          </a:p>
          <a:p>
            <a:pPr marL="0" indent="0" algn="ctr">
              <a:buNone/>
            </a:pPr>
            <a:r>
              <a:rPr lang="en-US" sz="2800" dirty="0" err="1" smtClean="0"/>
              <a:t>nλ</a:t>
            </a:r>
            <a:r>
              <a:rPr lang="en-US" sz="2800" dirty="0" smtClean="0"/>
              <a:t> = 2dsinθ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 is the Bragg angle where 2 is the angle between the diffracted and incident beam</a:t>
            </a:r>
          </a:p>
          <a:p>
            <a:pPr marL="0" indent="0">
              <a:buNone/>
            </a:pPr>
            <a:r>
              <a:rPr lang="en-US" sz="2800" dirty="0" smtClean="0"/>
              <a:t>At small angles</a:t>
            </a:r>
          </a:p>
          <a:p>
            <a:pPr marL="0" indent="0" algn="ctr">
              <a:buNone/>
            </a:pPr>
            <a:r>
              <a:rPr lang="el-GR" sz="2800" dirty="0" smtClean="0"/>
              <a:t>Θ</a:t>
            </a:r>
            <a:r>
              <a:rPr lang="en-US" sz="2800" dirty="0" smtClean="0"/>
              <a:t> = D/2L so that</a:t>
            </a:r>
          </a:p>
          <a:p>
            <a:pPr marL="0" indent="0" algn="ctr">
              <a:buNone/>
            </a:pPr>
            <a:r>
              <a:rPr lang="en-US" sz="2800" dirty="0" err="1"/>
              <a:t>nλ</a:t>
            </a:r>
            <a:r>
              <a:rPr lang="en-US" sz="2800" dirty="0"/>
              <a:t> = </a:t>
            </a:r>
            <a:r>
              <a:rPr lang="en-US" sz="2800" dirty="0" smtClean="0"/>
              <a:t>2dD/2L</a:t>
            </a:r>
          </a:p>
          <a:p>
            <a:pPr marL="0" indent="0">
              <a:buNone/>
            </a:pPr>
            <a:r>
              <a:rPr lang="en-US" sz="2800" dirty="0" smtClean="0"/>
              <a:t>Or 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d=</a:t>
            </a:r>
            <a:r>
              <a:rPr lang="en-US" sz="2800" dirty="0" err="1" smtClean="0"/>
              <a:t>nλL</a:t>
            </a:r>
            <a:r>
              <a:rPr lang="en-US" sz="2800" dirty="0" smtClean="0"/>
              <a:t>/D</a:t>
            </a:r>
          </a:p>
          <a:p>
            <a:pPr marL="0" indent="0">
              <a:buNone/>
            </a:pPr>
            <a:r>
              <a:rPr lang="en-US" sz="2800" dirty="0" smtClean="0"/>
              <a:t>So d, the spacing between the diffracting planes is inversely proportional to D, the distance from the origin of the diffraction pattern to a diffraction spot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56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Hexagonal pattern selection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distances from the center of the pattern to each </a:t>
            </a:r>
            <a:r>
              <a:rPr lang="en-US" dirty="0" smtClean="0"/>
              <a:t>of the </a:t>
            </a:r>
            <a:r>
              <a:rPr lang="en-US" dirty="0"/>
              <a:t>outer reflections (</a:t>
            </a:r>
            <a:r>
              <a:rPr lang="en-US" dirty="0" err="1"/>
              <a:t>S</a:t>
            </a:r>
            <a:r>
              <a:rPr lang="en-US" baseline="-25000" dirty="0" err="1"/>
              <a:t>h,k</a:t>
            </a:r>
            <a:r>
              <a:rPr lang="en-US" dirty="0"/>
              <a:t>) are related to the </a:t>
            </a:r>
            <a:r>
              <a:rPr lang="en-US" dirty="0" smtClean="0"/>
              <a:t> distance from the center to the first strong 1,0 reflection, </a:t>
            </a:r>
            <a:r>
              <a:rPr lang="en-US" dirty="0"/>
              <a:t>S</a:t>
            </a:r>
            <a:r>
              <a:rPr lang="en-US" baseline="-25000" dirty="0"/>
              <a:t>10</a:t>
            </a:r>
            <a:r>
              <a:rPr lang="en-US" dirty="0"/>
              <a:t>, by </a:t>
            </a:r>
            <a:r>
              <a:rPr lang="en-US" dirty="0" err="1"/>
              <a:t>S</a:t>
            </a:r>
            <a:r>
              <a:rPr lang="en-US" baseline="-25000" dirty="0" err="1"/>
              <a:t>h,k</a:t>
            </a:r>
            <a:r>
              <a:rPr lang="en-US" dirty="0"/>
              <a:t> = S</a:t>
            </a:r>
            <a:r>
              <a:rPr lang="en-US" baseline="-25000" dirty="0"/>
              <a:t>10</a:t>
            </a:r>
            <a:r>
              <a:rPr lang="en-US" dirty="0"/>
              <a:t>√(h</a:t>
            </a:r>
            <a:r>
              <a:rPr lang="en-US" baseline="30000" dirty="0"/>
              <a:t>2</a:t>
            </a:r>
            <a:r>
              <a:rPr lang="en-US" dirty="0"/>
              <a:t> + k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err="1"/>
              <a:t>hk</a:t>
            </a:r>
            <a:r>
              <a:rPr lang="en-US" dirty="0"/>
              <a:t>) </a:t>
            </a:r>
            <a:r>
              <a:rPr lang="en-US" dirty="0" smtClean="0"/>
              <a:t>where  h </a:t>
            </a:r>
            <a:r>
              <a:rPr lang="en-US" dirty="0"/>
              <a:t>and k are the Miller indices of each </a:t>
            </a:r>
            <a:r>
              <a:rPr lang="en-US" dirty="0" smtClean="0"/>
              <a:t>reflection. Notice that several combinations of h and k values will give rise to the same </a:t>
            </a:r>
            <a:r>
              <a:rPr lang="en-US" dirty="0" err="1"/>
              <a:t>S</a:t>
            </a:r>
            <a:r>
              <a:rPr lang="en-US" baseline="-25000" dirty="0" err="1"/>
              <a:t>h,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meaning that X-ray reflections will superimpose.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lattice disorder parameters from peak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width of the Gaussian representing a given diffraction peak </a:t>
            </a:r>
            <a:r>
              <a:rPr lang="en-US" dirty="0" err="1"/>
              <a:t>σ</a:t>
            </a:r>
            <a:r>
              <a:rPr lang="en-US" baseline="-25000" dirty="0" err="1"/>
              <a:t>h,k</a:t>
            </a:r>
            <a:r>
              <a:rPr lang="en-US" dirty="0"/>
              <a:t> can be expressed as</a:t>
            </a:r>
          </a:p>
          <a:p>
            <a:r>
              <a:rPr lang="el-GR" dirty="0"/>
              <a:t>σ</a:t>
            </a:r>
            <a:r>
              <a:rPr lang="el-GR" baseline="-25000" dirty="0"/>
              <a:t>h,</a:t>
            </a:r>
            <a:r>
              <a:rPr lang="el-GR" baseline="-25000" dirty="0" smtClean="0"/>
              <a:t>k</a:t>
            </a:r>
            <a:r>
              <a:rPr lang="en-US" dirty="0" smtClean="0"/>
              <a:t> = </a:t>
            </a:r>
            <a:r>
              <a:rPr lang="el-GR" dirty="0" smtClean="0"/>
              <a:t>√</a:t>
            </a:r>
            <a:r>
              <a:rPr lang="el-GR" dirty="0"/>
              <a:t>(</a:t>
            </a:r>
            <a:r>
              <a:rPr lang="el-GR" dirty="0" smtClean="0"/>
              <a:t>σ</a:t>
            </a:r>
            <a:r>
              <a:rPr lang="el-GR" baseline="-25000" dirty="0" smtClean="0"/>
              <a:t>c</a:t>
            </a:r>
            <a:r>
              <a:rPr lang="el-GR" baseline="30000" dirty="0" smtClean="0"/>
              <a:t>2</a:t>
            </a:r>
            <a:r>
              <a:rPr lang="el-GR" dirty="0" smtClean="0"/>
              <a:t>+ σ</a:t>
            </a:r>
            <a:r>
              <a:rPr lang="el-GR" baseline="-25000" dirty="0" smtClean="0"/>
              <a:t>d</a:t>
            </a:r>
            <a:r>
              <a:rPr lang="el-GR" baseline="30000" dirty="0" smtClean="0"/>
              <a:t>2</a:t>
            </a:r>
            <a:r>
              <a:rPr lang="el-GR" dirty="0" smtClean="0"/>
              <a:t>S</a:t>
            </a:r>
            <a:r>
              <a:rPr lang="el-GR" baseline="-25000" dirty="0" smtClean="0"/>
              <a:t>hk</a:t>
            </a:r>
            <a:r>
              <a:rPr lang="el-GR" dirty="0" smtClean="0"/>
              <a:t> </a:t>
            </a:r>
            <a:r>
              <a:rPr lang="el-GR" dirty="0"/>
              <a:t>+ </a:t>
            </a:r>
            <a:r>
              <a:rPr lang="el-GR" dirty="0" smtClean="0"/>
              <a:t>σ</a:t>
            </a:r>
            <a:r>
              <a:rPr lang="el-GR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hk</a:t>
            </a:r>
            <a:r>
              <a:rPr lang="en-US" baseline="30000" dirty="0" smtClean="0"/>
              <a:t>2</a:t>
            </a:r>
            <a:r>
              <a:rPr lang="en-US" dirty="0"/>
              <a:t>) where </a:t>
            </a:r>
            <a:r>
              <a:rPr lang="en-US" dirty="0" err="1"/>
              <a:t>S</a:t>
            </a:r>
            <a:r>
              <a:rPr lang="en-US" baseline="-25000" dirty="0" err="1"/>
              <a:t>hk</a:t>
            </a:r>
            <a:r>
              <a:rPr lang="en-US" dirty="0"/>
              <a:t> = √(h</a:t>
            </a:r>
            <a:r>
              <a:rPr lang="en-US" baseline="30000" dirty="0"/>
              <a:t>2</a:t>
            </a:r>
            <a:r>
              <a:rPr lang="en-US" dirty="0"/>
              <a:t> + k</a:t>
            </a:r>
            <a:r>
              <a:rPr lang="en-US" baseline="30000" dirty="0"/>
              <a:t>2 </a:t>
            </a:r>
            <a:r>
              <a:rPr lang="en-US" dirty="0"/>
              <a:t>+ </a:t>
            </a:r>
            <a:r>
              <a:rPr lang="en-US" dirty="0" err="1"/>
              <a:t>hk</a:t>
            </a:r>
            <a:r>
              <a:rPr lang="en-US" dirty="0"/>
              <a:t>)</a:t>
            </a:r>
            <a:r>
              <a:rPr lang="en-US" dirty="0" smtClean="0"/>
              <a:t>. 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is the known width of the X-</a:t>
            </a:r>
            <a:r>
              <a:rPr lang="en-US" dirty="0" smtClean="0"/>
              <a:t>ray beam</a:t>
            </a:r>
            <a:r>
              <a:rPr lang="en-US" dirty="0"/>
              <a:t>, </a:t>
            </a:r>
            <a:r>
              <a:rPr lang="en-US" dirty="0" err="1"/>
              <a:t>σ</a:t>
            </a:r>
            <a:r>
              <a:rPr lang="en-US" baseline="-25000" dirty="0" err="1"/>
              <a:t>d</a:t>
            </a:r>
            <a:r>
              <a:rPr lang="en-US" dirty="0"/>
              <a:t> is related to the amount of heterogeneity in inter-filament spacing among the myofibrils</a:t>
            </a:r>
            <a:r>
              <a:rPr lang="en-US" dirty="0" smtClean="0"/>
              <a:t>, and </a:t>
            </a:r>
            <a:r>
              <a:rPr lang="en-US" dirty="0" err="1"/>
              <a:t>σ</a:t>
            </a:r>
            <a:r>
              <a:rPr lang="en-US" baseline="-25000" dirty="0" err="1"/>
              <a:t>s</a:t>
            </a:r>
            <a:r>
              <a:rPr lang="en-US" dirty="0"/>
              <a:t> is related to the amount of </a:t>
            </a:r>
            <a:r>
              <a:rPr lang="en-US" dirty="0" err="1"/>
              <a:t>paracrystalline</a:t>
            </a:r>
            <a:r>
              <a:rPr lang="en-US" dirty="0"/>
              <a:t> (liquid-like) disorder of the </a:t>
            </a:r>
            <a:r>
              <a:rPr lang="en-US" dirty="0" err="1" smtClean="0"/>
              <a:t>myofilaments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 hexagonal lattice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are all interesting physiological </a:t>
            </a:r>
            <a:r>
              <a:rPr lang="en-US" dirty="0" err="1" smtClean="0"/>
              <a:t>paramaters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1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Equatorial Intensities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22678" b="22678"/>
          <a:stretch>
            <a:fillRect/>
          </a:stretch>
        </p:blipFill>
        <p:spPr/>
      </p:pic>
      <p:pic>
        <p:nvPicPr>
          <p:cNvPr id="7" name="Content Placeholder 6"/>
          <p:cNvPicPr>
            <a:picLocks noGrp="1" noChangeAspect="1"/>
          </p:cNvPicPr>
          <p:nvPr>
            <p:ph sz="quarter" idx="3"/>
          </p:nvPr>
        </p:nvPicPr>
        <p:blipFill>
          <a:blip r:embed="rId2"/>
          <a:srcRect t="22678" b="22678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581150"/>
            <a:ext cx="4216400" cy="462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0" y="1581150"/>
            <a:ext cx="3327400" cy="2137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15088" y="3490079"/>
            <a:ext cx="3443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crossbridges</a:t>
            </a:r>
            <a:r>
              <a:rPr lang="en-US" dirty="0" smtClean="0"/>
              <a:t> move away from  the thick filament backbone towards the thin filament</a:t>
            </a:r>
          </a:p>
          <a:p>
            <a:r>
              <a:rPr lang="en-US" dirty="0" smtClean="0"/>
              <a:t>Mass leaves the  1,0 plane and joins 2,0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2,0</a:t>
            </a:r>
            <a:r>
              <a:rPr lang="en-US" dirty="0" smtClean="0"/>
              <a:t>/I</a:t>
            </a:r>
            <a:r>
              <a:rPr lang="en-US" baseline="-25000" dirty="0" smtClean="0"/>
              <a:t>1,0</a:t>
            </a:r>
            <a:r>
              <a:rPr lang="en-US" dirty="0" smtClean="0"/>
              <a:t> goes up</a:t>
            </a:r>
          </a:p>
          <a:p>
            <a:endParaRPr lang="en-US" dirty="0"/>
          </a:p>
          <a:p>
            <a:r>
              <a:rPr lang="en-US" dirty="0" smtClean="0"/>
              <a:t>Use</a:t>
            </a:r>
            <a:r>
              <a:rPr lang="en-US" dirty="0"/>
              <a:t>I</a:t>
            </a:r>
            <a:r>
              <a:rPr lang="en-US" baseline="-25000" dirty="0"/>
              <a:t>2,0</a:t>
            </a:r>
            <a:r>
              <a:rPr lang="en-US" dirty="0"/>
              <a:t>/I</a:t>
            </a:r>
            <a:r>
              <a:rPr lang="en-US" baseline="-25000" dirty="0"/>
              <a:t>1,0</a:t>
            </a:r>
            <a:r>
              <a:rPr lang="en-US" dirty="0" smtClean="0"/>
              <a:t> as a measure of degree of association </a:t>
            </a:r>
            <a:r>
              <a:rPr lang="en-US" dirty="0" err="1" smtClean="0"/>
              <a:t>crossbridges</a:t>
            </a:r>
            <a:r>
              <a:rPr lang="en-US" dirty="0" smtClean="0"/>
              <a:t> with thin </a:t>
            </a:r>
            <a:r>
              <a:rPr lang="en-US" dirty="0" smtClean="0"/>
              <a:t>filament</a:t>
            </a:r>
          </a:p>
          <a:p>
            <a:r>
              <a:rPr lang="en-US" dirty="0" smtClean="0"/>
              <a:t>In vertebrate muscle use I</a:t>
            </a:r>
            <a:r>
              <a:rPr lang="en-US" baseline="-25000" dirty="0" smtClean="0"/>
              <a:t>1,1</a:t>
            </a:r>
            <a:r>
              <a:rPr lang="en-US" dirty="0" smtClean="0"/>
              <a:t>/I</a:t>
            </a:r>
            <a:r>
              <a:rPr lang="en-US" baseline="-25000" dirty="0" smtClean="0"/>
              <a:t>1,0 </a:t>
            </a:r>
            <a:r>
              <a:rPr lang="en-US" dirty="0" smtClean="0"/>
              <a:t>instead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3" descr="mad86867_12_0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074738"/>
            <a:ext cx="48704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72" name="Rectangle 4"/>
          <p:cNvSpPr>
            <a:spLocks noRot="1" noChangeArrowheads="1"/>
          </p:cNvSpPr>
          <p:nvPr/>
        </p:nvSpPr>
        <p:spPr bwMode="auto">
          <a:xfrm>
            <a:off x="661988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+mn-cs"/>
              </a:rPr>
              <a:t>Myofibrils and Sarcomeres</a:t>
            </a:r>
            <a:endParaRPr 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  <a:cs typeface="+mn-cs"/>
            </a:endParaRPr>
          </a:p>
        </p:txBody>
      </p:sp>
      <p:sp>
        <p:nvSpPr>
          <p:cNvPr id="5703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81613" y="947738"/>
            <a:ext cx="3359150" cy="45259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smtClean="0">
                <a:latin typeface="Times New Roman" charset="0"/>
                <a:cs typeface="+mn-cs"/>
              </a:rPr>
              <a:t>A myofibril consists of many 2-3 micron long sarcomeres laid end to end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smtClean="0">
                <a:latin typeface="Times New Roman" charset="0"/>
                <a:cs typeface="+mn-cs"/>
              </a:rPr>
              <a:t>In the light microscope, sarcomeres show a banding pattern (striations)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smtClean="0">
                <a:latin typeface="Times New Roman" charset="0"/>
                <a:cs typeface="+mn-cs"/>
              </a:rPr>
              <a:t>A-band, I band, Z-line, and M-line, H-zone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smtClean="0">
                <a:latin typeface="Times New Roman" charset="0"/>
                <a:cs typeface="+mn-cs"/>
              </a:rPr>
              <a:t>Underlying structure can be seen only at electron microscope level 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D0B764-BA68-7140-8D7A-04E36E804B5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8100" y="449263"/>
            <a:ext cx="6246813" cy="522287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4400" smtClean="0">
                <a:latin typeface="Arial" charset="0"/>
                <a:cs typeface="+mn-cs"/>
              </a:rPr>
              <a:t>Sarcomeres</a:t>
            </a:r>
            <a:endParaRPr lang="en-US" sz="2800" smtClean="0">
              <a:latin typeface="Arial" charset="0"/>
              <a:cs typeface="+mn-cs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solidFill>
                <a:srgbClr val="FF0000"/>
              </a:solidFill>
              <a:latin typeface="Arial" charset="0"/>
              <a:cs typeface="+mn-cs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8661400" y="6537325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>
                <a:latin typeface="Arial" charset="0"/>
                <a:cs typeface="Arial" charset="0"/>
              </a:rPr>
              <a:t>11-9</a:t>
            </a:r>
          </a:p>
        </p:txBody>
      </p:sp>
      <p:pic>
        <p:nvPicPr>
          <p:cNvPr id="33795" name="Picture 4" descr="11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5" t="42500"/>
          <a:stretch>
            <a:fillRect/>
          </a:stretch>
        </p:blipFill>
        <p:spPr bwMode="auto">
          <a:xfrm>
            <a:off x="274638" y="1516063"/>
            <a:ext cx="5668962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5908675" y="1014413"/>
            <a:ext cx="314166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70000"/>
              <a:buFont typeface="Wingdings" charset="0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Sarcomere consists of actin containing thin filaments </a:t>
            </a: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70000"/>
              <a:buFont typeface="Wingdings" charset="0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Myosin containing thick filaments </a:t>
            </a: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70000"/>
              <a:buFont typeface="Wingdings" charset="0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I band contains only thin filaments </a:t>
            </a: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70000"/>
              <a:buFont typeface="Wingdings" charset="0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H-zone only thick </a:t>
            </a: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70000"/>
              <a:buFont typeface="Wingdings" charset="0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A-band both thick and thin </a:t>
            </a: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  <a:p>
            <a:pPr marL="342900" indent="-342900" eaLnBrk="1" hangingPunct="1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70000"/>
              <a:buFont typeface="Wingdings" charset="0"/>
              <a:buChar char="n"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Projections on the thick filament (</a:t>
            </a:r>
            <a:r>
              <a:rPr lang="en-US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crossbridges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) interact with the thin filament and cause sarcomeres to shorten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D633A6-4749-0B43-A091-314A15500A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mtClean="0">
                <a:latin typeface="Arial"/>
                <a:cs typeface="+mj-cs"/>
              </a:rPr>
              <a:t>“</a:t>
            </a:r>
            <a:r>
              <a:rPr lang="en-US" smtClean="0">
                <a:cs typeface="+mj-cs"/>
              </a:rPr>
              <a:t>Sliding Filaments</a:t>
            </a:r>
            <a:r>
              <a:rPr lang="ja-JP" altLang="en-US" smtClean="0">
                <a:latin typeface="Arial"/>
                <a:cs typeface="+mj-cs"/>
              </a:rPr>
              <a:t>”</a:t>
            </a:r>
            <a:endParaRPr lang="en-US" smtClean="0">
              <a:cs typeface="+mj-cs"/>
            </a:endParaRPr>
          </a:p>
        </p:txBody>
      </p:sp>
      <p:pic>
        <p:nvPicPr>
          <p:cNvPr id="468996" name="muscle_movie2 copy.mov" descr="/Users/irving/Desktop/Biol115_2010_2011/Lecture14_ Muscle Lecture/muscle_movie2 copy.mov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179513"/>
            <a:ext cx="7572375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DEA1CF-F330-364E-883D-895C44D251C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1" fill="hold"/>
                                        <p:tgtEl>
                                          <p:spTgt spid="4689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6899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89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89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899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2CB34-6776-E744-8D63-BD6A1168BB95}" type="slidenum">
              <a:rPr lang="en-US" sz="1400"/>
              <a:pPr/>
              <a:t>5</a:t>
            </a:fld>
            <a:endParaRPr lang="en-US" sz="140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073726"/>
            <a:ext cx="7239000" cy="486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68400" y="5575300"/>
            <a:ext cx="149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 filaments near Z band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7400" y="5765800"/>
            <a:ext cx="18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Thick and thin filaments overlapping in A-band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4800" y="330200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Cross-sections of a sarcomere showing 2-D crystalline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8500" y="5765800"/>
            <a:ext cx="18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Thick filaments Only in H-zone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5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8162C-26AE-604F-9013-2453AD0CB30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28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Hexagonal Lattice</a:t>
            </a:r>
          </a:p>
        </p:txBody>
      </p:sp>
      <p:grpSp>
        <p:nvGrpSpPr>
          <p:cNvPr id="16387" name="Group 1027"/>
          <p:cNvGrpSpPr>
            <a:grpSpLocks/>
          </p:cNvGrpSpPr>
          <p:nvPr/>
        </p:nvGrpSpPr>
        <p:grpSpPr bwMode="auto">
          <a:xfrm>
            <a:off x="2328864" y="2405063"/>
            <a:ext cx="4313237" cy="1906587"/>
            <a:chOff x="1467" y="1515"/>
            <a:chExt cx="2717" cy="1201"/>
          </a:xfrm>
        </p:grpSpPr>
        <p:grpSp>
          <p:nvGrpSpPr>
            <p:cNvPr id="16411" name="Group 1028"/>
            <p:cNvGrpSpPr>
              <a:grpSpLocks/>
            </p:cNvGrpSpPr>
            <p:nvPr/>
          </p:nvGrpSpPr>
          <p:grpSpPr bwMode="auto">
            <a:xfrm>
              <a:off x="1467" y="1515"/>
              <a:ext cx="426" cy="1194"/>
              <a:chOff x="1467" y="1515"/>
              <a:chExt cx="426" cy="1194"/>
            </a:xfrm>
          </p:grpSpPr>
          <p:sp>
            <p:nvSpPr>
              <p:cNvPr id="528389" name="Oval 1029"/>
              <p:cNvSpPr>
                <a:spLocks noChangeArrowheads="1"/>
              </p:cNvSpPr>
              <p:nvPr/>
            </p:nvSpPr>
            <p:spPr bwMode="auto">
              <a:xfrm>
                <a:off x="1467" y="266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390" name="Oval 1030"/>
              <p:cNvSpPr>
                <a:spLocks noChangeArrowheads="1"/>
              </p:cNvSpPr>
              <p:nvPr/>
            </p:nvSpPr>
            <p:spPr bwMode="auto">
              <a:xfrm>
                <a:off x="1659" y="208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391" name="Oval 1031"/>
              <p:cNvSpPr>
                <a:spLocks noChangeArrowheads="1"/>
              </p:cNvSpPr>
              <p:nvPr/>
            </p:nvSpPr>
            <p:spPr bwMode="auto">
              <a:xfrm>
                <a:off x="1845" y="151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6412" name="Group 1032"/>
            <p:cNvGrpSpPr>
              <a:grpSpLocks/>
            </p:cNvGrpSpPr>
            <p:nvPr/>
          </p:nvGrpSpPr>
          <p:grpSpPr bwMode="auto">
            <a:xfrm>
              <a:off x="2036" y="1522"/>
              <a:ext cx="426" cy="1194"/>
              <a:chOff x="1467" y="1515"/>
              <a:chExt cx="426" cy="1194"/>
            </a:xfrm>
          </p:grpSpPr>
          <p:sp>
            <p:nvSpPr>
              <p:cNvPr id="528393" name="Oval 1033"/>
              <p:cNvSpPr>
                <a:spLocks noChangeArrowheads="1"/>
              </p:cNvSpPr>
              <p:nvPr/>
            </p:nvSpPr>
            <p:spPr bwMode="auto">
              <a:xfrm>
                <a:off x="1467" y="266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394" name="Oval 1034"/>
              <p:cNvSpPr>
                <a:spLocks noChangeArrowheads="1"/>
              </p:cNvSpPr>
              <p:nvPr/>
            </p:nvSpPr>
            <p:spPr bwMode="auto">
              <a:xfrm>
                <a:off x="1659" y="208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395" name="Oval 1035"/>
              <p:cNvSpPr>
                <a:spLocks noChangeArrowheads="1"/>
              </p:cNvSpPr>
              <p:nvPr/>
            </p:nvSpPr>
            <p:spPr bwMode="auto">
              <a:xfrm>
                <a:off x="1845" y="151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6413" name="Group 1036"/>
            <p:cNvGrpSpPr>
              <a:grpSpLocks/>
            </p:cNvGrpSpPr>
            <p:nvPr/>
          </p:nvGrpSpPr>
          <p:grpSpPr bwMode="auto">
            <a:xfrm>
              <a:off x="2613" y="1516"/>
              <a:ext cx="426" cy="1194"/>
              <a:chOff x="1467" y="1515"/>
              <a:chExt cx="426" cy="1194"/>
            </a:xfrm>
          </p:grpSpPr>
          <p:sp>
            <p:nvSpPr>
              <p:cNvPr id="528397" name="Oval 1037"/>
              <p:cNvSpPr>
                <a:spLocks noChangeArrowheads="1"/>
              </p:cNvSpPr>
              <p:nvPr/>
            </p:nvSpPr>
            <p:spPr bwMode="auto">
              <a:xfrm>
                <a:off x="1467" y="266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398" name="Oval 1038"/>
              <p:cNvSpPr>
                <a:spLocks noChangeArrowheads="1"/>
              </p:cNvSpPr>
              <p:nvPr/>
            </p:nvSpPr>
            <p:spPr bwMode="auto">
              <a:xfrm>
                <a:off x="1659" y="208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399" name="Oval 1039"/>
              <p:cNvSpPr>
                <a:spLocks noChangeArrowheads="1"/>
              </p:cNvSpPr>
              <p:nvPr/>
            </p:nvSpPr>
            <p:spPr bwMode="auto">
              <a:xfrm>
                <a:off x="1845" y="151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6414" name="Group 1040"/>
            <p:cNvGrpSpPr>
              <a:grpSpLocks/>
            </p:cNvGrpSpPr>
            <p:nvPr/>
          </p:nvGrpSpPr>
          <p:grpSpPr bwMode="auto">
            <a:xfrm>
              <a:off x="3182" y="1522"/>
              <a:ext cx="426" cy="1194"/>
              <a:chOff x="1467" y="1515"/>
              <a:chExt cx="426" cy="1194"/>
            </a:xfrm>
          </p:grpSpPr>
          <p:sp>
            <p:nvSpPr>
              <p:cNvPr id="528401" name="Oval 1041"/>
              <p:cNvSpPr>
                <a:spLocks noChangeArrowheads="1"/>
              </p:cNvSpPr>
              <p:nvPr/>
            </p:nvSpPr>
            <p:spPr bwMode="auto">
              <a:xfrm>
                <a:off x="1467" y="266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402" name="Oval 1042"/>
              <p:cNvSpPr>
                <a:spLocks noChangeArrowheads="1"/>
              </p:cNvSpPr>
              <p:nvPr/>
            </p:nvSpPr>
            <p:spPr bwMode="auto">
              <a:xfrm>
                <a:off x="1659" y="208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403" name="Oval 1043"/>
              <p:cNvSpPr>
                <a:spLocks noChangeArrowheads="1"/>
              </p:cNvSpPr>
              <p:nvPr/>
            </p:nvSpPr>
            <p:spPr bwMode="auto">
              <a:xfrm>
                <a:off x="1845" y="151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6415" name="Group 1044"/>
            <p:cNvGrpSpPr>
              <a:grpSpLocks/>
            </p:cNvGrpSpPr>
            <p:nvPr/>
          </p:nvGrpSpPr>
          <p:grpSpPr bwMode="auto">
            <a:xfrm>
              <a:off x="3758" y="1516"/>
              <a:ext cx="426" cy="1194"/>
              <a:chOff x="1467" y="1515"/>
              <a:chExt cx="426" cy="1194"/>
            </a:xfrm>
          </p:grpSpPr>
          <p:sp>
            <p:nvSpPr>
              <p:cNvPr id="528405" name="Oval 1045"/>
              <p:cNvSpPr>
                <a:spLocks noChangeArrowheads="1"/>
              </p:cNvSpPr>
              <p:nvPr/>
            </p:nvSpPr>
            <p:spPr bwMode="auto">
              <a:xfrm>
                <a:off x="1467" y="266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406" name="Oval 1046"/>
              <p:cNvSpPr>
                <a:spLocks noChangeArrowheads="1"/>
              </p:cNvSpPr>
              <p:nvPr/>
            </p:nvSpPr>
            <p:spPr bwMode="auto">
              <a:xfrm>
                <a:off x="1659" y="208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8407" name="Oval 1047"/>
              <p:cNvSpPr>
                <a:spLocks noChangeArrowheads="1"/>
              </p:cNvSpPr>
              <p:nvPr/>
            </p:nvSpPr>
            <p:spPr bwMode="auto">
              <a:xfrm>
                <a:off x="1845" y="151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28408" name="Line 1048"/>
          <p:cNvSpPr>
            <a:spLocks noChangeShapeType="1"/>
          </p:cNvSpPr>
          <p:nvPr/>
        </p:nvSpPr>
        <p:spPr bwMode="auto">
          <a:xfrm>
            <a:off x="4484688" y="3363913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8409" name="Line 1049"/>
          <p:cNvSpPr>
            <a:spLocks noChangeShapeType="1"/>
          </p:cNvSpPr>
          <p:nvPr/>
        </p:nvSpPr>
        <p:spPr bwMode="auto">
          <a:xfrm rot="-7518799">
            <a:off x="3369469" y="2780507"/>
            <a:ext cx="1447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8410" name="Line 1050"/>
          <p:cNvSpPr>
            <a:spLocks noChangeShapeType="1"/>
          </p:cNvSpPr>
          <p:nvPr/>
        </p:nvSpPr>
        <p:spPr bwMode="auto">
          <a:xfrm rot="19555277" flipH="1">
            <a:off x="3643314" y="3617914"/>
            <a:ext cx="1196975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8411" name="Text Box 1051"/>
          <p:cNvSpPr txBox="1">
            <a:spLocks noChangeArrowheads="1"/>
          </p:cNvSpPr>
          <p:nvPr/>
        </p:nvSpPr>
        <p:spPr bwMode="auto">
          <a:xfrm>
            <a:off x="3854341" y="1806575"/>
            <a:ext cx="40027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200">
                <a:cs typeface="+mn-cs"/>
              </a:rPr>
              <a:t>u</a:t>
            </a:r>
          </a:p>
        </p:txBody>
      </p:sp>
      <p:sp>
        <p:nvSpPr>
          <p:cNvPr id="528412" name="Text Box 1052"/>
          <p:cNvSpPr txBox="1">
            <a:spLocks noChangeArrowheads="1"/>
          </p:cNvSpPr>
          <p:nvPr/>
        </p:nvSpPr>
        <p:spPr bwMode="auto">
          <a:xfrm>
            <a:off x="3643775" y="4016375"/>
            <a:ext cx="36420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200">
                <a:cs typeface="+mn-cs"/>
              </a:rPr>
              <a:t>x</a:t>
            </a:r>
          </a:p>
        </p:txBody>
      </p:sp>
      <p:sp>
        <p:nvSpPr>
          <p:cNvPr id="528413" name="Text Box 1053"/>
          <p:cNvSpPr txBox="1">
            <a:spLocks noChangeArrowheads="1"/>
          </p:cNvSpPr>
          <p:nvPr/>
        </p:nvSpPr>
        <p:spPr bwMode="auto">
          <a:xfrm>
            <a:off x="5513918" y="2720975"/>
            <a:ext cx="370414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200">
                <a:cs typeface="+mn-cs"/>
              </a:rPr>
              <a:t>y</a:t>
            </a:r>
          </a:p>
        </p:txBody>
      </p:sp>
      <p:sp>
        <p:nvSpPr>
          <p:cNvPr id="528414" name="Line 1054"/>
          <p:cNvSpPr>
            <a:spLocks noChangeShapeType="1"/>
          </p:cNvSpPr>
          <p:nvPr/>
        </p:nvSpPr>
        <p:spPr bwMode="auto">
          <a:xfrm flipH="1">
            <a:off x="43434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28415" name="Line 1055"/>
          <p:cNvSpPr>
            <a:spLocks noChangeShapeType="1"/>
          </p:cNvSpPr>
          <p:nvPr/>
        </p:nvSpPr>
        <p:spPr bwMode="auto">
          <a:xfrm rot="15078759" flipH="1">
            <a:off x="4845049" y="3124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6396" name="Group 1056"/>
          <p:cNvGrpSpPr>
            <a:grpSpLocks/>
          </p:cNvGrpSpPr>
          <p:nvPr/>
        </p:nvGrpSpPr>
        <p:grpSpPr bwMode="auto">
          <a:xfrm>
            <a:off x="4373563" y="3679833"/>
            <a:ext cx="493712" cy="369888"/>
            <a:chOff x="512" y="3578"/>
            <a:chExt cx="311" cy="233"/>
          </a:xfrm>
        </p:grpSpPr>
        <p:sp>
          <p:nvSpPr>
            <p:cNvPr id="528417" name="Text Box 1057"/>
            <p:cNvSpPr txBox="1">
              <a:spLocks noChangeArrowheads="1"/>
            </p:cNvSpPr>
            <p:nvPr/>
          </p:nvSpPr>
          <p:spPr bwMode="auto">
            <a:xfrm>
              <a:off x="512" y="3578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i="1">
                  <a:cs typeface="+mn-cs"/>
                </a:rPr>
                <a:t>a</a:t>
              </a:r>
            </a:p>
          </p:txBody>
        </p:sp>
        <p:sp>
          <p:nvSpPr>
            <p:cNvPr id="528418" name="Rectangle 1058"/>
            <p:cNvSpPr>
              <a:spLocks noChangeArrowheads="1"/>
            </p:cNvSpPr>
            <p:nvPr/>
          </p:nvSpPr>
          <p:spPr bwMode="auto">
            <a:xfrm>
              <a:off x="535" y="3580"/>
              <a:ext cx="28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100" b="1">
                  <a:cs typeface="Times New Roman" charset="0"/>
                  <a:sym typeface="Symbol" charset="0"/>
                </a:rPr>
                <a:t></a:t>
              </a:r>
              <a:r>
                <a:rPr lang="en-US" sz="1100" b="1">
                  <a:cs typeface="Times New Roman" charset="0"/>
                </a:rPr>
                <a:t>   </a:t>
              </a:r>
              <a:endParaRPr lang="en-US" sz="1100" b="1">
                <a:cs typeface="Times New Roman" charset="0"/>
                <a:sym typeface="Symbol" charset="0"/>
              </a:endParaRPr>
            </a:p>
          </p:txBody>
        </p:sp>
      </p:grpSp>
      <p:grpSp>
        <p:nvGrpSpPr>
          <p:cNvPr id="16397" name="Group 1059"/>
          <p:cNvGrpSpPr>
            <a:grpSpLocks/>
          </p:cNvGrpSpPr>
          <p:nvPr/>
        </p:nvGrpSpPr>
        <p:grpSpPr bwMode="auto">
          <a:xfrm>
            <a:off x="4808536" y="3398845"/>
            <a:ext cx="493712" cy="411163"/>
            <a:chOff x="2825" y="3766"/>
            <a:chExt cx="311" cy="259"/>
          </a:xfrm>
        </p:grpSpPr>
        <p:sp>
          <p:nvSpPr>
            <p:cNvPr id="528420" name="Text Box 1060"/>
            <p:cNvSpPr txBox="1">
              <a:spLocks noChangeArrowheads="1"/>
            </p:cNvSpPr>
            <p:nvPr/>
          </p:nvSpPr>
          <p:spPr bwMode="auto">
            <a:xfrm>
              <a:off x="2825" y="3792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i="1">
                  <a:cs typeface="+mn-cs"/>
                </a:rPr>
                <a:t>b</a:t>
              </a:r>
            </a:p>
          </p:txBody>
        </p:sp>
        <p:sp>
          <p:nvSpPr>
            <p:cNvPr id="528421" name="Rectangle 1061"/>
            <p:cNvSpPr>
              <a:spLocks noChangeArrowheads="1"/>
            </p:cNvSpPr>
            <p:nvPr/>
          </p:nvSpPr>
          <p:spPr bwMode="auto">
            <a:xfrm>
              <a:off x="2848" y="3766"/>
              <a:ext cx="28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100" b="1">
                  <a:cs typeface="Times New Roman" charset="0"/>
                  <a:sym typeface="Symbol" charset="0"/>
                </a:rPr>
                <a:t></a:t>
              </a:r>
              <a:r>
                <a:rPr lang="en-US" sz="1100" b="1">
                  <a:cs typeface="Times New Roman" charset="0"/>
                </a:rPr>
                <a:t>   </a:t>
              </a:r>
              <a:endParaRPr lang="en-US" sz="1100" b="1">
                <a:cs typeface="Times New Roman" charset="0"/>
                <a:sym typeface="Symbol" charset="0"/>
              </a:endParaRPr>
            </a:p>
          </p:txBody>
        </p:sp>
      </p:grpSp>
      <p:grpSp>
        <p:nvGrpSpPr>
          <p:cNvPr id="16398" name="Group 1062"/>
          <p:cNvGrpSpPr>
            <a:grpSpLocks/>
          </p:cNvGrpSpPr>
          <p:nvPr/>
        </p:nvGrpSpPr>
        <p:grpSpPr bwMode="auto">
          <a:xfrm>
            <a:off x="4789488" y="4952997"/>
            <a:ext cx="1081087" cy="411162"/>
            <a:chOff x="3559" y="2880"/>
            <a:chExt cx="681" cy="259"/>
          </a:xfrm>
        </p:grpSpPr>
        <p:grpSp>
          <p:nvGrpSpPr>
            <p:cNvPr id="16399" name="Group 1063"/>
            <p:cNvGrpSpPr>
              <a:grpSpLocks/>
            </p:cNvGrpSpPr>
            <p:nvPr/>
          </p:nvGrpSpPr>
          <p:grpSpPr bwMode="auto">
            <a:xfrm>
              <a:off x="3559" y="2902"/>
              <a:ext cx="311" cy="233"/>
              <a:chOff x="512" y="3578"/>
              <a:chExt cx="311" cy="233"/>
            </a:xfrm>
          </p:grpSpPr>
          <p:sp>
            <p:nvSpPr>
              <p:cNvPr id="528424" name="Text Box 1064"/>
              <p:cNvSpPr txBox="1">
                <a:spLocks noChangeArrowheads="1"/>
              </p:cNvSpPr>
              <p:nvPr/>
            </p:nvSpPr>
            <p:spPr bwMode="auto">
              <a:xfrm>
                <a:off x="512" y="3578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i="1">
                    <a:cs typeface="+mn-cs"/>
                  </a:rPr>
                  <a:t>a</a:t>
                </a:r>
              </a:p>
            </p:txBody>
          </p:sp>
          <p:sp>
            <p:nvSpPr>
              <p:cNvPr id="528425" name="Rectangle 1065"/>
              <p:cNvSpPr>
                <a:spLocks noChangeArrowheads="1"/>
              </p:cNvSpPr>
              <p:nvPr/>
            </p:nvSpPr>
            <p:spPr bwMode="auto">
              <a:xfrm>
                <a:off x="535" y="3580"/>
                <a:ext cx="28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100" b="1">
                    <a:cs typeface="Times New Roman" charset="0"/>
                    <a:sym typeface="Symbol" charset="0"/>
                  </a:rPr>
                  <a:t></a:t>
                </a:r>
                <a:r>
                  <a:rPr lang="en-US" sz="1100" b="1">
                    <a:cs typeface="Times New Roman" charset="0"/>
                  </a:rPr>
                  <a:t>   </a:t>
                </a:r>
                <a:endParaRPr lang="en-US" sz="1100" b="1">
                  <a:cs typeface="Times New Roman" charset="0"/>
                  <a:sym typeface="Symbol" charset="0"/>
                </a:endParaRPr>
              </a:p>
            </p:txBody>
          </p:sp>
        </p:grpSp>
        <p:grpSp>
          <p:nvGrpSpPr>
            <p:cNvPr id="16400" name="Group 1066"/>
            <p:cNvGrpSpPr>
              <a:grpSpLocks/>
            </p:cNvGrpSpPr>
            <p:nvPr/>
          </p:nvGrpSpPr>
          <p:grpSpPr bwMode="auto">
            <a:xfrm>
              <a:off x="3929" y="2880"/>
              <a:ext cx="311" cy="259"/>
              <a:chOff x="2825" y="3766"/>
              <a:chExt cx="311" cy="259"/>
            </a:xfrm>
          </p:grpSpPr>
          <p:sp>
            <p:nvSpPr>
              <p:cNvPr id="528427" name="Text Box 1067"/>
              <p:cNvSpPr txBox="1">
                <a:spLocks noChangeArrowheads="1"/>
              </p:cNvSpPr>
              <p:nvPr/>
            </p:nvSpPr>
            <p:spPr bwMode="auto">
              <a:xfrm>
                <a:off x="2825" y="3792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i="1">
                    <a:cs typeface="+mn-cs"/>
                  </a:rPr>
                  <a:t>b</a:t>
                </a:r>
              </a:p>
            </p:txBody>
          </p:sp>
          <p:sp>
            <p:nvSpPr>
              <p:cNvPr id="528428" name="Rectangle 1068"/>
              <p:cNvSpPr>
                <a:spLocks noChangeArrowheads="1"/>
              </p:cNvSpPr>
              <p:nvPr/>
            </p:nvSpPr>
            <p:spPr bwMode="auto">
              <a:xfrm>
                <a:off x="2848" y="3766"/>
                <a:ext cx="28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100" b="1">
                    <a:cs typeface="Times New Roman" charset="0"/>
                    <a:sym typeface="Symbol" charset="0"/>
                  </a:rPr>
                  <a:t></a:t>
                </a:r>
                <a:r>
                  <a:rPr lang="en-US" sz="1100" b="1">
                    <a:cs typeface="Times New Roman" charset="0"/>
                  </a:rPr>
                  <a:t>   </a:t>
                </a:r>
                <a:endParaRPr lang="en-US" sz="1100" b="1">
                  <a:cs typeface="Times New Roman" charset="0"/>
                  <a:sym typeface="Symbol" charset="0"/>
                </a:endParaRPr>
              </a:p>
            </p:txBody>
          </p:sp>
        </p:grpSp>
        <p:sp>
          <p:nvSpPr>
            <p:cNvPr id="528429" name="Line 1069"/>
            <p:cNvSpPr>
              <a:spLocks noChangeShapeType="1"/>
            </p:cNvSpPr>
            <p:nvPr/>
          </p:nvSpPr>
          <p:spPr bwMode="auto">
            <a:xfrm>
              <a:off x="3785" y="305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8430" name="Line 1070"/>
            <p:cNvSpPr>
              <a:spLocks noChangeShapeType="1"/>
            </p:cNvSpPr>
            <p:nvPr/>
          </p:nvSpPr>
          <p:spPr bwMode="auto">
            <a:xfrm>
              <a:off x="3783" y="309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87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04B9A-7D89-154A-81CE-2FE4BE0BC73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cs typeface="+mj-cs"/>
              </a:rPr>
              <a:t>Ewald Sphere</a:t>
            </a:r>
            <a:endParaRPr lang="en-US" smtClean="0">
              <a:cs typeface="+mj-cs"/>
            </a:endParaRPr>
          </a:p>
        </p:txBody>
      </p:sp>
      <p:grpSp>
        <p:nvGrpSpPr>
          <p:cNvPr id="18435" name="Group 107"/>
          <p:cNvGrpSpPr>
            <a:grpSpLocks/>
          </p:cNvGrpSpPr>
          <p:nvPr/>
        </p:nvGrpSpPr>
        <p:grpSpPr bwMode="auto">
          <a:xfrm>
            <a:off x="2012949" y="1485900"/>
            <a:ext cx="5164139" cy="3913188"/>
            <a:chOff x="1268" y="936"/>
            <a:chExt cx="3253" cy="2465"/>
          </a:xfrm>
        </p:grpSpPr>
        <p:grpSp>
          <p:nvGrpSpPr>
            <p:cNvPr id="18443" name="Group 108"/>
            <p:cNvGrpSpPr>
              <a:grpSpLocks/>
            </p:cNvGrpSpPr>
            <p:nvPr/>
          </p:nvGrpSpPr>
          <p:grpSpPr bwMode="auto">
            <a:xfrm>
              <a:off x="1268" y="936"/>
              <a:ext cx="3253" cy="2432"/>
              <a:chOff x="1268" y="936"/>
              <a:chExt cx="3253" cy="2432"/>
            </a:xfrm>
          </p:grpSpPr>
          <p:sp>
            <p:nvSpPr>
              <p:cNvPr id="450669" name="Oval 109"/>
              <p:cNvSpPr>
                <a:spLocks noChangeArrowheads="1"/>
              </p:cNvSpPr>
              <p:nvPr/>
            </p:nvSpPr>
            <p:spPr bwMode="auto">
              <a:xfrm>
                <a:off x="1268" y="251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0" name="Oval 110"/>
              <p:cNvSpPr>
                <a:spLocks noChangeArrowheads="1"/>
              </p:cNvSpPr>
              <p:nvPr/>
            </p:nvSpPr>
            <p:spPr bwMode="auto">
              <a:xfrm>
                <a:off x="1269" y="304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1" name="Oval 111"/>
              <p:cNvSpPr>
                <a:spLocks noChangeArrowheads="1"/>
              </p:cNvSpPr>
              <p:nvPr/>
            </p:nvSpPr>
            <p:spPr bwMode="auto">
              <a:xfrm>
                <a:off x="1714" y="27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2" name="Oval 112"/>
              <p:cNvSpPr>
                <a:spLocks noChangeArrowheads="1"/>
              </p:cNvSpPr>
              <p:nvPr/>
            </p:nvSpPr>
            <p:spPr bwMode="auto">
              <a:xfrm>
                <a:off x="1714" y="227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3" name="Oval 113"/>
              <p:cNvSpPr>
                <a:spLocks noChangeArrowheads="1"/>
              </p:cNvSpPr>
              <p:nvPr/>
            </p:nvSpPr>
            <p:spPr bwMode="auto">
              <a:xfrm>
                <a:off x="1715" y="331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4" name="Oval 114"/>
              <p:cNvSpPr>
                <a:spLocks noChangeArrowheads="1"/>
              </p:cNvSpPr>
              <p:nvPr/>
            </p:nvSpPr>
            <p:spPr bwMode="auto">
              <a:xfrm>
                <a:off x="2180" y="251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5" name="Oval 115"/>
              <p:cNvSpPr>
                <a:spLocks noChangeArrowheads="1"/>
              </p:cNvSpPr>
              <p:nvPr/>
            </p:nvSpPr>
            <p:spPr bwMode="auto">
              <a:xfrm>
                <a:off x="2181" y="304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6" name="Oval 116"/>
              <p:cNvSpPr>
                <a:spLocks noChangeArrowheads="1"/>
              </p:cNvSpPr>
              <p:nvPr/>
            </p:nvSpPr>
            <p:spPr bwMode="auto">
              <a:xfrm>
                <a:off x="2633" y="278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7" name="Oval 117"/>
              <p:cNvSpPr>
                <a:spLocks noChangeArrowheads="1"/>
              </p:cNvSpPr>
              <p:nvPr/>
            </p:nvSpPr>
            <p:spPr bwMode="auto">
              <a:xfrm>
                <a:off x="2633" y="227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8" name="Oval 118"/>
              <p:cNvSpPr>
                <a:spLocks noChangeArrowheads="1"/>
              </p:cNvSpPr>
              <p:nvPr/>
            </p:nvSpPr>
            <p:spPr bwMode="auto">
              <a:xfrm>
                <a:off x="2634" y="33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79" name="Oval 119"/>
              <p:cNvSpPr>
                <a:spLocks noChangeArrowheads="1"/>
              </p:cNvSpPr>
              <p:nvPr/>
            </p:nvSpPr>
            <p:spPr bwMode="auto">
              <a:xfrm>
                <a:off x="3100" y="251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0" name="Oval 120"/>
              <p:cNvSpPr>
                <a:spLocks noChangeArrowheads="1"/>
              </p:cNvSpPr>
              <p:nvPr/>
            </p:nvSpPr>
            <p:spPr bwMode="auto">
              <a:xfrm>
                <a:off x="3101" y="30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1" name="Oval 121"/>
              <p:cNvSpPr>
                <a:spLocks noChangeArrowheads="1"/>
              </p:cNvSpPr>
              <p:nvPr/>
            </p:nvSpPr>
            <p:spPr bwMode="auto">
              <a:xfrm>
                <a:off x="3552" y="277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2" name="Oval 122"/>
              <p:cNvSpPr>
                <a:spLocks noChangeArrowheads="1"/>
              </p:cNvSpPr>
              <p:nvPr/>
            </p:nvSpPr>
            <p:spPr bwMode="auto">
              <a:xfrm>
                <a:off x="3552" y="225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3" name="Oval 123"/>
              <p:cNvSpPr>
                <a:spLocks noChangeArrowheads="1"/>
              </p:cNvSpPr>
              <p:nvPr/>
            </p:nvSpPr>
            <p:spPr bwMode="auto">
              <a:xfrm>
                <a:off x="3553" y="33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4" name="Oval 124"/>
              <p:cNvSpPr>
                <a:spLocks noChangeArrowheads="1"/>
              </p:cNvSpPr>
              <p:nvPr/>
            </p:nvSpPr>
            <p:spPr bwMode="auto">
              <a:xfrm>
                <a:off x="4012" y="251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5" name="Oval 125"/>
              <p:cNvSpPr>
                <a:spLocks noChangeArrowheads="1"/>
              </p:cNvSpPr>
              <p:nvPr/>
            </p:nvSpPr>
            <p:spPr bwMode="auto">
              <a:xfrm>
                <a:off x="4013" y="304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6" name="Oval 126"/>
              <p:cNvSpPr>
                <a:spLocks noChangeArrowheads="1"/>
              </p:cNvSpPr>
              <p:nvPr/>
            </p:nvSpPr>
            <p:spPr bwMode="auto">
              <a:xfrm>
                <a:off x="4471" y="275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7" name="Oval 127"/>
              <p:cNvSpPr>
                <a:spLocks noChangeArrowheads="1"/>
              </p:cNvSpPr>
              <p:nvPr/>
            </p:nvSpPr>
            <p:spPr bwMode="auto">
              <a:xfrm>
                <a:off x="4471" y="224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8" name="Oval 128"/>
              <p:cNvSpPr>
                <a:spLocks noChangeArrowheads="1"/>
              </p:cNvSpPr>
              <p:nvPr/>
            </p:nvSpPr>
            <p:spPr bwMode="auto">
              <a:xfrm>
                <a:off x="1268" y="19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89" name="Oval 129"/>
              <p:cNvSpPr>
                <a:spLocks noChangeArrowheads="1"/>
              </p:cNvSpPr>
              <p:nvPr/>
            </p:nvSpPr>
            <p:spPr bwMode="auto">
              <a:xfrm>
                <a:off x="1269" y="146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0" name="Oval 130"/>
              <p:cNvSpPr>
                <a:spLocks noChangeArrowheads="1"/>
              </p:cNvSpPr>
              <p:nvPr/>
            </p:nvSpPr>
            <p:spPr bwMode="auto">
              <a:xfrm>
                <a:off x="1715" y="174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1" name="Oval 131"/>
              <p:cNvSpPr>
                <a:spLocks noChangeArrowheads="1"/>
              </p:cNvSpPr>
              <p:nvPr/>
            </p:nvSpPr>
            <p:spPr bwMode="auto">
              <a:xfrm>
                <a:off x="2180" y="19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2" name="Oval 132"/>
              <p:cNvSpPr>
                <a:spLocks noChangeArrowheads="1"/>
              </p:cNvSpPr>
              <p:nvPr/>
            </p:nvSpPr>
            <p:spPr bwMode="auto">
              <a:xfrm>
                <a:off x="2181" y="146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3" name="Oval 133"/>
              <p:cNvSpPr>
                <a:spLocks noChangeArrowheads="1"/>
              </p:cNvSpPr>
              <p:nvPr/>
            </p:nvSpPr>
            <p:spPr bwMode="auto">
              <a:xfrm>
                <a:off x="2634" y="174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4" name="Oval 134"/>
              <p:cNvSpPr>
                <a:spLocks noChangeArrowheads="1"/>
              </p:cNvSpPr>
              <p:nvPr/>
            </p:nvSpPr>
            <p:spPr bwMode="auto">
              <a:xfrm>
                <a:off x="3100" y="200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5" name="Oval 135"/>
              <p:cNvSpPr>
                <a:spLocks noChangeArrowheads="1"/>
              </p:cNvSpPr>
              <p:nvPr/>
            </p:nvSpPr>
            <p:spPr bwMode="auto">
              <a:xfrm>
                <a:off x="3101" y="147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6" name="Oval 136"/>
              <p:cNvSpPr>
                <a:spLocks noChangeArrowheads="1"/>
              </p:cNvSpPr>
              <p:nvPr/>
            </p:nvSpPr>
            <p:spPr bwMode="auto">
              <a:xfrm>
                <a:off x="3553" y="173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7" name="Oval 137"/>
              <p:cNvSpPr>
                <a:spLocks noChangeArrowheads="1"/>
              </p:cNvSpPr>
              <p:nvPr/>
            </p:nvSpPr>
            <p:spPr bwMode="auto">
              <a:xfrm>
                <a:off x="4012" y="199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8" name="Oval 138"/>
              <p:cNvSpPr>
                <a:spLocks noChangeArrowheads="1"/>
              </p:cNvSpPr>
              <p:nvPr/>
            </p:nvSpPr>
            <p:spPr bwMode="auto">
              <a:xfrm>
                <a:off x="4013" y="14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99" name="Oval 139"/>
              <p:cNvSpPr>
                <a:spLocks noChangeArrowheads="1"/>
              </p:cNvSpPr>
              <p:nvPr/>
            </p:nvSpPr>
            <p:spPr bwMode="auto">
              <a:xfrm>
                <a:off x="4472" y="171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0" name="Oval 140"/>
              <p:cNvSpPr>
                <a:spLocks noChangeArrowheads="1"/>
              </p:cNvSpPr>
              <p:nvPr/>
            </p:nvSpPr>
            <p:spPr bwMode="auto">
              <a:xfrm>
                <a:off x="4472" y="32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1" name="Oval 141"/>
              <p:cNvSpPr>
                <a:spLocks noChangeArrowheads="1"/>
              </p:cNvSpPr>
              <p:nvPr/>
            </p:nvSpPr>
            <p:spPr bwMode="auto">
              <a:xfrm>
                <a:off x="1269" y="146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2" name="Oval 142"/>
              <p:cNvSpPr>
                <a:spLocks noChangeArrowheads="1"/>
              </p:cNvSpPr>
              <p:nvPr/>
            </p:nvSpPr>
            <p:spPr bwMode="auto">
              <a:xfrm>
                <a:off x="1270" y="9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3" name="Oval 143"/>
              <p:cNvSpPr>
                <a:spLocks noChangeArrowheads="1"/>
              </p:cNvSpPr>
              <p:nvPr/>
            </p:nvSpPr>
            <p:spPr bwMode="auto">
              <a:xfrm>
                <a:off x="1716" y="121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4" name="Oval 144"/>
              <p:cNvSpPr>
                <a:spLocks noChangeArrowheads="1"/>
              </p:cNvSpPr>
              <p:nvPr/>
            </p:nvSpPr>
            <p:spPr bwMode="auto">
              <a:xfrm>
                <a:off x="2181" y="146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5" name="Oval 145"/>
              <p:cNvSpPr>
                <a:spLocks noChangeArrowheads="1"/>
              </p:cNvSpPr>
              <p:nvPr/>
            </p:nvSpPr>
            <p:spPr bwMode="auto">
              <a:xfrm>
                <a:off x="2182" y="9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6" name="Oval 146"/>
              <p:cNvSpPr>
                <a:spLocks noChangeArrowheads="1"/>
              </p:cNvSpPr>
              <p:nvPr/>
            </p:nvSpPr>
            <p:spPr bwMode="auto">
              <a:xfrm>
                <a:off x="2635" y="121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7" name="Oval 147"/>
              <p:cNvSpPr>
                <a:spLocks noChangeArrowheads="1"/>
              </p:cNvSpPr>
              <p:nvPr/>
            </p:nvSpPr>
            <p:spPr bwMode="auto">
              <a:xfrm>
                <a:off x="3101" y="14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8" name="Oval 148"/>
              <p:cNvSpPr>
                <a:spLocks noChangeArrowheads="1"/>
              </p:cNvSpPr>
              <p:nvPr/>
            </p:nvSpPr>
            <p:spPr bwMode="auto">
              <a:xfrm>
                <a:off x="3102" y="94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09" name="Oval 149"/>
              <p:cNvSpPr>
                <a:spLocks noChangeArrowheads="1"/>
              </p:cNvSpPr>
              <p:nvPr/>
            </p:nvSpPr>
            <p:spPr bwMode="auto">
              <a:xfrm>
                <a:off x="3554" y="119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0" name="Oval 150"/>
              <p:cNvSpPr>
                <a:spLocks noChangeArrowheads="1"/>
              </p:cNvSpPr>
              <p:nvPr/>
            </p:nvSpPr>
            <p:spPr bwMode="auto">
              <a:xfrm>
                <a:off x="4013" y="146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1" name="Oval 151"/>
              <p:cNvSpPr>
                <a:spLocks noChangeArrowheads="1"/>
              </p:cNvSpPr>
              <p:nvPr/>
            </p:nvSpPr>
            <p:spPr bwMode="auto">
              <a:xfrm>
                <a:off x="4014" y="93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2" name="Oval 152"/>
              <p:cNvSpPr>
                <a:spLocks noChangeArrowheads="1"/>
              </p:cNvSpPr>
              <p:nvPr/>
            </p:nvSpPr>
            <p:spPr bwMode="auto">
              <a:xfrm>
                <a:off x="4473" y="1183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713" name="Oval 153"/>
            <p:cNvSpPr>
              <a:spLocks noChangeArrowheads="1"/>
            </p:cNvSpPr>
            <p:nvPr/>
          </p:nvSpPr>
          <p:spPr bwMode="auto">
            <a:xfrm>
              <a:off x="1749" y="1399"/>
              <a:ext cx="1824" cy="17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14" name="Line 154"/>
            <p:cNvSpPr>
              <a:spLocks noChangeShapeType="1"/>
            </p:cNvSpPr>
            <p:nvPr/>
          </p:nvSpPr>
          <p:spPr bwMode="auto">
            <a:xfrm>
              <a:off x="1431" y="2297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15" name="Line 155"/>
            <p:cNvSpPr>
              <a:spLocks noChangeShapeType="1"/>
            </p:cNvSpPr>
            <p:nvPr/>
          </p:nvSpPr>
          <p:spPr bwMode="auto">
            <a:xfrm flipV="1">
              <a:off x="2647" y="1248"/>
              <a:ext cx="624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16" name="Line 156"/>
            <p:cNvSpPr>
              <a:spLocks noChangeShapeType="1"/>
            </p:cNvSpPr>
            <p:nvPr/>
          </p:nvSpPr>
          <p:spPr bwMode="auto">
            <a:xfrm>
              <a:off x="2654" y="2297"/>
              <a:ext cx="672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17" name="Line 157"/>
            <p:cNvSpPr>
              <a:spLocks noChangeShapeType="1"/>
            </p:cNvSpPr>
            <p:nvPr/>
          </p:nvSpPr>
          <p:spPr bwMode="auto">
            <a:xfrm flipV="1">
              <a:off x="3600" y="2016"/>
              <a:ext cx="432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18" name="Line 158"/>
            <p:cNvSpPr>
              <a:spLocks noChangeShapeType="1"/>
            </p:cNvSpPr>
            <p:nvPr/>
          </p:nvSpPr>
          <p:spPr bwMode="auto">
            <a:xfrm>
              <a:off x="3579" y="227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50719" name="Line 159"/>
          <p:cNvSpPr>
            <a:spLocks noChangeShapeType="1"/>
          </p:cNvSpPr>
          <p:nvPr/>
        </p:nvSpPr>
        <p:spPr bwMode="auto">
          <a:xfrm>
            <a:off x="4471988" y="32448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720" name="Text Box 160"/>
          <p:cNvSpPr txBox="1">
            <a:spLocks noChangeArrowheads="1"/>
          </p:cNvSpPr>
          <p:nvPr/>
        </p:nvSpPr>
        <p:spPr bwMode="auto">
          <a:xfrm>
            <a:off x="4591123" y="3167063"/>
            <a:ext cx="506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cs typeface="+mn-cs"/>
              </a:rPr>
              <a:t>2 </a:t>
            </a:r>
            <a:r>
              <a:rPr lang="en-US" sz="2000" b="1">
                <a:cs typeface="Times New Roman" charset="0"/>
                <a:sym typeface="Symbol" charset="0"/>
              </a:rPr>
              <a:t></a:t>
            </a:r>
            <a:r>
              <a:rPr lang="en-US" sz="2000">
                <a:cs typeface="+mn-cs"/>
              </a:rPr>
              <a:t> </a:t>
            </a:r>
          </a:p>
        </p:txBody>
      </p:sp>
      <p:sp>
        <p:nvSpPr>
          <p:cNvPr id="450721" name="Text Box 161"/>
          <p:cNvSpPr txBox="1">
            <a:spLocks noChangeArrowheads="1"/>
          </p:cNvSpPr>
          <p:nvPr/>
        </p:nvSpPr>
        <p:spPr bwMode="auto">
          <a:xfrm>
            <a:off x="5084596" y="3590926"/>
            <a:ext cx="3146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cs typeface="+mn-cs"/>
              </a:rPr>
              <a:t>1</a:t>
            </a:r>
          </a:p>
        </p:txBody>
      </p:sp>
      <p:sp>
        <p:nvSpPr>
          <p:cNvPr id="450722" name="Line 162"/>
          <p:cNvSpPr>
            <a:spLocks noChangeShapeType="1"/>
          </p:cNvSpPr>
          <p:nvPr/>
        </p:nvSpPr>
        <p:spPr bwMode="auto">
          <a:xfrm>
            <a:off x="5127625" y="39290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723" name="Text Box 163"/>
          <p:cNvSpPr txBox="1">
            <a:spLocks noChangeArrowheads="1"/>
          </p:cNvSpPr>
          <p:nvPr/>
        </p:nvSpPr>
        <p:spPr bwMode="auto">
          <a:xfrm>
            <a:off x="5656340" y="3973513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b="1">
                <a:cs typeface="+mn-cs"/>
              </a:rPr>
              <a:t> h a</a:t>
            </a:r>
            <a:r>
              <a:rPr lang="en-US" b="1" baseline="30000">
                <a:cs typeface="Times New Roman" charset="0"/>
              </a:rPr>
              <a:t>*</a:t>
            </a:r>
            <a:endParaRPr lang="en-US" sz="2000" b="1">
              <a:cs typeface="+mn-cs"/>
            </a:endParaRPr>
          </a:p>
        </p:txBody>
      </p:sp>
      <p:sp>
        <p:nvSpPr>
          <p:cNvPr id="450724" name="Text Box 164"/>
          <p:cNvSpPr txBox="1">
            <a:spLocks noChangeArrowheads="1"/>
          </p:cNvSpPr>
          <p:nvPr/>
        </p:nvSpPr>
        <p:spPr bwMode="auto">
          <a:xfrm>
            <a:off x="5800865" y="2890838"/>
            <a:ext cx="5950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b="1">
                <a:cs typeface="+mn-cs"/>
              </a:rPr>
              <a:t> k a</a:t>
            </a:r>
            <a:r>
              <a:rPr lang="en-US" b="1" baseline="30000">
                <a:cs typeface="Times New Roman" charset="0"/>
              </a:rPr>
              <a:t>*</a:t>
            </a: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450725" name="Text Box 165"/>
          <p:cNvSpPr txBox="1">
            <a:spLocks noChangeArrowheads="1"/>
          </p:cNvSpPr>
          <p:nvPr/>
        </p:nvSpPr>
        <p:spPr bwMode="auto">
          <a:xfrm>
            <a:off x="5105400" y="3962400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  <a:sym typeface="Symbol" charset="0"/>
              </a:rPr>
              <a:t></a:t>
            </a: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362" y="5433021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lattice in real space there is a corresponding lattice in “</a:t>
            </a:r>
            <a:r>
              <a:rPr lang="en-US" dirty="0" err="1" smtClean="0"/>
              <a:t>recripocal</a:t>
            </a:r>
            <a:r>
              <a:rPr lang="en-US" dirty="0" smtClean="0"/>
              <a:t>” i.e. diffraction space. Distances between lattice points are proportional to 1/lattice dimensions in real space.  The origin of the reciprocal lattice is at O. Lattice points (corresponding to diffraction spots one can observe) are indexed by Miller indices h and k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00865" y="3681413"/>
            <a:ext cx="46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718175" y="3681413"/>
            <a:ext cx="174625" cy="90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7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49936-47AD-A246-A49E-FE0443A600F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cs typeface="+mj-cs"/>
              </a:rPr>
              <a:t>End on view of hexagonal reciprocal lattice</a:t>
            </a:r>
          </a:p>
        </p:txBody>
      </p:sp>
      <p:pic>
        <p:nvPicPr>
          <p:cNvPr id="6328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58975"/>
            <a:ext cx="50292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5000" y="1752600"/>
            <a:ext cx="1447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was taken by shining the X-ray beam down the axis of a muscle myofibril.(one crystallite)</a:t>
            </a:r>
          </a:p>
          <a:p>
            <a:r>
              <a:rPr lang="en-US" dirty="0" smtClean="0"/>
              <a:t>Not the way we normally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0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F3906-894D-274A-9099-88D340EE2045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 rot="3606378">
            <a:off x="4865688" y="3243263"/>
            <a:ext cx="304800" cy="304800"/>
            <a:chOff x="1488" y="2544"/>
            <a:chExt cx="240" cy="240"/>
          </a:xfrm>
        </p:grpSpPr>
        <p:sp>
          <p:nvSpPr>
            <p:cNvPr id="481283" name="Oval 3"/>
            <p:cNvSpPr>
              <a:spLocks noChangeArrowheads="1"/>
            </p:cNvSpPr>
            <p:nvPr/>
          </p:nvSpPr>
          <p:spPr bwMode="auto">
            <a:xfrm>
              <a:off x="1488" y="2544"/>
              <a:ext cx="240" cy="240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284" name="Line 4"/>
            <p:cNvSpPr>
              <a:spLocks noChangeShapeType="1"/>
            </p:cNvSpPr>
            <p:nvPr/>
          </p:nvSpPr>
          <p:spPr bwMode="auto">
            <a:xfrm flipV="1">
              <a:off x="1603" y="2564"/>
              <a:ext cx="0" cy="19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31" name="Group 5"/>
          <p:cNvGrpSpPr>
            <a:grpSpLocks/>
          </p:cNvGrpSpPr>
          <p:nvPr/>
        </p:nvGrpSpPr>
        <p:grpSpPr bwMode="auto">
          <a:xfrm rot="3606378">
            <a:off x="5000625" y="2892425"/>
            <a:ext cx="381000" cy="381000"/>
            <a:chOff x="1488" y="2544"/>
            <a:chExt cx="240" cy="240"/>
          </a:xfrm>
        </p:grpSpPr>
        <p:sp>
          <p:nvSpPr>
            <p:cNvPr id="481286" name="Oval 6"/>
            <p:cNvSpPr>
              <a:spLocks noChangeArrowheads="1"/>
            </p:cNvSpPr>
            <p:nvPr/>
          </p:nvSpPr>
          <p:spPr bwMode="auto">
            <a:xfrm>
              <a:off x="1488" y="2544"/>
              <a:ext cx="240" cy="240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287" name="Line 7"/>
            <p:cNvSpPr>
              <a:spLocks noChangeShapeType="1"/>
            </p:cNvSpPr>
            <p:nvPr/>
          </p:nvSpPr>
          <p:spPr bwMode="auto">
            <a:xfrm flipV="1">
              <a:off x="1603" y="2564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32" name="Group 8"/>
          <p:cNvGrpSpPr>
            <a:grpSpLocks/>
          </p:cNvGrpSpPr>
          <p:nvPr/>
        </p:nvGrpSpPr>
        <p:grpSpPr bwMode="auto">
          <a:xfrm rot="-1520902">
            <a:off x="5335588" y="3103563"/>
            <a:ext cx="381000" cy="381000"/>
            <a:chOff x="1488" y="2544"/>
            <a:chExt cx="240" cy="240"/>
          </a:xfrm>
        </p:grpSpPr>
        <p:sp>
          <p:nvSpPr>
            <p:cNvPr id="481289" name="Oval 9"/>
            <p:cNvSpPr>
              <a:spLocks noChangeArrowheads="1"/>
            </p:cNvSpPr>
            <p:nvPr/>
          </p:nvSpPr>
          <p:spPr bwMode="auto">
            <a:xfrm>
              <a:off x="1488" y="2544"/>
              <a:ext cx="240" cy="240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290" name="Line 10"/>
            <p:cNvSpPr>
              <a:spLocks noChangeShapeType="1"/>
            </p:cNvSpPr>
            <p:nvPr/>
          </p:nvSpPr>
          <p:spPr bwMode="auto">
            <a:xfrm flipV="1">
              <a:off x="1603" y="2564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33" name="Group 11"/>
          <p:cNvGrpSpPr>
            <a:grpSpLocks/>
          </p:cNvGrpSpPr>
          <p:nvPr/>
        </p:nvGrpSpPr>
        <p:grpSpPr bwMode="auto">
          <a:xfrm rot="6164067">
            <a:off x="5105400" y="3429000"/>
            <a:ext cx="381000" cy="381000"/>
            <a:chOff x="1488" y="2544"/>
            <a:chExt cx="240" cy="240"/>
          </a:xfrm>
        </p:grpSpPr>
        <p:sp>
          <p:nvSpPr>
            <p:cNvPr id="481292" name="Oval 12"/>
            <p:cNvSpPr>
              <a:spLocks noChangeArrowheads="1"/>
            </p:cNvSpPr>
            <p:nvPr/>
          </p:nvSpPr>
          <p:spPr bwMode="auto">
            <a:xfrm>
              <a:off x="1488" y="2544"/>
              <a:ext cx="240" cy="240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293" name="Line 13"/>
            <p:cNvSpPr>
              <a:spLocks noChangeShapeType="1"/>
            </p:cNvSpPr>
            <p:nvPr/>
          </p:nvSpPr>
          <p:spPr bwMode="auto">
            <a:xfrm flipV="1">
              <a:off x="1603" y="2565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34" name="Group 14"/>
          <p:cNvGrpSpPr>
            <a:grpSpLocks/>
          </p:cNvGrpSpPr>
          <p:nvPr/>
        </p:nvGrpSpPr>
        <p:grpSpPr bwMode="auto">
          <a:xfrm>
            <a:off x="3276600" y="1447800"/>
            <a:ext cx="2590800" cy="2590800"/>
            <a:chOff x="2208" y="912"/>
            <a:chExt cx="1488" cy="1536"/>
          </a:xfrm>
        </p:grpSpPr>
        <p:sp>
          <p:nvSpPr>
            <p:cNvPr id="481295" name="Oval 15"/>
            <p:cNvSpPr>
              <a:spLocks noChangeArrowheads="1"/>
            </p:cNvSpPr>
            <p:nvPr/>
          </p:nvSpPr>
          <p:spPr bwMode="auto">
            <a:xfrm>
              <a:off x="2208" y="912"/>
              <a:ext cx="1488" cy="1536"/>
            </a:xfrm>
            <a:prstGeom prst="ellips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554" name="Group 16"/>
            <p:cNvGrpSpPr>
              <a:grpSpLocks/>
            </p:cNvGrpSpPr>
            <p:nvPr/>
          </p:nvGrpSpPr>
          <p:grpSpPr bwMode="auto">
            <a:xfrm rot="-5625278">
              <a:off x="2969" y="1735"/>
              <a:ext cx="240" cy="239"/>
              <a:chOff x="1488" y="2544"/>
              <a:chExt cx="240" cy="240"/>
            </a:xfrm>
          </p:grpSpPr>
          <p:sp>
            <p:nvSpPr>
              <p:cNvPr id="481297" name="Oval 1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298" name="Line 18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55" name="Group 19"/>
            <p:cNvGrpSpPr>
              <a:grpSpLocks/>
            </p:cNvGrpSpPr>
            <p:nvPr/>
          </p:nvGrpSpPr>
          <p:grpSpPr bwMode="auto">
            <a:xfrm rot="9522460">
              <a:off x="2743" y="1426"/>
              <a:ext cx="240" cy="240"/>
              <a:chOff x="1488" y="2544"/>
              <a:chExt cx="240" cy="240"/>
            </a:xfrm>
          </p:grpSpPr>
          <p:sp>
            <p:nvSpPr>
              <p:cNvPr id="481300" name="Oval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01" name="Line 21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56" name="Group 22"/>
            <p:cNvGrpSpPr>
              <a:grpSpLocks/>
            </p:cNvGrpSpPr>
            <p:nvPr/>
          </p:nvGrpSpPr>
          <p:grpSpPr bwMode="auto">
            <a:xfrm rot="3606378">
              <a:off x="2976" y="1488"/>
              <a:ext cx="240" cy="240"/>
              <a:chOff x="1488" y="2544"/>
              <a:chExt cx="240" cy="240"/>
            </a:xfrm>
          </p:grpSpPr>
          <p:sp>
            <p:nvSpPr>
              <p:cNvPr id="481303" name="Oval 2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1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04" name="Line 24"/>
              <p:cNvSpPr>
                <a:spLocks noChangeShapeType="1"/>
              </p:cNvSpPr>
              <p:nvPr/>
            </p:nvSpPr>
            <p:spPr bwMode="auto">
              <a:xfrm flipV="1">
                <a:off x="1602" y="2565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57" name="Group 25"/>
            <p:cNvGrpSpPr>
              <a:grpSpLocks/>
            </p:cNvGrpSpPr>
            <p:nvPr/>
          </p:nvGrpSpPr>
          <p:grpSpPr bwMode="auto">
            <a:xfrm rot="-7293446">
              <a:off x="3120" y="1296"/>
              <a:ext cx="240" cy="240"/>
              <a:chOff x="1488" y="2544"/>
              <a:chExt cx="240" cy="240"/>
            </a:xfrm>
          </p:grpSpPr>
          <p:sp>
            <p:nvSpPr>
              <p:cNvPr id="481306" name="Oval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07" name="Line 27"/>
              <p:cNvSpPr>
                <a:spLocks noChangeShapeType="1"/>
              </p:cNvSpPr>
              <p:nvPr/>
            </p:nvSpPr>
            <p:spPr bwMode="auto">
              <a:xfrm flipV="1">
                <a:off x="1604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58" name="Group 28"/>
            <p:cNvGrpSpPr>
              <a:grpSpLocks/>
            </p:cNvGrpSpPr>
            <p:nvPr/>
          </p:nvGrpSpPr>
          <p:grpSpPr bwMode="auto">
            <a:xfrm rot="9437433">
              <a:off x="2901" y="1166"/>
              <a:ext cx="240" cy="240"/>
              <a:chOff x="1488" y="2544"/>
              <a:chExt cx="240" cy="240"/>
            </a:xfrm>
          </p:grpSpPr>
          <p:sp>
            <p:nvSpPr>
              <p:cNvPr id="481309" name="Oval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10" name="Line 30"/>
              <p:cNvSpPr>
                <a:spLocks noChangeShapeType="1"/>
              </p:cNvSpPr>
              <p:nvPr/>
            </p:nvSpPr>
            <p:spPr bwMode="auto">
              <a:xfrm flipV="1">
                <a:off x="1604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59" name="Group 31"/>
            <p:cNvGrpSpPr>
              <a:grpSpLocks/>
            </p:cNvGrpSpPr>
            <p:nvPr/>
          </p:nvGrpSpPr>
          <p:grpSpPr bwMode="auto">
            <a:xfrm rot="-9100345">
              <a:off x="3209" y="1527"/>
              <a:ext cx="240" cy="240"/>
              <a:chOff x="1488" y="2544"/>
              <a:chExt cx="240" cy="240"/>
            </a:xfrm>
          </p:grpSpPr>
          <p:sp>
            <p:nvSpPr>
              <p:cNvPr id="481312" name="Oval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13" name="Line 33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0" name="Group 34"/>
            <p:cNvGrpSpPr>
              <a:grpSpLocks/>
            </p:cNvGrpSpPr>
            <p:nvPr/>
          </p:nvGrpSpPr>
          <p:grpSpPr bwMode="auto">
            <a:xfrm rot="-3400353">
              <a:off x="2645" y="1199"/>
              <a:ext cx="240" cy="240"/>
              <a:chOff x="1488" y="2544"/>
              <a:chExt cx="240" cy="240"/>
            </a:xfrm>
          </p:grpSpPr>
          <p:sp>
            <p:nvSpPr>
              <p:cNvPr id="481315" name="Oval 3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1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16" name="Line 36"/>
              <p:cNvSpPr>
                <a:spLocks noChangeShapeType="1"/>
              </p:cNvSpPr>
              <p:nvPr/>
            </p:nvSpPr>
            <p:spPr bwMode="auto">
              <a:xfrm flipV="1">
                <a:off x="1603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1" name="Group 37"/>
            <p:cNvGrpSpPr>
              <a:grpSpLocks/>
            </p:cNvGrpSpPr>
            <p:nvPr/>
          </p:nvGrpSpPr>
          <p:grpSpPr bwMode="auto">
            <a:xfrm rot="8299696">
              <a:off x="2721" y="1666"/>
              <a:ext cx="240" cy="240"/>
              <a:chOff x="1488" y="2544"/>
              <a:chExt cx="240" cy="240"/>
            </a:xfrm>
          </p:grpSpPr>
          <p:sp>
            <p:nvSpPr>
              <p:cNvPr id="481318" name="Oval 3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19" name="Line 39"/>
              <p:cNvSpPr>
                <a:spLocks noChangeShapeType="1"/>
              </p:cNvSpPr>
              <p:nvPr/>
            </p:nvSpPr>
            <p:spPr bwMode="auto">
              <a:xfrm flipV="1">
                <a:off x="1603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2" name="Group 40"/>
            <p:cNvGrpSpPr>
              <a:grpSpLocks/>
            </p:cNvGrpSpPr>
            <p:nvPr/>
          </p:nvGrpSpPr>
          <p:grpSpPr bwMode="auto">
            <a:xfrm rot="478877">
              <a:off x="2867" y="1975"/>
              <a:ext cx="240" cy="240"/>
              <a:chOff x="1488" y="2544"/>
              <a:chExt cx="240" cy="240"/>
            </a:xfrm>
          </p:grpSpPr>
          <p:sp>
            <p:nvSpPr>
              <p:cNvPr id="481321" name="Oval 4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22" name="Line 42"/>
              <p:cNvSpPr>
                <a:spLocks noChangeShapeType="1"/>
              </p:cNvSpPr>
              <p:nvPr/>
            </p:nvSpPr>
            <p:spPr bwMode="auto">
              <a:xfrm flipV="1">
                <a:off x="1603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3" name="Group 43"/>
            <p:cNvGrpSpPr>
              <a:grpSpLocks/>
            </p:cNvGrpSpPr>
            <p:nvPr/>
          </p:nvGrpSpPr>
          <p:grpSpPr bwMode="auto">
            <a:xfrm rot="9049169">
              <a:off x="2647" y="946"/>
              <a:ext cx="240" cy="240"/>
              <a:chOff x="1488" y="2544"/>
              <a:chExt cx="240" cy="240"/>
            </a:xfrm>
          </p:grpSpPr>
          <p:sp>
            <p:nvSpPr>
              <p:cNvPr id="481324" name="Oval 44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1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25" name="Line 45"/>
              <p:cNvSpPr>
                <a:spLocks noChangeShapeType="1"/>
              </p:cNvSpPr>
              <p:nvPr/>
            </p:nvSpPr>
            <p:spPr bwMode="auto">
              <a:xfrm flipV="1">
                <a:off x="1605" y="256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4" name="Group 46"/>
            <p:cNvGrpSpPr>
              <a:grpSpLocks/>
            </p:cNvGrpSpPr>
            <p:nvPr/>
          </p:nvGrpSpPr>
          <p:grpSpPr bwMode="auto">
            <a:xfrm rot="3606378">
              <a:off x="2530" y="2126"/>
              <a:ext cx="240" cy="240"/>
              <a:chOff x="1488" y="2544"/>
              <a:chExt cx="240" cy="240"/>
            </a:xfrm>
          </p:grpSpPr>
          <p:sp>
            <p:nvSpPr>
              <p:cNvPr id="481327" name="Oval 4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28" name="Line 48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5" name="Group 49"/>
            <p:cNvGrpSpPr>
              <a:grpSpLocks/>
            </p:cNvGrpSpPr>
            <p:nvPr/>
          </p:nvGrpSpPr>
          <p:grpSpPr bwMode="auto">
            <a:xfrm rot="9092303">
              <a:off x="2496" y="1406"/>
              <a:ext cx="240" cy="240"/>
              <a:chOff x="1488" y="2544"/>
              <a:chExt cx="240" cy="240"/>
            </a:xfrm>
          </p:grpSpPr>
          <p:sp>
            <p:nvSpPr>
              <p:cNvPr id="481330" name="Oval 5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31" name="Line 51"/>
              <p:cNvSpPr>
                <a:spLocks noChangeShapeType="1"/>
              </p:cNvSpPr>
              <p:nvPr/>
            </p:nvSpPr>
            <p:spPr bwMode="auto">
              <a:xfrm flipV="1">
                <a:off x="1604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6" name="Group 52"/>
            <p:cNvGrpSpPr>
              <a:grpSpLocks/>
            </p:cNvGrpSpPr>
            <p:nvPr/>
          </p:nvGrpSpPr>
          <p:grpSpPr bwMode="auto">
            <a:xfrm rot="3606378">
              <a:off x="2208" y="1474"/>
              <a:ext cx="240" cy="240"/>
              <a:chOff x="1488" y="2544"/>
              <a:chExt cx="240" cy="240"/>
            </a:xfrm>
          </p:grpSpPr>
          <p:sp>
            <p:nvSpPr>
              <p:cNvPr id="481333" name="Oval 5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34" name="Line 54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7" name="Group 55"/>
            <p:cNvGrpSpPr>
              <a:grpSpLocks/>
            </p:cNvGrpSpPr>
            <p:nvPr/>
          </p:nvGrpSpPr>
          <p:grpSpPr bwMode="auto">
            <a:xfrm rot="-8118952">
              <a:off x="3127" y="994"/>
              <a:ext cx="240" cy="240"/>
              <a:chOff x="1488" y="2544"/>
              <a:chExt cx="240" cy="240"/>
            </a:xfrm>
          </p:grpSpPr>
          <p:sp>
            <p:nvSpPr>
              <p:cNvPr id="481336" name="Oval 5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37" name="Line 57"/>
              <p:cNvSpPr>
                <a:spLocks noChangeShapeType="1"/>
              </p:cNvSpPr>
              <p:nvPr/>
            </p:nvSpPr>
            <p:spPr bwMode="auto">
              <a:xfrm flipV="1">
                <a:off x="1603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8" name="Group 58"/>
            <p:cNvGrpSpPr>
              <a:grpSpLocks/>
            </p:cNvGrpSpPr>
            <p:nvPr/>
          </p:nvGrpSpPr>
          <p:grpSpPr bwMode="auto">
            <a:xfrm rot="7836794">
              <a:off x="3319" y="1159"/>
              <a:ext cx="240" cy="240"/>
              <a:chOff x="1488" y="2544"/>
              <a:chExt cx="240" cy="240"/>
            </a:xfrm>
          </p:grpSpPr>
          <p:sp>
            <p:nvSpPr>
              <p:cNvPr id="481339" name="Oval 59"/>
              <p:cNvSpPr>
                <a:spLocks noChangeArrowheads="1"/>
              </p:cNvSpPr>
              <p:nvPr/>
            </p:nvSpPr>
            <p:spPr bwMode="auto">
              <a:xfrm>
                <a:off x="1487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40" name="Line 60"/>
              <p:cNvSpPr>
                <a:spLocks noChangeShapeType="1"/>
              </p:cNvSpPr>
              <p:nvPr/>
            </p:nvSpPr>
            <p:spPr bwMode="auto">
              <a:xfrm flipV="1">
                <a:off x="1603" y="2563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69" name="Group 61"/>
            <p:cNvGrpSpPr>
              <a:grpSpLocks/>
            </p:cNvGrpSpPr>
            <p:nvPr/>
          </p:nvGrpSpPr>
          <p:grpSpPr bwMode="auto">
            <a:xfrm rot="3606378">
              <a:off x="3429" y="1378"/>
              <a:ext cx="240" cy="240"/>
              <a:chOff x="1488" y="2544"/>
              <a:chExt cx="240" cy="240"/>
            </a:xfrm>
          </p:grpSpPr>
          <p:sp>
            <p:nvSpPr>
              <p:cNvPr id="481342" name="Oval 6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43" name="Line 63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0" name="Group 64"/>
            <p:cNvGrpSpPr>
              <a:grpSpLocks/>
            </p:cNvGrpSpPr>
            <p:nvPr/>
          </p:nvGrpSpPr>
          <p:grpSpPr bwMode="auto">
            <a:xfrm rot="3606378">
              <a:off x="2476" y="1656"/>
              <a:ext cx="240" cy="240"/>
              <a:chOff x="1488" y="2544"/>
              <a:chExt cx="240" cy="240"/>
            </a:xfrm>
          </p:grpSpPr>
          <p:sp>
            <p:nvSpPr>
              <p:cNvPr id="481345" name="Oval 6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46" name="Line 66"/>
              <p:cNvSpPr>
                <a:spLocks noChangeShapeType="1"/>
              </p:cNvSpPr>
              <p:nvPr/>
            </p:nvSpPr>
            <p:spPr bwMode="auto">
              <a:xfrm flipV="1">
                <a:off x="1604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1" name="Group 67"/>
            <p:cNvGrpSpPr>
              <a:grpSpLocks/>
            </p:cNvGrpSpPr>
            <p:nvPr/>
          </p:nvGrpSpPr>
          <p:grpSpPr bwMode="auto">
            <a:xfrm rot="8733658">
              <a:off x="2770" y="2208"/>
              <a:ext cx="240" cy="240"/>
              <a:chOff x="1488" y="2544"/>
              <a:chExt cx="240" cy="240"/>
            </a:xfrm>
          </p:grpSpPr>
          <p:sp>
            <p:nvSpPr>
              <p:cNvPr id="481348" name="Oval 6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1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49" name="Line 69"/>
              <p:cNvSpPr>
                <a:spLocks noChangeShapeType="1"/>
              </p:cNvSpPr>
              <p:nvPr/>
            </p:nvSpPr>
            <p:spPr bwMode="auto">
              <a:xfrm flipV="1">
                <a:off x="1604" y="256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2" name="Group 70"/>
            <p:cNvGrpSpPr>
              <a:grpSpLocks/>
            </p:cNvGrpSpPr>
            <p:nvPr/>
          </p:nvGrpSpPr>
          <p:grpSpPr bwMode="auto">
            <a:xfrm rot="-8851180">
              <a:off x="2441" y="1068"/>
              <a:ext cx="240" cy="240"/>
              <a:chOff x="1488" y="2544"/>
              <a:chExt cx="240" cy="240"/>
            </a:xfrm>
          </p:grpSpPr>
          <p:sp>
            <p:nvSpPr>
              <p:cNvPr id="481351" name="Oval 7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52" name="Line 72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3" name="Group 73"/>
            <p:cNvGrpSpPr>
              <a:grpSpLocks/>
            </p:cNvGrpSpPr>
            <p:nvPr/>
          </p:nvGrpSpPr>
          <p:grpSpPr bwMode="auto">
            <a:xfrm rot="-1461042">
              <a:off x="2894" y="918"/>
              <a:ext cx="240" cy="240"/>
              <a:chOff x="1488" y="2544"/>
              <a:chExt cx="240" cy="240"/>
            </a:xfrm>
          </p:grpSpPr>
          <p:sp>
            <p:nvSpPr>
              <p:cNvPr id="481354" name="Oval 74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1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55" name="Line 75"/>
              <p:cNvSpPr>
                <a:spLocks noChangeShapeType="1"/>
              </p:cNvSpPr>
              <p:nvPr/>
            </p:nvSpPr>
            <p:spPr bwMode="auto">
              <a:xfrm flipV="1">
                <a:off x="1604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4" name="Group 76"/>
            <p:cNvGrpSpPr>
              <a:grpSpLocks/>
            </p:cNvGrpSpPr>
            <p:nvPr/>
          </p:nvGrpSpPr>
          <p:grpSpPr bwMode="auto">
            <a:xfrm rot="-1086941">
              <a:off x="3445" y="1615"/>
              <a:ext cx="240" cy="240"/>
              <a:chOff x="1488" y="2544"/>
              <a:chExt cx="240" cy="240"/>
            </a:xfrm>
          </p:grpSpPr>
          <p:sp>
            <p:nvSpPr>
              <p:cNvPr id="481357" name="Oval 7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58" name="Line 78"/>
              <p:cNvSpPr>
                <a:spLocks noChangeShapeType="1"/>
              </p:cNvSpPr>
              <p:nvPr/>
            </p:nvSpPr>
            <p:spPr bwMode="auto">
              <a:xfrm flipV="1">
                <a:off x="1603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5" name="Group 79"/>
            <p:cNvGrpSpPr>
              <a:grpSpLocks/>
            </p:cNvGrpSpPr>
            <p:nvPr/>
          </p:nvGrpSpPr>
          <p:grpSpPr bwMode="auto">
            <a:xfrm rot="-9428621">
              <a:off x="2304" y="1248"/>
              <a:ext cx="240" cy="240"/>
              <a:chOff x="1488" y="2544"/>
              <a:chExt cx="240" cy="240"/>
            </a:xfrm>
          </p:grpSpPr>
          <p:sp>
            <p:nvSpPr>
              <p:cNvPr id="481360" name="Oval 8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1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61" name="Line 81"/>
              <p:cNvSpPr>
                <a:spLocks noChangeShapeType="1"/>
              </p:cNvSpPr>
              <p:nvPr/>
            </p:nvSpPr>
            <p:spPr bwMode="auto">
              <a:xfrm flipV="1">
                <a:off x="1605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6" name="Group 82"/>
            <p:cNvGrpSpPr>
              <a:grpSpLocks/>
            </p:cNvGrpSpPr>
            <p:nvPr/>
          </p:nvGrpSpPr>
          <p:grpSpPr bwMode="auto">
            <a:xfrm rot="-7693505">
              <a:off x="2619" y="1893"/>
              <a:ext cx="240" cy="240"/>
              <a:chOff x="1488" y="2544"/>
              <a:chExt cx="240" cy="240"/>
            </a:xfrm>
          </p:grpSpPr>
          <p:sp>
            <p:nvSpPr>
              <p:cNvPr id="481363" name="Oval 8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64" name="Line 84"/>
              <p:cNvSpPr>
                <a:spLocks noChangeShapeType="1"/>
              </p:cNvSpPr>
              <p:nvPr/>
            </p:nvSpPr>
            <p:spPr bwMode="auto">
              <a:xfrm flipV="1">
                <a:off x="1603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7" name="Group 85"/>
            <p:cNvGrpSpPr>
              <a:grpSpLocks/>
            </p:cNvGrpSpPr>
            <p:nvPr/>
          </p:nvGrpSpPr>
          <p:grpSpPr bwMode="auto">
            <a:xfrm rot="-3965778">
              <a:off x="3017" y="2167"/>
              <a:ext cx="240" cy="240"/>
              <a:chOff x="1488" y="2544"/>
              <a:chExt cx="240" cy="240"/>
            </a:xfrm>
          </p:grpSpPr>
          <p:sp>
            <p:nvSpPr>
              <p:cNvPr id="481366" name="Oval 8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1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67" name="Line 87"/>
              <p:cNvSpPr>
                <a:spLocks noChangeShapeType="1"/>
              </p:cNvSpPr>
              <p:nvPr/>
            </p:nvSpPr>
            <p:spPr bwMode="auto">
              <a:xfrm flipV="1">
                <a:off x="1604" y="2563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8" name="Group 88"/>
            <p:cNvGrpSpPr>
              <a:grpSpLocks/>
            </p:cNvGrpSpPr>
            <p:nvPr/>
          </p:nvGrpSpPr>
          <p:grpSpPr bwMode="auto">
            <a:xfrm rot="3606378">
              <a:off x="2235" y="1728"/>
              <a:ext cx="240" cy="240"/>
              <a:chOff x="1488" y="2544"/>
              <a:chExt cx="240" cy="240"/>
            </a:xfrm>
          </p:grpSpPr>
          <p:sp>
            <p:nvSpPr>
              <p:cNvPr id="481369" name="Oval 8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70" name="Line 90"/>
              <p:cNvSpPr>
                <a:spLocks noChangeShapeType="1"/>
              </p:cNvSpPr>
              <p:nvPr/>
            </p:nvSpPr>
            <p:spPr bwMode="auto">
              <a:xfrm flipV="1">
                <a:off x="1604" y="2564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579" name="Group 91"/>
            <p:cNvGrpSpPr>
              <a:grpSpLocks/>
            </p:cNvGrpSpPr>
            <p:nvPr/>
          </p:nvGrpSpPr>
          <p:grpSpPr bwMode="auto">
            <a:xfrm rot="6651027">
              <a:off x="2351" y="1947"/>
              <a:ext cx="240" cy="240"/>
              <a:chOff x="1488" y="2544"/>
              <a:chExt cx="240" cy="240"/>
            </a:xfrm>
          </p:grpSpPr>
          <p:sp>
            <p:nvSpPr>
              <p:cNvPr id="481372" name="Oval 9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1373" name="Line 93"/>
              <p:cNvSpPr>
                <a:spLocks noChangeShapeType="1"/>
              </p:cNvSpPr>
              <p:nvPr/>
            </p:nvSpPr>
            <p:spPr bwMode="auto">
              <a:xfrm flipV="1">
                <a:off x="1604" y="2563"/>
                <a:ext cx="0" cy="19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2535" name="Group 94"/>
          <p:cNvGrpSpPr>
            <a:grpSpLocks/>
          </p:cNvGrpSpPr>
          <p:nvPr/>
        </p:nvGrpSpPr>
        <p:grpSpPr bwMode="auto">
          <a:xfrm>
            <a:off x="546100" y="2689225"/>
            <a:ext cx="1524000" cy="304800"/>
            <a:chOff x="192" y="1776"/>
            <a:chExt cx="960" cy="192"/>
          </a:xfrm>
        </p:grpSpPr>
        <p:sp>
          <p:nvSpPr>
            <p:cNvPr id="481375" name="Line 95"/>
            <p:cNvSpPr>
              <a:spLocks noChangeShapeType="1"/>
            </p:cNvSpPr>
            <p:nvPr/>
          </p:nvSpPr>
          <p:spPr bwMode="auto">
            <a:xfrm>
              <a:off x="192" y="177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376" name="Line 96"/>
            <p:cNvSpPr>
              <a:spLocks noChangeShapeType="1"/>
            </p:cNvSpPr>
            <p:nvPr/>
          </p:nvSpPr>
          <p:spPr bwMode="auto">
            <a:xfrm>
              <a:off x="192" y="18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377" name="Line 97"/>
            <p:cNvSpPr>
              <a:spLocks noChangeShapeType="1"/>
            </p:cNvSpPr>
            <p:nvPr/>
          </p:nvSpPr>
          <p:spPr bwMode="auto">
            <a:xfrm>
              <a:off x="192" y="196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81378" name="Line 98"/>
          <p:cNvSpPr>
            <a:spLocks noChangeShapeType="1"/>
          </p:cNvSpPr>
          <p:nvPr/>
        </p:nvSpPr>
        <p:spPr bwMode="auto">
          <a:xfrm flipV="1">
            <a:off x="6457951" y="1870075"/>
            <a:ext cx="99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1379" name="Line 99"/>
          <p:cNvSpPr>
            <a:spLocks noChangeShapeType="1"/>
          </p:cNvSpPr>
          <p:nvPr/>
        </p:nvSpPr>
        <p:spPr bwMode="auto">
          <a:xfrm flipV="1">
            <a:off x="6477000" y="2133600"/>
            <a:ext cx="99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538" name="Group 100"/>
          <p:cNvGrpSpPr>
            <a:grpSpLocks/>
          </p:cNvGrpSpPr>
          <p:nvPr/>
        </p:nvGrpSpPr>
        <p:grpSpPr bwMode="auto">
          <a:xfrm rot="169041">
            <a:off x="6542088" y="3263901"/>
            <a:ext cx="1001712" cy="698500"/>
            <a:chOff x="4121" y="2016"/>
            <a:chExt cx="631" cy="440"/>
          </a:xfrm>
        </p:grpSpPr>
        <p:sp>
          <p:nvSpPr>
            <p:cNvPr id="481381" name="Line 101"/>
            <p:cNvSpPr>
              <a:spLocks noChangeShapeType="1"/>
            </p:cNvSpPr>
            <p:nvPr/>
          </p:nvSpPr>
          <p:spPr bwMode="auto">
            <a:xfrm rot="2515061" flipV="1">
              <a:off x="4127" y="2016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382" name="Line 102"/>
            <p:cNvSpPr>
              <a:spLocks noChangeShapeType="1"/>
            </p:cNvSpPr>
            <p:nvPr/>
          </p:nvSpPr>
          <p:spPr bwMode="auto">
            <a:xfrm rot="2515061" flipV="1">
              <a:off x="4121" y="2167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81383" name="Text Box 103"/>
          <p:cNvSpPr txBox="1">
            <a:spLocks noChangeArrowheads="1"/>
          </p:cNvSpPr>
          <p:nvPr/>
        </p:nvSpPr>
        <p:spPr bwMode="auto">
          <a:xfrm>
            <a:off x="685800" y="1752600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X-rays</a:t>
            </a:r>
          </a:p>
        </p:txBody>
      </p:sp>
      <p:sp>
        <p:nvSpPr>
          <p:cNvPr id="481384" name="Text Box 104"/>
          <p:cNvSpPr txBox="1">
            <a:spLocks noChangeArrowheads="1"/>
          </p:cNvSpPr>
          <p:nvPr/>
        </p:nvSpPr>
        <p:spPr bwMode="auto">
          <a:xfrm>
            <a:off x="2971800" y="457200"/>
            <a:ext cx="334679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>
                <a:cs typeface="+mn-cs"/>
              </a:rPr>
              <a:t>Fiber Cross-section</a:t>
            </a:r>
            <a:endParaRPr lang="en-US">
              <a:cs typeface="+mn-cs"/>
            </a:endParaRPr>
          </a:p>
        </p:txBody>
      </p:sp>
      <p:sp>
        <p:nvSpPr>
          <p:cNvPr id="481385" name="Text Box 105"/>
          <p:cNvSpPr txBox="1">
            <a:spLocks noChangeArrowheads="1"/>
          </p:cNvSpPr>
          <p:nvPr/>
        </p:nvSpPr>
        <p:spPr bwMode="auto">
          <a:xfrm>
            <a:off x="6681789" y="957263"/>
            <a:ext cx="1174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Diffraction</a:t>
            </a:r>
          </a:p>
        </p:txBody>
      </p:sp>
      <p:sp>
        <p:nvSpPr>
          <p:cNvPr id="481386" name="Text Box 106"/>
          <p:cNvSpPr txBox="1">
            <a:spLocks noChangeArrowheads="1"/>
          </p:cNvSpPr>
          <p:nvPr/>
        </p:nvSpPr>
        <p:spPr bwMode="auto">
          <a:xfrm>
            <a:off x="2514600" y="4953001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Complete Statistical rotation: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1,0 = 1,0 </a:t>
            </a:r>
            <a:r>
              <a:rPr lang="en-US" dirty="0" smtClean="0">
                <a:cs typeface="+mn-cs"/>
              </a:rPr>
              <a:t>= </a:t>
            </a:r>
            <a:r>
              <a:rPr lang="en-US" dirty="0">
                <a:cs typeface="+mn-cs"/>
              </a:rPr>
              <a:t>0,1 </a:t>
            </a:r>
            <a:r>
              <a:rPr lang="en-US" dirty="0" smtClean="0">
                <a:cs typeface="+mn-cs"/>
              </a:rPr>
              <a:t>= </a:t>
            </a:r>
            <a:r>
              <a:rPr lang="en-US" dirty="0">
                <a:cs typeface="+mn-cs"/>
              </a:rPr>
              <a:t>0</a:t>
            </a:r>
            <a:r>
              <a:rPr lang="en-US" dirty="0" smtClean="0">
                <a:cs typeface="+mn-cs"/>
              </a:rPr>
              <a:t>,-1</a:t>
            </a:r>
            <a:endParaRPr lang="en-US" dirty="0">
              <a:cs typeface="+mn-cs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1,1 = </a:t>
            </a:r>
            <a:r>
              <a:rPr lang="en-US" dirty="0" smtClean="0">
                <a:cs typeface="+mn-cs"/>
              </a:rPr>
              <a:t>1,1=1,1 </a:t>
            </a:r>
            <a:r>
              <a:rPr lang="en-US" dirty="0"/>
              <a:t>=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1</a:t>
            </a:r>
            <a:r>
              <a:rPr lang="en-US" dirty="0" smtClean="0">
                <a:cs typeface="+mn-cs"/>
              </a:rPr>
              <a:t>,-1</a:t>
            </a:r>
            <a:endParaRPr lang="en-US" dirty="0">
              <a:cs typeface="+mn-cs"/>
            </a:endParaRPr>
          </a:p>
        </p:txBody>
      </p:sp>
      <p:grpSp>
        <p:nvGrpSpPr>
          <p:cNvPr id="22543" name="Group 107"/>
          <p:cNvGrpSpPr>
            <a:grpSpLocks/>
          </p:cNvGrpSpPr>
          <p:nvPr/>
        </p:nvGrpSpPr>
        <p:grpSpPr bwMode="auto">
          <a:xfrm>
            <a:off x="4930777" y="5584826"/>
            <a:ext cx="1077913" cy="544513"/>
            <a:chOff x="1337" y="3415"/>
            <a:chExt cx="679" cy="343"/>
          </a:xfrm>
        </p:grpSpPr>
        <p:sp>
          <p:nvSpPr>
            <p:cNvPr id="481388" name="Line 108"/>
            <p:cNvSpPr>
              <a:spLocks noChangeShapeType="1"/>
            </p:cNvSpPr>
            <p:nvPr/>
          </p:nvSpPr>
          <p:spPr bwMode="auto">
            <a:xfrm>
              <a:off x="1920" y="341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389" name="Line 109"/>
            <p:cNvSpPr>
              <a:spLocks noChangeShapeType="1"/>
            </p:cNvSpPr>
            <p:nvPr/>
          </p:nvSpPr>
          <p:spPr bwMode="auto">
            <a:xfrm>
              <a:off x="1337" y="375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1390" name="Line 110"/>
            <p:cNvSpPr>
              <a:spLocks noChangeShapeType="1"/>
            </p:cNvSpPr>
            <p:nvPr/>
          </p:nvSpPr>
          <p:spPr bwMode="auto">
            <a:xfrm>
              <a:off x="1920" y="375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81391" name="Rectangle 111"/>
          <p:cNvSpPr>
            <a:spLocks noChangeArrowheads="1"/>
          </p:cNvSpPr>
          <p:nvPr/>
        </p:nvSpPr>
        <p:spPr bwMode="auto">
          <a:xfrm>
            <a:off x="184151" y="206375"/>
            <a:ext cx="8763000" cy="647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7600" y="4122269"/>
            <a:ext cx="139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Myofibrils are at random orientations around the long axis of the muscle fiber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20077</TotalTime>
  <Words>828</Words>
  <Application>Microsoft Macintosh PowerPoint</Application>
  <PresentationFormat>On-screen Show (4:3)</PresentationFormat>
  <Paragraphs>128</Paragraphs>
  <Slides>15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“Sliding Filaments”</vt:lpstr>
      <vt:lpstr>PowerPoint Presentation</vt:lpstr>
      <vt:lpstr>Hexagonal Lattice</vt:lpstr>
      <vt:lpstr>Ewald Sphere</vt:lpstr>
      <vt:lpstr>End on view of hexagonal reciprocal lattice</vt:lpstr>
      <vt:lpstr>PowerPoint Presentation</vt:lpstr>
      <vt:lpstr>Equatorial pattern from insect muscle</vt:lpstr>
      <vt:lpstr>PowerPoint Presentation</vt:lpstr>
      <vt:lpstr>Calculating d10</vt:lpstr>
      <vt:lpstr>Hexagonal pattern selection rule</vt:lpstr>
      <vt:lpstr>Estimating lattice disorder parameters from peak widths</vt:lpstr>
      <vt:lpstr>Equatorial Intensities</vt:lpstr>
    </vt:vector>
  </TitlesOfParts>
  <Company>Illinois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Thomas Irving</cp:lastModifiedBy>
  <cp:revision>37</cp:revision>
  <dcterms:created xsi:type="dcterms:W3CDTF">2011-09-22T22:29:32Z</dcterms:created>
  <dcterms:modified xsi:type="dcterms:W3CDTF">2015-01-27T15:41:25Z</dcterms:modified>
</cp:coreProperties>
</file>