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147471934" r:id="rId2"/>
    <p:sldId id="2147471935" r:id="rId3"/>
    <p:sldId id="214747197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67BD5-34AC-46E6-ABD4-E51C088BBCEC}" v="1" dt="2023-01-24T20:23:15.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2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vey, Jim" userId="b58c9552-e242-4f45-88a4-991964612800" providerId="ADAL" clId="{10567BD5-34AC-46E6-ABD4-E51C088BBCEC}"/>
    <pc:docChg chg="addSld modSld">
      <pc:chgData name="Harvey, Jim" userId="b58c9552-e242-4f45-88a4-991964612800" providerId="ADAL" clId="{10567BD5-34AC-46E6-ABD4-E51C088BBCEC}" dt="2023-01-24T20:23:15.225" v="0"/>
      <pc:docMkLst>
        <pc:docMk/>
      </pc:docMkLst>
      <pc:sldChg chg="add">
        <pc:chgData name="Harvey, Jim" userId="b58c9552-e242-4f45-88a4-991964612800" providerId="ADAL" clId="{10567BD5-34AC-46E6-ABD4-E51C088BBCEC}" dt="2023-01-24T20:23:15.225" v="0"/>
        <pc:sldMkLst>
          <pc:docMk/>
          <pc:sldMk cId="3898648245" sldId="2147471979"/>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9.png"/><Relationship Id="rId17" Type="http://schemas.openxmlformats.org/officeDocument/2006/relationships/image" Target="../media/image6.png"/><Relationship Id="rId2" Type="http://schemas.openxmlformats.org/officeDocument/2006/relationships/tags" Target="../tags/tag6.xml"/><Relationship Id="rId16" Type="http://schemas.openxmlformats.org/officeDocument/2006/relationships/image" Target="../media/image11.png"/><Relationship Id="rId1" Type="http://schemas.openxmlformats.org/officeDocument/2006/relationships/tags" Target="../tags/tag5.xml"/><Relationship Id="rId6" Type="http://schemas.openxmlformats.org/officeDocument/2006/relationships/image" Target="../media/image12.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8.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iapositive de titre">
    <p:bg>
      <p:bgPr>
        <a:solidFill>
          <a:schemeClr val="accent4"/>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ECA38AB-CC11-4B1C-9618-DA01001C37E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650" r="8394"/>
          <a:stretch/>
        </p:blipFill>
        <p:spPr>
          <a:xfrm flipH="1">
            <a:off x="0" y="0"/>
            <a:ext cx="12192000" cy="6858000"/>
          </a:xfrm>
          <a:prstGeom prst="rect">
            <a:avLst/>
          </a:prstGeom>
        </p:spPr>
      </p:pic>
      <p:sp>
        <p:nvSpPr>
          <p:cNvPr id="4" name="Rectangle 3">
            <a:extLst>
              <a:ext uri="{FF2B5EF4-FFF2-40B4-BE49-F238E27FC236}">
                <a16:creationId xmlns:a16="http://schemas.microsoft.com/office/drawing/2014/main" id="{44EDD786-3960-47A9-A272-3F562CEB06E3}"/>
              </a:ext>
            </a:extLst>
          </p:cNvPr>
          <p:cNvSpPr/>
          <p:nvPr userDrawn="1"/>
        </p:nvSpPr>
        <p:spPr>
          <a:xfrm>
            <a:off x="-22704" y="0"/>
            <a:ext cx="12214703" cy="6858000"/>
          </a:xfrm>
          <a:prstGeom prst="rect">
            <a:avLst/>
          </a:prstGeom>
          <a:solidFill>
            <a:srgbClr val="272936">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sz="1600" err="1"/>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077072"/>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1916832"/>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5" name="Picture 4" descr="Logo&#10;&#10;Description automatically generated">
            <a:extLst>
              <a:ext uri="{FF2B5EF4-FFF2-40B4-BE49-F238E27FC236}">
                <a16:creationId xmlns:a16="http://schemas.microsoft.com/office/drawing/2014/main" id="{53FCDCF1-CC06-4256-A2E3-3FEDCBFF36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4813" y="5541574"/>
            <a:ext cx="1874763" cy="954649"/>
          </a:xfrm>
          <a:prstGeom prst="rect">
            <a:avLst/>
          </a:prstGeom>
        </p:spPr>
      </p:pic>
      <p:pic>
        <p:nvPicPr>
          <p:cNvPr id="8" name="Picture 7" descr="Graphical user interface&#10;&#10;Description automatically generated with low confidence">
            <a:extLst>
              <a:ext uri="{FF2B5EF4-FFF2-40B4-BE49-F238E27FC236}">
                <a16:creationId xmlns:a16="http://schemas.microsoft.com/office/drawing/2014/main" id="{6BB6FEA2-9DB2-45B2-98DF-1B3B40CA5B0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167" y="361778"/>
            <a:ext cx="2331458" cy="650640"/>
          </a:xfrm>
          <a:prstGeom prst="rect">
            <a:avLst/>
          </a:prstGeom>
        </p:spPr>
      </p:pic>
      <p:sp>
        <p:nvSpPr>
          <p:cNvPr id="9" name="Graphic 13">
            <a:extLst>
              <a:ext uri="{FF2B5EF4-FFF2-40B4-BE49-F238E27FC236}">
                <a16:creationId xmlns:a16="http://schemas.microsoft.com/office/drawing/2014/main" id="{E8141422-780E-43EA-896B-58EFAB33869E}"/>
              </a:ext>
            </a:extLst>
          </p:cNvPr>
          <p:cNvSpPr>
            <a:spLocks noChangeAspect="1"/>
          </p:cNvSpPr>
          <p:nvPr userDrawn="1"/>
        </p:nvSpPr>
        <p:spPr>
          <a:xfrm>
            <a:off x="2183010" y="2089233"/>
            <a:ext cx="10915693" cy="6627691"/>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Tree>
    <p:extLst>
      <p:ext uri="{BB962C8B-B14F-4D97-AF65-F5344CB8AC3E}">
        <p14:creationId xmlns:p14="http://schemas.microsoft.com/office/powerpoint/2010/main" val="28847046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662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96789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197486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447543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90409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261476648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1659649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7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61003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370742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Diapositive de titre">
    <p:bg>
      <p:bgPr>
        <a:solidFill>
          <a:schemeClr val="accent4"/>
        </a:solidFill>
        <a:effectLst/>
      </p:bgPr>
    </p:bg>
    <p:spTree>
      <p:nvGrpSpPr>
        <p:cNvPr id="1" name=""/>
        <p:cNvGrpSpPr/>
        <p:nvPr/>
      </p:nvGrpSpPr>
      <p:grpSpPr>
        <a:xfrm>
          <a:off x="0" y="0"/>
          <a:ext cx="0" cy="0"/>
          <a:chOff x="0" y="0"/>
          <a:chExt cx="0" cy="0"/>
        </a:xfrm>
      </p:grpSpPr>
      <p:pic>
        <p:nvPicPr>
          <p:cNvPr id="14" name="Picture 13" descr="A group of hot air balloons&#10;&#10;Description automatically generated with low confidence">
            <a:extLst>
              <a:ext uri="{FF2B5EF4-FFF2-40B4-BE49-F238E27FC236}">
                <a16:creationId xmlns:a16="http://schemas.microsoft.com/office/drawing/2014/main" id="{EECA38AB-CC11-4B1C-9618-DA01001C37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077072"/>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1916832"/>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5" name="Picture 4" descr="Logo&#10;&#10;Description automatically generated">
            <a:extLst>
              <a:ext uri="{FF2B5EF4-FFF2-40B4-BE49-F238E27FC236}">
                <a16:creationId xmlns:a16="http://schemas.microsoft.com/office/drawing/2014/main" id="{53FCDCF1-CC06-4256-A2E3-3FEDCBFF36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4813" y="5541574"/>
            <a:ext cx="1874763" cy="954649"/>
          </a:xfrm>
          <a:prstGeom prst="rect">
            <a:avLst/>
          </a:prstGeom>
        </p:spPr>
      </p:pic>
      <p:pic>
        <p:nvPicPr>
          <p:cNvPr id="8" name="Picture 7" descr="Graphical user interface&#10;&#10;Description automatically generated with low confidence">
            <a:extLst>
              <a:ext uri="{FF2B5EF4-FFF2-40B4-BE49-F238E27FC236}">
                <a16:creationId xmlns:a16="http://schemas.microsoft.com/office/drawing/2014/main" id="{6BB6FEA2-9DB2-45B2-98DF-1B3B40CA5B0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167" y="361778"/>
            <a:ext cx="2331458" cy="650640"/>
          </a:xfrm>
          <a:prstGeom prst="rect">
            <a:avLst/>
          </a:prstGeom>
        </p:spPr>
      </p:pic>
      <p:sp>
        <p:nvSpPr>
          <p:cNvPr id="9" name="Graphic 13">
            <a:extLst>
              <a:ext uri="{FF2B5EF4-FFF2-40B4-BE49-F238E27FC236}">
                <a16:creationId xmlns:a16="http://schemas.microsoft.com/office/drawing/2014/main" id="{E8141422-780E-43EA-896B-58EFAB33869E}"/>
              </a:ext>
            </a:extLst>
          </p:cNvPr>
          <p:cNvSpPr>
            <a:spLocks noChangeAspect="1"/>
          </p:cNvSpPr>
          <p:nvPr userDrawn="1"/>
        </p:nvSpPr>
        <p:spPr>
          <a:xfrm>
            <a:off x="2183010" y="2089233"/>
            <a:ext cx="10915693" cy="6627691"/>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Tree>
    <p:extLst>
      <p:ext uri="{BB962C8B-B14F-4D97-AF65-F5344CB8AC3E}">
        <p14:creationId xmlns:p14="http://schemas.microsoft.com/office/powerpoint/2010/main" val="71399445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a:t>
            </a:r>
            <a:r>
              <a:rPr lang="pl-PL" sz="700" noProof="0">
                <a:solidFill>
                  <a:schemeClr val="bg1"/>
                </a:solidFill>
                <a:latin typeface="Ubuntu" panose="020B0504030602030204" pitchFamily="34" charset="0"/>
                <a:cs typeface="Arial"/>
              </a:rPr>
              <a:t>2</a:t>
            </a:r>
            <a:r>
              <a:rPr lang="en-US" sz="700" noProof="0">
                <a:solidFill>
                  <a:schemeClr val="bg1"/>
                </a:solidFill>
                <a:latin typeface="Ubuntu" panose="020B0504030602030204" pitchFamily="34" charset="0"/>
                <a:cs typeface="Arial"/>
              </a:rPr>
              <a:t>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4726600" y="-1750718"/>
            <a:ext cx="9161014" cy="6477197"/>
          </a:xfrm>
          <a:prstGeom prst="rect">
            <a:avLst/>
          </a:prstGeom>
        </p:spPr>
      </p:pic>
      <p:sp>
        <p:nvSpPr>
          <p:cNvPr id="14" name="Rectangle 13"/>
          <p:cNvSpPr/>
          <p:nvPr/>
        </p:nvSpPr>
        <p:spPr>
          <a:xfrm>
            <a:off x="6536185" y="194605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156679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352157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Picture 23" descr="A picture containing logo&#10;&#10;Description automatically generated">
            <a:extLst>
              <a:ext uri="{FF2B5EF4-FFF2-40B4-BE49-F238E27FC236}">
                <a16:creationId xmlns:a16="http://schemas.microsoft.com/office/drawing/2014/main" id="{402ED4A8-1F0E-40D0-9538-37BF01CCA2D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8537" y="903647"/>
            <a:ext cx="2376264" cy="663143"/>
          </a:xfrm>
          <a:prstGeom prst="rect">
            <a:avLst/>
          </a:prstGeom>
        </p:spPr>
      </p:pic>
      <p:sp>
        <p:nvSpPr>
          <p:cNvPr id="25" name="Rectangle 24">
            <a:extLst>
              <a:ext uri="{FF2B5EF4-FFF2-40B4-BE49-F238E27FC236}">
                <a16:creationId xmlns:a16="http://schemas.microsoft.com/office/drawing/2014/main" id="{37FE03CC-2A77-4316-AB9C-17937359AD48}"/>
              </a:ext>
            </a:extLst>
          </p:cNvPr>
          <p:cNvSpPr/>
          <p:nvPr userDrawn="1"/>
        </p:nvSpPr>
        <p:spPr>
          <a:xfrm>
            <a:off x="6536185" y="438420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900" b="0" i="0">
                <a:effectLst/>
                <a:latin typeface="Segoe UI" panose="020B0502040204020203" pitchFamily="34" charset="0"/>
              </a:rPr>
              <a:t>Established in 1987, Capgemini University is the Group’s investment into employee learning and self-development, offering training to all of its employees worldwide through its international and local learning centers, virtual classrooms and e-learning programs. With the driving goal of turning potential into value, Capgemini University embeds a culture of continuous learning into day-to-day operations with a constantly updating digital learning strategy to be future ready for the challenges of today and tomorrow. In 2020, the University delivered well nearly 10 million learning hours to over 2</a:t>
            </a:r>
            <a:r>
              <a:rPr lang="pl-PL" sz="900" b="0" i="0">
                <a:effectLst/>
                <a:latin typeface="Segoe UI" panose="020B0502040204020203" pitchFamily="34" charset="0"/>
              </a:rPr>
              <a:t>3</a:t>
            </a:r>
            <a:r>
              <a:rPr lang="en-US" sz="900" b="0" i="0">
                <a:effectLst/>
                <a:latin typeface="Segoe UI" panose="020B0502040204020203" pitchFamily="34" charset="0"/>
              </a:rPr>
              <a:t>0,000 employees.</a:t>
            </a:r>
          </a:p>
        </p:txBody>
      </p:sp>
      <p:sp>
        <p:nvSpPr>
          <p:cNvPr id="26" name="Rectangle 25">
            <a:extLst>
              <a:ext uri="{FF2B5EF4-FFF2-40B4-BE49-F238E27FC236}">
                <a16:creationId xmlns:a16="http://schemas.microsoft.com/office/drawing/2014/main" id="{8BAF6EC2-DE37-43B2-85BE-CE47C6F75B77}"/>
              </a:ext>
            </a:extLst>
          </p:cNvPr>
          <p:cNvSpPr/>
          <p:nvPr userDrawn="1"/>
        </p:nvSpPr>
        <p:spPr>
          <a:xfrm>
            <a:off x="6536183" y="4004940"/>
            <a:ext cx="4638213"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r>
              <a:rPr lang="pl-PL" sz="1400">
                <a:solidFill>
                  <a:schemeClr val="bg1"/>
                </a:solidFill>
                <a:latin typeface="Ubuntu" panose="020B0504030602030204" pitchFamily="34" charset="0"/>
              </a:rPr>
              <a:t> University</a:t>
            </a:r>
            <a:endParaRPr lang="en-US" sz="1400">
              <a:solidFill>
                <a:schemeClr val="bg1"/>
              </a:solidFill>
              <a:latin typeface="Ubuntu" panose="020B0504030602030204" pitchFamily="34" charset="0"/>
            </a:endParaRPr>
          </a:p>
        </p:txBody>
      </p:sp>
      <p:sp>
        <p:nvSpPr>
          <p:cNvPr id="27" name="Rectangle 26">
            <a:extLst>
              <a:ext uri="{FF2B5EF4-FFF2-40B4-BE49-F238E27FC236}">
                <a16:creationId xmlns:a16="http://schemas.microsoft.com/office/drawing/2014/main" id="{963DC97E-0CF9-414E-8F82-6F0BCBF88DF5}"/>
              </a:ext>
            </a:extLst>
          </p:cNvPr>
          <p:cNvSpPr/>
          <p:nvPr userDrawn="1"/>
        </p:nvSpPr>
        <p:spPr>
          <a:xfrm>
            <a:off x="6536184" y="595972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195435162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0432467">
            <a:off x="4089201" y="1081318"/>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a:t>
            </a:r>
            <a:r>
              <a:rPr lang="pl-PL" sz="700" noProof="0">
                <a:solidFill>
                  <a:schemeClr val="bg1"/>
                </a:solidFill>
                <a:latin typeface="Ubuntu" panose="020B0504030602030204" pitchFamily="34" charset="0"/>
                <a:cs typeface="Arial"/>
              </a:rPr>
              <a:t>2</a:t>
            </a:r>
            <a:r>
              <a:rPr lang="en-US" sz="700" noProof="0">
                <a:solidFill>
                  <a:schemeClr val="bg1"/>
                </a:solidFill>
                <a:latin typeface="Ubuntu" panose="020B0504030602030204" pitchFamily="34" charset="0"/>
                <a:cs typeface="Arial"/>
              </a:rPr>
              <a:t>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107413"/>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733836"/>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485744" y="764168"/>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661141" y="764168"/>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485744" y="2050964"/>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661141" y="2050964"/>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257145" y="766946"/>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46494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5" name="Picture 24" descr="A picture containing logo&#10;&#10;Description automatically generated">
            <a:extLst>
              <a:ext uri="{FF2B5EF4-FFF2-40B4-BE49-F238E27FC236}">
                <a16:creationId xmlns:a16="http://schemas.microsoft.com/office/drawing/2014/main" id="{5A14EF94-B5D9-49FC-8B26-AFE5E3E380E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9089235" y="5661248"/>
            <a:ext cx="2376264" cy="663143"/>
          </a:xfrm>
          <a:prstGeom prst="rect">
            <a:avLst/>
          </a:prstGeom>
        </p:spPr>
      </p:pic>
      <p:sp>
        <p:nvSpPr>
          <p:cNvPr id="26" name="Rectangle 25">
            <a:extLst>
              <a:ext uri="{FF2B5EF4-FFF2-40B4-BE49-F238E27FC236}">
                <a16:creationId xmlns:a16="http://schemas.microsoft.com/office/drawing/2014/main" id="{E1D8D407-481C-4BA5-8D1B-240BD7CAC872}"/>
              </a:ext>
            </a:extLst>
          </p:cNvPr>
          <p:cNvSpPr/>
          <p:nvPr userDrawn="1"/>
        </p:nvSpPr>
        <p:spPr>
          <a:xfrm>
            <a:off x="449575" y="3278958"/>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900" b="0" i="0">
                <a:effectLst/>
                <a:latin typeface="Segoe UI" panose="020B0502040204020203" pitchFamily="34" charset="0"/>
              </a:rPr>
              <a:t>Established in 1987, Capgemini University is the Group’s investment into employee learning and self-development, offering training to all of its employees worldwide through its international and local learning centers, virtual classrooms and e-learning programs. With the driving goal of turning potential into value, Capgemini University embeds a culture of continuous learning into day-to-day operations with a constantly updating digital learning strategy to be future ready for the challenges of today and tomorrow. In 2020, the University delivered well nearly 10 million learning hours to over 2</a:t>
            </a:r>
            <a:r>
              <a:rPr lang="pl-PL" sz="900" b="0" i="0">
                <a:effectLst/>
                <a:latin typeface="Segoe UI" panose="020B0502040204020203" pitchFamily="34" charset="0"/>
              </a:rPr>
              <a:t>3</a:t>
            </a:r>
            <a:r>
              <a:rPr lang="en-US" sz="900" b="0" i="0">
                <a:effectLst/>
                <a:latin typeface="Segoe UI" panose="020B0502040204020203" pitchFamily="34" charset="0"/>
              </a:rPr>
              <a:t>0,000 employees.</a:t>
            </a:r>
          </a:p>
        </p:txBody>
      </p:sp>
      <p:sp>
        <p:nvSpPr>
          <p:cNvPr id="27" name="Rectangle 26">
            <a:extLst>
              <a:ext uri="{FF2B5EF4-FFF2-40B4-BE49-F238E27FC236}">
                <a16:creationId xmlns:a16="http://schemas.microsoft.com/office/drawing/2014/main" id="{8F66E67D-0A46-4965-A7C5-D443EE349139}"/>
              </a:ext>
            </a:extLst>
          </p:cNvPr>
          <p:cNvSpPr/>
          <p:nvPr userDrawn="1"/>
        </p:nvSpPr>
        <p:spPr>
          <a:xfrm>
            <a:off x="449573" y="2899694"/>
            <a:ext cx="4638213"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r>
              <a:rPr lang="pl-PL" sz="1400">
                <a:solidFill>
                  <a:schemeClr val="bg1"/>
                </a:solidFill>
                <a:latin typeface="Ubuntu" panose="020B0504030602030204" pitchFamily="34" charset="0"/>
              </a:rPr>
              <a:t> University</a:t>
            </a:r>
            <a:endParaRPr lang="en-US" sz="1400">
              <a:solidFill>
                <a:schemeClr val="bg1"/>
              </a:solidFill>
              <a:latin typeface="Ubuntu" panose="020B0504030602030204" pitchFamily="34" charset="0"/>
            </a:endParaRPr>
          </a:p>
        </p:txBody>
      </p:sp>
      <p:sp>
        <p:nvSpPr>
          <p:cNvPr id="28" name="Rectangle 27">
            <a:extLst>
              <a:ext uri="{FF2B5EF4-FFF2-40B4-BE49-F238E27FC236}">
                <a16:creationId xmlns:a16="http://schemas.microsoft.com/office/drawing/2014/main" id="{884B320A-681B-4843-AB47-DD7E5CA9A0C3}"/>
              </a:ext>
            </a:extLst>
          </p:cNvPr>
          <p:cNvSpPr/>
          <p:nvPr userDrawn="1"/>
        </p:nvSpPr>
        <p:spPr>
          <a:xfrm>
            <a:off x="449574" y="4854478"/>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3159832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89C10DEC-EE1D-4EF8-8B07-7CD1F27618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537" y="903646"/>
            <a:ext cx="2376264" cy="663143"/>
          </a:xfrm>
          <a:prstGeom prst="rect">
            <a:avLst/>
          </a:prstGeom>
        </p:spPr>
      </p:pic>
    </p:spTree>
    <p:extLst>
      <p:ext uri="{BB962C8B-B14F-4D97-AF65-F5344CB8AC3E}">
        <p14:creationId xmlns:p14="http://schemas.microsoft.com/office/powerpoint/2010/main" val="2173725620"/>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9481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04813" y="388188"/>
            <a:ext cx="10947772" cy="71671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04812" y="1447201"/>
            <a:ext cx="11379201" cy="50226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31860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A810-4EEC-4D0F-B163-DFC963816F74}"/>
              </a:ext>
            </a:extLst>
          </p:cNvPr>
          <p:cNvSpPr>
            <a:spLocks noGrp="1"/>
          </p:cNvSpPr>
          <p:nvPr>
            <p:ph type="title"/>
          </p:nvPr>
        </p:nvSpPr>
        <p:spPr/>
        <p:txBody>
          <a:bodyPr rtlCol="0"/>
          <a:lstStyle/>
          <a:p>
            <a:pPr rtl="0"/>
            <a:r>
              <a:rPr lang="en-US"/>
              <a:t>Click to edit Master title style</a:t>
            </a:r>
            <a:endParaRPr lang="en-ZA"/>
          </a:p>
        </p:txBody>
      </p:sp>
      <p:sp>
        <p:nvSpPr>
          <p:cNvPr id="6" name="Footer Placeholder 5">
            <a:extLst>
              <a:ext uri="{FF2B5EF4-FFF2-40B4-BE49-F238E27FC236}">
                <a16:creationId xmlns:a16="http://schemas.microsoft.com/office/drawing/2014/main" id="{61FB6233-FC4F-4628-BA1D-2782F6494517}"/>
              </a:ext>
            </a:extLst>
          </p:cNvPr>
          <p:cNvSpPr>
            <a:spLocks noGrp="1"/>
          </p:cNvSpPr>
          <p:nvPr>
            <p:ph type="ftr" sz="quarter" idx="10"/>
          </p:nvPr>
        </p:nvSpPr>
        <p:spPr/>
        <p:txBody>
          <a:bodyPr rtlCol="0"/>
          <a:lstStyle/>
          <a:p>
            <a:pPr rtl="0"/>
            <a:r>
              <a:rPr lang="en-ZA"/>
              <a:t>Capgemini</a:t>
            </a:r>
          </a:p>
        </p:txBody>
      </p:sp>
      <p:sp>
        <p:nvSpPr>
          <p:cNvPr id="7" name="Slide Number Placeholder 6">
            <a:extLst>
              <a:ext uri="{FF2B5EF4-FFF2-40B4-BE49-F238E27FC236}">
                <a16:creationId xmlns:a16="http://schemas.microsoft.com/office/drawing/2014/main" id="{F4A1D367-A9C7-46F9-B78E-724D1BEC0650}"/>
              </a:ext>
            </a:extLst>
          </p:cNvPr>
          <p:cNvSpPr>
            <a:spLocks noGrp="1"/>
          </p:cNvSpPr>
          <p:nvPr>
            <p:ph type="sldNum" sz="quarter" idx="11"/>
          </p:nvPr>
        </p:nvSpPr>
        <p:spPr/>
        <p:txBody>
          <a:bodyPr rtlCol="0"/>
          <a:lstStyle/>
          <a:p>
            <a:pPr rtl="0"/>
            <a:fld id="{83ADE164-D45A-44D8-82C5-2E0962BB70DA}" type="slidenum">
              <a:rPr lang="en-ZA" smtClean="0"/>
              <a:t>‹#›</a:t>
            </a:fld>
            <a:endParaRPr lang="en-ZA"/>
          </a:p>
        </p:txBody>
      </p:sp>
    </p:spTree>
    <p:extLst>
      <p:ext uri="{BB962C8B-B14F-4D97-AF65-F5344CB8AC3E}">
        <p14:creationId xmlns:p14="http://schemas.microsoft.com/office/powerpoint/2010/main" val="3778827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630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rot="20687174">
            <a:off x="1257214" y="1562389"/>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077072"/>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1916832"/>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8" name="Picture 7" descr="A picture containing logo&#10;&#10;Description automatically generated">
            <a:extLst>
              <a:ext uri="{FF2B5EF4-FFF2-40B4-BE49-F238E27FC236}">
                <a16:creationId xmlns:a16="http://schemas.microsoft.com/office/drawing/2014/main" id="{D84ADFBB-6A3C-45E5-9C51-31AE19CF8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192" y="548680"/>
            <a:ext cx="2376264" cy="663143"/>
          </a:xfrm>
          <a:prstGeom prst="rect">
            <a:avLst/>
          </a:prstGeom>
        </p:spPr>
      </p:pic>
    </p:spTree>
    <p:extLst>
      <p:ext uri="{BB962C8B-B14F-4D97-AF65-F5344CB8AC3E}">
        <p14:creationId xmlns:p14="http://schemas.microsoft.com/office/powerpoint/2010/main" val="7186765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07152"/>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hasCustomPrompt="1"/>
          </p:nvPr>
        </p:nvSpPr>
        <p:spPr>
          <a:xfrm>
            <a:off x="404813" y="2492896"/>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a:t>
            </a:r>
            <a:br>
              <a:rPr lang="pl-PL"/>
            </a:br>
            <a:r>
              <a:rPr lang="en-US"/>
              <a:t>Master title style</a:t>
            </a:r>
            <a:endParaRPr lang="en-GB"/>
          </a:p>
        </p:txBody>
      </p:sp>
      <p:pic>
        <p:nvPicPr>
          <p:cNvPr id="8" name="Picture 7" descr="A picture containing logo&#10;&#10;Description automatically generated">
            <a:extLst>
              <a:ext uri="{FF2B5EF4-FFF2-40B4-BE49-F238E27FC236}">
                <a16:creationId xmlns:a16="http://schemas.microsoft.com/office/drawing/2014/main" id="{7448A440-9F03-4724-8AC4-2D2E2F6C9F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4717" y="548680"/>
            <a:ext cx="2376264" cy="663143"/>
          </a:xfrm>
          <a:prstGeom prst="rect">
            <a:avLst/>
          </a:prstGeom>
        </p:spPr>
      </p:pic>
    </p:spTree>
    <p:extLst>
      <p:ext uri="{BB962C8B-B14F-4D97-AF65-F5344CB8AC3E}">
        <p14:creationId xmlns:p14="http://schemas.microsoft.com/office/powerpoint/2010/main" val="13670429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142" name="Picture Placeholder 141">
            <a:extLst>
              <a:ext uri="{FF2B5EF4-FFF2-40B4-BE49-F238E27FC236}">
                <a16:creationId xmlns:a16="http://schemas.microsoft.com/office/drawing/2014/main" id="{AF739E17-D7A7-4F9A-9F4F-39C2A0A61C3C}"/>
              </a:ext>
            </a:extLst>
          </p:cNvPr>
          <p:cNvSpPr>
            <a:spLocks noGrp="1"/>
          </p:cNvSpPr>
          <p:nvPr>
            <p:ph type="pic" sz="quarter" idx="10"/>
          </p:nvPr>
        </p:nvSpPr>
        <p:spPr>
          <a:xfrm>
            <a:off x="0" y="0"/>
            <a:ext cx="12192000" cy="6858000"/>
          </a:xfrm>
        </p:spPr>
        <p:txBody>
          <a:bodyPr/>
          <a:lstStyle/>
          <a:p>
            <a:endParaRPr lang="pl-PL"/>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Picture 6" descr="A picture containing logo&#10;&#10;Description automatically generated">
            <a:extLst>
              <a:ext uri="{FF2B5EF4-FFF2-40B4-BE49-F238E27FC236}">
                <a16:creationId xmlns:a16="http://schemas.microsoft.com/office/drawing/2014/main" id="{8A8A2F04-992F-4D6A-B7C0-D6DA64E775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1297" y="429387"/>
            <a:ext cx="2376264" cy="663143"/>
          </a:xfrm>
          <a:prstGeom prst="rect">
            <a:avLst/>
          </a:prstGeom>
        </p:spPr>
      </p:pic>
    </p:spTree>
    <p:extLst>
      <p:ext uri="{BB962C8B-B14F-4D97-AF65-F5344CB8AC3E}">
        <p14:creationId xmlns:p14="http://schemas.microsoft.com/office/powerpoint/2010/main" val="2966689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4024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39571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919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9793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a:t>
            </a:r>
            <a:r>
              <a:rPr lang="pl-PL" sz="700">
                <a:solidFill>
                  <a:srgbClr val="A6A6A6"/>
                </a:solidFill>
                <a:latin typeface="Ubuntu" panose="020B0504030602030204" pitchFamily="34" charset="0"/>
                <a:cs typeface="Arial" panose="020B0604020202020204" pitchFamily="34" charset="0"/>
              </a:rPr>
              <a:t>2</a:t>
            </a:r>
            <a:r>
              <a:rPr lang="en-GB" sz="700">
                <a:solidFill>
                  <a:srgbClr val="A6A6A6"/>
                </a:solidFill>
                <a:latin typeface="Ubuntu" panose="020B0504030602030204" pitchFamily="34" charset="0"/>
                <a:cs typeface="Arial" panose="020B0604020202020204" pitchFamily="34" charset="0"/>
              </a:rPr>
              <a:t>. All rights reserved  |</a:t>
            </a:r>
          </a:p>
        </p:txBody>
      </p:sp>
    </p:spTree>
    <p:extLst>
      <p:ext uri="{BB962C8B-B14F-4D97-AF65-F5344CB8AC3E}">
        <p14:creationId xmlns:p14="http://schemas.microsoft.com/office/powerpoint/2010/main" val="1441995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A2A7-25D6-4506-9262-A173F172D104}"/>
              </a:ext>
            </a:extLst>
          </p:cNvPr>
          <p:cNvSpPr>
            <a:spLocks noGrp="1"/>
          </p:cNvSpPr>
          <p:nvPr>
            <p:ph type="title"/>
          </p:nvPr>
        </p:nvSpPr>
        <p:spPr/>
        <p:txBody>
          <a:bodyPr/>
          <a:lstStyle/>
          <a:p>
            <a:r>
              <a:rPr lang="en-GB"/>
              <a:t>INTER-RELATED FRAMEWORKS / STANDARDS - COMPLEXITY </a:t>
            </a:r>
          </a:p>
        </p:txBody>
      </p:sp>
      <p:sp>
        <p:nvSpPr>
          <p:cNvPr id="4" name="TextBox 3">
            <a:extLst>
              <a:ext uri="{FF2B5EF4-FFF2-40B4-BE49-F238E27FC236}">
                <a16:creationId xmlns:a16="http://schemas.microsoft.com/office/drawing/2014/main" id="{2D487E5D-3396-43BC-AD43-1A2DA40BA815}"/>
              </a:ext>
            </a:extLst>
          </p:cNvPr>
          <p:cNvSpPr txBox="1"/>
          <p:nvPr/>
        </p:nvSpPr>
        <p:spPr>
          <a:xfrm>
            <a:off x="1042416" y="1267427"/>
            <a:ext cx="10515600" cy="5632311"/>
          </a:xfrm>
          <a:prstGeom prst="rect">
            <a:avLst/>
          </a:prstGeom>
          <a:noFill/>
        </p:spPr>
        <p:txBody>
          <a:bodyPr wrap="square" lIns="91440" tIns="45720" rIns="91440" bIns="45720" anchor="t">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GHG Protocol (September 2001) is required by everything it has a line connected to.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EU Taxonomy (July 2020) is above GHG Protocol as a regulation ,</a:t>
            </a:r>
            <a:r>
              <a:rPr kumimoji="0" lang="en-GB" sz="1800" b="1" i="0" u="none" strike="noStrike" kern="1200" cap="none" spc="0" normalizeH="0" baseline="0" noProof="0">
                <a:ln>
                  <a:noFill/>
                </a:ln>
                <a:solidFill>
                  <a:srgbClr val="000000"/>
                </a:solidFill>
                <a:effectLst/>
                <a:uLnTx/>
                <a:uFillTx/>
                <a:latin typeface="Arial"/>
                <a:ea typeface="+mn-ea"/>
                <a:cs typeface="+mn-cs"/>
              </a:rPr>
              <a:t>and a mechanism to ensure sustainability investments that can be compared so a law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SFDR  (August 2021) (The Sustainable Finance Disclosure Regulation (SFDR) is a European regulation introduced to </a:t>
            </a:r>
            <a:r>
              <a:rPr kumimoji="0" lang="en-GB" sz="1800" b="1" i="0" u="none" strike="noStrike" kern="1200" cap="none" spc="0" normalizeH="0" baseline="0" noProof="0">
                <a:ln>
                  <a:noFill/>
                </a:ln>
                <a:solidFill>
                  <a:srgbClr val="000000"/>
                </a:solidFill>
                <a:effectLst/>
                <a:uLnTx/>
                <a:uFillTx/>
                <a:latin typeface="Arial"/>
                <a:ea typeface="+mn-ea"/>
                <a:cs typeface="+mn-cs"/>
              </a:rPr>
              <a:t>improve transparency in the market for sustainable investment products, to prevent greenwashing and to increase transparency around sustainability claims made by financial market participants</a:t>
            </a:r>
            <a:r>
              <a:rPr kumimoji="0" lang="en-GB" sz="1800" b="0" i="0" u="none" strike="noStrike" kern="1200" cap="none" spc="0" normalizeH="0" baseline="0" noProof="0">
                <a:ln>
                  <a:noFill/>
                </a:ln>
                <a:solidFill>
                  <a:srgbClr val="000000"/>
                </a:solidFill>
                <a:effectLst/>
                <a:uLnTx/>
                <a:uFillTx/>
                <a:latin typeface="Arial"/>
                <a:ea typeface="+mn-ea"/>
                <a:cs typeface="+mn-cs"/>
              </a:rPr>
              <a:t> ) - EU regulation (an EU regulation is binding and overrides EU National laws)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CSRD (Jan 2024)  (The corporate sustainability reporting directive amends the 2014 non-financial reporting directive. It introduces more detailed reporting requirements and ensures that large companies are required to report on sustainability issues such as environmental rights, social rights, human rights and governance factors </a:t>
            </a:r>
            <a:r>
              <a:rPr kumimoji="0" lang="en-GB" sz="1800" b="1" i="0" u="none" strike="noStrike" kern="1200" cap="none" spc="0" normalizeH="0" baseline="0" noProof="0">
                <a:ln>
                  <a:noFill/>
                </a:ln>
                <a:solidFill>
                  <a:srgbClr val="000000"/>
                </a:solidFill>
                <a:effectLst/>
                <a:uLnTx/>
                <a:uFillTx/>
                <a:latin typeface="Arial"/>
                <a:ea typeface="+mn-ea"/>
                <a:cs typeface="+mn-cs"/>
              </a:rPr>
              <a:t>The CSRD also introduces a certification requirement for sustainability reporting</a:t>
            </a:r>
            <a:r>
              <a:rPr kumimoji="0" lang="en-GB" sz="1800" b="0" i="0" u="none" strike="noStrike" kern="1200" cap="none" spc="0" normalizeH="0" baseline="0" noProof="0">
                <a:ln>
                  <a:noFill/>
                </a:ln>
                <a:solidFill>
                  <a:srgbClr val="000000"/>
                </a:solidFill>
                <a:effectLst/>
                <a:uLnTx/>
                <a:uFillTx/>
                <a:latin typeface="Arial"/>
                <a:ea typeface="+mn-ea"/>
                <a:cs typeface="+mn-cs"/>
              </a:rPr>
              <a:t>)  EU directive (must be put into effect by Member States)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TCFD Taskforce on Climate- Related Financial Disclosures (TCFD) is an industry-led group which helps investors understand their financial exposure to climate risk and works with companies to disclose this information in a clear and consistent way –</a:t>
            </a:r>
            <a:r>
              <a:rPr kumimoji="0" lang="en-GB" sz="1800" b="1" i="0" u="none" strike="noStrike" kern="1200" cap="none" spc="0" normalizeH="0" baseline="0" noProof="0">
                <a:ln>
                  <a:noFill/>
                </a:ln>
                <a:solidFill>
                  <a:srgbClr val="000000"/>
                </a:solidFill>
                <a:effectLst/>
                <a:uLnTx/>
                <a:uFillTx/>
                <a:latin typeface="Arial"/>
                <a:ea typeface="+mn-ea"/>
                <a:cs typeface="+mn-cs"/>
              </a:rPr>
              <a:t> risk, governance, metrics and targets and strategy .</a:t>
            </a:r>
            <a:r>
              <a:rPr kumimoji="0" lang="en-GB" sz="1800" b="0" i="0" u="none" strike="noStrike" kern="1200" cap="none" spc="0" normalizeH="0" baseline="0" noProof="0">
                <a:ln>
                  <a:noFill/>
                </a:ln>
                <a:solidFill>
                  <a:srgbClr val="000000"/>
                </a:solidFill>
                <a:effectLst/>
                <a:uLnTx/>
                <a:uFillTx/>
                <a:latin typeface="Arial"/>
                <a:ea typeface="+mn-ea"/>
                <a:cs typeface="+mn-cs"/>
              </a:rPr>
              <a:t> Effective (April 2022 UK (Companies (Strategic Report) (Climate-related Financial Disclosure) Regulations 2021 ) &amp; Japan / June 2021 France  /Jan 2024 Switzerland)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8FB5D27-46A6-4890-82DE-40250A26E764}"/>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srgbClr val="000000"/>
                </a:solidFill>
                <a:effectLst/>
                <a:uLnTx/>
                <a:uFillTx/>
                <a:latin typeface="Arial"/>
                <a:ea typeface="+mn-ea"/>
                <a:cs typeface="+mn-cs"/>
              </a:rPr>
              <a:t>Capgemini</a:t>
            </a:r>
          </a:p>
        </p:txBody>
      </p:sp>
    </p:spTree>
    <p:extLst>
      <p:ext uri="{BB962C8B-B14F-4D97-AF65-F5344CB8AC3E}">
        <p14:creationId xmlns:p14="http://schemas.microsoft.com/office/powerpoint/2010/main" val="422883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A2A7-25D6-4506-9262-A173F172D104}"/>
              </a:ext>
            </a:extLst>
          </p:cNvPr>
          <p:cNvSpPr>
            <a:spLocks noGrp="1"/>
          </p:cNvSpPr>
          <p:nvPr>
            <p:ph type="title"/>
          </p:nvPr>
        </p:nvSpPr>
        <p:spPr/>
        <p:txBody>
          <a:bodyPr/>
          <a:lstStyle/>
          <a:p>
            <a:r>
              <a:rPr lang="en-GB"/>
              <a:t>INTER-RELATED FRAMEWORKS / STANDARDS - COMPLEXITY </a:t>
            </a:r>
          </a:p>
        </p:txBody>
      </p:sp>
      <p:sp>
        <p:nvSpPr>
          <p:cNvPr id="4" name="TextBox 3">
            <a:extLst>
              <a:ext uri="{FF2B5EF4-FFF2-40B4-BE49-F238E27FC236}">
                <a16:creationId xmlns:a16="http://schemas.microsoft.com/office/drawing/2014/main" id="{2D487E5D-3396-43BC-AD43-1A2DA40BA815}"/>
              </a:ext>
            </a:extLst>
          </p:cNvPr>
          <p:cNvSpPr txBox="1"/>
          <p:nvPr/>
        </p:nvSpPr>
        <p:spPr>
          <a:xfrm>
            <a:off x="1042416" y="1267427"/>
            <a:ext cx="10515600" cy="5355312"/>
          </a:xfrm>
          <a:prstGeom prst="rect">
            <a:avLst/>
          </a:prstGeom>
          <a:noFill/>
        </p:spPr>
        <p:txBody>
          <a:bodyPr wrap="square" lIns="91440" tIns="45720" rIns="91440" bIns="45720" anchor="t">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EFRAG (The European Financial Reporting Advisory Group is a private association established in 2001 with the encouragement of the European Commission) - EU body that creates the standards to put together the CSDR regulation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PCAF ()Partnership for Carbon Accounting Financials) created the "Global GHG Accounting and Reporting Standard for the Financial Industry" - based on GHG Protocol -  Corporate Value Chain (Scope 3) Accounting and Reporting Standard - Category 15 investment activities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FOOTNOTES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CSDR EU and stakeholder focus whereas TCFD investor focus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ISSB -The International Sustainability Standards Board (ISSB) was established by IFRS at COP26 to develop a comprehensive global baseline of sustainability disclosures for the capital markets - is overall body.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ISSB based and develops from Task Force on Climate-Related Financial Disclosures (TCFD) and </a:t>
            </a:r>
            <a:r>
              <a:rPr kumimoji="0" lang="en-GB" sz="1800" b="0" i="0" u="none" strike="noStrike" kern="1200" cap="none" spc="0" normalizeH="0" baseline="0" noProof="0" err="1">
                <a:ln>
                  <a:noFill/>
                </a:ln>
                <a:solidFill>
                  <a:srgbClr val="000000"/>
                </a:solidFill>
                <a:effectLst/>
                <a:uLnTx/>
                <a:uFillTx/>
                <a:latin typeface="Arial"/>
                <a:ea typeface="+mn-ea"/>
                <a:cs typeface="+mn-cs"/>
              </a:rPr>
              <a:t>iuses</a:t>
            </a:r>
            <a:r>
              <a:rPr kumimoji="0" lang="en-GB" sz="1800" b="0" i="0" u="none" strike="noStrike" kern="1200" cap="none" spc="0" normalizeH="0" baseline="0" noProof="0">
                <a:ln>
                  <a:noFill/>
                </a:ln>
                <a:solidFill>
                  <a:srgbClr val="000000"/>
                </a:solidFill>
                <a:effectLst/>
                <a:uLnTx/>
                <a:uFillTx/>
                <a:latin typeface="Arial"/>
                <a:ea typeface="+mn-ea"/>
                <a:cs typeface="+mn-cs"/>
              </a:rPr>
              <a:t> disclosure approach from, SASB Standards covering a) general sustainability </a:t>
            </a:r>
            <a:r>
              <a:rPr kumimoji="0" lang="en-GB" sz="1800" b="0" i="0" u="none" strike="noStrike" kern="1200" cap="none" spc="0" normalizeH="0" baseline="0" noProof="0" err="1">
                <a:ln>
                  <a:noFill/>
                </a:ln>
                <a:solidFill>
                  <a:srgbClr val="000000"/>
                </a:solidFill>
                <a:effectLst/>
                <a:uLnTx/>
                <a:uFillTx/>
                <a:latin typeface="Arial"/>
                <a:ea typeface="+mn-ea"/>
                <a:cs typeface="+mn-cs"/>
              </a:rPr>
              <a:t>disclosuresand</a:t>
            </a:r>
            <a:r>
              <a:rPr kumimoji="0" lang="en-GB" sz="1800" b="0" i="0" u="none" strike="noStrike" kern="1200" cap="none" spc="0" normalizeH="0" baseline="0" noProof="0">
                <a:ln>
                  <a:noFill/>
                </a:ln>
                <a:solidFill>
                  <a:srgbClr val="000000"/>
                </a:solidFill>
                <a:effectLst/>
                <a:uLnTx/>
                <a:uFillTx/>
                <a:latin typeface="Arial"/>
                <a:ea typeface="+mn-ea"/>
                <a:cs typeface="+mn-cs"/>
              </a:rPr>
              <a:t> b) climate relate disclosures .- SASB and CDSB have merged with ISSB. ISSB working group members are CDSB, IASB,TCFD,VRF,WEF</a:t>
            </a:r>
          </a:p>
        </p:txBody>
      </p:sp>
      <p:sp>
        <p:nvSpPr>
          <p:cNvPr id="3" name="Footer Placeholder 2">
            <a:extLst>
              <a:ext uri="{FF2B5EF4-FFF2-40B4-BE49-F238E27FC236}">
                <a16:creationId xmlns:a16="http://schemas.microsoft.com/office/drawing/2014/main" id="{0FD11391-455A-4233-BC23-9C22B0D00AD7}"/>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srgbClr val="000000"/>
                </a:solidFill>
                <a:effectLst/>
                <a:uLnTx/>
                <a:uFillTx/>
                <a:latin typeface="Arial"/>
                <a:ea typeface="+mn-ea"/>
                <a:cs typeface="+mn-cs"/>
              </a:rPr>
              <a:t>Capgemini</a:t>
            </a:r>
          </a:p>
        </p:txBody>
      </p:sp>
    </p:spTree>
    <p:extLst>
      <p:ext uri="{BB962C8B-B14F-4D97-AF65-F5344CB8AC3E}">
        <p14:creationId xmlns:p14="http://schemas.microsoft.com/office/powerpoint/2010/main" val="94038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Straight Connector 126">
            <a:extLst>
              <a:ext uri="{FF2B5EF4-FFF2-40B4-BE49-F238E27FC236}">
                <a16:creationId xmlns:a16="http://schemas.microsoft.com/office/drawing/2014/main" id="{026B6E95-BEE9-464A-B829-8AA0C436B5FA}"/>
              </a:ext>
            </a:extLst>
          </p:cNvPr>
          <p:cNvCxnSpPr>
            <a:cxnSpLocks/>
            <a:stCxn id="98" idx="3"/>
          </p:cNvCxnSpPr>
          <p:nvPr/>
        </p:nvCxnSpPr>
        <p:spPr>
          <a:xfrm flipV="1">
            <a:off x="2100145" y="1378800"/>
            <a:ext cx="8858800" cy="4701"/>
          </a:xfrm>
          <a:prstGeom prst="line">
            <a:avLst/>
          </a:prstGeom>
          <a:ln>
            <a:solidFill>
              <a:schemeClr val="bg2">
                <a:lumMod val="90000"/>
              </a:schemeClr>
            </a:solidFill>
          </a:ln>
        </p:spPr>
        <p:style>
          <a:lnRef idx="3">
            <a:schemeClr val="accent2"/>
          </a:lnRef>
          <a:fillRef idx="0">
            <a:schemeClr val="accent2"/>
          </a:fillRef>
          <a:effectRef idx="2">
            <a:schemeClr val="accent2"/>
          </a:effectRef>
          <a:fontRef idx="minor">
            <a:schemeClr val="tx1"/>
          </a:fontRef>
        </p:style>
      </p:cxnSp>
      <p:sp>
        <p:nvSpPr>
          <p:cNvPr id="3" name="Title 2">
            <a:extLst>
              <a:ext uri="{FF2B5EF4-FFF2-40B4-BE49-F238E27FC236}">
                <a16:creationId xmlns:a16="http://schemas.microsoft.com/office/drawing/2014/main" id="{CA10F5B9-E16B-412A-92C2-B00A26F19148}"/>
              </a:ext>
            </a:extLst>
          </p:cNvPr>
          <p:cNvSpPr>
            <a:spLocks noGrp="1"/>
          </p:cNvSpPr>
          <p:nvPr>
            <p:ph type="title"/>
          </p:nvPr>
        </p:nvSpPr>
        <p:spPr>
          <a:xfrm>
            <a:off x="190067" y="127598"/>
            <a:ext cx="10947772" cy="716711"/>
          </a:xfrm>
        </p:spPr>
        <p:txBody>
          <a:bodyPr/>
          <a:lstStyle/>
          <a:p>
            <a:r>
              <a:rPr lang="en-GB" dirty="0"/>
              <a:t>FRAMEWORKS, STANDARDS AND BENCHMARKS - INCREASINGLY MANDATORY</a:t>
            </a:r>
          </a:p>
        </p:txBody>
      </p:sp>
      <p:sp>
        <p:nvSpPr>
          <p:cNvPr id="98" name="Rectangle: Rounded Corners 97">
            <a:extLst>
              <a:ext uri="{FF2B5EF4-FFF2-40B4-BE49-F238E27FC236}">
                <a16:creationId xmlns:a16="http://schemas.microsoft.com/office/drawing/2014/main" id="{300C55C2-B3D1-4686-B376-9F5804392D75}"/>
              </a:ext>
            </a:extLst>
          </p:cNvPr>
          <p:cNvSpPr/>
          <p:nvPr/>
        </p:nvSpPr>
        <p:spPr>
          <a:xfrm>
            <a:off x="464127" y="1005053"/>
            <a:ext cx="1636018" cy="756896"/>
          </a:xfrm>
          <a:prstGeom prst="roundRect">
            <a:avLst>
              <a:gd name="adj" fmla="val 50000"/>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Unilever Shilling" panose="020B0502020202020204"/>
                <a:ea typeface="+mn-ea"/>
                <a:cs typeface="+mn-cs"/>
              </a:rPr>
              <a:t>Climate Change Mitigation</a:t>
            </a:r>
          </a:p>
        </p:txBody>
      </p:sp>
      <p:sp>
        <p:nvSpPr>
          <p:cNvPr id="99" name="Rectangle: Rounded Corners 98">
            <a:extLst>
              <a:ext uri="{FF2B5EF4-FFF2-40B4-BE49-F238E27FC236}">
                <a16:creationId xmlns:a16="http://schemas.microsoft.com/office/drawing/2014/main" id="{54901C2B-02E4-4D76-BE4F-7FEABF82FE2A}"/>
              </a:ext>
            </a:extLst>
          </p:cNvPr>
          <p:cNvSpPr/>
          <p:nvPr/>
        </p:nvSpPr>
        <p:spPr>
          <a:xfrm>
            <a:off x="2133104" y="1005053"/>
            <a:ext cx="1636018" cy="756896"/>
          </a:xfrm>
          <a:prstGeom prst="roundRect">
            <a:avLst>
              <a:gd name="adj" fmla="val 50000"/>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prstClr val="black"/>
                </a:solidFill>
                <a:effectLst/>
                <a:uLnTx/>
                <a:uFillTx/>
                <a:latin typeface="Unilever Shilling" panose="020B0502020202020204"/>
                <a:ea typeface="+mn-ea"/>
                <a:cs typeface="+mn-cs"/>
              </a:rPr>
              <a:t>Climate Change Adaptation</a:t>
            </a:r>
          </a:p>
        </p:txBody>
      </p:sp>
      <p:sp>
        <p:nvSpPr>
          <p:cNvPr id="100" name="Rectangle: Rounded Corners 99">
            <a:extLst>
              <a:ext uri="{FF2B5EF4-FFF2-40B4-BE49-F238E27FC236}">
                <a16:creationId xmlns:a16="http://schemas.microsoft.com/office/drawing/2014/main" id="{6176482B-E614-4862-9628-F64F38869C3C}"/>
              </a:ext>
            </a:extLst>
          </p:cNvPr>
          <p:cNvSpPr/>
          <p:nvPr/>
        </p:nvSpPr>
        <p:spPr>
          <a:xfrm>
            <a:off x="3802081" y="1025596"/>
            <a:ext cx="1636018" cy="756896"/>
          </a:xfrm>
          <a:prstGeom prst="roundRect">
            <a:avLst>
              <a:gd name="adj" fmla="val 50000"/>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a:ln>
                  <a:noFill/>
                </a:ln>
                <a:solidFill>
                  <a:prstClr val="black"/>
                </a:solidFill>
                <a:effectLst/>
                <a:uLnTx/>
                <a:uFillTx/>
                <a:latin typeface="Unilever Shilling" panose="020B0502020202020204"/>
                <a:ea typeface="+mn-ea"/>
                <a:cs typeface="+mn-cs"/>
              </a:rPr>
              <a:t>Sustainable Use and Protection of Water and Marine Resources</a:t>
            </a:r>
          </a:p>
        </p:txBody>
      </p:sp>
      <p:sp>
        <p:nvSpPr>
          <p:cNvPr id="101" name="Rectangle: Rounded Corners 100">
            <a:extLst>
              <a:ext uri="{FF2B5EF4-FFF2-40B4-BE49-F238E27FC236}">
                <a16:creationId xmlns:a16="http://schemas.microsoft.com/office/drawing/2014/main" id="{CA029520-40A8-4EBC-94C5-9AE0BE373594}"/>
              </a:ext>
            </a:extLst>
          </p:cNvPr>
          <p:cNvSpPr/>
          <p:nvPr/>
        </p:nvSpPr>
        <p:spPr>
          <a:xfrm>
            <a:off x="6697310" y="1011962"/>
            <a:ext cx="1636018" cy="756896"/>
          </a:xfrm>
          <a:prstGeom prst="roundRect">
            <a:avLst>
              <a:gd name="adj" fmla="val 50000"/>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Unilever Shilling" panose="020B0502020202020204"/>
                <a:ea typeface="+mn-ea"/>
                <a:cs typeface="+mn-cs"/>
              </a:rPr>
              <a:t>Transition to Circular Economy, Waste Prevention and Recycling</a:t>
            </a:r>
          </a:p>
        </p:txBody>
      </p:sp>
      <p:sp>
        <p:nvSpPr>
          <p:cNvPr id="102" name="Rectangle: Rounded Corners 101">
            <a:extLst>
              <a:ext uri="{FF2B5EF4-FFF2-40B4-BE49-F238E27FC236}">
                <a16:creationId xmlns:a16="http://schemas.microsoft.com/office/drawing/2014/main" id="{E6DD8A40-03BC-4591-A817-BE80FCCE42C8}"/>
              </a:ext>
            </a:extLst>
          </p:cNvPr>
          <p:cNvSpPr/>
          <p:nvPr/>
        </p:nvSpPr>
        <p:spPr>
          <a:xfrm>
            <a:off x="8366287" y="1005053"/>
            <a:ext cx="1636018" cy="756896"/>
          </a:xfrm>
          <a:prstGeom prst="roundRect">
            <a:avLst>
              <a:gd name="adj" fmla="val 50000"/>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prstClr val="black"/>
                </a:solidFill>
                <a:effectLst/>
                <a:uLnTx/>
                <a:uFillTx/>
                <a:latin typeface="Unilever Shilling" panose="020B0502020202020204"/>
                <a:ea typeface="+mn-ea"/>
                <a:cs typeface="+mn-cs"/>
              </a:rPr>
              <a:t>Pollution Prevention and Control</a:t>
            </a:r>
          </a:p>
        </p:txBody>
      </p:sp>
      <p:sp>
        <p:nvSpPr>
          <p:cNvPr id="103" name="Rectangle: Rounded Corners 102">
            <a:extLst>
              <a:ext uri="{FF2B5EF4-FFF2-40B4-BE49-F238E27FC236}">
                <a16:creationId xmlns:a16="http://schemas.microsoft.com/office/drawing/2014/main" id="{81E77481-A4A0-4DD5-83A1-47EE59739299}"/>
              </a:ext>
            </a:extLst>
          </p:cNvPr>
          <p:cNvSpPr/>
          <p:nvPr/>
        </p:nvSpPr>
        <p:spPr>
          <a:xfrm>
            <a:off x="10035264" y="1005053"/>
            <a:ext cx="1636018" cy="756896"/>
          </a:xfrm>
          <a:prstGeom prst="roundRect">
            <a:avLst>
              <a:gd name="adj" fmla="val 50000"/>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prstClr val="black"/>
                </a:solidFill>
                <a:effectLst/>
                <a:uLnTx/>
                <a:uFillTx/>
                <a:latin typeface="Unilever Shilling" panose="020B0502020202020204"/>
                <a:ea typeface="+mn-ea"/>
                <a:cs typeface="+mn-cs"/>
              </a:rPr>
              <a:t>Protection of Healthy Ecosystems</a:t>
            </a:r>
          </a:p>
        </p:txBody>
      </p:sp>
      <p:sp>
        <p:nvSpPr>
          <p:cNvPr id="104" name="Rectangle: Rounded Corners 103">
            <a:extLst>
              <a:ext uri="{FF2B5EF4-FFF2-40B4-BE49-F238E27FC236}">
                <a16:creationId xmlns:a16="http://schemas.microsoft.com/office/drawing/2014/main" id="{D72788E0-8441-43BC-917E-F9B7CB7841CF}"/>
              </a:ext>
            </a:extLst>
          </p:cNvPr>
          <p:cNvSpPr/>
          <p:nvPr/>
        </p:nvSpPr>
        <p:spPr>
          <a:xfrm>
            <a:off x="5339774" y="1152031"/>
            <a:ext cx="1455860" cy="528546"/>
          </a:xfrm>
          <a:prstGeom prst="roundRect">
            <a:avLst>
              <a:gd name="adj" fmla="val 50000"/>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14596B">
                    <a:lumMod val="50000"/>
                  </a:srgbClr>
                </a:solidFill>
                <a:effectLst/>
                <a:uLnTx/>
                <a:uFillTx/>
                <a:latin typeface="Unilever Shilling" panose="020B0502020202020204"/>
                <a:ea typeface="+mn-ea"/>
                <a:cs typeface="+mn-cs"/>
              </a:rPr>
              <a:t>EU TAXONOMY</a:t>
            </a:r>
          </a:p>
        </p:txBody>
      </p:sp>
      <p:sp>
        <p:nvSpPr>
          <p:cNvPr id="130" name="Rectangle 129">
            <a:extLst>
              <a:ext uri="{FF2B5EF4-FFF2-40B4-BE49-F238E27FC236}">
                <a16:creationId xmlns:a16="http://schemas.microsoft.com/office/drawing/2014/main" id="{446E5319-9634-4E0F-8B43-C143F88938F9}"/>
              </a:ext>
            </a:extLst>
          </p:cNvPr>
          <p:cNvSpPr/>
          <p:nvPr/>
        </p:nvSpPr>
        <p:spPr>
          <a:xfrm>
            <a:off x="962891" y="1963779"/>
            <a:ext cx="10174948" cy="4385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err="1">
              <a:ln>
                <a:noFill/>
              </a:ln>
              <a:solidFill>
                <a:srgbClr val="FFFFFF"/>
              </a:solidFill>
              <a:effectLst/>
              <a:uLnTx/>
              <a:uFillTx/>
              <a:latin typeface="Unilever Shilling" panose="020B0502020202020204"/>
              <a:ea typeface="+mn-ea"/>
              <a:cs typeface="+mn-cs"/>
            </a:endParaRPr>
          </a:p>
        </p:txBody>
      </p:sp>
      <p:sp>
        <p:nvSpPr>
          <p:cNvPr id="4" name="Rectangle 3">
            <a:extLst>
              <a:ext uri="{FF2B5EF4-FFF2-40B4-BE49-F238E27FC236}">
                <a16:creationId xmlns:a16="http://schemas.microsoft.com/office/drawing/2014/main" id="{B8516A4A-E7D9-459D-944E-E44B761AC2A9}"/>
              </a:ext>
            </a:extLst>
          </p:cNvPr>
          <p:cNvSpPr/>
          <p:nvPr/>
        </p:nvSpPr>
        <p:spPr>
          <a:xfrm>
            <a:off x="3281759" y="3107742"/>
            <a:ext cx="1940915" cy="5242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lever Shilling" panose="020B0502020202020204"/>
                <a:ea typeface="+mn-ea"/>
                <a:cs typeface="+mn-cs"/>
              </a:rPr>
              <a:t>GHG PROTOCOL</a:t>
            </a:r>
            <a:endParaRPr kumimoji="0" lang="en-US" sz="1200" b="1" i="0" u="none" strike="noStrike" kern="1200" cap="none" spc="0" normalizeH="0" baseline="0" noProof="0" dirty="0">
              <a:ln>
                <a:noFill/>
              </a:ln>
              <a:solidFill>
                <a:srgbClr val="FFFFFF"/>
              </a:solidFill>
              <a:effectLst/>
              <a:uLnTx/>
              <a:uFillTx/>
              <a:latin typeface="Unilever Shilling" panose="020B0502020202020204"/>
              <a:ea typeface="+mn-ea"/>
              <a:cs typeface="+mn-cs"/>
            </a:endParaRPr>
          </a:p>
        </p:txBody>
      </p:sp>
      <p:sp>
        <p:nvSpPr>
          <p:cNvPr id="7" name="Rectangle 6">
            <a:extLst>
              <a:ext uri="{FF2B5EF4-FFF2-40B4-BE49-F238E27FC236}">
                <a16:creationId xmlns:a16="http://schemas.microsoft.com/office/drawing/2014/main" id="{3803F40E-B901-466A-AA9B-C4B8E4FD85D4}"/>
              </a:ext>
            </a:extLst>
          </p:cNvPr>
          <p:cNvSpPr/>
          <p:nvPr/>
        </p:nvSpPr>
        <p:spPr>
          <a:xfrm>
            <a:off x="7062153" y="3840529"/>
            <a:ext cx="1413730" cy="551814"/>
          </a:xfrm>
          <a:prstGeom prst="rect">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Unilever Shilling" panose="020B0502020202020204"/>
                <a:ea typeface="+mn-ea"/>
                <a:cs typeface="+mn-cs"/>
              </a:rPr>
              <a:t>CSRD</a:t>
            </a:r>
          </a:p>
        </p:txBody>
      </p:sp>
      <p:sp>
        <p:nvSpPr>
          <p:cNvPr id="11" name="Rectangle 10">
            <a:extLst>
              <a:ext uri="{FF2B5EF4-FFF2-40B4-BE49-F238E27FC236}">
                <a16:creationId xmlns:a16="http://schemas.microsoft.com/office/drawing/2014/main" id="{649257F5-C8DE-48FD-B2BD-C96161B5CBD9}"/>
              </a:ext>
            </a:extLst>
          </p:cNvPr>
          <p:cNvSpPr/>
          <p:nvPr/>
        </p:nvSpPr>
        <p:spPr>
          <a:xfrm>
            <a:off x="2631692" y="4517857"/>
            <a:ext cx="1141098" cy="52421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Unilever Shilling" panose="020B0502020202020204"/>
                <a:ea typeface="+mn-ea"/>
                <a:cs typeface="+mn-cs"/>
              </a:rPr>
              <a:t>SEC CLIMATE DISCOLSURES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Unilever Shilling" panose="020B0502020202020204"/>
                <a:ea typeface="+mn-ea"/>
                <a:cs typeface="+mn-cs"/>
              </a:rPr>
              <a:t>(PROPOSED)</a:t>
            </a:r>
          </a:p>
        </p:txBody>
      </p:sp>
      <p:sp>
        <p:nvSpPr>
          <p:cNvPr id="13" name="Rectangle 12">
            <a:extLst>
              <a:ext uri="{FF2B5EF4-FFF2-40B4-BE49-F238E27FC236}">
                <a16:creationId xmlns:a16="http://schemas.microsoft.com/office/drawing/2014/main" id="{02E6A35E-E9E4-4648-8DA6-C195AFC56702}"/>
              </a:ext>
            </a:extLst>
          </p:cNvPr>
          <p:cNvSpPr/>
          <p:nvPr/>
        </p:nvSpPr>
        <p:spPr>
          <a:xfrm>
            <a:off x="2631692" y="3947322"/>
            <a:ext cx="1141098" cy="3382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lever Shilling" panose="020B0502020202020204"/>
                <a:ea typeface="+mn-ea"/>
                <a:cs typeface="+mn-cs"/>
              </a:rPr>
              <a:t>PCAF</a:t>
            </a:r>
          </a:p>
        </p:txBody>
      </p:sp>
      <p:sp>
        <p:nvSpPr>
          <p:cNvPr id="16" name="Rectangle 15">
            <a:extLst>
              <a:ext uri="{FF2B5EF4-FFF2-40B4-BE49-F238E27FC236}">
                <a16:creationId xmlns:a16="http://schemas.microsoft.com/office/drawing/2014/main" id="{AE0BB0FE-A206-4179-B074-32FA174F15A8}"/>
              </a:ext>
            </a:extLst>
          </p:cNvPr>
          <p:cNvSpPr/>
          <p:nvPr/>
        </p:nvSpPr>
        <p:spPr>
          <a:xfrm>
            <a:off x="4880429" y="5325708"/>
            <a:ext cx="1629805" cy="71757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Unilever Shilling" panose="020B0502020202020204"/>
              <a:ea typeface="+mn-ea"/>
              <a:cs typeface="+mn-cs"/>
            </a:endParaRPr>
          </a:p>
        </p:txBody>
      </p:sp>
      <p:sp>
        <p:nvSpPr>
          <p:cNvPr id="17" name="Rectangle 16">
            <a:extLst>
              <a:ext uri="{FF2B5EF4-FFF2-40B4-BE49-F238E27FC236}">
                <a16:creationId xmlns:a16="http://schemas.microsoft.com/office/drawing/2014/main" id="{D887106D-B48D-4812-AE7C-8FB1DB880766}"/>
              </a:ext>
            </a:extLst>
          </p:cNvPr>
          <p:cNvSpPr/>
          <p:nvPr/>
        </p:nvSpPr>
        <p:spPr>
          <a:xfrm>
            <a:off x="5130983" y="5401898"/>
            <a:ext cx="1128695" cy="21956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nilever Shilling" panose="020B0502020202020204"/>
                <a:ea typeface="+mn-ea"/>
                <a:cs typeface="+mn-cs"/>
              </a:rPr>
              <a:t>IFRS / ISSB</a:t>
            </a:r>
          </a:p>
        </p:txBody>
      </p:sp>
      <p:sp>
        <p:nvSpPr>
          <p:cNvPr id="18" name="Rectangle 17">
            <a:extLst>
              <a:ext uri="{FF2B5EF4-FFF2-40B4-BE49-F238E27FC236}">
                <a16:creationId xmlns:a16="http://schemas.microsoft.com/office/drawing/2014/main" id="{848F6B75-EFED-4CC3-A659-5F135816A6A2}"/>
              </a:ext>
            </a:extLst>
          </p:cNvPr>
          <p:cNvSpPr/>
          <p:nvPr/>
        </p:nvSpPr>
        <p:spPr>
          <a:xfrm>
            <a:off x="5130984" y="5700002"/>
            <a:ext cx="1128695" cy="247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nilever Shilling" panose="020B0502020202020204"/>
                <a:ea typeface="+mn-ea"/>
                <a:cs typeface="+mn-cs"/>
              </a:rPr>
              <a:t>SASB/CDSB</a:t>
            </a:r>
          </a:p>
        </p:txBody>
      </p:sp>
      <p:sp>
        <p:nvSpPr>
          <p:cNvPr id="22" name="Rectangle 21">
            <a:extLst>
              <a:ext uri="{FF2B5EF4-FFF2-40B4-BE49-F238E27FC236}">
                <a16:creationId xmlns:a16="http://schemas.microsoft.com/office/drawing/2014/main" id="{CDA65E80-6D01-459C-9E10-76C301FBFA6D}"/>
              </a:ext>
            </a:extLst>
          </p:cNvPr>
          <p:cNvSpPr/>
          <p:nvPr/>
        </p:nvSpPr>
        <p:spPr>
          <a:xfrm>
            <a:off x="5070337" y="3840529"/>
            <a:ext cx="1249991" cy="5518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lever Shilling" panose="020B0502020202020204"/>
                <a:ea typeface="+mn-ea"/>
                <a:cs typeface="+mn-cs"/>
              </a:rPr>
              <a:t>TCFD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Unilever Shilling" panose="020B0502020202020204"/>
              <a:ea typeface="+mn-ea"/>
              <a:cs typeface="+mn-cs"/>
            </a:endParaRPr>
          </a:p>
        </p:txBody>
      </p:sp>
      <p:sp>
        <p:nvSpPr>
          <p:cNvPr id="23" name="Rectangle 22">
            <a:extLst>
              <a:ext uri="{FF2B5EF4-FFF2-40B4-BE49-F238E27FC236}">
                <a16:creationId xmlns:a16="http://schemas.microsoft.com/office/drawing/2014/main" id="{C5B3BCA8-D504-4791-9020-0C476D68C843}"/>
              </a:ext>
            </a:extLst>
          </p:cNvPr>
          <p:cNvSpPr/>
          <p:nvPr/>
        </p:nvSpPr>
        <p:spPr>
          <a:xfrm>
            <a:off x="8854205" y="3168474"/>
            <a:ext cx="899474" cy="40275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Unilever Shilling" panose="020B0502020202020204"/>
                <a:ea typeface="+mn-ea"/>
                <a:cs typeface="+mn-cs"/>
              </a:rPr>
              <a:t>SFDR</a:t>
            </a:r>
          </a:p>
        </p:txBody>
      </p:sp>
      <p:sp>
        <p:nvSpPr>
          <p:cNvPr id="24" name="Rectangle 23">
            <a:extLst>
              <a:ext uri="{FF2B5EF4-FFF2-40B4-BE49-F238E27FC236}">
                <a16:creationId xmlns:a16="http://schemas.microsoft.com/office/drawing/2014/main" id="{18345B85-FA89-4D81-B27C-B6E1BD72EE99}"/>
              </a:ext>
            </a:extLst>
          </p:cNvPr>
          <p:cNvSpPr/>
          <p:nvPr/>
        </p:nvSpPr>
        <p:spPr>
          <a:xfrm>
            <a:off x="8457245" y="4772671"/>
            <a:ext cx="1247050" cy="40449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lever Shilling" panose="020B0502020202020204"/>
                <a:ea typeface="+mn-ea"/>
                <a:cs typeface="+mn-cs"/>
              </a:rPr>
              <a:t>EFRAG STANDARDS </a:t>
            </a:r>
          </a:p>
        </p:txBody>
      </p:sp>
      <p:sp>
        <p:nvSpPr>
          <p:cNvPr id="28" name="Rectangle 27">
            <a:extLst>
              <a:ext uri="{FF2B5EF4-FFF2-40B4-BE49-F238E27FC236}">
                <a16:creationId xmlns:a16="http://schemas.microsoft.com/office/drawing/2014/main" id="{27CC713F-74B3-4E25-9AD2-2089C5BC95B8}"/>
              </a:ext>
            </a:extLst>
          </p:cNvPr>
          <p:cNvSpPr/>
          <p:nvPr/>
        </p:nvSpPr>
        <p:spPr>
          <a:xfrm>
            <a:off x="1826779" y="5166206"/>
            <a:ext cx="1955729" cy="1027319"/>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Unilever Shilling" panose="020B0502020202020204"/>
              <a:ea typeface="+mn-ea"/>
              <a:cs typeface="+mn-cs"/>
            </a:endParaRPr>
          </a:p>
        </p:txBody>
      </p:sp>
      <p:sp>
        <p:nvSpPr>
          <p:cNvPr id="29" name="Rectangle 28">
            <a:extLst>
              <a:ext uri="{FF2B5EF4-FFF2-40B4-BE49-F238E27FC236}">
                <a16:creationId xmlns:a16="http://schemas.microsoft.com/office/drawing/2014/main" id="{F5A5BC59-B5CE-4819-BCC7-99D4BD99AC12}"/>
              </a:ext>
            </a:extLst>
          </p:cNvPr>
          <p:cNvSpPr/>
          <p:nvPr/>
        </p:nvSpPr>
        <p:spPr>
          <a:xfrm>
            <a:off x="2025961" y="5220829"/>
            <a:ext cx="1629742" cy="477948"/>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nilever Shilling" panose="020B0502020202020204"/>
                <a:ea typeface="+mn-ea"/>
                <a:cs typeface="+mn-cs"/>
              </a:rPr>
              <a:t>ISSB TRWG TECH READINESS WORKING GROUP </a:t>
            </a:r>
          </a:p>
        </p:txBody>
      </p:sp>
      <p:sp>
        <p:nvSpPr>
          <p:cNvPr id="30" name="Rectangle 29">
            <a:extLst>
              <a:ext uri="{FF2B5EF4-FFF2-40B4-BE49-F238E27FC236}">
                <a16:creationId xmlns:a16="http://schemas.microsoft.com/office/drawing/2014/main" id="{A902DCDE-F412-4B91-A0AC-C5701ACF6F8B}"/>
              </a:ext>
            </a:extLst>
          </p:cNvPr>
          <p:cNvSpPr/>
          <p:nvPr/>
        </p:nvSpPr>
        <p:spPr>
          <a:xfrm>
            <a:off x="2049330" y="5732913"/>
            <a:ext cx="1445621" cy="349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Unilever Shilling" panose="020B0502020202020204"/>
                <a:ea typeface="+mn-ea"/>
                <a:cs typeface="+mn-cs"/>
              </a:rPr>
              <a:t>CDSB, IASB, TCFD, VRF, WEF</a:t>
            </a:r>
          </a:p>
        </p:txBody>
      </p:sp>
      <p:cxnSp>
        <p:nvCxnSpPr>
          <p:cNvPr id="34" name="Connector: Elbow 33">
            <a:extLst>
              <a:ext uri="{FF2B5EF4-FFF2-40B4-BE49-F238E27FC236}">
                <a16:creationId xmlns:a16="http://schemas.microsoft.com/office/drawing/2014/main" id="{DE0733E9-00B8-4BC8-A401-96B17065C435}"/>
              </a:ext>
            </a:extLst>
          </p:cNvPr>
          <p:cNvCxnSpPr>
            <a:cxnSpLocks/>
            <a:stCxn id="4" idx="2"/>
            <a:endCxn id="13" idx="3"/>
          </p:cNvCxnSpPr>
          <p:nvPr/>
        </p:nvCxnSpPr>
        <p:spPr>
          <a:xfrm rot="5400000">
            <a:off x="3770266" y="3634485"/>
            <a:ext cx="484477" cy="479427"/>
          </a:xfrm>
          <a:prstGeom prst="bentConnector2">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5" name="Connector: Elbow 34">
            <a:extLst>
              <a:ext uri="{FF2B5EF4-FFF2-40B4-BE49-F238E27FC236}">
                <a16:creationId xmlns:a16="http://schemas.microsoft.com/office/drawing/2014/main" id="{75CEAEE0-5077-4FF8-8CB0-A316B82EFE33}"/>
              </a:ext>
            </a:extLst>
          </p:cNvPr>
          <p:cNvCxnSpPr>
            <a:cxnSpLocks/>
            <a:stCxn id="4" idx="2"/>
            <a:endCxn id="11" idx="3"/>
          </p:cNvCxnSpPr>
          <p:nvPr/>
        </p:nvCxnSpPr>
        <p:spPr>
          <a:xfrm rot="5400000">
            <a:off x="3438501" y="3966250"/>
            <a:ext cx="1148006" cy="479427"/>
          </a:xfrm>
          <a:prstGeom prst="bentConnector2">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42" name="Connector: Elbow 41">
            <a:extLst>
              <a:ext uri="{FF2B5EF4-FFF2-40B4-BE49-F238E27FC236}">
                <a16:creationId xmlns:a16="http://schemas.microsoft.com/office/drawing/2014/main" id="{74D787EB-732E-4A5A-B1A0-89F073094DDC}"/>
              </a:ext>
            </a:extLst>
          </p:cNvPr>
          <p:cNvCxnSpPr>
            <a:cxnSpLocks/>
            <a:stCxn id="4" idx="2"/>
            <a:endCxn id="22" idx="1"/>
          </p:cNvCxnSpPr>
          <p:nvPr/>
        </p:nvCxnSpPr>
        <p:spPr>
          <a:xfrm rot="16200000" flipH="1">
            <a:off x="4419039" y="3465138"/>
            <a:ext cx="484476" cy="818120"/>
          </a:xfrm>
          <a:prstGeom prst="bentConnector2">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a:extLst>
              <a:ext uri="{FF2B5EF4-FFF2-40B4-BE49-F238E27FC236}">
                <a16:creationId xmlns:a16="http://schemas.microsoft.com/office/drawing/2014/main" id="{067242B4-E446-45B8-9FB9-0847EB38B7A7}"/>
              </a:ext>
            </a:extLst>
          </p:cNvPr>
          <p:cNvCxnSpPr>
            <a:cxnSpLocks/>
            <a:stCxn id="6" idx="2"/>
            <a:endCxn id="7" idx="0"/>
          </p:cNvCxnSpPr>
          <p:nvPr/>
        </p:nvCxnSpPr>
        <p:spPr>
          <a:xfrm>
            <a:off x="7757787" y="3104906"/>
            <a:ext cx="11231" cy="735623"/>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64" name="Connector: Elbow 63">
            <a:extLst>
              <a:ext uri="{FF2B5EF4-FFF2-40B4-BE49-F238E27FC236}">
                <a16:creationId xmlns:a16="http://schemas.microsoft.com/office/drawing/2014/main" id="{9D8A6C70-0B3E-4359-8581-86C4B0F89109}"/>
              </a:ext>
            </a:extLst>
          </p:cNvPr>
          <p:cNvCxnSpPr>
            <a:cxnSpLocks/>
            <a:stCxn id="4" idx="2"/>
            <a:endCxn id="16" idx="1"/>
          </p:cNvCxnSpPr>
          <p:nvPr/>
        </p:nvCxnSpPr>
        <p:spPr>
          <a:xfrm rot="16200000" flipH="1">
            <a:off x="3540056" y="4344122"/>
            <a:ext cx="2052536" cy="628213"/>
          </a:xfrm>
          <a:prstGeom prst="bentConnector2">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69" name="Connector: Elbow 68">
            <a:extLst>
              <a:ext uri="{FF2B5EF4-FFF2-40B4-BE49-F238E27FC236}">
                <a16:creationId xmlns:a16="http://schemas.microsoft.com/office/drawing/2014/main" id="{96A3DA06-7D7D-4CC4-A643-3DF97F7162DA}"/>
              </a:ext>
            </a:extLst>
          </p:cNvPr>
          <p:cNvCxnSpPr>
            <a:cxnSpLocks/>
            <a:stCxn id="4" idx="2"/>
            <a:endCxn id="28" idx="3"/>
          </p:cNvCxnSpPr>
          <p:nvPr/>
        </p:nvCxnSpPr>
        <p:spPr>
          <a:xfrm rot="5400000">
            <a:off x="2993410" y="4421059"/>
            <a:ext cx="2047906" cy="469709"/>
          </a:xfrm>
          <a:prstGeom prst="bentConnector2">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3" name="Connector: Elbow 72">
            <a:extLst>
              <a:ext uri="{FF2B5EF4-FFF2-40B4-BE49-F238E27FC236}">
                <a16:creationId xmlns:a16="http://schemas.microsoft.com/office/drawing/2014/main" id="{522955B3-1A26-4954-A7F4-4EDD1E321D5E}"/>
              </a:ext>
            </a:extLst>
          </p:cNvPr>
          <p:cNvCxnSpPr>
            <a:cxnSpLocks/>
            <a:stCxn id="24" idx="1"/>
            <a:endCxn id="7" idx="2"/>
          </p:cNvCxnSpPr>
          <p:nvPr/>
        </p:nvCxnSpPr>
        <p:spPr>
          <a:xfrm rot="10800000">
            <a:off x="7769019" y="4392344"/>
            <a:ext cx="688227" cy="582575"/>
          </a:xfrm>
          <a:prstGeom prst="bentConnector2">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4" name="Connector: Elbow 73">
            <a:extLst>
              <a:ext uri="{FF2B5EF4-FFF2-40B4-BE49-F238E27FC236}">
                <a16:creationId xmlns:a16="http://schemas.microsoft.com/office/drawing/2014/main" id="{656768CD-E512-4C23-A088-11C518630479}"/>
              </a:ext>
            </a:extLst>
          </p:cNvPr>
          <p:cNvCxnSpPr>
            <a:cxnSpLocks/>
          </p:cNvCxnSpPr>
          <p:nvPr/>
        </p:nvCxnSpPr>
        <p:spPr>
          <a:xfrm rot="10800000" flipV="1">
            <a:off x="7761611" y="3369850"/>
            <a:ext cx="1085187" cy="470678"/>
          </a:xfrm>
          <a:prstGeom prst="bentConnector2">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113" name="Straight Connector 112">
            <a:extLst>
              <a:ext uri="{FF2B5EF4-FFF2-40B4-BE49-F238E27FC236}">
                <a16:creationId xmlns:a16="http://schemas.microsoft.com/office/drawing/2014/main" id="{06D71454-31CB-4A76-9BAC-D335B2AA1A2D}"/>
              </a:ext>
            </a:extLst>
          </p:cNvPr>
          <p:cNvCxnSpPr>
            <a:cxnSpLocks/>
          </p:cNvCxnSpPr>
          <p:nvPr/>
        </p:nvCxnSpPr>
        <p:spPr>
          <a:xfrm>
            <a:off x="3782508" y="5899635"/>
            <a:ext cx="1097921" cy="0"/>
          </a:xfrm>
          <a:prstGeom prst="line">
            <a:avLst/>
          </a:prstGeom>
          <a:ln w="28575">
            <a:solidFill>
              <a:schemeClr val="bg2">
                <a:lumMod val="75000"/>
              </a:schemeClr>
            </a:solidFill>
          </a:ln>
        </p:spPr>
        <p:style>
          <a:lnRef idx="3">
            <a:schemeClr val="accent2"/>
          </a:lnRef>
          <a:fillRef idx="0">
            <a:schemeClr val="accent2"/>
          </a:fillRef>
          <a:effectRef idx="2">
            <a:schemeClr val="accent2"/>
          </a:effectRef>
          <a:fontRef idx="minor">
            <a:schemeClr val="tx1"/>
          </a:fontRef>
        </p:style>
      </p:cxnSp>
      <p:cxnSp>
        <p:nvCxnSpPr>
          <p:cNvPr id="116" name="Straight Arrow Connector 115">
            <a:extLst>
              <a:ext uri="{FF2B5EF4-FFF2-40B4-BE49-F238E27FC236}">
                <a16:creationId xmlns:a16="http://schemas.microsoft.com/office/drawing/2014/main" id="{9392A32F-750B-4B0F-B69B-EB7A01E4C1A0}"/>
              </a:ext>
            </a:extLst>
          </p:cNvPr>
          <p:cNvCxnSpPr>
            <a:cxnSpLocks/>
          </p:cNvCxnSpPr>
          <p:nvPr/>
        </p:nvCxnSpPr>
        <p:spPr>
          <a:xfrm flipH="1">
            <a:off x="8261294" y="3372714"/>
            <a:ext cx="289784" cy="0"/>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123" name="Straight Arrow Connector 122">
            <a:extLst>
              <a:ext uri="{FF2B5EF4-FFF2-40B4-BE49-F238E27FC236}">
                <a16:creationId xmlns:a16="http://schemas.microsoft.com/office/drawing/2014/main" id="{64358221-30C1-4349-B848-D5C46E1539C5}"/>
              </a:ext>
            </a:extLst>
          </p:cNvPr>
          <p:cNvCxnSpPr>
            <a:cxnSpLocks/>
            <a:stCxn id="22" idx="3"/>
            <a:endCxn id="7" idx="1"/>
          </p:cNvCxnSpPr>
          <p:nvPr/>
        </p:nvCxnSpPr>
        <p:spPr>
          <a:xfrm>
            <a:off x="6320328" y="4116436"/>
            <a:ext cx="741825" cy="0"/>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26" name="Rectangle: Rounded Corners 125">
            <a:extLst>
              <a:ext uri="{FF2B5EF4-FFF2-40B4-BE49-F238E27FC236}">
                <a16:creationId xmlns:a16="http://schemas.microsoft.com/office/drawing/2014/main" id="{D036DD08-02E5-48B6-A1F6-4969F9026DBF}"/>
              </a:ext>
            </a:extLst>
          </p:cNvPr>
          <p:cNvSpPr/>
          <p:nvPr/>
        </p:nvSpPr>
        <p:spPr>
          <a:xfrm>
            <a:off x="1089922" y="2128965"/>
            <a:ext cx="2934585" cy="408241"/>
          </a:xfrm>
          <a:prstGeom prst="roundRect">
            <a:avLst>
              <a:gd name="adj" fmla="val 50000"/>
            </a:avLst>
          </a:prstGeom>
          <a:solidFill>
            <a:schemeClr val="bg1"/>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14596B">
                    <a:lumMod val="50000"/>
                  </a:srgbClr>
                </a:solidFill>
                <a:effectLst/>
                <a:uLnTx/>
                <a:uFillTx/>
                <a:latin typeface="Unilever Shilling" panose="020B0502020202020204"/>
                <a:ea typeface="+mn-ea"/>
                <a:cs typeface="+mn-cs"/>
              </a:rPr>
              <a:t>REGULATORY LANDSCAPE </a:t>
            </a:r>
          </a:p>
        </p:txBody>
      </p:sp>
      <p:cxnSp>
        <p:nvCxnSpPr>
          <p:cNvPr id="132" name="Straight Arrow Connector 131">
            <a:extLst>
              <a:ext uri="{FF2B5EF4-FFF2-40B4-BE49-F238E27FC236}">
                <a16:creationId xmlns:a16="http://schemas.microsoft.com/office/drawing/2014/main" id="{07556B42-A10A-486C-9262-053A9FB5C444}"/>
              </a:ext>
            </a:extLst>
          </p:cNvPr>
          <p:cNvCxnSpPr>
            <a:cxnSpLocks/>
          </p:cNvCxnSpPr>
          <p:nvPr/>
        </p:nvCxnSpPr>
        <p:spPr>
          <a:xfrm>
            <a:off x="7752668" y="3010693"/>
            <a:ext cx="0" cy="263685"/>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6" name="Rectangle 5">
            <a:extLst>
              <a:ext uri="{FF2B5EF4-FFF2-40B4-BE49-F238E27FC236}">
                <a16:creationId xmlns:a16="http://schemas.microsoft.com/office/drawing/2014/main" id="{44A5620D-A88E-4765-B07B-9225A80069D0}"/>
              </a:ext>
            </a:extLst>
          </p:cNvPr>
          <p:cNvSpPr/>
          <p:nvPr/>
        </p:nvSpPr>
        <p:spPr>
          <a:xfrm>
            <a:off x="6804998" y="2540012"/>
            <a:ext cx="1905577" cy="5648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Unilever Shilling" panose="020B0502020202020204"/>
                <a:ea typeface="+mn-ea"/>
                <a:cs typeface="+mn-cs"/>
              </a:rPr>
              <a:t>EU TAXONOMY</a:t>
            </a:r>
          </a:p>
        </p:txBody>
      </p:sp>
      <p:cxnSp>
        <p:nvCxnSpPr>
          <p:cNvPr id="170" name="Straight Arrow Connector 169">
            <a:extLst>
              <a:ext uri="{FF2B5EF4-FFF2-40B4-BE49-F238E27FC236}">
                <a16:creationId xmlns:a16="http://schemas.microsoft.com/office/drawing/2014/main" id="{20537EF7-8F5C-4C2D-A9CF-258C137626A1}"/>
              </a:ext>
            </a:extLst>
          </p:cNvPr>
          <p:cNvCxnSpPr>
            <a:cxnSpLocks/>
          </p:cNvCxnSpPr>
          <p:nvPr/>
        </p:nvCxnSpPr>
        <p:spPr>
          <a:xfrm>
            <a:off x="5724227" y="4392343"/>
            <a:ext cx="0" cy="939970"/>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9" name="TextBox 178">
            <a:extLst>
              <a:ext uri="{FF2B5EF4-FFF2-40B4-BE49-F238E27FC236}">
                <a16:creationId xmlns:a16="http://schemas.microsoft.com/office/drawing/2014/main" id="{3DF55B1E-CF25-4793-A2F4-9269077B263B}"/>
              </a:ext>
            </a:extLst>
          </p:cNvPr>
          <p:cNvSpPr txBox="1"/>
          <p:nvPr/>
        </p:nvSpPr>
        <p:spPr>
          <a:xfrm>
            <a:off x="5450537" y="4127849"/>
            <a:ext cx="503127" cy="242561"/>
          </a:xfrm>
          <a:prstGeom prst="rect">
            <a:avLst/>
          </a:prstGeom>
          <a:solidFill>
            <a:schemeClr val="accent2">
              <a:lumMod val="75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Unilever Shilling" panose="020B0502020202020204"/>
                <a:ea typeface="+mn-ea"/>
                <a:cs typeface="+mn-cs"/>
              </a:rPr>
              <a:t>(UK)</a:t>
            </a:r>
          </a:p>
        </p:txBody>
      </p:sp>
      <p:sp>
        <p:nvSpPr>
          <p:cNvPr id="181" name="Rectangle 180">
            <a:extLst>
              <a:ext uri="{FF2B5EF4-FFF2-40B4-BE49-F238E27FC236}">
                <a16:creationId xmlns:a16="http://schemas.microsoft.com/office/drawing/2014/main" id="{6A9FE5FB-8F23-457E-9CC3-F7AA6DFBE3AA}"/>
              </a:ext>
            </a:extLst>
          </p:cNvPr>
          <p:cNvSpPr/>
          <p:nvPr/>
        </p:nvSpPr>
        <p:spPr>
          <a:xfrm>
            <a:off x="9885184" y="2061717"/>
            <a:ext cx="1157854" cy="30446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Unilever Shilling" panose="020B0502020202020204"/>
                <a:ea typeface="+mn-ea"/>
                <a:cs typeface="+mn-cs"/>
              </a:rPr>
              <a:t>REGULATION</a:t>
            </a:r>
          </a:p>
        </p:txBody>
      </p:sp>
      <p:sp>
        <p:nvSpPr>
          <p:cNvPr id="182" name="Rectangle 181">
            <a:extLst>
              <a:ext uri="{FF2B5EF4-FFF2-40B4-BE49-F238E27FC236}">
                <a16:creationId xmlns:a16="http://schemas.microsoft.com/office/drawing/2014/main" id="{850157BE-1B90-4515-A89A-F62185D61ACF}"/>
              </a:ext>
            </a:extLst>
          </p:cNvPr>
          <p:cNvSpPr/>
          <p:nvPr/>
        </p:nvSpPr>
        <p:spPr>
          <a:xfrm>
            <a:off x="9885184" y="2408144"/>
            <a:ext cx="1157854" cy="304468"/>
          </a:xfrm>
          <a:prstGeom prst="rect">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Unilever Shilling" panose="020B0502020202020204"/>
                <a:ea typeface="+mn-ea"/>
                <a:cs typeface="+mn-cs"/>
              </a:rPr>
              <a:t>DIRECTIVE</a:t>
            </a:r>
          </a:p>
        </p:txBody>
      </p:sp>
      <p:sp>
        <p:nvSpPr>
          <p:cNvPr id="183" name="Rectangle 182">
            <a:extLst>
              <a:ext uri="{FF2B5EF4-FFF2-40B4-BE49-F238E27FC236}">
                <a16:creationId xmlns:a16="http://schemas.microsoft.com/office/drawing/2014/main" id="{E3B1AB92-60E0-4474-B8AB-971D63DA2EA6}"/>
              </a:ext>
            </a:extLst>
          </p:cNvPr>
          <p:cNvSpPr/>
          <p:nvPr/>
        </p:nvSpPr>
        <p:spPr>
          <a:xfrm>
            <a:off x="9885184" y="2754570"/>
            <a:ext cx="1157854" cy="30446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Unilever Shilling" panose="020B0502020202020204"/>
                <a:ea typeface="+mn-ea"/>
                <a:cs typeface="+mn-cs"/>
              </a:rPr>
              <a:t>FRAMEWORK</a:t>
            </a:r>
          </a:p>
        </p:txBody>
      </p:sp>
      <p:sp>
        <p:nvSpPr>
          <p:cNvPr id="184" name="Rectangle 183">
            <a:extLst>
              <a:ext uri="{FF2B5EF4-FFF2-40B4-BE49-F238E27FC236}">
                <a16:creationId xmlns:a16="http://schemas.microsoft.com/office/drawing/2014/main" id="{580B4A44-5CCF-4740-9839-F506AD6192D4}"/>
              </a:ext>
            </a:extLst>
          </p:cNvPr>
          <p:cNvSpPr/>
          <p:nvPr/>
        </p:nvSpPr>
        <p:spPr>
          <a:xfrm>
            <a:off x="9885184" y="3105395"/>
            <a:ext cx="1157854" cy="30446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Unilever Shilling" panose="020B0502020202020204"/>
                <a:ea typeface="+mn-ea"/>
                <a:cs typeface="+mn-cs"/>
              </a:rPr>
              <a:t>STANDARD</a:t>
            </a:r>
          </a:p>
        </p:txBody>
      </p:sp>
      <p:sp>
        <p:nvSpPr>
          <p:cNvPr id="213" name="Rectangle 212">
            <a:extLst>
              <a:ext uri="{FF2B5EF4-FFF2-40B4-BE49-F238E27FC236}">
                <a16:creationId xmlns:a16="http://schemas.microsoft.com/office/drawing/2014/main" id="{A8E0AAB6-2E30-4B0B-8FED-9CC9C90BD40A}"/>
              </a:ext>
            </a:extLst>
          </p:cNvPr>
          <p:cNvSpPr/>
          <p:nvPr/>
        </p:nvSpPr>
        <p:spPr>
          <a:xfrm>
            <a:off x="9885184" y="3451822"/>
            <a:ext cx="1157854" cy="304468"/>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Unilever Shilling" panose="020B0502020202020204"/>
                <a:ea typeface="+mn-ea"/>
                <a:cs typeface="+mn-cs"/>
              </a:rPr>
              <a:t>WORKING GROUP</a:t>
            </a:r>
          </a:p>
        </p:txBody>
      </p:sp>
      <p:cxnSp>
        <p:nvCxnSpPr>
          <p:cNvPr id="214" name="Straight Arrow Connector 213">
            <a:extLst>
              <a:ext uri="{FF2B5EF4-FFF2-40B4-BE49-F238E27FC236}">
                <a16:creationId xmlns:a16="http://schemas.microsoft.com/office/drawing/2014/main" id="{10F8D52F-775A-4751-8BCF-595445A21D87}"/>
              </a:ext>
            </a:extLst>
          </p:cNvPr>
          <p:cNvCxnSpPr>
            <a:cxnSpLocks/>
          </p:cNvCxnSpPr>
          <p:nvPr/>
        </p:nvCxnSpPr>
        <p:spPr>
          <a:xfrm>
            <a:off x="4250300" y="3689229"/>
            <a:ext cx="0" cy="263685"/>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215" name="Straight Arrow Connector 214">
            <a:extLst>
              <a:ext uri="{FF2B5EF4-FFF2-40B4-BE49-F238E27FC236}">
                <a16:creationId xmlns:a16="http://schemas.microsoft.com/office/drawing/2014/main" id="{427D00DD-840B-4084-BE67-1B2E219F0D97}"/>
              </a:ext>
            </a:extLst>
          </p:cNvPr>
          <p:cNvCxnSpPr>
            <a:cxnSpLocks/>
          </p:cNvCxnSpPr>
          <p:nvPr/>
        </p:nvCxnSpPr>
        <p:spPr>
          <a:xfrm>
            <a:off x="4248385" y="4260500"/>
            <a:ext cx="0" cy="263685"/>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216" name="Straight Arrow Connector 215">
            <a:extLst>
              <a:ext uri="{FF2B5EF4-FFF2-40B4-BE49-F238E27FC236}">
                <a16:creationId xmlns:a16="http://schemas.microsoft.com/office/drawing/2014/main" id="{CB638E96-2AF8-415A-9F4D-F397DFAF2343}"/>
              </a:ext>
            </a:extLst>
          </p:cNvPr>
          <p:cNvCxnSpPr>
            <a:cxnSpLocks/>
          </p:cNvCxnSpPr>
          <p:nvPr/>
        </p:nvCxnSpPr>
        <p:spPr>
          <a:xfrm>
            <a:off x="4253878" y="5017207"/>
            <a:ext cx="0" cy="263685"/>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18" name="TextBox 217">
            <a:extLst>
              <a:ext uri="{FF2B5EF4-FFF2-40B4-BE49-F238E27FC236}">
                <a16:creationId xmlns:a16="http://schemas.microsoft.com/office/drawing/2014/main" id="{0F65D8C0-BCF3-4B42-AF2E-E1816D85F53D}"/>
              </a:ext>
            </a:extLst>
          </p:cNvPr>
          <p:cNvSpPr txBox="1"/>
          <p:nvPr/>
        </p:nvSpPr>
        <p:spPr>
          <a:xfrm>
            <a:off x="9510672" y="2089230"/>
            <a:ext cx="762877" cy="2577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prstClr val="black"/>
                </a:solidFill>
                <a:effectLst/>
                <a:uLnTx/>
                <a:uFillTx/>
                <a:latin typeface="Unilever Shilling" panose="020B0502020202020204"/>
                <a:ea typeface="+mn-ea"/>
                <a:cs typeface="+mn-cs"/>
              </a:rPr>
              <a:t>KEY:</a:t>
            </a:r>
            <a:endParaRPr kumimoji="0" lang="en-GB" sz="1200" b="1" i="0" u="none" strike="noStrike" kern="1200" cap="none" spc="0" normalizeH="0" baseline="0" noProof="0" dirty="0">
              <a:ln>
                <a:noFill/>
              </a:ln>
              <a:solidFill>
                <a:prstClr val="black"/>
              </a:solidFill>
              <a:effectLst/>
              <a:uLnTx/>
              <a:uFillTx/>
              <a:latin typeface="Unilever Shilling" panose="020B0502020202020204"/>
              <a:ea typeface="+mn-ea"/>
              <a:cs typeface="+mn-cs"/>
            </a:endParaRPr>
          </a:p>
        </p:txBody>
      </p:sp>
      <p:sp>
        <p:nvSpPr>
          <p:cNvPr id="220" name="TextBox 219">
            <a:extLst>
              <a:ext uri="{FF2B5EF4-FFF2-40B4-BE49-F238E27FC236}">
                <a16:creationId xmlns:a16="http://schemas.microsoft.com/office/drawing/2014/main" id="{D1850DB5-9B6A-4670-ABB2-59E9AAB76317}"/>
              </a:ext>
            </a:extLst>
          </p:cNvPr>
          <p:cNvSpPr txBox="1"/>
          <p:nvPr/>
        </p:nvSpPr>
        <p:spPr>
          <a:xfrm>
            <a:off x="9352420" y="5850224"/>
            <a:ext cx="1696575" cy="430887"/>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Unilever Shilling" panose="020B0502020202020204"/>
                <a:ea typeface="+mn-ea"/>
                <a:cs typeface="+mn-cs"/>
              </a:rPr>
              <a:t>NB: JANUARY 2024 - CSRD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Unilever Shilling" panose="020B0502020202020204"/>
                <a:ea typeface="+mn-ea"/>
                <a:cs typeface="+mn-cs"/>
              </a:rPr>
              <a:t>       will replace SFDR</a:t>
            </a:r>
          </a:p>
        </p:txBody>
      </p:sp>
      <p:cxnSp>
        <p:nvCxnSpPr>
          <p:cNvPr id="80" name="Straight Arrow Connector 79">
            <a:extLst>
              <a:ext uri="{FF2B5EF4-FFF2-40B4-BE49-F238E27FC236}">
                <a16:creationId xmlns:a16="http://schemas.microsoft.com/office/drawing/2014/main" id="{BEEF5E1F-B148-4091-983B-D4303DB0E503}"/>
              </a:ext>
            </a:extLst>
          </p:cNvPr>
          <p:cNvCxnSpPr>
            <a:cxnSpLocks/>
            <a:endCxn id="53" idx="2"/>
          </p:cNvCxnSpPr>
          <p:nvPr/>
        </p:nvCxnSpPr>
        <p:spPr>
          <a:xfrm flipH="1" flipV="1">
            <a:off x="1942049" y="4355410"/>
            <a:ext cx="7280" cy="810796"/>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3" name="Rectangle 52">
            <a:extLst>
              <a:ext uri="{FF2B5EF4-FFF2-40B4-BE49-F238E27FC236}">
                <a16:creationId xmlns:a16="http://schemas.microsoft.com/office/drawing/2014/main" id="{F41F028A-B881-4C8C-A252-D2B267DA1A27}"/>
              </a:ext>
            </a:extLst>
          </p:cNvPr>
          <p:cNvSpPr/>
          <p:nvPr/>
        </p:nvSpPr>
        <p:spPr>
          <a:xfrm>
            <a:off x="1406754" y="3877462"/>
            <a:ext cx="1070590" cy="47794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Unilever Shilling" panose="020B0502020202020204"/>
              <a:ea typeface="+mn-ea"/>
              <a:cs typeface="+mn-cs"/>
            </a:endParaRPr>
          </a:p>
        </p:txBody>
      </p:sp>
      <p:sp>
        <p:nvSpPr>
          <p:cNvPr id="72" name="Rectangle 71">
            <a:extLst>
              <a:ext uri="{FF2B5EF4-FFF2-40B4-BE49-F238E27FC236}">
                <a16:creationId xmlns:a16="http://schemas.microsoft.com/office/drawing/2014/main" id="{19348018-284E-438E-9531-CD63C285DF64}"/>
              </a:ext>
            </a:extLst>
          </p:cNvPr>
          <p:cNvSpPr/>
          <p:nvPr/>
        </p:nvSpPr>
        <p:spPr>
          <a:xfrm>
            <a:off x="1492376" y="3947322"/>
            <a:ext cx="913906" cy="33822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lever Shilling" panose="020B0502020202020204"/>
                <a:ea typeface="+mn-ea"/>
                <a:cs typeface="+mn-cs"/>
              </a:rPr>
              <a:t>CDP</a:t>
            </a:r>
          </a:p>
        </p:txBody>
      </p:sp>
      <p:sp>
        <p:nvSpPr>
          <p:cNvPr id="54" name="Rectangle 53">
            <a:extLst>
              <a:ext uri="{FF2B5EF4-FFF2-40B4-BE49-F238E27FC236}">
                <a16:creationId xmlns:a16="http://schemas.microsoft.com/office/drawing/2014/main" id="{04022342-3C79-449F-9EBF-BDA3773DA6F6}"/>
              </a:ext>
            </a:extLst>
          </p:cNvPr>
          <p:cNvSpPr/>
          <p:nvPr/>
        </p:nvSpPr>
        <p:spPr>
          <a:xfrm>
            <a:off x="9885184" y="3811968"/>
            <a:ext cx="1157854" cy="3044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Unilever Shilling" panose="020B0502020202020204"/>
                <a:ea typeface="+mn-ea"/>
                <a:cs typeface="+mn-cs"/>
              </a:rPr>
              <a:t>US FEDERAL RULE</a:t>
            </a:r>
          </a:p>
        </p:txBody>
      </p:sp>
      <p:sp>
        <p:nvSpPr>
          <p:cNvPr id="57" name="Rectangle 56">
            <a:extLst>
              <a:ext uri="{FF2B5EF4-FFF2-40B4-BE49-F238E27FC236}">
                <a16:creationId xmlns:a16="http://schemas.microsoft.com/office/drawing/2014/main" id="{12B3A577-9C3D-43F3-BD22-EF99E3CEF88B}"/>
              </a:ext>
            </a:extLst>
          </p:cNvPr>
          <p:cNvSpPr/>
          <p:nvPr/>
        </p:nvSpPr>
        <p:spPr>
          <a:xfrm>
            <a:off x="1430361" y="3215171"/>
            <a:ext cx="1141098" cy="3260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Unilever Shilling" panose="020B0502020202020204"/>
                <a:ea typeface="+mn-ea"/>
                <a:cs typeface="+mn-cs"/>
              </a:rPr>
              <a:t>SBTI</a:t>
            </a:r>
          </a:p>
        </p:txBody>
      </p:sp>
      <p:cxnSp>
        <p:nvCxnSpPr>
          <p:cNvPr id="58" name="Straight Arrow Connector 57">
            <a:extLst>
              <a:ext uri="{FF2B5EF4-FFF2-40B4-BE49-F238E27FC236}">
                <a16:creationId xmlns:a16="http://schemas.microsoft.com/office/drawing/2014/main" id="{1CF1E8EC-2ACA-4ADD-8235-DF7AEACC1D71}"/>
              </a:ext>
            </a:extLst>
          </p:cNvPr>
          <p:cNvCxnSpPr>
            <a:cxnSpLocks/>
            <a:stCxn id="4" idx="1"/>
            <a:endCxn id="57" idx="3"/>
          </p:cNvCxnSpPr>
          <p:nvPr/>
        </p:nvCxnSpPr>
        <p:spPr>
          <a:xfrm flipH="1">
            <a:off x="2571459" y="3369851"/>
            <a:ext cx="710300" cy="8349"/>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61" name="Straight Arrow Connector 60">
            <a:extLst>
              <a:ext uri="{FF2B5EF4-FFF2-40B4-BE49-F238E27FC236}">
                <a16:creationId xmlns:a16="http://schemas.microsoft.com/office/drawing/2014/main" id="{576F1759-4987-4D29-A989-2B9502ABBA97}"/>
              </a:ext>
            </a:extLst>
          </p:cNvPr>
          <p:cNvCxnSpPr>
            <a:cxnSpLocks/>
            <a:endCxn id="53" idx="0"/>
          </p:cNvCxnSpPr>
          <p:nvPr/>
        </p:nvCxnSpPr>
        <p:spPr>
          <a:xfrm>
            <a:off x="1942049" y="3547780"/>
            <a:ext cx="0" cy="329682"/>
          </a:xfrm>
          <a:prstGeom prst="straightConnector1">
            <a:avLst/>
          </a:prstGeom>
          <a:ln w="28575">
            <a:solidFill>
              <a:schemeClr val="bg2">
                <a:lumMod val="75000"/>
              </a:schemeClr>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98648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docProps/app.xml><?xml version="1.0" encoding="utf-8"?>
<Properties xmlns="http://schemas.openxmlformats.org/officeDocument/2006/extended-properties" xmlns:vt="http://schemas.openxmlformats.org/officeDocument/2006/docPropsVTypes">
  <TotalTime>1</TotalTime>
  <Words>558</Words>
  <Application>Microsoft Office PowerPoint</Application>
  <PresentationFormat>Widescreen</PresentationFormat>
  <Paragraphs>53</Paragraphs>
  <Slides>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2" baseType="lpstr">
      <vt:lpstr>Arial</vt:lpstr>
      <vt:lpstr>Segoe UI</vt:lpstr>
      <vt:lpstr>Ubuntu</vt:lpstr>
      <vt:lpstr>Ubuntu Light</vt:lpstr>
      <vt:lpstr>Ubuntu Medium</vt:lpstr>
      <vt:lpstr>Unilever Shilling</vt:lpstr>
      <vt:lpstr>Wingdings</vt:lpstr>
      <vt:lpstr>Capgemini Master 2021</vt:lpstr>
      <vt:lpstr>think-cell Slide</vt:lpstr>
      <vt:lpstr>INTER-RELATED FRAMEWORKS / STANDARDS - COMPLEXITY </vt:lpstr>
      <vt:lpstr>INTER-RELATED FRAMEWORKS / STANDARDS - COMPLEXITY </vt:lpstr>
      <vt:lpstr>FRAMEWORKS, STANDARDS AND BENCHMARKS - INCREASINGLY MANDATORY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INTER-RELATED FRAMEWORKS / STANDARDS - COMPLEXITY </dc:title>
  <dc:creator>Harvey, Jim</dc:creator>
  <cp:lastModifiedBy>Harvey, Jim</cp:lastModifiedBy>
  <cp:revision>1</cp:revision>
  <dcterms:created xsi:type="dcterms:W3CDTF">2023-01-24T20:22:09Z</dcterms:created>
  <dcterms:modified xsi:type="dcterms:W3CDTF">2023-01-24T20:23:19Z</dcterms:modified>
</cp:coreProperties>
</file>