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75" r:id="rId5"/>
    <p:sldId id="259" r:id="rId6"/>
    <p:sldId id="271" r:id="rId7"/>
    <p:sldId id="260" r:id="rId8"/>
    <p:sldId id="283" r:id="rId9"/>
    <p:sldId id="281" r:id="rId10"/>
    <p:sldId id="272" r:id="rId11"/>
    <p:sldId id="276" r:id="rId12"/>
    <p:sldId id="261" r:id="rId13"/>
    <p:sldId id="262" r:id="rId14"/>
    <p:sldId id="263" r:id="rId15"/>
    <p:sldId id="264" r:id="rId16"/>
    <p:sldId id="277" r:id="rId17"/>
    <p:sldId id="265" r:id="rId18"/>
    <p:sldId id="266" r:id="rId19"/>
    <p:sldId id="279" r:id="rId20"/>
    <p:sldId id="280" r:id="rId21"/>
    <p:sldId id="282" r:id="rId22"/>
    <p:sldId id="267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F9A912-EB5F-44DA-BA9C-271D33A792E9}">
          <p14:sldIdLst>
            <p14:sldId id="256"/>
            <p14:sldId id="257"/>
            <p14:sldId id="258"/>
            <p14:sldId id="275"/>
            <p14:sldId id="259"/>
            <p14:sldId id="271"/>
            <p14:sldId id="260"/>
            <p14:sldId id="283"/>
            <p14:sldId id="281"/>
            <p14:sldId id="272"/>
            <p14:sldId id="276"/>
          </p14:sldIdLst>
        </p14:section>
        <p14:section name="Untitled Section" id="{691A6743-BCC5-45A5-BB25-6E9F8812E1F7}">
          <p14:sldIdLst>
            <p14:sldId id="261"/>
            <p14:sldId id="262"/>
            <p14:sldId id="263"/>
            <p14:sldId id="264"/>
            <p14:sldId id="277"/>
            <p14:sldId id="265"/>
            <p14:sldId id="266"/>
            <p14:sldId id="279"/>
            <p14:sldId id="280"/>
            <p14:sldId id="282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252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28D94-A0F6-4E82-9A09-7F852172097F}" type="datetimeFigureOut">
              <a:rPr lang="th-TH" smtClean="0"/>
              <a:t>24/02/58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92E25-ABB7-4371-8AFD-210CD53E95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026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32F9-1E28-4F43-A35F-E84C7F6279B7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7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9FA2-B0ED-4B22-900A-15BA4796B071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3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DD36-D8FF-4815-86FD-14C196C0CC83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B356-69D3-47B9-9B31-64C45D160921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A5-0632-4878-A53E-1BE40BD52E63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ED1B-69D6-47CA-91EE-DB6B71B7D72B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FB6-C4EA-4346-957F-B64671887B42}" type="datetime1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0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714C-E82B-4D59-9ACB-71ADFC3FE2E9}" type="datetime1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555-A83E-4ACB-A749-0DC10AC702C6}" type="datetime1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BD8E-04E9-46ED-A975-B2B9604B7E90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0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20F-C1A1-4D68-8747-C479B719F2DD}" type="datetime1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A8725-1AD7-4A9B-9E12-127478A76AF9}" type="datetime1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24D1-B18D-4F94-BC02-BE3FE2A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4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รายงานผลการดำเนินงานตามมาตรฐาน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ISO 29110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หน่วยงาน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คณะเทคโนโลยีสารสนเทศและการสื่อสาร</a:t>
            </a: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วันที่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25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กุมภาพันธ์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2558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21" y="-150358"/>
            <a:ext cx="7886700" cy="1417892"/>
          </a:xfrm>
        </p:spPr>
        <p:txBody>
          <a:bodyPr/>
          <a:lstStyle/>
          <a:p>
            <a:r>
              <a:rPr lang="en-US" dirty="0">
                <a:latin typeface="TH Niramit AS" pitchFamily="2" charset="-34"/>
                <a:cs typeface="TH Niramit AS" pitchFamily="2" charset="-34"/>
              </a:rPr>
              <a:t>PM.1 Project </a:t>
            </a:r>
            <a:r>
              <a:rPr lang="en-US" dirty="0" smtClean="0">
                <a:latin typeface="TH Niramit AS" pitchFamily="2" charset="-34"/>
                <a:cs typeface="TH Niramit AS" pitchFamily="2" charset="-34"/>
              </a:rPr>
              <a:t>Planning</a:t>
            </a:r>
            <a:endParaRPr lang="en-US" dirty="0"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21" y="906929"/>
            <a:ext cx="7886700" cy="4289612"/>
          </a:xfrm>
        </p:spPr>
        <p:txBody>
          <a:bodyPr>
            <a:normAutofit/>
          </a:bodyPr>
          <a:lstStyle/>
          <a:p>
            <a:pPr lvl="1"/>
            <a:r>
              <a:rPr lang="th-TH" dirty="0" smtClean="0"/>
              <a:t>การควบคุม </a:t>
            </a:r>
            <a:r>
              <a:rPr lang="en-US" dirty="0" smtClean="0"/>
              <a:t>version </a:t>
            </a:r>
            <a:r>
              <a:rPr lang="th-TH" dirty="0" smtClean="0"/>
              <a:t>ในโครงการ (</a:t>
            </a:r>
            <a:r>
              <a:rPr lang="en-US" dirty="0" smtClean="0"/>
              <a:t>Backup</a:t>
            </a:r>
            <a:r>
              <a:rPr lang="th-TH" dirty="0" smtClean="0"/>
              <a:t>)</a:t>
            </a:r>
          </a:p>
          <a:p>
            <a:pPr lvl="2"/>
            <a:r>
              <a:rPr lang="en-US" dirty="0" smtClean="0"/>
              <a:t>Hard Copy (Backup)</a:t>
            </a:r>
          </a:p>
          <a:p>
            <a:pPr lvl="2"/>
            <a:r>
              <a:rPr lang="en-US" dirty="0" err="1" smtClean="0"/>
              <a:t>GitHub</a:t>
            </a:r>
            <a:endParaRPr lang="th-TH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1" y="2058677"/>
            <a:ext cx="7600340" cy="4279370"/>
          </a:xfrm>
          <a:prstGeom prst="rect">
            <a:avLst/>
          </a:prstGeom>
        </p:spPr>
      </p:pic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431925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th-TH" dirty="0" smtClean="0"/>
              <a:t>การควบคุม </a:t>
            </a:r>
            <a:r>
              <a:rPr lang="en-US" dirty="0" smtClean="0"/>
              <a:t>version </a:t>
            </a:r>
            <a:r>
              <a:rPr lang="th-TH" dirty="0" smtClean="0"/>
              <a:t>ในโครงการ (</a:t>
            </a:r>
            <a:r>
              <a:rPr lang="en-US" dirty="0" err="1" smtClean="0"/>
              <a:t>GitHub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5863" y="2254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H Niramit AS" pitchFamily="2" charset="-34"/>
                <a:cs typeface="TH Niramit AS" pitchFamily="2" charset="-34"/>
              </a:rPr>
              <a:t>PM.1 Project </a:t>
            </a:r>
            <a:r>
              <a:rPr lang="en-US" sz="4000" dirty="0" smtClean="0">
                <a:latin typeface="TH Niramit AS" pitchFamily="2" charset="-34"/>
                <a:cs typeface="TH Niramit AS" pitchFamily="2" charset="-34"/>
              </a:rPr>
              <a:t>Planning</a:t>
            </a:r>
            <a:endParaRPr lang="en-US" sz="4000" dirty="0">
              <a:latin typeface="TH Niramit AS" pitchFamily="2" charset="-34"/>
              <a:cs typeface="TH Niramit AS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6" y="1912922"/>
            <a:ext cx="8324795" cy="42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7026"/>
            <a:ext cx="78867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PM.2 Project Plan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0525"/>
            <a:ext cx="7886700" cy="4351338"/>
          </a:xfrm>
        </p:spPr>
        <p:txBody>
          <a:bodyPr/>
          <a:lstStyle/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ขั้นตอนการดำเนินงาน</a:t>
            </a:r>
          </a:p>
          <a:p>
            <a:pPr lvl="1" algn="thaiDist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ใช้วิธีการนัดประชุมเพื่อรายงานผลและติดตามความก้าวหน้าของโครงการ ระหว่างทีมที่เสนอความต้องการและทีมงานที่พัฒนาระบบ โดยบันทึกการประชุมด้วยแบบฟอร์ม 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ICT_RMS02.docx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 </a:t>
            </a:r>
          </a:p>
          <a:p>
            <a:pPr lvl="1" algn="thaiDist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เมื่อมีการเปลี่ยนแปลงระบบหลังการประชุม จะใช้แบบร้องขอการเปลี่ยนแปลงซอฟต์แวร์ 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ICT_RMS04.docx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 เพื่อบันทึกการเปลี่ยนแปลงความต้องการของระบบ</a:t>
            </a:r>
          </a:p>
          <a:p>
            <a:pPr marL="457200" lvl="1" indent="0">
              <a:buNone/>
            </a:pPr>
            <a:endParaRPr lang="th-TH" b="1" dirty="0" smtClean="0">
              <a:solidFill>
                <a:srgbClr val="FF0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หลักฐานประกอบ</a:t>
            </a:r>
            <a:endParaRPr lang="en-US" b="1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บันทึกการประชุม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[ICT_RMS02.docx] </a:t>
            </a: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แบบร้องขอการเปลี่ยนแปลงซอฟต์แวร์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[ICT_RMS04.docx]</a:t>
            </a:r>
          </a:p>
          <a:p>
            <a:pPr lvl="1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PM.3 Project Assessment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0525"/>
            <a:ext cx="7886700" cy="4351338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ขั้นตอนการดำเนินงาน</a:t>
            </a: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ตรวจสอบความก้าวหน้าของการดำเนินโครงการ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โดยเปรียบเทียบกับแผนการดำเนินงาน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(Gantt Chart)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โดยบันทึกการตรวจสอบด้วย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แบบฟอร์ม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ICT_RMS03.docx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หากมีการรายงานปัญญาและอุปสรรค จะมีการบันทึกข้อมูลที่เกิดขึ้น และระบุวิธีการแก้ไขลงในแบบฟอร์มบันทึก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ประชุม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ICT_RMS02.docx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 </a:t>
            </a: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หลักฐานประกอบ</a:t>
            </a:r>
            <a:endParaRPr lang="en-US" b="1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บันทึกการประชุม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[ICT_RMS02.docx] </a:t>
            </a: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รายการตรวจสอบการดำเนินโครงการ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[ICT_RMS03.docx]</a:t>
            </a:r>
          </a:p>
          <a:p>
            <a:pPr marL="457200" lvl="1" indent="0">
              <a:buNone/>
            </a:pP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457200" lvl="1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737"/>
            <a:ext cx="78867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PM.4 Project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299" y="1346200"/>
            <a:ext cx="8498577" cy="4767263"/>
          </a:xfrm>
        </p:spPr>
        <p:txBody>
          <a:bodyPr>
            <a:normAutofit fontScale="85000" lnSpcReduction="20000"/>
          </a:bodyPr>
          <a:lstStyle/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ขั้นตอนการดำเนินงาน</a:t>
            </a:r>
          </a:p>
          <a:p>
            <a:pPr marL="457200" lvl="1" indent="0">
              <a:buNone/>
            </a:pPr>
            <a:r>
              <a:rPr lang="th-TH" sz="2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วิธีการส่งมอบงาน และการตรวจรับงาน</a:t>
            </a:r>
            <a:endParaRPr lang="en-US" sz="2600" b="1" dirty="0" smtClean="0">
              <a:solidFill>
                <a:srgbClr val="FF0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/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นำเสนอผลงานที่จัดทำ โดยตรวจสอบตามรายการตรวจสอบความต้องการซอฟต์แวร์(</a:t>
            </a:r>
            <a:r>
              <a:rPr lang="en-US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ICT_RMS05.docx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 </a:t>
            </a:r>
          </a:p>
          <a:p>
            <a:pPr marL="457200" lvl="1" indent="0">
              <a:buNone/>
            </a:pPr>
            <a:r>
              <a:rPr lang="th-TH" sz="2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ผลการตรวจสอบการดำเนินงานเมื่อเทียบกับแผน</a:t>
            </a:r>
            <a:endParaRPr lang="en-US" sz="26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/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ใช้วิธีการเปรียบเทียบความถูกต้องจากแผนการดำเนินงาน</a:t>
            </a:r>
            <a:r>
              <a:rPr lang="en-US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(Gantt Chart) 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และรายการตรวจสอบการดำเนินโครงการ (</a:t>
            </a:r>
            <a:r>
              <a:rPr lang="en-US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ICT_RMS03.docx)</a:t>
            </a:r>
            <a:endParaRPr lang="en-US" sz="2200" b="1" dirty="0" smtClean="0">
              <a:solidFill>
                <a:srgbClr val="FF0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457200" lvl="1" indent="0">
              <a:buNone/>
            </a:pPr>
            <a:r>
              <a:rPr lang="th-TH" sz="2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วิธีการบำรุงรักษาซอฟต์แวร์</a:t>
            </a:r>
          </a:p>
          <a:p>
            <a:pPr lvl="2"/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มีการระบุถึงขั้นตอนและการใช้งานระบบ เพื่อเป็นคู่มือให้ผู้ใช้ได้ศึกษาเพื่อทำให้ใช้งานได้อย่างถูกต้อง โดยใช้</a:t>
            </a:r>
            <a:r>
              <a:rPr lang="th-TH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เอกสารการบำรุงซอฟต์แวร์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(</a:t>
            </a:r>
            <a:r>
              <a:rPr lang="en-US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ICT_RMS09.docx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</a:p>
          <a:p>
            <a:pPr lvl="2"/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มีการกำหนดกระบวนการเพื่อรองรับการเปลี่ยนแปลงระบบในอนาคต โดย</a:t>
            </a:r>
            <a:r>
              <a:rPr lang="th-TH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ใช้เอกสารการบำรุงซอฟต์แวร์(</a:t>
            </a:r>
            <a:r>
              <a:rPr lang="en-US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ICT_RMS09.docx</a:t>
            </a:r>
            <a:r>
              <a:rPr lang="th-TH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en-US" sz="22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457200" lvl="1" indent="0">
              <a:buNone/>
            </a:pP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หลักฐานประกอบ</a:t>
            </a:r>
            <a:endParaRPr lang="en-US" b="1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รายการตรวจสอบการดำเนินโครงการ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[ICT_RMS03.docx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]</a:t>
            </a: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รายการ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ตรวจสอบความต้องการ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ซอฟต์แวร์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[ICT_RMS05.docx]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เอกสาร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การบำรุงซอฟต์แวร์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[ICT_RMS09.docx]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6995832" cy="117583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SI.1 Software Implementation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13" y="1175830"/>
            <a:ext cx="7886700" cy="4586516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การมอบหมายงานในทีมพัฒนา</a:t>
            </a:r>
            <a:endParaRPr lang="th-TH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คณบดี </a:t>
            </a:r>
            <a:r>
              <a:rPr lang="en-US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: 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ผู้</a:t>
            </a:r>
            <a:r>
              <a:rPr lang="th-TH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มีอำนาจ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สูงสุดตัดสินใจในโครงการ</a:t>
            </a:r>
          </a:p>
          <a:p>
            <a:pPr lvl="1"/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นางสาวเมธยา ราชคมน์ </a:t>
            </a:r>
            <a:r>
              <a:rPr lang="en-US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: 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ผู้บริหารจัดการการดำเนินงานโครงการ</a:t>
            </a:r>
          </a:p>
          <a:p>
            <a:pPr lvl="1"/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นายสัณห์ชัย หยีวิยม </a:t>
            </a:r>
            <a:r>
              <a:rPr lang="en-US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: 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ผู้สื่อสารความต้องการระหว่างทีมลูกค้าและทีมพัฒนา</a:t>
            </a:r>
          </a:p>
          <a:p>
            <a:pPr lvl="1"/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นายวรินทร ซอกหอม </a:t>
            </a:r>
            <a:r>
              <a:rPr lang="en-US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: 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ผู้พัฒนาระบบที่ได้รับความต้องการจากผู้สื่อสารความต้องการ</a:t>
            </a:r>
          </a:p>
          <a:p>
            <a:pPr lvl="1"/>
            <a:r>
              <a:rPr lang="th-TH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ลูกค้า</a:t>
            </a:r>
            <a:r>
              <a:rPr lang="en-US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/Customer : </a:t>
            </a:r>
            <a:r>
              <a:rPr lang="th-TH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ผู้นำเสนอความต้องของระบบ</a:t>
            </a:r>
          </a:p>
          <a:p>
            <a:pPr marL="457200" lvl="1" indent="0">
              <a:buNone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63" y="3331855"/>
            <a:ext cx="3780337" cy="314591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5113" y="4117456"/>
            <a:ext cx="5962650" cy="1450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ขั้นตอนการดำเนินงาน</a:t>
            </a:r>
            <a:endParaRPr lang="th-TH" sz="3200" b="1" dirty="0" smtClean="0">
              <a:solidFill>
                <a:srgbClr val="FF0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lvl="1" indent="0" algn="thaiDist">
              <a:buNone/>
            </a:pPr>
            <a:r>
              <a:rPr lang="th-TH" sz="1800" b="1" dirty="0">
                <a:solidFill>
                  <a:srgbClr val="FF00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การมอบหมายงานจะรับมอบโดยตรงจากที่ประชุม และผ่านการปรับปรุงความต้องการจาก </a:t>
            </a:r>
            <a:r>
              <a:rPr lang="en-US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BA</a:t>
            </a:r>
            <a:r>
              <a:rPr lang="th-TH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และ</a:t>
            </a:r>
            <a:r>
              <a:rPr lang="en-US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Customer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โดยจะมี</a:t>
            </a:r>
            <a:r>
              <a:rPr lang="th-TH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ผู้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วิเคราะห์ ผู้พัฒนา </a:t>
            </a:r>
            <a:r>
              <a:rPr lang="th-TH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และ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ผู้ทดสอบระบบคนเดียว</a:t>
            </a:r>
            <a:endParaRPr lang="th-TH" sz="2200" b="1" dirty="0" smtClean="0">
              <a:solidFill>
                <a:srgbClr val="FF0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SI.1 Software Implementation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6441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เครื่องมือที่ต้องใช้ (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infrastructure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</a:p>
          <a:p>
            <a:pPr lvl="1"/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Hardware</a:t>
            </a:r>
          </a:p>
          <a:p>
            <a:pPr lvl="2"/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คอมพิวเตอร์แม่ข่าย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Server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มีหน่วยประมวลผลกลาง (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CPU)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แบบ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6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แกนหลัก (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6 core)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หรือดีกว่า สำหรับคอมพิวเตอร์แม่ข่าย (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Server)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โดยเฉพาะและมีความเร็วสัญญาณนาฬิกาไม่น้อยกว่า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2.0 GHz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จำนวนไม่น้อย กว่า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1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หน่วย</a:t>
            </a:r>
            <a:endParaRPr lang="en-US" sz="23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/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มีหน่วยจัดเก็บข้อมูล (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Hard Disk)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ชนิด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SCSI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หรือ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SAS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หรือ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SATA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ที่มีความเร็วรอบไม่น้อยกว่า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 7,200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รอบต่อนาที และมีขนาดความจุไม่น้อยกว่า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 40 GB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จำนวนไม่น้อยกว่า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1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หน่วย</a:t>
            </a:r>
            <a:endParaRPr lang="en-US" sz="23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/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มีหน่วยความจำหลัก (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RAM)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ชนิด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ECC DDR3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หรือดีกว่า มีขนาดไม่น้อยกว่า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6 GB</a:t>
            </a:r>
          </a:p>
          <a:p>
            <a:pPr lvl="2"/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มีช่องเชื่อมต่อระบบเครือข่าย (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Network Interface)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แบบ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10/100/1000 Base-T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หรือดีกว่า จำนวนไม่น้อยกว่า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1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ช่อง</a:t>
            </a:r>
            <a:endParaRPr lang="en-US" sz="23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Software</a:t>
            </a:r>
            <a:endParaRPr lang="en-US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/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ระบบปฏิบัติการ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Microsoft Windows Server 2008 R2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หรือมากกว่า หรือเทียบเท่า</a:t>
            </a:r>
            <a:endParaRPr lang="en-US" sz="23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/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โปรแกรมจัดทำเอกสาร 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Microsoft Word </a:t>
            </a:r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หรือ</a:t>
            </a:r>
            <a:r>
              <a:rPr lang="th-TH" sz="23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เทียบเท่า</a:t>
            </a:r>
            <a:endParaRPr lang="en-US" sz="23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/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โปรแกรมพัฒนาระบบ (</a:t>
            </a:r>
            <a:r>
              <a:rPr lang="en-US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Web Editor</a:t>
            </a:r>
            <a:r>
              <a:rPr lang="th-TH" sz="23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en-US" sz="23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/>
            <a:r>
              <a:rPr lang="th-TH" sz="23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โปรแกรม </a:t>
            </a:r>
            <a:r>
              <a:rPr lang="en-US" sz="23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Web Server </a:t>
            </a:r>
            <a:r>
              <a:rPr lang="th-TH" sz="23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เพื่อจำลองระบบเครือข่ายภายในและการทำงานของเว็บไซต์</a:t>
            </a:r>
          </a:p>
          <a:p>
            <a:pPr lvl="2"/>
            <a:r>
              <a:rPr lang="th-TH" sz="23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โปรแกรมเว็บบราวเซอร์ เพื่อการทำงานของเว็บไซต์และทดสอบการทำงานของระบบที่พัฒนาขึ้น</a:t>
            </a:r>
            <a:endParaRPr lang="en-US" sz="23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/>
            <a:endParaRPr lang="en-US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หลักฐานประกอบ</a:t>
            </a:r>
            <a:endParaRPr lang="en-US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รายงานการวางแผนโครงการ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[ICT_RMS01.docx]</a:t>
            </a:r>
          </a:p>
          <a:p>
            <a:pPr marL="914400" lvl="2" indent="0">
              <a:buNone/>
            </a:pP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SI.2 Software 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ขั้นตอนการดำเนินงาน</a:t>
            </a: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นัดประชุมเพื่อรวบรวม วิเคราะห์ และความต้องการจาก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Customer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และ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BA</a:t>
            </a:r>
            <a:endParaRPr lang="th-TH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หลักฐานประกอบ</a:t>
            </a:r>
            <a:endParaRPr lang="en-US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รายการตรวจสอบความต้องการซอฟต์แวร์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[ICT_RMS05.docx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]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959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SI.3 Software Architectural and Detailed 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06" y="1470777"/>
            <a:ext cx="8087838" cy="4351338"/>
          </a:xfrm>
        </p:spPr>
        <p:txBody>
          <a:bodyPr>
            <a:normAutofit lnSpcReduction="10000"/>
          </a:bodyPr>
          <a:lstStyle/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ขั้นตอนการดำเนินงาน</a:t>
            </a: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วิเคราะห์และออกแบบระบบจากความต้องการที่ได้ ในรูปแบบของแผนภาพ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Use case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และแผนภาพ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Activities</a:t>
            </a: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วิเคราะห์และออกแบบโครงสร้างข้อมูล ในรูปแบบของแผนภาพ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ER Diagram</a:t>
            </a: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ีการสร้างลิงค์ความสัมพันธ์ระหว่างความต้องการที่ได้กับแผนภาพเพื่อตรวจสอบความถูกต้องและครบถ้วนของ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ความต้องการโดยใช้เอกสารการตามรอยซอฟต์แวร์ (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ICT_RMS07.xlsx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หลักฐานประกอบ</a:t>
            </a:r>
            <a:endParaRPr lang="en-US" b="1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เอกสารการออกแบบซอฟต์แวร์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[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ICT_RMS06.docx]</a:t>
            </a:r>
          </a:p>
          <a:p>
            <a:pPr lvl="1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เอกสาร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การตามรอยซอฟต์แวร์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[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ICT_RMS07.xlsx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]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636"/>
            <a:ext cx="7731579" cy="1299491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SI.3 Software Architectural and Detailed 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8783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Case Diagram</a:t>
            </a:r>
          </a:p>
          <a:p>
            <a:endParaRPr lang="th-TH" b="1" dirty="0">
              <a:solidFill>
                <a:srgbClr val="FF0000"/>
              </a:solidFill>
            </a:endParaRPr>
          </a:p>
          <a:p>
            <a:endParaRPr lang="th-TH" dirty="0"/>
          </a:p>
          <a:p>
            <a:endParaRPr lang="th-TH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3"/>
          <a:stretch/>
        </p:blipFill>
        <p:spPr>
          <a:xfrm>
            <a:off x="1587664" y="1334646"/>
            <a:ext cx="7332023" cy="5333296"/>
          </a:xfrm>
          <a:prstGeom prst="rect">
            <a:avLst/>
          </a:prstGeom>
        </p:spPr>
      </p:pic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46" y="-72571"/>
            <a:ext cx="7886700" cy="1325563"/>
          </a:xfrm>
        </p:spPr>
        <p:txBody>
          <a:bodyPr/>
          <a:lstStyle/>
          <a:p>
            <a:r>
              <a:rPr lang="en-US" dirty="0" smtClean="0"/>
              <a:t>Company profile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900" y="982804"/>
            <a:ext cx="848139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thai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dirty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คณะเทคโนโลยีสารสนเทศและการสื่อสาร มหาวิทยาลัยพะเยา จัดตั้งขึ้นโดยมีวัตถุประสงค์เพื่อผลิตบัณฑิตสาขาวิชาทางด้านเทคโนโลยีสารสนเทศและการสื่อสาร สอดคล้องตามเป้าหมายการเป็นมหาวิทยาลัยสมบูรณ์แบบ 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Comprehensive University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)ของมหาวิทยาลัยพะเยา ที่มุ่งเน้นการผลิตบัณฑิตระดับปริญญาตรี ในกลุ่มวิทยาศาสตร์และเทคโนโลยี มีปณิธานร่วมว่า “ปัญญาเพื่อความเข้มแข็งของชุมชน”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 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และมีวิสัยทัศน์ว่า “เทคโนโลยีสารสนเทศและการสื่อสาร สร้างสรรค์องค์ความรู้ สร้างสานชีวิตสู่สากล”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 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โดยมีพันธกิจและประเด็นยุทธศาสตร์ 5 ด้าน ได้แก่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               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(1) บริหารจัดการอย่างมีประสิทธิภาพ ประสิทธิผล และยึดมั่นในธรรมาภิบาล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               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(2) จัดการเรียนการสอนที่เน้นให้นิสิตอยู่และเรียน 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Live and Learn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 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อย่างมีความสุข จบไปมีงานทำและเป็นคนดีของสังคม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               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(3) การวิจัยที่เน้นการสร้างปัญญารวมหมู่ 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Collective Intelligence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 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เคียงคู่ชุมชน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               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(4) บริการวิชาการโดยเน้นการใช้ปัญญารวมหมู่เพื่อพัฒนาความเข้มแข็งของชุมชน 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Community Empowerment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 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และ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               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(5) ทำนุบำรุงภูมิปัญญา ศิลปะ วัฒนธรรม และสิ่งแวดล้อมของท้องถิ่น 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Local Wisdom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 </a:t>
            </a:r>
            <a:r>
              <a:rPr kumimoji="0" lang="th-TH" sz="2200" b="0" i="0" u="none" strike="noStrike" cap="none" normalizeH="0" baseline="0" dirty="0" smtClean="0">
                <a:ln>
                  <a:noFill/>
                </a:ln>
                <a:effectLst/>
                <a:latin typeface="TH Niramit AS" panose="02000506000000020004" pitchFamily="2" charset="-34"/>
                <a:cs typeface="TH Niramit AS" panose="02000506000000020004" pitchFamily="2" charset="-34"/>
              </a:rPr>
              <a:t>สู่สากล</a:t>
            </a:r>
          </a:p>
          <a:p>
            <a:pPr marL="0" marR="0" lvl="0" indent="0" algn="thai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ในส่วนของบริการวิชาการ และอาชีพสู่ศิษย์เก่าได้จัดทำระบบฐานข้อมูลศิษย์เก่าขึ้น และล่าสุดมีระบบการลงทะเบียนเข้าร่วมงาน </a:t>
            </a:r>
            <a:r>
              <a:rPr lang="en-US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15 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ปี </a:t>
            </a:r>
            <a:r>
              <a:rPr lang="en-US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ICT </a:t>
            </a:r>
            <a:r>
              <a:rPr lang="th-TH" sz="22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จัดโดยคณะ ฯ และใช้เป็นตัวกลางการสื่อสารระหว่างนิสิต บุคลากร และศิษย์เก่าด้วย </a:t>
            </a:r>
            <a:endParaRPr kumimoji="0" lang="th-TH" sz="2200" b="0" i="0" u="none" strike="noStrike" cap="none" normalizeH="0" baseline="0" dirty="0" smtClean="0">
              <a:ln>
                <a:noFill/>
              </a:ln>
              <a:effectLst/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806"/>
            <a:ext cx="7731579" cy="1299491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SI.3 Software Architectural and Detailed  Design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8783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Activity Diagram</a:t>
            </a:r>
          </a:p>
          <a:p>
            <a:endParaRPr lang="th-TH" dirty="0"/>
          </a:p>
          <a:p>
            <a:endParaRPr lang="th-TH" dirty="0"/>
          </a:p>
          <a:p>
            <a:endParaRPr lang="th-TH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48" y="1282047"/>
            <a:ext cx="4590181" cy="5438493"/>
          </a:xfrm>
          <a:prstGeom prst="rect">
            <a:avLst/>
          </a:prstGeom>
        </p:spPr>
      </p:pic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338"/>
            <a:ext cx="7731579" cy="1299491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SI.3 Software Architectural and Detailed 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007"/>
            <a:ext cx="8087838" cy="435133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ER Diagram</a:t>
            </a:r>
          </a:p>
          <a:p>
            <a:endParaRPr lang="th-TH" b="1" dirty="0">
              <a:solidFill>
                <a:srgbClr val="FF0000"/>
              </a:solidFill>
            </a:endParaRPr>
          </a:p>
          <a:p>
            <a:endParaRPr lang="th-TH" dirty="0"/>
          </a:p>
          <a:p>
            <a:endParaRPr lang="th-TH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81" y="2039257"/>
            <a:ext cx="6195484" cy="34641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476500" y="3911600"/>
            <a:ext cx="2476500" cy="977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3251200"/>
            <a:ext cx="177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21300" y="4000500"/>
            <a:ext cx="635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Niramit AS" pitchFamily="2" charset="-34"/>
                <a:cs typeface="TH Niramit AS" pitchFamily="2" charset="-34"/>
              </a:rPr>
              <a:t>SI.4 Software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19" y="1620674"/>
            <a:ext cx="7886700" cy="4351338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ขั้นตอนการดำเนินงาน</a:t>
            </a: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ผู้พัฒนา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1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คน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: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นายวรินทร ซอกหอม </a:t>
            </a: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เมื่อพัฒนา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Function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ใดๆ จากความต้องการเสร็จแล้วจะทดสอบการทำงานโปรแกรมทันที และตรวจสอบความต้องการโดยผู้พัฒนาเอง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มีการสร้างความสัมพันธ์ของ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Function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โดยใช้เอกสารการตามรอยซอฟต์แวร์ 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ICT_RMS07.xlsx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หลักฐานประกอบ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เอกสารการตามรอยซอฟต์แวร์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[ICT_RMS07.xlsx]</a:t>
            </a:r>
          </a:p>
          <a:p>
            <a:pPr lvl="1"/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Niramit AS" pitchFamily="2" charset="-34"/>
                <a:cs typeface="TH Niramit AS" pitchFamily="2" charset="-34"/>
              </a:rPr>
              <a:t>SI.5 Software Integration and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774" y="160490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ขั้นตอนการดำเนินงาน</a:t>
            </a: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ใช้วิธีการทดสอบในระดับ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System Testing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โดยใช้วิธีการสร้างกรณีทดสอบแบบ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Functional Testing </a:t>
            </a: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มี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การสร้างความสัมพันธ์ของ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Function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โดยใช้เอกสารการตามรอยซอฟต์แวร์ 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ICT_RMS07.xlsx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มีการรายงานผลการทดสอบลงในรายการกรณีทดสอบ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(ICT_RMS08.docx)</a:t>
            </a:r>
          </a:p>
          <a:p>
            <a:pPr marL="457200" lvl="1" indent="0">
              <a:buNone/>
            </a:pPr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หลักฐานประกอบ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เอกสารการตามรอยซอฟต์แวร์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[ICT_RMS07.xlsx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]</a:t>
            </a: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รายการกรณีทดสอบ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[ICT_RMS08.docx]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Niramit AS" pitchFamily="2" charset="-34"/>
                <a:cs typeface="TH Niramit AS" pitchFamily="2" charset="-34"/>
              </a:rPr>
              <a:t>SI.6 Software Delivery</a:t>
            </a:r>
            <a:endParaRPr lang="th-TH" dirty="0"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588" y="160490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ขั้นตอนการดำเนินงาน</a:t>
            </a:r>
            <a:endParaRPr lang="en-US" b="1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วิธีการ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ส่งมอบงาน และการตรวจรับงาน</a:t>
            </a:r>
            <a:endParaRPr lang="en-US" b="1" dirty="0">
              <a:solidFill>
                <a:srgbClr val="FF0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2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นำเสนอผลงานที่จัดทำ และเข้าสู่กระบวนการตรวจสอบตามรายการตรวจสอบความต้องการซอฟต์แวร์ด้วยรายการตรวจสอบความต้องการซอฟต์แวร์ 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ICT_RMS05.docx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en-US" b="1" dirty="0">
              <a:solidFill>
                <a:srgbClr val="FF0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วิธีการบำรุงรักษาซอฟต์แวร์</a:t>
            </a:r>
          </a:p>
          <a:p>
            <a:pPr lvl="2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มีการระบุวิธีการติดตั้ง รายละเอียดอุปกรณ์ที่ต้องการ และการนำระบบไปใช้งานในเรื่องของ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Coding Standard 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ซึ่งมีมาตรฐานที่คล้ายกัน โดยบันทึกในเอกสารการบำรุงซอฟต์แวร์ (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ICT_RMS09.docx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</a:p>
          <a:p>
            <a:endParaRPr lang="th-TH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หลักฐานประกอบ</a:t>
            </a:r>
            <a:endParaRPr lang="en-US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รายการตรวจสอบความต้องการซอฟต์แวร์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[ICT_RMS05.docx]</a:t>
            </a:r>
          </a:p>
          <a:p>
            <a:pPr lvl="1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เอกสารการบำรุงซอฟต์แวร์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[ICT_RMS09.docx]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8998"/>
            <a:ext cx="7886700" cy="1325563"/>
          </a:xfrm>
        </p:spPr>
        <p:txBody>
          <a:bodyPr/>
          <a:lstStyle/>
          <a:p>
            <a:r>
              <a:rPr lang="th-TH" b="1" dirty="0" smtClean="0">
                <a:latin typeface="TH Niramit AS" pitchFamily="2" charset="-34"/>
                <a:cs typeface="TH Niramit AS" pitchFamily="2" charset="-34"/>
              </a:rPr>
              <a:t>ปัญหาและอุปสรรคในการดำเนินการ</a:t>
            </a:r>
            <a:endParaRPr lang="en-US" b="1" dirty="0"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884" y="1463016"/>
            <a:ext cx="7886700" cy="4748598"/>
          </a:xfrm>
        </p:spPr>
        <p:txBody>
          <a:bodyPr/>
          <a:lstStyle/>
          <a:p>
            <a:pPr marL="457200" lvl="2" indent="457200" algn="thaiDist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การนำเสนอความต้องการระบบของลูกค้าสรุปได้ยาก เนื่องจากมีผู้เสนอความต้องการจำนวนมาก และใช้การสื่อสารไม่ตรงกัน</a:t>
            </a:r>
          </a:p>
          <a:p>
            <a:pPr marL="457200" lvl="2" indent="457200" algn="thaiDist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ถูกขัดจังหวะด้วยภาระงานด้านอื่น ที่เร่งด่วนกว่าทำให้การปฏิบัติงานไม่ดำเนินไปตามแผนที่วางไว้</a:t>
            </a:r>
          </a:p>
          <a:p>
            <a:pPr marL="457200" lvl="2" indent="457200" algn="thaiDist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เทคโนโลยีที่ช่วยในการสำรอง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Source Code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ที่พัฒนาเพิ่งมีการนำเข้ามาใช้ในระบบภายหลัง ทำให้ไม่สามารถนำมาช่วยในการปฏิบัติงานได้อย่างเต็มประสิทธิภาพ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226"/>
            <a:ext cx="7886700" cy="1325563"/>
          </a:xfrm>
        </p:spPr>
        <p:txBody>
          <a:bodyPr/>
          <a:lstStyle/>
          <a:p>
            <a:r>
              <a:rPr lang="en-US" dirty="0" smtClean="0"/>
              <a:t>Pilot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4625"/>
            <a:ext cx="7886700" cy="4351338"/>
          </a:xfrm>
        </p:spPr>
        <p:txBody>
          <a:bodyPr/>
          <a:lstStyle/>
          <a:p>
            <a:pPr algn="thaiDist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ระบบสำรองที่นั่งเพื่อเข้าร่วมกิจกรรมศิษย์เก่า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15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ปี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ICT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โดยคณะเทคโนโลยีสารสนเทศและการสื่อสาร มหาวิทยาลัยพะเยา ซึ่งเป็นส่วนหนึ่งของเว็บไซต์บริการข้อมูลข่าวสารวิชาการ แก่ศิษย์เก่าของทางคณะ ฯ</a:t>
            </a: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ลักษณะของซอฟต์แวร์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: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Web Application</a:t>
            </a:r>
            <a:endParaRPr lang="en-US" b="1" dirty="0" smtClean="0">
              <a:solidFill>
                <a:srgbClr val="FF0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ผู้มีบทบาทกับระบบ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: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บุคลากร ผู้ดูแลระบบ ศิษย์เก่า</a:t>
            </a:r>
          </a:p>
          <a:p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วันเริ่มต้นและสิ้นสุดโครงการ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: </a:t>
            </a:r>
            <a:r>
              <a:rPr lang="en-US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3/11/57 – 29/1/58</a:t>
            </a:r>
            <a:endParaRPr lang="th-TH" b="1" dirty="0">
              <a:solidFill>
                <a:srgbClr val="FF0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783"/>
            <a:ext cx="7886700" cy="1325563"/>
          </a:xfrm>
        </p:spPr>
        <p:txBody>
          <a:bodyPr/>
          <a:lstStyle/>
          <a:p>
            <a:r>
              <a:rPr lang="en-US" dirty="0" smtClean="0"/>
              <a:t>Pilot project overview</a:t>
            </a:r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212796"/>
            <a:ext cx="81248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2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ขั้นตอนการดำเนินงานพัฒนา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6225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Project Management process</a:t>
            </a:r>
            <a:endParaRPr lang="th-TH" dirty="0" smtClean="0"/>
          </a:p>
          <a:p>
            <a:r>
              <a:rPr lang="en-US" dirty="0" smtClean="0"/>
              <a:t>PM.1 </a:t>
            </a:r>
            <a:r>
              <a:rPr lang="en-US" dirty="0"/>
              <a:t>Project </a:t>
            </a:r>
            <a:r>
              <a:rPr lang="en-US" dirty="0" smtClean="0"/>
              <a:t>Planning </a:t>
            </a:r>
            <a:endParaRPr lang="en-US" dirty="0"/>
          </a:p>
          <a:p>
            <a:r>
              <a:rPr lang="en-US" dirty="0"/>
              <a:t>PM.2 Project Plan Execution</a:t>
            </a:r>
          </a:p>
          <a:p>
            <a:r>
              <a:rPr lang="en-US" dirty="0"/>
              <a:t>PM.3 Project Assessment and Control</a:t>
            </a:r>
          </a:p>
          <a:p>
            <a:r>
              <a:rPr lang="en-US" dirty="0"/>
              <a:t>PM.4 Project Closure</a:t>
            </a:r>
          </a:p>
          <a:p>
            <a:pPr marL="0" indent="0">
              <a:buNone/>
            </a:pPr>
            <a:r>
              <a:rPr lang="en-US" dirty="0" smtClean="0"/>
              <a:t>Software Implementation process</a:t>
            </a:r>
          </a:p>
          <a:p>
            <a:r>
              <a:rPr lang="en-US" dirty="0" smtClean="0"/>
              <a:t>SI.1 </a:t>
            </a:r>
            <a:r>
              <a:rPr lang="en-US" dirty="0"/>
              <a:t>Software Implementation Initiation</a:t>
            </a:r>
          </a:p>
          <a:p>
            <a:r>
              <a:rPr lang="en-US" dirty="0"/>
              <a:t>SI.2 Software Requirement Analysis</a:t>
            </a:r>
          </a:p>
          <a:p>
            <a:r>
              <a:rPr lang="en-US" dirty="0"/>
              <a:t>SI.3 Software Architectural and Detailed  Design</a:t>
            </a:r>
          </a:p>
          <a:p>
            <a:r>
              <a:rPr lang="en-US" dirty="0"/>
              <a:t>SI.4 Software Construction</a:t>
            </a:r>
          </a:p>
          <a:p>
            <a:r>
              <a:rPr lang="en-US" dirty="0"/>
              <a:t>SI.5 Software Integration and Tests</a:t>
            </a:r>
          </a:p>
          <a:p>
            <a:r>
              <a:rPr lang="en-US" dirty="0"/>
              <a:t>SI.6 Software Delivery</a:t>
            </a:r>
            <a:endParaRPr lang="th-TH" dirty="0"/>
          </a:p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Project Management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process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7982"/>
            <a:ext cx="7886700" cy="4724681"/>
          </a:xfrm>
        </p:spPr>
        <p:txBody>
          <a:bodyPr>
            <a:normAutofit/>
          </a:bodyPr>
          <a:lstStyle/>
          <a:p>
            <a:pPr marL="266700" lvl="1" indent="-266700" algn="thaiDist"/>
            <a:r>
              <a:rPr lang="th-TH" sz="2800" dirty="0" smtClean="0"/>
              <a:t>ขอบเขตของโครงการ</a:t>
            </a:r>
            <a:endParaRPr lang="th-TH" sz="3200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723900" lvl="2" indent="-266700" algn="thaiDist"/>
            <a:r>
              <a:rPr lang="th-TH" sz="24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ระบบ</a:t>
            </a: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สำรองที่นั่งเพื่อเข้าร่วมกิจกรรมศิษย์เก่า </a:t>
            </a:r>
            <a:r>
              <a:rPr lang="en-US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15 </a:t>
            </a: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ปี </a:t>
            </a:r>
            <a:r>
              <a:rPr lang="en-US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ICT </a:t>
            </a:r>
            <a:r>
              <a:rPr lang="th-TH" sz="24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คณะ</a:t>
            </a:r>
            <a:r>
              <a:rPr lang="th-TH" sz="24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เทคโนโลยีสารสนเทศและการสื่อสาร มหาวิทยาลัย</a:t>
            </a:r>
            <a:r>
              <a:rPr lang="th-TH" sz="24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พะเยา</a:t>
            </a:r>
          </a:p>
          <a:p>
            <a:pPr marL="723900" lvl="2" indent="-266700" algn="thaiDist"/>
            <a:r>
              <a:rPr lang="th-TH" sz="24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โดยประกอบด้วยข้อมูลประชาสัมพันธ์งานคืนสู่เหย้า รายละเอียดติดต่อผู้ประสานงาน ระบบการสำรองโต๊ะ</a:t>
            </a:r>
            <a:r>
              <a:rPr lang="en-US" sz="24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/</a:t>
            </a:r>
            <a:r>
              <a:rPr lang="th-TH" sz="24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ที่นั่ง การแสดงผลสถานการณ์จอง</a:t>
            </a:r>
            <a:r>
              <a:rPr lang="en-US" sz="24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/</a:t>
            </a:r>
            <a:r>
              <a:rPr lang="th-TH" sz="24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ยอดค้างชำระ รายละเอียดขั้นตอนการจอง</a:t>
            </a:r>
            <a:r>
              <a:rPr lang="en-US" sz="24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/</a:t>
            </a:r>
            <a:r>
              <a:rPr lang="th-TH" sz="24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การชำระเงิน และส่วนติดต่อเจ้าหน้าที่</a:t>
            </a:r>
            <a:endParaRPr lang="th-TH" dirty="0" smtClean="0">
              <a:solidFill>
                <a:srgbClr val="FF0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endParaRPr lang="th-TH" dirty="0" smtClean="0">
              <a:solidFill>
                <a:srgbClr val="FF0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หลักฐาน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ประกอบ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lvl="1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รายงานการวางแผนโครงการ </a:t>
            </a:r>
            <a:r>
              <a:rPr lang="en-US" dirty="0">
                <a:latin typeface="TH Niramit AS" panose="02000506000000020004" pitchFamily="2" charset="-34"/>
                <a:cs typeface="TH Niramit AS" panose="02000506000000020004" pitchFamily="2" charset="-34"/>
              </a:rPr>
              <a:t>[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ICT_RMS01.docx]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FF00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950" y="1873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H Niramit AS" pitchFamily="2" charset="-34"/>
                <a:cs typeface="TH Niramit AS" pitchFamily="2" charset="-34"/>
              </a:rPr>
              <a:t>PM.1 Project </a:t>
            </a:r>
            <a:r>
              <a:rPr lang="en-US" sz="4000" dirty="0" smtClean="0">
                <a:latin typeface="TH Niramit AS" pitchFamily="2" charset="-34"/>
                <a:cs typeface="TH Niramit AS" pitchFamily="2" charset="-34"/>
              </a:rPr>
              <a:t>Planning</a:t>
            </a:r>
            <a:endParaRPr lang="en-US" sz="4000" dirty="0">
              <a:latin typeface="TH Niramit AS" pitchFamily="2" charset="-34"/>
              <a:cs typeface="TH Niramit AS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100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297668"/>
            <a:ext cx="7886700" cy="4351338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ผังองค์กร </a:t>
            </a:r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(Organization Chart)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92" y="1842247"/>
            <a:ext cx="5300102" cy="4410635"/>
          </a:xfrm>
          <a:prstGeom prst="rect">
            <a:avLst/>
          </a:prstGeom>
        </p:spPr>
      </p:pic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1050" y="2127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PM.1 Project Planning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2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H Niramit AS" pitchFamily="2" charset="-34"/>
                <a:cs typeface="TH Niramit AS" pitchFamily="2" charset="-34"/>
              </a:rPr>
              <a:t>PM.1 Project </a:t>
            </a:r>
            <a:r>
              <a:rPr lang="en-US" sz="4000" dirty="0" smtClean="0">
                <a:latin typeface="TH Niramit AS" pitchFamily="2" charset="-34"/>
                <a:cs typeface="TH Niramit AS" pitchFamily="2" charset="-34"/>
              </a:rPr>
              <a:t>Planning</a:t>
            </a:r>
            <a:endParaRPr lang="en-US" sz="4000" dirty="0"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768"/>
            <a:ext cx="7886700" cy="4351338"/>
          </a:xfrm>
        </p:spPr>
        <p:txBody>
          <a:bodyPr>
            <a:normAutofit/>
          </a:bodyPr>
          <a:lstStyle/>
          <a:p>
            <a:pPr marL="355600" lvl="1" indent="-355600"/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035" t="20772" r="17030" b="15624"/>
          <a:stretch/>
        </p:blipFill>
        <p:spPr>
          <a:xfrm>
            <a:off x="628650" y="2076188"/>
            <a:ext cx="8018480" cy="4159511"/>
          </a:xfrm>
          <a:prstGeom prst="rect">
            <a:avLst/>
          </a:prstGeom>
        </p:spPr>
      </p:pic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24D1-B18D-4F94-BC02-BE3FE2AB4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1132</TotalTime>
  <Words>1288</Words>
  <Application>Microsoft Office PowerPoint</Application>
  <PresentationFormat>On-screen Show (4:3)</PresentationFormat>
  <Paragraphs>190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Angsana New</vt:lpstr>
      <vt:lpstr>Arial</vt:lpstr>
      <vt:lpstr>Calibri</vt:lpstr>
      <vt:lpstr>Calibri Light</vt:lpstr>
      <vt:lpstr>Cordia New</vt:lpstr>
      <vt:lpstr>TH Niramit AS</vt:lpstr>
      <vt:lpstr>Office Theme</vt:lpstr>
      <vt:lpstr>รายงานผลการดำเนินงานตามมาตรฐาน ISO 29110</vt:lpstr>
      <vt:lpstr>Company profile</vt:lpstr>
      <vt:lpstr>Pilot project overview</vt:lpstr>
      <vt:lpstr>Pilot project overview</vt:lpstr>
      <vt:lpstr>ขั้นตอนการดำเนินงานพัฒนา</vt:lpstr>
      <vt:lpstr>Project Management process</vt:lpstr>
      <vt:lpstr>PM.1 Project Planning</vt:lpstr>
      <vt:lpstr>PowerPoint Presentation</vt:lpstr>
      <vt:lpstr>PM.1 Project Planning</vt:lpstr>
      <vt:lpstr>PM.1 Project Planning</vt:lpstr>
      <vt:lpstr>PM.1 Project Planning</vt:lpstr>
      <vt:lpstr>PM.2 Project Plan Execution</vt:lpstr>
      <vt:lpstr>PM.3 Project Assessment and Control</vt:lpstr>
      <vt:lpstr>PM.4 Project Closure</vt:lpstr>
      <vt:lpstr>SI.1 Software Implementation Initiation</vt:lpstr>
      <vt:lpstr>SI.1 Software Implementation Initiation</vt:lpstr>
      <vt:lpstr>SI.2 Software Requirement Analysis</vt:lpstr>
      <vt:lpstr>SI.3 Software Architectural and Detailed  Design</vt:lpstr>
      <vt:lpstr>SI.3 Software Architectural and Detailed  Design</vt:lpstr>
      <vt:lpstr>SI.3 Software Architectural and Detailed  Design</vt:lpstr>
      <vt:lpstr>SI.3 Software Architectural and Detailed  Design</vt:lpstr>
      <vt:lpstr>SI.4 Software Construction</vt:lpstr>
      <vt:lpstr>SI.5 Software Integration and Tests</vt:lpstr>
      <vt:lpstr>SI.6 Software Delivery</vt:lpstr>
      <vt:lpstr>ปัญหาและอุปสรรคในการดำเนินการ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รายงานผลการดำเนินงานตามมารฐาน ISO29110</dc:title>
  <dc:creator>Aj.Ball .</dc:creator>
  <cp:lastModifiedBy>Warintorn Sokhom</cp:lastModifiedBy>
  <cp:revision>108</cp:revision>
  <dcterms:created xsi:type="dcterms:W3CDTF">2013-10-09T03:35:49Z</dcterms:created>
  <dcterms:modified xsi:type="dcterms:W3CDTF">2015-02-24T15:20:55Z</dcterms:modified>
</cp:coreProperties>
</file>