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3cc8c6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3cc8c6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3bf5474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3bf54740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0abe3408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0abe3408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0abe34084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0abe34084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0abe3408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0abe3408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3cc8c61e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3cc8c61e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0abe34084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0abe34084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0abe34084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0abe34084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0abe34084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0abe34084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0abe34084_1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0abe34084_1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3cc8c61e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3cc8c61e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0abe34084_1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0abe34084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proporciona 7 servicios para realizar operaciones de gestión mediante primitivas de servicio.</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3cc8c61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3cc8c61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3cc8c61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3cc8c61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3bf5474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3bf5474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3bf54740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3bf54740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3bf5474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3bf5474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ocs.oasis-open.org/cmis/CMIS/v1.0/os/cmis-spec-v1.0.pdf" TargetMode="External"/><Relationship Id="rId4" Type="http://schemas.openxmlformats.org/officeDocument/2006/relationships/hyperlink" Target="https://www.oasis-open.org/news/announcements/content-management-interoperability-services-cmis-version-1-1-approved-and-publis" TargetMode="External"/><Relationship Id="rId5" Type="http://schemas.openxmlformats.org/officeDocument/2006/relationships/hyperlink" Target="https://www.urbe.edu/info-consultas/web-profesor/12697883/archivos/planificacion-gestion-red/Unidad-I.pdf" TargetMode="External"/><Relationship Id="rId6" Type="http://schemas.openxmlformats.org/officeDocument/2006/relationships/hyperlink" Target="https://www.yumpu.com/es/document/view/19300121/protocolo-de-informacion-de-administracion-comun-lab-redes-y-" TargetMode="External"/><Relationship Id="rId7" Type="http://schemas.openxmlformats.org/officeDocument/2006/relationships/hyperlink" Target="http://gssi.det.uvigo.es/users/mramos/public_html/gprsi/gprsi3.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22800" y="902125"/>
            <a:ext cx="5079900" cy="19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Modelo de gestión de red OSI y </a:t>
            </a:r>
            <a:endParaRPr/>
          </a:p>
          <a:p>
            <a:pPr indent="0" lvl="0" marL="0" rtl="0" algn="l">
              <a:spcBef>
                <a:spcPts val="0"/>
              </a:spcBef>
              <a:spcAft>
                <a:spcPts val="0"/>
              </a:spcAft>
              <a:buNone/>
            </a:pPr>
            <a:r>
              <a:rPr lang="es-419"/>
              <a:t>CMIS y CMIP</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4896925" y="3831400"/>
            <a:ext cx="3470700" cy="9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Integrantes :</a:t>
            </a:r>
            <a:endParaRPr/>
          </a:p>
          <a:p>
            <a:pPr indent="0" lvl="0" marL="0" rtl="0" algn="l">
              <a:spcBef>
                <a:spcPts val="0"/>
              </a:spcBef>
              <a:spcAft>
                <a:spcPts val="0"/>
              </a:spcAft>
              <a:buNone/>
            </a:pPr>
            <a:r>
              <a:rPr lang="es-419"/>
              <a:t>Lara Delgado Edgar Alexis</a:t>
            </a:r>
            <a:endParaRPr/>
          </a:p>
          <a:p>
            <a:pPr indent="0" lvl="0" marL="0" rtl="0" algn="l">
              <a:spcBef>
                <a:spcPts val="0"/>
              </a:spcBef>
              <a:spcAft>
                <a:spcPts val="0"/>
              </a:spcAft>
              <a:buNone/>
            </a:pPr>
            <a:r>
              <a:rPr lang="es-419"/>
              <a:t>Mazariegos Jiménez Miguel</a:t>
            </a:r>
            <a:endParaRPr/>
          </a:p>
          <a:p>
            <a:pPr indent="0" lvl="0" marL="0" rtl="0" algn="l">
              <a:spcBef>
                <a:spcPts val="0"/>
              </a:spcBef>
              <a:spcAft>
                <a:spcPts val="0"/>
              </a:spcAft>
              <a:buNone/>
            </a:pPr>
            <a:r>
              <a:rPr lang="es-419"/>
              <a:t>Perez Garcia Atziri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Definiciones para el CMIS</a:t>
            </a:r>
            <a:endParaRPr/>
          </a:p>
        </p:txBody>
      </p:sp>
      <p:sp>
        <p:nvSpPr>
          <p:cNvPr id="197" name="Google Shape;197;p22"/>
          <p:cNvSpPr/>
          <p:nvPr/>
        </p:nvSpPr>
        <p:spPr>
          <a:xfrm>
            <a:off x="582700" y="1423375"/>
            <a:ext cx="2410500" cy="184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200"/>
              <a:t>Define un: </a:t>
            </a:r>
            <a:endParaRPr b="1" sz="1200"/>
          </a:p>
          <a:p>
            <a:pPr indent="0" lvl="0" marL="0" rtl="0" algn="ctr">
              <a:spcBef>
                <a:spcPts val="0"/>
              </a:spcBef>
              <a:spcAft>
                <a:spcPts val="0"/>
              </a:spcAft>
              <a:buNone/>
            </a:pPr>
            <a:r>
              <a:rPr b="1" lang="es-419" sz="2000"/>
              <a:t>Modelo de dominio</a:t>
            </a:r>
            <a:endParaRPr b="1" sz="2000"/>
          </a:p>
        </p:txBody>
      </p:sp>
      <p:sp>
        <p:nvSpPr>
          <p:cNvPr id="198" name="Google Shape;198;p22"/>
          <p:cNvSpPr/>
          <p:nvPr/>
        </p:nvSpPr>
        <p:spPr>
          <a:xfrm>
            <a:off x="3398388" y="1423375"/>
            <a:ext cx="2410500" cy="1848600"/>
          </a:xfrm>
          <a:prstGeom prst="roundRect">
            <a:avLst>
              <a:gd fmla="val 16667" name="adj"/>
            </a:avLst>
          </a:prstGeom>
          <a:solidFill>
            <a:srgbClr val="1155CC"/>
          </a:solid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300"/>
              <a:t>y:</a:t>
            </a:r>
            <a:endParaRPr b="1" sz="1300"/>
          </a:p>
          <a:p>
            <a:pPr indent="0" lvl="0" marL="0" rtl="0" algn="ctr">
              <a:spcBef>
                <a:spcPts val="0"/>
              </a:spcBef>
              <a:spcAft>
                <a:spcPts val="0"/>
              </a:spcAft>
              <a:buNone/>
            </a:pPr>
            <a:r>
              <a:rPr b="1" lang="es-419" sz="2000"/>
              <a:t>Enlaces de servicios web</a:t>
            </a:r>
            <a:endParaRPr b="1" sz="2000"/>
          </a:p>
        </p:txBody>
      </p:sp>
      <p:sp>
        <p:nvSpPr>
          <p:cNvPr id="199" name="Google Shape;199;p22"/>
          <p:cNvSpPr/>
          <p:nvPr/>
        </p:nvSpPr>
        <p:spPr>
          <a:xfrm>
            <a:off x="6214100" y="1423375"/>
            <a:ext cx="2344800" cy="184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300"/>
              <a:t>Como:</a:t>
            </a:r>
            <a:endParaRPr b="1" sz="1300"/>
          </a:p>
          <a:p>
            <a:pPr indent="0" lvl="0" marL="0" rtl="0" algn="ctr">
              <a:spcBef>
                <a:spcPts val="0"/>
              </a:spcBef>
              <a:spcAft>
                <a:spcPts val="0"/>
              </a:spcAft>
              <a:buNone/>
            </a:pPr>
            <a:r>
              <a:rPr b="1" lang="es-419" sz="2000"/>
              <a:t>Restful - </a:t>
            </a:r>
            <a:endParaRPr b="1" sz="2000"/>
          </a:p>
          <a:p>
            <a:pPr indent="0" lvl="0" marL="0" rtl="0" algn="ctr">
              <a:spcBef>
                <a:spcPts val="0"/>
              </a:spcBef>
              <a:spcAft>
                <a:spcPts val="0"/>
              </a:spcAft>
              <a:buNone/>
            </a:pPr>
            <a:r>
              <a:rPr b="1" lang="es-419" sz="1500"/>
              <a:t>HTTP Protocols</a:t>
            </a:r>
            <a:endParaRPr b="1" sz="1500"/>
          </a:p>
          <a:p>
            <a:pPr indent="0" lvl="0" marL="0" rtl="0" algn="ctr">
              <a:spcBef>
                <a:spcPts val="0"/>
              </a:spcBef>
              <a:spcAft>
                <a:spcPts val="0"/>
              </a:spcAft>
              <a:buNone/>
            </a:pPr>
            <a:r>
              <a:rPr b="1" lang="es-419" sz="2000"/>
              <a:t>Atompub - </a:t>
            </a:r>
            <a:r>
              <a:rPr b="1" lang="es-419" sz="1500"/>
              <a:t>Redifusión web</a:t>
            </a:r>
            <a:endParaRPr b="1" sz="1500"/>
          </a:p>
        </p:txBody>
      </p:sp>
      <p:sp>
        <p:nvSpPr>
          <p:cNvPr id="200" name="Google Shape;200;p22"/>
          <p:cNvSpPr txBox="1"/>
          <p:nvPr/>
        </p:nvSpPr>
        <p:spPr>
          <a:xfrm>
            <a:off x="2774300" y="3891175"/>
            <a:ext cx="62766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rgbClr val="FFFFFF"/>
                </a:solidFill>
                <a:latin typeface="Lato"/>
                <a:ea typeface="Lato"/>
                <a:cs typeface="Lato"/>
                <a:sym typeface="Lato"/>
              </a:rPr>
              <a:t>Los trabajadores pueden usar una única aplicación para acceder e interactuar con contenido que está almacenado en varios sistemas de gestión empresarial.</a:t>
            </a:r>
            <a:endParaRPr sz="1300">
              <a:solidFill>
                <a:srgbClr val="FFFFFF"/>
              </a:solidFill>
              <a:latin typeface="Lato"/>
              <a:ea typeface="Lato"/>
              <a:cs typeface="Lato"/>
              <a:sym typeface="Lato"/>
            </a:endParaRPr>
          </a:p>
        </p:txBody>
      </p:sp>
      <p:sp>
        <p:nvSpPr>
          <p:cNvPr id="201" name="Google Shape;201;p22"/>
          <p:cNvSpPr txBox="1"/>
          <p:nvPr>
            <p:ph type="title"/>
          </p:nvPr>
        </p:nvSpPr>
        <p:spPr>
          <a:xfrm>
            <a:off x="232100" y="3891175"/>
            <a:ext cx="2542200" cy="5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Buscando que </a:t>
            </a:r>
            <a:endParaRPr/>
          </a:p>
        </p:txBody>
      </p:sp>
      <p:sp>
        <p:nvSpPr>
          <p:cNvPr id="202" name="Google Shape;202;p22"/>
          <p:cNvSpPr txBox="1"/>
          <p:nvPr/>
        </p:nvSpPr>
        <p:spPr>
          <a:xfrm>
            <a:off x="1790475" y="4606375"/>
            <a:ext cx="5010600" cy="4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rgbClr val="FFFFFF"/>
                </a:solidFill>
                <a:latin typeface="Lato"/>
                <a:ea typeface="Lato"/>
                <a:cs typeface="Lato"/>
                <a:sym typeface="Lato"/>
              </a:rPr>
              <a:t>http://docs.oasis-open.org/cmis/CMIS/v1.1/CMIS-v1.1.html</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CMIP - </a:t>
            </a:r>
            <a:r>
              <a:rPr lang="es-419"/>
              <a:t>Protocolo Común de Gestión de Información</a:t>
            </a:r>
            <a:endParaRPr/>
          </a:p>
        </p:txBody>
      </p:sp>
      <p:sp>
        <p:nvSpPr>
          <p:cNvPr id="208" name="Google Shape;208;p2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El Protocolo de administración de información común (CMIP) es un protocolo de administración de red que define la comunicación entre las aplicaciones de administración de red y la gerencia de los agentes. CMIP se basa en el modelo OSI (Open Systems Interconnection) y es definido por la serie de recomendaciones ITU-T X.700</a:t>
            </a:r>
            <a:endParaRPr sz="1600"/>
          </a:p>
          <a:p>
            <a:pPr indent="0" lvl="0" marL="0" rtl="0" algn="l">
              <a:spcBef>
                <a:spcPts val="1600"/>
              </a:spcBef>
              <a:spcAft>
                <a:spcPts val="1600"/>
              </a:spcAft>
              <a:buNone/>
            </a:pPr>
            <a:r>
              <a:rPr lang="es-419" sz="1600"/>
              <a:t>CMIP, es considerado como una arquitectura de administración de red, que provee de mecanismos de intercambio de información, entre un administrador y elementos remotos de red, cuyo funcionamiento está basado en los servicios CMIS.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600">
                <a:latin typeface="Lato"/>
                <a:ea typeface="Lato"/>
                <a:cs typeface="Lato"/>
                <a:sym typeface="Lato"/>
              </a:rPr>
              <a:t>Los sistemas de administración de red, basados en CMIP son utilizados en la administración de:</a:t>
            </a:r>
            <a:endParaRPr sz="1600">
              <a:latin typeface="Lato"/>
              <a:ea typeface="Lato"/>
              <a:cs typeface="Lato"/>
              <a:sym typeface="Lato"/>
            </a:endParaRPr>
          </a:p>
          <a:p>
            <a:pPr indent="0" lvl="0" marL="0" rtl="0" algn="l">
              <a:spcBef>
                <a:spcPts val="1600"/>
              </a:spcBef>
              <a:spcAft>
                <a:spcPts val="0"/>
              </a:spcAft>
              <a:buNone/>
            </a:pPr>
            <a:r>
              <a:t/>
            </a:r>
            <a:endParaRPr sz="1600">
              <a:latin typeface="Lato"/>
              <a:ea typeface="Lato"/>
              <a:cs typeface="Lato"/>
              <a:sym typeface="Lato"/>
            </a:endParaRPr>
          </a:p>
        </p:txBody>
      </p:sp>
      <p:sp>
        <p:nvSpPr>
          <p:cNvPr id="214" name="Google Shape;214;p24"/>
          <p:cNvSpPr txBox="1"/>
          <p:nvPr>
            <p:ph idx="1" type="body"/>
          </p:nvPr>
        </p:nvSpPr>
        <p:spPr>
          <a:xfrm>
            <a:off x="1297500" y="1567550"/>
            <a:ext cx="47508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Redes de Área Local, LAN.</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Char char="●"/>
            </a:pPr>
            <a:r>
              <a:rPr lang="es-419" sz="1600"/>
              <a:t>Redes Corporativas y Privadas de Área Amplia.</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Char char="●"/>
            </a:pPr>
            <a:r>
              <a:rPr lang="es-419" sz="1600"/>
              <a:t>Redes Nacionales e Internacionales.</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5" name="Google Shape;215;p24"/>
          <p:cNvPicPr preferRelativeResize="0"/>
          <p:nvPr/>
        </p:nvPicPr>
        <p:blipFill>
          <a:blip r:embed="rId3">
            <a:alphaModFix/>
          </a:blip>
          <a:stretch>
            <a:fillRect/>
          </a:stretch>
        </p:blipFill>
        <p:spPr>
          <a:xfrm>
            <a:off x="4953000" y="1123950"/>
            <a:ext cx="2486024" cy="1243025"/>
          </a:xfrm>
          <a:prstGeom prst="rect">
            <a:avLst/>
          </a:prstGeom>
          <a:noFill/>
          <a:ln>
            <a:noFill/>
          </a:ln>
        </p:spPr>
      </p:pic>
      <p:pic>
        <p:nvPicPr>
          <p:cNvPr id="216" name="Google Shape;216;p24"/>
          <p:cNvPicPr preferRelativeResize="0"/>
          <p:nvPr/>
        </p:nvPicPr>
        <p:blipFill>
          <a:blip r:embed="rId4">
            <a:alphaModFix/>
          </a:blip>
          <a:stretch>
            <a:fillRect/>
          </a:stretch>
        </p:blipFill>
        <p:spPr>
          <a:xfrm>
            <a:off x="6934200" y="2062175"/>
            <a:ext cx="2209800" cy="1456875"/>
          </a:xfrm>
          <a:prstGeom prst="rect">
            <a:avLst/>
          </a:prstGeom>
          <a:noFill/>
          <a:ln>
            <a:noFill/>
          </a:ln>
        </p:spPr>
      </p:pic>
      <p:pic>
        <p:nvPicPr>
          <p:cNvPr id="217" name="Google Shape;217;p24"/>
          <p:cNvPicPr preferRelativeResize="0"/>
          <p:nvPr/>
        </p:nvPicPr>
        <p:blipFill>
          <a:blip r:embed="rId5">
            <a:alphaModFix/>
          </a:blip>
          <a:stretch>
            <a:fillRect/>
          </a:stretch>
        </p:blipFill>
        <p:spPr>
          <a:xfrm>
            <a:off x="5162550" y="3314700"/>
            <a:ext cx="2209800" cy="15501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Gestión del protocolo CMIP</a:t>
            </a:r>
            <a:endParaRPr/>
          </a:p>
        </p:txBody>
      </p:sp>
      <p:sp>
        <p:nvSpPr>
          <p:cNvPr id="223" name="Google Shape;223;p25"/>
          <p:cNvSpPr txBox="1"/>
          <p:nvPr>
            <p:ph idx="1" type="body"/>
          </p:nvPr>
        </p:nvSpPr>
        <p:spPr>
          <a:xfrm>
            <a:off x="1297500" y="1173300"/>
            <a:ext cx="7038900" cy="32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El Protocolo Común de Gestión de Información (CMIP) opera con el servicio de aplicación de elemento ACSE y los protocolos de servicio de operaciones remotas ROSE</a:t>
            </a:r>
            <a:endParaRPr sz="1600"/>
          </a:p>
          <a:p>
            <a:pPr indent="0" lvl="0" marL="0" rtl="0" algn="l">
              <a:spcBef>
                <a:spcPts val="1600"/>
              </a:spcBef>
              <a:spcAft>
                <a:spcPts val="0"/>
              </a:spcAft>
              <a:buNone/>
            </a:pPr>
            <a:r>
              <a:rPr lang="es-419" sz="1600"/>
              <a:t>- </a:t>
            </a:r>
            <a:r>
              <a:rPr lang="es-419" sz="1600"/>
              <a:t>ACSE: se utiliza para gestionar las asociaciones entre las aplicaciones de gestión (es decir, gestionar las conexiones entre los agentes CMIP) mientras </a:t>
            </a:r>
            <a:endParaRPr sz="1600"/>
          </a:p>
          <a:p>
            <a:pPr indent="0" lvl="0" marL="0" rtl="0" algn="l">
              <a:spcBef>
                <a:spcPts val="1600"/>
              </a:spcBef>
              <a:spcAft>
                <a:spcPts val="0"/>
              </a:spcAft>
              <a:buNone/>
            </a:pPr>
            <a:r>
              <a:rPr lang="es-419" sz="1600"/>
              <a:t>-ROSE, se emplea para todas las interacciones de intercambio de datos. </a:t>
            </a:r>
            <a:endParaRPr sz="1600"/>
          </a:p>
          <a:p>
            <a:pPr indent="0" lvl="0" marL="0" rtl="0" algn="l">
              <a:spcBef>
                <a:spcPts val="1600"/>
              </a:spcBef>
              <a:spcAft>
                <a:spcPts val="1600"/>
              </a:spcAft>
              <a:buNone/>
            </a:pPr>
            <a:r>
              <a:rPr lang="es-419" sz="1600"/>
              <a:t>Además, de la presencia de estos protocolos capa 7, CMIP asume la presencia de todas las capas del modelo OSI en los niveles inferiores, pero no se especifica explícitamente lo que estos deberían ser.</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600"/>
              <a:t>Arquitectura protocolo (CMIS/CMIP)</a:t>
            </a:r>
            <a:endParaRPr b="1" sz="2600"/>
          </a:p>
        </p:txBody>
      </p:sp>
      <p:pic>
        <p:nvPicPr>
          <p:cNvPr id="229" name="Google Shape;229;p26"/>
          <p:cNvPicPr preferRelativeResize="0"/>
          <p:nvPr/>
        </p:nvPicPr>
        <p:blipFill>
          <a:blip r:embed="rId3">
            <a:alphaModFix/>
          </a:blip>
          <a:stretch>
            <a:fillRect/>
          </a:stretch>
        </p:blipFill>
        <p:spPr>
          <a:xfrm>
            <a:off x="2012350" y="885075"/>
            <a:ext cx="5430126" cy="4044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Características</a:t>
            </a:r>
            <a:endParaRPr/>
          </a:p>
        </p:txBody>
      </p:sp>
      <p:sp>
        <p:nvSpPr>
          <p:cNvPr id="235" name="Google Shape;235;p27"/>
          <p:cNvSpPr txBox="1"/>
          <p:nvPr>
            <p:ph idx="1" type="body"/>
          </p:nvPr>
        </p:nvSpPr>
        <p:spPr>
          <a:xfrm>
            <a:off x="1297500" y="1204775"/>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Se basa en el arquitectura administrador-agente y una base de información.</a:t>
            </a:r>
            <a:endParaRPr sz="1600"/>
          </a:p>
          <a:p>
            <a:pPr indent="-330200" lvl="0" marL="457200" rtl="0" algn="l">
              <a:spcBef>
                <a:spcPts val="0"/>
              </a:spcBef>
              <a:spcAft>
                <a:spcPts val="0"/>
              </a:spcAft>
              <a:buSzPts val="1600"/>
              <a:buChar char="●"/>
            </a:pPr>
            <a:r>
              <a:rPr lang="es-419" sz="1600"/>
              <a:t>Genera cabeceras en los mensajes de los protocolos.</a:t>
            </a:r>
            <a:endParaRPr sz="1600"/>
          </a:p>
          <a:p>
            <a:pPr indent="-330200" lvl="0" marL="457200" rtl="0" algn="l">
              <a:spcBef>
                <a:spcPts val="0"/>
              </a:spcBef>
              <a:spcAft>
                <a:spcPts val="0"/>
              </a:spcAft>
              <a:buSzPts val="1600"/>
              <a:buChar char="●"/>
            </a:pPr>
            <a:r>
              <a:rPr lang="es-419" sz="1600"/>
              <a:t>Las especificaciones son difíciles de realizar y tediosas de implementar en aplicaciones.</a:t>
            </a:r>
            <a:endParaRPr sz="1600"/>
          </a:p>
          <a:p>
            <a:pPr indent="-330200" lvl="0" marL="457200" rtl="0" algn="l">
              <a:spcBef>
                <a:spcPts val="0"/>
              </a:spcBef>
              <a:spcAft>
                <a:spcPts val="0"/>
              </a:spcAft>
              <a:buSzPts val="1600"/>
              <a:buChar char="●"/>
            </a:pPr>
            <a:r>
              <a:rPr lang="es-419" sz="1600"/>
              <a:t>La estructura de funcionamiento es distribuida</a:t>
            </a:r>
            <a:endParaRPr sz="1600"/>
          </a:p>
          <a:p>
            <a:pPr indent="-330200" lvl="0" marL="457200" rtl="0" algn="l">
              <a:spcBef>
                <a:spcPts val="0"/>
              </a:spcBef>
              <a:spcAft>
                <a:spcPts val="0"/>
              </a:spcAft>
              <a:buSzPts val="1600"/>
              <a:buChar char="●"/>
            </a:pPr>
            <a:r>
              <a:rPr lang="es-419" sz="1600"/>
              <a:t>Requiere gran cantidad de memoria y capacidad de procesamiento</a:t>
            </a:r>
            <a:endParaRPr sz="1600"/>
          </a:p>
          <a:p>
            <a:pPr indent="-330200" lvl="0" marL="457200" rtl="0" algn="l">
              <a:spcBef>
                <a:spcPts val="0"/>
              </a:spcBef>
              <a:spcAft>
                <a:spcPts val="0"/>
              </a:spcAft>
              <a:buSzPts val="1600"/>
              <a:buChar char="●"/>
            </a:pPr>
            <a:r>
              <a:rPr lang="es-419" sz="1600"/>
              <a:t>Genera largas cabeceras en los mensajes.</a:t>
            </a:r>
            <a:endParaRPr sz="1600"/>
          </a:p>
          <a:p>
            <a:pPr indent="-330200" lvl="0" marL="457200" rtl="0" algn="l">
              <a:spcBef>
                <a:spcPts val="0"/>
              </a:spcBef>
              <a:spcAft>
                <a:spcPts val="0"/>
              </a:spcAft>
              <a:buSzPts val="1600"/>
              <a:buChar char="●"/>
            </a:pPr>
            <a:r>
              <a:rPr lang="es-419" sz="1600"/>
              <a:t>Comunicación con los agentes orientada a conexión.</a:t>
            </a:r>
            <a:endParaRPr sz="1600"/>
          </a:p>
          <a:p>
            <a:pPr indent="-330200" lvl="0" marL="457200" rtl="0" algn="l">
              <a:spcBef>
                <a:spcPts val="0"/>
              </a:spcBef>
              <a:spcAft>
                <a:spcPts val="0"/>
              </a:spcAft>
              <a:buSzPts val="1600"/>
              <a:buChar char="●"/>
            </a:pPr>
            <a:r>
              <a:rPr lang="es-419" sz="1600"/>
              <a:t>Estructura de funcionamiento distribuida.</a:t>
            </a:r>
            <a:endParaRPr sz="1600"/>
          </a:p>
          <a:p>
            <a:pPr indent="-330200" lvl="0" marL="457200" rtl="0" algn="l">
              <a:spcBef>
                <a:spcPts val="0"/>
              </a:spcBef>
              <a:spcAft>
                <a:spcPts val="0"/>
              </a:spcAft>
              <a:buSzPts val="1600"/>
              <a:buChar char="●"/>
            </a:pPr>
            <a:r>
              <a:rPr lang="es-419" sz="1600"/>
              <a:t>Permite jerarquía de sistemas de operación.</a:t>
            </a:r>
            <a:endParaRPr sz="1600"/>
          </a:p>
          <a:p>
            <a:pPr indent="-330200" lvl="0" marL="457200" rtl="0" algn="l">
              <a:spcBef>
                <a:spcPts val="0"/>
              </a:spcBef>
              <a:spcAft>
                <a:spcPts val="0"/>
              </a:spcAft>
              <a:buSzPts val="1600"/>
              <a:buChar char="●"/>
            </a:pPr>
            <a:r>
              <a:rPr lang="es-419" sz="1600"/>
              <a:t>Asegura que los mensajes llegan a su destino.</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 Soportes de seguridad CMIP</a:t>
            </a:r>
            <a:endParaRPr/>
          </a:p>
        </p:txBody>
      </p:sp>
      <p:sp>
        <p:nvSpPr>
          <p:cNvPr id="241" name="Google Shape;241;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Este protocolo de gestión, ofrece soporte en términos de seguridad tales como :</a:t>
            </a:r>
            <a:endParaRPr sz="1600"/>
          </a:p>
          <a:p>
            <a:pPr indent="-330200" lvl="0" marL="457200" rtl="0" algn="l">
              <a:spcBef>
                <a:spcPts val="1600"/>
              </a:spcBef>
              <a:spcAft>
                <a:spcPts val="0"/>
              </a:spcAft>
              <a:buSzPts val="1600"/>
              <a:buChar char="●"/>
            </a:pPr>
            <a:r>
              <a:rPr lang="es-419" sz="1600"/>
              <a:t>Control de acceso.</a:t>
            </a:r>
            <a:endParaRPr sz="1600"/>
          </a:p>
          <a:p>
            <a:pPr indent="-330200" lvl="0" marL="457200" rtl="0" algn="l">
              <a:spcBef>
                <a:spcPts val="0"/>
              </a:spcBef>
              <a:spcAft>
                <a:spcPts val="0"/>
              </a:spcAft>
              <a:buSzPts val="1600"/>
              <a:buChar char="●"/>
            </a:pPr>
            <a:r>
              <a:rPr lang="es-419" sz="1600"/>
              <a:t>Soporte para autorizaciones.</a:t>
            </a:r>
            <a:endParaRPr sz="1600"/>
          </a:p>
          <a:p>
            <a:pPr indent="-330200" lvl="0" marL="457200" rtl="0" algn="l">
              <a:spcBef>
                <a:spcPts val="0"/>
              </a:spcBef>
              <a:spcAft>
                <a:spcPts val="0"/>
              </a:spcAft>
              <a:buSzPts val="1600"/>
              <a:buChar char="●"/>
            </a:pPr>
            <a:r>
              <a:rPr lang="es-419" sz="1600"/>
              <a:t>Archivos de registros de seguridad (Logs).</a:t>
            </a:r>
            <a:endParaRPr sz="1600"/>
          </a:p>
          <a:p>
            <a:pPr indent="-330200" lvl="0" marL="457200" rtl="0" algn="l">
              <a:spcBef>
                <a:spcPts val="0"/>
              </a:spcBef>
              <a:spcAft>
                <a:spcPts val="0"/>
              </a:spcAft>
              <a:buSzPts val="1600"/>
              <a:buChar char="●"/>
            </a:pPr>
            <a:r>
              <a:rPr lang="es-419" sz="1600"/>
              <a:t>Reportes de condiciones de red inusuales. </a:t>
            </a:r>
            <a:endParaRPr sz="1600"/>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BIbliografía</a:t>
            </a:r>
            <a:endParaRPr/>
          </a:p>
        </p:txBody>
      </p:sp>
      <p:sp>
        <p:nvSpPr>
          <p:cNvPr id="247" name="Google Shape;247;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solidFill>
                  <a:schemeClr val="hlink"/>
                </a:solidFill>
                <a:hlinkClick r:id="rId3"/>
              </a:rPr>
              <a:t>http://docs.oasis-open.org/cmis/CMIS/v1.0/os/cmis-spec-v1.0.pdf</a:t>
            </a:r>
            <a:endParaRPr/>
          </a:p>
          <a:p>
            <a:pPr indent="0" lvl="0" marL="0" rtl="0" algn="l">
              <a:spcBef>
                <a:spcPts val="1600"/>
              </a:spcBef>
              <a:spcAft>
                <a:spcPts val="0"/>
              </a:spcAft>
              <a:buNone/>
            </a:pPr>
            <a:r>
              <a:rPr lang="es-419" u="sng">
                <a:solidFill>
                  <a:schemeClr val="hlink"/>
                </a:solidFill>
                <a:hlinkClick r:id="rId4"/>
              </a:rPr>
              <a:t>https://www.oasis-open.org/news/announcements/content-management-interoperability-services-cmis-version-1-1-approved-and-publis</a:t>
            </a:r>
            <a:endParaRPr/>
          </a:p>
          <a:p>
            <a:pPr indent="0" lvl="0" marL="0" rtl="0" algn="l">
              <a:spcBef>
                <a:spcPts val="1600"/>
              </a:spcBef>
              <a:spcAft>
                <a:spcPts val="0"/>
              </a:spcAft>
              <a:buNone/>
            </a:pPr>
            <a:r>
              <a:rPr lang="es-419" u="sng">
                <a:solidFill>
                  <a:schemeClr val="hlink"/>
                </a:solidFill>
                <a:hlinkClick r:id="rId5"/>
              </a:rPr>
              <a:t>https://www.urbe.edu/info-consultas/web-profesor/12697883/archivos/planificacion-gestion-red/Unidad-I.pdf</a:t>
            </a:r>
            <a:endParaRPr/>
          </a:p>
          <a:p>
            <a:pPr indent="0" lvl="0" marL="0" rtl="0" algn="l">
              <a:spcBef>
                <a:spcPts val="1600"/>
              </a:spcBef>
              <a:spcAft>
                <a:spcPts val="0"/>
              </a:spcAft>
              <a:buNone/>
            </a:pPr>
            <a:r>
              <a:rPr lang="es-419" u="sng">
                <a:solidFill>
                  <a:schemeClr val="hlink"/>
                </a:solidFill>
                <a:hlinkClick r:id="rId6"/>
              </a:rPr>
              <a:t>https://www.yumpu.com/es/document/view/19300121/protocolo-de-informacion-de-administracion-comun-lab-redes-y-</a:t>
            </a:r>
            <a:endParaRPr/>
          </a:p>
          <a:p>
            <a:pPr indent="0" lvl="0" marL="0" rtl="0" algn="l">
              <a:spcBef>
                <a:spcPts val="1600"/>
              </a:spcBef>
              <a:spcAft>
                <a:spcPts val="0"/>
              </a:spcAft>
              <a:buNone/>
            </a:pPr>
            <a:r>
              <a:rPr lang="es-419" u="sng">
                <a:solidFill>
                  <a:schemeClr val="hlink"/>
                </a:solidFill>
                <a:hlinkClick r:id="rId7"/>
              </a:rPr>
              <a:t>http://gssi.det.uvigo.es/users/mramos/public_html/gprsi/gprsi3.pdf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400"/>
              <a:t>Introducción</a:t>
            </a:r>
            <a:endParaRPr sz="3400"/>
          </a:p>
        </p:txBody>
      </p:sp>
      <p:sp>
        <p:nvSpPr>
          <p:cNvPr id="141" name="Google Shape;141;p14"/>
          <p:cNvSpPr txBox="1"/>
          <p:nvPr>
            <p:ph idx="1" type="body"/>
          </p:nvPr>
        </p:nvSpPr>
        <p:spPr>
          <a:xfrm>
            <a:off x="1297500" y="1059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El </a:t>
            </a:r>
            <a:r>
              <a:rPr lang="es-419" sz="1700"/>
              <a:t>modelo de</a:t>
            </a:r>
            <a:r>
              <a:rPr lang="es-419" sz="1700"/>
              <a:t> gestión OSI </a:t>
            </a:r>
            <a:r>
              <a:rPr lang="es-419" sz="1700"/>
              <a:t>es un c</a:t>
            </a:r>
            <a:r>
              <a:rPr lang="es-419" sz="1700"/>
              <a:t>onjunto de muchos estándares (es el más amplio y complejo de todos los desarrollados por ISO) desarrollados conjuntamente por ISO y CCITT (Comité Consultivo Internacional Telegráfico y Telefónico)para gestión de redes OSI.</a:t>
            </a:r>
            <a:endParaRPr sz="1700"/>
          </a:p>
          <a:p>
            <a:pPr indent="0" lvl="0" marL="0" rtl="0" algn="l">
              <a:spcBef>
                <a:spcPts val="1600"/>
              </a:spcBef>
              <a:spcAft>
                <a:spcPts val="0"/>
              </a:spcAft>
              <a:buNone/>
            </a:pPr>
            <a:r>
              <a:rPr lang="es-419" sz="1700"/>
              <a:t>• CCITT tiene reservada la serie de números X.700 para este conjunto de estándares.</a:t>
            </a:r>
            <a:endParaRPr sz="1700"/>
          </a:p>
          <a:p>
            <a:pPr indent="0" lvl="0" marL="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1574927" y="3222325"/>
            <a:ext cx="2997075" cy="1337550"/>
          </a:xfrm>
          <a:prstGeom prst="rect">
            <a:avLst/>
          </a:prstGeom>
          <a:noFill/>
          <a:ln>
            <a:noFill/>
          </a:ln>
        </p:spPr>
      </p:pic>
      <p:pic>
        <p:nvPicPr>
          <p:cNvPr id="143" name="Google Shape;143;p14"/>
          <p:cNvPicPr preferRelativeResize="0"/>
          <p:nvPr/>
        </p:nvPicPr>
        <p:blipFill>
          <a:blip r:embed="rId4">
            <a:alphaModFix/>
          </a:blip>
          <a:stretch>
            <a:fillRect/>
          </a:stretch>
        </p:blipFill>
        <p:spPr>
          <a:xfrm>
            <a:off x="5129325" y="3222324"/>
            <a:ext cx="2509100" cy="150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400"/>
              <a:t>Introducción</a:t>
            </a:r>
            <a:endParaRPr/>
          </a:p>
        </p:txBody>
      </p:sp>
      <p:sp>
        <p:nvSpPr>
          <p:cNvPr id="149" name="Google Shape;149;p15"/>
          <p:cNvSpPr txBox="1"/>
          <p:nvPr>
            <p:ph idx="1" type="body"/>
          </p:nvPr>
        </p:nvSpPr>
        <p:spPr>
          <a:xfrm>
            <a:off x="633400" y="1307850"/>
            <a:ext cx="8345700" cy="36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t>
            </a:r>
            <a:r>
              <a:rPr b="1" lang="es-419"/>
              <a:t> Actualmente existen </a:t>
            </a:r>
            <a:r>
              <a:rPr b="1" lang="es-419"/>
              <a:t>más</a:t>
            </a:r>
            <a:r>
              <a:rPr b="1" lang="es-419"/>
              <a:t> de 30 estándares. </a:t>
            </a:r>
            <a:endParaRPr b="1"/>
          </a:p>
          <a:p>
            <a:pPr indent="0" lvl="0" marL="0" rtl="0" algn="l">
              <a:spcBef>
                <a:spcPts val="1600"/>
              </a:spcBef>
              <a:spcAft>
                <a:spcPts val="0"/>
              </a:spcAft>
              <a:buNone/>
            </a:pPr>
            <a:r>
              <a:rPr b="1" lang="es-419"/>
              <a:t> Los podemos agrupar en los siguientes apartados: </a:t>
            </a:r>
            <a:endParaRPr b="1"/>
          </a:p>
          <a:p>
            <a:pPr indent="0" lvl="0" marL="0" rtl="0" algn="l">
              <a:spcBef>
                <a:spcPts val="1600"/>
              </a:spcBef>
              <a:spcAft>
                <a:spcPts val="0"/>
              </a:spcAft>
              <a:buNone/>
            </a:pPr>
            <a:r>
              <a:rPr b="1" lang="es-419"/>
              <a:t>-El primero fue el ISO 7498-4 (X.700) </a:t>
            </a:r>
            <a:endParaRPr b="1"/>
          </a:p>
          <a:p>
            <a:pPr indent="0" lvl="0" marL="0" rtl="0" algn="l">
              <a:spcBef>
                <a:spcPts val="1600"/>
              </a:spcBef>
              <a:spcAft>
                <a:spcPts val="0"/>
              </a:spcAft>
              <a:buNone/>
            </a:pPr>
            <a:r>
              <a:rPr b="1" lang="es-419"/>
              <a:t>- Entorno de gestión e Introducción 2 documentos  El ISO 7498-4, y el ISO 10040 (X.701).</a:t>
            </a:r>
            <a:endParaRPr b="1"/>
          </a:p>
          <a:p>
            <a:pPr indent="0" lvl="0" marL="0" rtl="0" algn="l">
              <a:spcBef>
                <a:spcPts val="1600"/>
              </a:spcBef>
              <a:spcAft>
                <a:spcPts val="0"/>
              </a:spcAft>
              <a:buNone/>
            </a:pPr>
            <a:r>
              <a:rPr b="1" lang="es-419"/>
              <a:t> – CMIS/CMIP  6 documentos</a:t>
            </a:r>
            <a:endParaRPr b="1"/>
          </a:p>
          <a:p>
            <a:pPr indent="0" lvl="0" marL="0" rtl="0" algn="l">
              <a:spcBef>
                <a:spcPts val="1600"/>
              </a:spcBef>
              <a:spcAft>
                <a:spcPts val="0"/>
              </a:spcAft>
              <a:buNone/>
            </a:pPr>
            <a:r>
              <a:rPr b="1" lang="es-419"/>
              <a:t>– Funciones de gestión 22 documentos </a:t>
            </a:r>
            <a:endParaRPr b="1"/>
          </a:p>
          <a:p>
            <a:pPr indent="0" lvl="0" marL="0" rtl="0" algn="l">
              <a:spcBef>
                <a:spcPts val="1600"/>
              </a:spcBef>
              <a:spcAft>
                <a:spcPts val="1600"/>
              </a:spcAft>
              <a:buNone/>
            </a:pPr>
            <a:r>
              <a:rPr b="1" lang="es-419"/>
              <a:t>-Gestión de niveles OSI 2 documentos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2500"/>
              <a:t>CMIS - Servicio de administración </a:t>
            </a:r>
            <a:r>
              <a:rPr b="1" lang="es-419" sz="2500"/>
              <a:t>común</a:t>
            </a:r>
            <a:r>
              <a:rPr b="1" lang="es-419" sz="2500"/>
              <a:t> de información</a:t>
            </a:r>
            <a:endParaRPr b="1" sz="2500"/>
          </a:p>
        </p:txBody>
      </p:sp>
      <p:sp>
        <p:nvSpPr>
          <p:cNvPr id="155" name="Google Shape;155;p16"/>
          <p:cNvSpPr txBox="1"/>
          <p:nvPr>
            <p:ph idx="1" type="body"/>
          </p:nvPr>
        </p:nvSpPr>
        <p:spPr>
          <a:xfrm>
            <a:off x="1297500" y="1567550"/>
            <a:ext cx="7038900" cy="318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a:t>El </a:t>
            </a:r>
            <a:r>
              <a:rPr lang="es-419"/>
              <a:t> CMIS es la interfaz de servicio especificada en la Recomendación UIT-T X.710, Norma internacional ISO / CEI 9595 que utilizan los elementos de red OSI para la gestión de redes. </a:t>
            </a:r>
            <a:endParaRPr/>
          </a:p>
          <a:p>
            <a:pPr indent="0" lvl="0" marL="0" rtl="0" algn="just">
              <a:spcBef>
                <a:spcPts val="1600"/>
              </a:spcBef>
              <a:spcAft>
                <a:spcPts val="0"/>
              </a:spcAft>
              <a:buNone/>
            </a:pPr>
            <a:r>
              <a:rPr lang="es-419"/>
              <a:t>Define la interfaz de servicio implementada por el Protocolo común de información de gestión (CMIP) como se especifica en la Recomendación UIT-T X.711, Norma internacional ISO / IEC 9596-1 .</a:t>
            </a:r>
            <a:endParaRPr/>
          </a:p>
          <a:p>
            <a:pPr indent="0" lvl="0" marL="0" rtl="0" algn="just">
              <a:spcBef>
                <a:spcPts val="1600"/>
              </a:spcBef>
              <a:spcAft>
                <a:spcPts val="0"/>
              </a:spcAft>
              <a:buNone/>
            </a:pPr>
            <a:r>
              <a:rPr lang="es-419"/>
              <a:t> CMIS es parte del cuerpo de estándares de redes internacionales de interconexión de sistemas abiertos (OSI).</a:t>
            </a:r>
            <a:endParaRPr/>
          </a:p>
          <a:p>
            <a:pPr indent="0" lvl="0" marL="0" rtl="0" algn="just">
              <a:spcBef>
                <a:spcPts val="1600"/>
              </a:spcBef>
              <a:spcAft>
                <a:spcPts val="1600"/>
              </a:spcAft>
              <a:buNone/>
            </a:pPr>
            <a:r>
              <a:rPr lang="es-419"/>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Modelo de arquitectura </a:t>
            </a:r>
            <a:endParaRPr/>
          </a:p>
        </p:txBody>
      </p:sp>
      <p:sp>
        <p:nvSpPr>
          <p:cNvPr id="161" name="Google Shape;161;p17"/>
          <p:cNvSpPr txBox="1"/>
          <p:nvPr>
            <p:ph idx="1" type="body"/>
          </p:nvPr>
        </p:nvSpPr>
        <p:spPr>
          <a:xfrm>
            <a:off x="1297500" y="1189925"/>
            <a:ext cx="70389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Los elementos clave de este modelo de arquitectura son:</a:t>
            </a:r>
            <a:endParaRPr sz="1600"/>
          </a:p>
          <a:p>
            <a:pPr indent="0" lvl="0" marL="0" rtl="0" algn="l">
              <a:spcBef>
                <a:spcPts val="1600"/>
              </a:spcBef>
              <a:spcAft>
                <a:spcPts val="1600"/>
              </a:spcAft>
              <a:buNone/>
            </a:pPr>
            <a:r>
              <a:t/>
            </a:r>
            <a:endParaRPr/>
          </a:p>
        </p:txBody>
      </p:sp>
      <p:sp>
        <p:nvSpPr>
          <p:cNvPr id="162" name="Google Shape;162;p17"/>
          <p:cNvSpPr txBox="1"/>
          <p:nvPr/>
        </p:nvSpPr>
        <p:spPr>
          <a:xfrm>
            <a:off x="1000125" y="1857375"/>
            <a:ext cx="7489200" cy="30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latin typeface="Lato"/>
                <a:ea typeface="Lato"/>
                <a:cs typeface="Lato"/>
                <a:sym typeface="Lato"/>
              </a:rPr>
              <a:t>– Aplicación de gestión de sistemas (SMAP - systems-management application process)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s-419" sz="1300">
                <a:solidFill>
                  <a:schemeClr val="lt1"/>
                </a:solidFill>
                <a:latin typeface="Lato"/>
                <a:ea typeface="Lato"/>
                <a:cs typeface="Lato"/>
                <a:sym typeface="Lato"/>
              </a:rPr>
              <a:t>– Entidad de aplicación de gestión de sistemas (SMAE - systems management application entity)</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s-419" sz="1300">
                <a:solidFill>
                  <a:schemeClr val="lt1"/>
                </a:solidFill>
                <a:latin typeface="Lato"/>
                <a:ea typeface="Lato"/>
                <a:cs typeface="Lato"/>
                <a:sym typeface="Lato"/>
              </a:rPr>
              <a:t>– Entidad de gestión de nivel (LME - layer-management entity)</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s-419" sz="1300">
                <a:solidFill>
                  <a:schemeClr val="lt1"/>
                </a:solidFill>
                <a:latin typeface="Lato"/>
                <a:ea typeface="Lato"/>
                <a:cs typeface="Lato"/>
                <a:sym typeface="Lato"/>
              </a:rPr>
              <a:t>– Base de información de gestión (MIB).</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Modelo de arquitectura (CMIS)</a:t>
            </a:r>
            <a:endParaRPr/>
          </a:p>
        </p:txBody>
      </p:sp>
      <p:pic>
        <p:nvPicPr>
          <p:cNvPr id="168" name="Google Shape;168;p18"/>
          <p:cNvPicPr preferRelativeResize="0"/>
          <p:nvPr/>
        </p:nvPicPr>
        <p:blipFill>
          <a:blip r:embed="rId3">
            <a:alphaModFix/>
          </a:blip>
          <a:stretch>
            <a:fillRect/>
          </a:stretch>
        </p:blipFill>
        <p:spPr>
          <a:xfrm>
            <a:off x="1860150" y="1230325"/>
            <a:ext cx="5592926" cy="360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Objetivos CMIS</a:t>
            </a:r>
            <a:endParaRPr/>
          </a:p>
        </p:txBody>
      </p:sp>
      <p:sp>
        <p:nvSpPr>
          <p:cNvPr id="174" name="Google Shape;174;p19"/>
          <p:cNvSpPr txBox="1"/>
          <p:nvPr>
            <p:ph idx="1" type="body"/>
          </p:nvPr>
        </p:nvSpPr>
        <p:spPr>
          <a:xfrm>
            <a:off x="1297500" y="1239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700"/>
              <a:t>Fue diseñado principalmente para :</a:t>
            </a:r>
            <a:endParaRPr sz="1700"/>
          </a:p>
          <a:p>
            <a:pPr indent="-336550" lvl="0" marL="457200" rtl="0" algn="just">
              <a:spcBef>
                <a:spcPts val="1600"/>
              </a:spcBef>
              <a:spcAft>
                <a:spcPts val="0"/>
              </a:spcAft>
              <a:buSzPts val="1700"/>
              <a:buChar char="●"/>
            </a:pPr>
            <a:r>
              <a:rPr lang="es-419" sz="1700"/>
              <a:t>Mejorar los sistemas de administración de contenido empresarial que existen junto con sus interfaces de aplicación actual.</a:t>
            </a:r>
            <a:endParaRPr sz="1700"/>
          </a:p>
          <a:p>
            <a:pPr indent="-336550" lvl="0" marL="457200" rtl="0" algn="just">
              <a:spcBef>
                <a:spcPts val="0"/>
              </a:spcBef>
              <a:spcAft>
                <a:spcPts val="0"/>
              </a:spcAft>
              <a:buSzPts val="1700"/>
              <a:buChar char="●"/>
            </a:pPr>
            <a:r>
              <a:rPr lang="es-419" sz="1700"/>
              <a:t>Controlar diversos sistemas de gestión  que utilicen protocolos web.</a:t>
            </a:r>
            <a:endParaRPr sz="1700"/>
          </a:p>
          <a:p>
            <a:pPr indent="0" lvl="0" marL="457200" rtl="0" algn="just">
              <a:spcBef>
                <a:spcPts val="1600"/>
              </a:spcBef>
              <a:spcAft>
                <a:spcPts val="1600"/>
              </a:spcAft>
              <a:buNone/>
            </a:pPr>
            <a:r>
              <a:t/>
            </a:r>
            <a:endParaRPr sz="1700"/>
          </a:p>
        </p:txBody>
      </p:sp>
      <p:pic>
        <p:nvPicPr>
          <p:cNvPr id="175" name="Google Shape;175;p19"/>
          <p:cNvPicPr preferRelativeResize="0"/>
          <p:nvPr/>
        </p:nvPicPr>
        <p:blipFill>
          <a:blip r:embed="rId3">
            <a:alphaModFix/>
          </a:blip>
          <a:stretch>
            <a:fillRect/>
          </a:stretch>
        </p:blipFill>
        <p:spPr>
          <a:xfrm>
            <a:off x="3145325" y="3063731"/>
            <a:ext cx="2619375" cy="19669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018450" y="483200"/>
            <a:ext cx="2744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¿Cómo surgió? </a:t>
            </a:r>
            <a:endParaRPr/>
          </a:p>
        </p:txBody>
      </p:sp>
      <p:sp>
        <p:nvSpPr>
          <p:cNvPr id="181" name="Google Shape;181;p20"/>
          <p:cNvSpPr txBox="1"/>
          <p:nvPr>
            <p:ph idx="1" type="body"/>
          </p:nvPr>
        </p:nvSpPr>
        <p:spPr>
          <a:xfrm>
            <a:off x="4711025" y="1274575"/>
            <a:ext cx="3609000" cy="290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419"/>
              <a:t>Enfoque en las capacidades de contenido básico de un sistema de Administración de Contenido Empresarial:</a:t>
            </a:r>
            <a:endParaRPr/>
          </a:p>
          <a:p>
            <a:pPr indent="0" lvl="0" marL="457200" rtl="0" algn="l">
              <a:spcBef>
                <a:spcPts val="1600"/>
              </a:spcBef>
              <a:spcAft>
                <a:spcPts val="0"/>
              </a:spcAft>
              <a:buNone/>
            </a:pPr>
            <a:r>
              <a:rPr lang="es-419"/>
              <a:t>Create</a:t>
            </a:r>
            <a:endParaRPr/>
          </a:p>
          <a:p>
            <a:pPr indent="0" lvl="0" marL="457200" rtl="0" algn="l">
              <a:spcBef>
                <a:spcPts val="1600"/>
              </a:spcBef>
              <a:spcAft>
                <a:spcPts val="0"/>
              </a:spcAft>
              <a:buNone/>
            </a:pPr>
            <a:r>
              <a:rPr lang="es-419"/>
              <a:t>Read</a:t>
            </a:r>
            <a:endParaRPr/>
          </a:p>
          <a:p>
            <a:pPr indent="0" lvl="0" marL="457200" rtl="0" algn="l">
              <a:spcBef>
                <a:spcPts val="1600"/>
              </a:spcBef>
              <a:spcAft>
                <a:spcPts val="0"/>
              </a:spcAft>
              <a:buNone/>
            </a:pPr>
            <a:r>
              <a:rPr lang="es-419"/>
              <a:t>Update</a:t>
            </a:r>
            <a:endParaRPr/>
          </a:p>
          <a:p>
            <a:pPr indent="0" lvl="0" marL="457200" rtl="0" algn="l">
              <a:spcBef>
                <a:spcPts val="1600"/>
              </a:spcBef>
              <a:spcAft>
                <a:spcPts val="0"/>
              </a:spcAft>
              <a:buNone/>
            </a:pPr>
            <a:r>
              <a:rPr lang="es-419"/>
              <a:t>Delete</a:t>
            </a:r>
            <a:endParaRPr/>
          </a:p>
          <a:p>
            <a:pPr indent="-311150" lvl="0" marL="457200" rtl="0" algn="just">
              <a:lnSpc>
                <a:spcPct val="90000"/>
              </a:lnSpc>
              <a:spcBef>
                <a:spcPts val="1600"/>
              </a:spcBef>
              <a:spcAft>
                <a:spcPts val="0"/>
              </a:spcAft>
              <a:buClr>
                <a:srgbClr val="FFFFFF"/>
              </a:buClr>
              <a:buSzPts val="1300"/>
              <a:buChar char="●"/>
            </a:pPr>
            <a:r>
              <a:rPr lang="es-419">
                <a:solidFill>
                  <a:srgbClr val="FFFFFF"/>
                </a:solidFill>
              </a:rPr>
              <a:t>B</a:t>
            </a:r>
            <a:r>
              <a:rPr lang="es-419">
                <a:solidFill>
                  <a:srgbClr val="FFFFFF"/>
                </a:solidFill>
              </a:rPr>
              <a:t>úsquedas basadas SQL, pueden ser por texto y propiedades multivalor. </a:t>
            </a:r>
            <a:endParaRPr>
              <a:solidFill>
                <a:srgbClr val="FFFFFF"/>
              </a:solidFill>
            </a:endParaRPr>
          </a:p>
          <a:p>
            <a:pPr indent="-311150" lvl="0" marL="457200" rtl="0" algn="l">
              <a:spcBef>
                <a:spcPts val="0"/>
              </a:spcBef>
              <a:spcAft>
                <a:spcPts val="0"/>
              </a:spcAft>
              <a:buClr>
                <a:srgbClr val="FFFFFF"/>
              </a:buClr>
              <a:buSzPts val="1300"/>
              <a:buChar char="●"/>
            </a:pPr>
            <a:r>
              <a:rPr lang="es-419"/>
              <a:t>Interfaz orientada a servicios.</a:t>
            </a:r>
            <a:endParaRPr>
              <a:solidFill>
                <a:srgbClr val="FFFFFF"/>
              </a:solidFill>
            </a:endParaRPr>
          </a:p>
          <a:p>
            <a:pPr indent="0" lvl="0" marL="0" rtl="0" algn="l">
              <a:spcBef>
                <a:spcPts val="1600"/>
              </a:spcBef>
              <a:spcAft>
                <a:spcPts val="1600"/>
              </a:spcAft>
              <a:buNone/>
            </a:pPr>
            <a:r>
              <a:t/>
            </a:r>
            <a:endParaRPr/>
          </a:p>
        </p:txBody>
      </p:sp>
      <p:sp>
        <p:nvSpPr>
          <p:cNvPr id="182" name="Google Shape;182;p20"/>
          <p:cNvSpPr txBox="1"/>
          <p:nvPr>
            <p:ph type="title"/>
          </p:nvPr>
        </p:nvSpPr>
        <p:spPr>
          <a:xfrm>
            <a:off x="5460375" y="393750"/>
            <a:ext cx="1801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Enfoque</a:t>
            </a:r>
            <a:r>
              <a:rPr lang="es-419"/>
              <a:t> </a:t>
            </a:r>
            <a:endParaRPr/>
          </a:p>
        </p:txBody>
      </p:sp>
      <p:sp>
        <p:nvSpPr>
          <p:cNvPr id="183" name="Google Shape;183;p20"/>
          <p:cNvSpPr/>
          <p:nvPr/>
        </p:nvSpPr>
        <p:spPr>
          <a:xfrm>
            <a:off x="6231775" y="2431525"/>
            <a:ext cx="1595100" cy="111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000"/>
              <a:t>CRUD</a:t>
            </a:r>
            <a:endParaRPr b="1" sz="2000"/>
          </a:p>
        </p:txBody>
      </p:sp>
      <p:sp>
        <p:nvSpPr>
          <p:cNvPr id="184" name="Google Shape;184;p20"/>
          <p:cNvSpPr txBox="1"/>
          <p:nvPr>
            <p:ph idx="1" type="body"/>
          </p:nvPr>
        </p:nvSpPr>
        <p:spPr>
          <a:xfrm>
            <a:off x="586000" y="1567550"/>
            <a:ext cx="3609000" cy="2908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s-419">
                <a:solidFill>
                  <a:srgbClr val="FFFFFF"/>
                </a:solidFill>
              </a:rPr>
              <a:t>Nació como una iniciativa privada impulsada por grandes del negocio del </a:t>
            </a:r>
            <a:r>
              <a:rPr b="1" lang="es-419">
                <a:solidFill>
                  <a:srgbClr val="FFFFFF"/>
                </a:solidFill>
              </a:rPr>
              <a:t>ECM</a:t>
            </a:r>
            <a:r>
              <a:rPr lang="es-419">
                <a:solidFill>
                  <a:srgbClr val="FFFFFF"/>
                </a:solidFill>
              </a:rPr>
              <a:t> (IBM, Microsoft y EMC).</a:t>
            </a:r>
            <a:endParaRPr>
              <a:solidFill>
                <a:srgbClr val="FFFFFF"/>
              </a:solidFill>
            </a:endParaRPr>
          </a:p>
          <a:p>
            <a:pPr indent="-311150" lvl="0" marL="457200" rtl="0" algn="just">
              <a:spcBef>
                <a:spcPts val="0"/>
              </a:spcBef>
              <a:spcAft>
                <a:spcPts val="0"/>
              </a:spcAft>
              <a:buClr>
                <a:srgbClr val="FFFFFF"/>
              </a:buClr>
              <a:buSzPts val="1300"/>
              <a:buChar char="●"/>
            </a:pPr>
            <a:r>
              <a:rPr lang="es-419">
                <a:solidFill>
                  <a:srgbClr val="FFFFFF"/>
                </a:solidFill>
              </a:rPr>
              <a:t>Antes de su creación: Cada repositorio hablaba su propio lenguaje y comunicarse resultaba </a:t>
            </a:r>
            <a:r>
              <a:rPr lang="es-419">
                <a:solidFill>
                  <a:srgbClr val="FFFFFF"/>
                </a:solidFill>
              </a:rPr>
              <a:t>difícil</a:t>
            </a:r>
            <a:r>
              <a:rPr lang="es-419">
                <a:solidFill>
                  <a:srgbClr val="FFFFFF"/>
                </a:solidFill>
              </a:rPr>
              <a:t>, si</a:t>
            </a:r>
            <a:r>
              <a:rPr lang="es-419"/>
              <a:t>gnificaba </a:t>
            </a:r>
            <a:r>
              <a:rPr b="1" lang="es-419"/>
              <a:t>ir dentro del código </a:t>
            </a:r>
            <a:r>
              <a:rPr lang="es-419"/>
              <a:t>del repositorio y hacer desarrollos para lograr construir un puente de comunicación .</a:t>
            </a:r>
            <a:endParaRPr/>
          </a:p>
          <a:p>
            <a:pPr indent="-311150" lvl="0" marL="457200" rtl="0" algn="just">
              <a:spcBef>
                <a:spcPts val="0"/>
              </a:spcBef>
              <a:spcAft>
                <a:spcPts val="0"/>
              </a:spcAft>
              <a:buSzPts val="1300"/>
              <a:buChar char="●"/>
            </a:pPr>
            <a:r>
              <a:rPr lang="es-419"/>
              <a:t>Aprobada por OASIS en 2012.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Características importantes</a:t>
            </a:r>
            <a:endParaRPr/>
          </a:p>
        </p:txBody>
      </p:sp>
      <p:sp>
        <p:nvSpPr>
          <p:cNvPr id="190" name="Google Shape;190;p21"/>
          <p:cNvSpPr txBox="1"/>
          <p:nvPr>
            <p:ph idx="1" type="body"/>
          </p:nvPr>
        </p:nvSpPr>
        <p:spPr>
          <a:xfrm>
            <a:off x="1141500" y="647700"/>
            <a:ext cx="7350900" cy="38481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t/>
            </a:r>
            <a:endParaRPr/>
          </a:p>
          <a:p>
            <a:pPr indent="-311150" lvl="0" marL="457200" rtl="0" algn="just">
              <a:spcBef>
                <a:spcPts val="1600"/>
              </a:spcBef>
              <a:spcAft>
                <a:spcPts val="0"/>
              </a:spcAft>
              <a:buSzPts val="1300"/>
              <a:buChar char="●"/>
            </a:pPr>
            <a:r>
              <a:rPr lang="es-419">
                <a:solidFill>
                  <a:srgbClr val="FFFFFF"/>
                </a:solidFill>
              </a:rPr>
              <a:t>Pretende definir un conjunto genérico / universal de capacidades proporcionado por un sistema de gestión de contenido</a:t>
            </a:r>
            <a:endParaRPr/>
          </a:p>
          <a:p>
            <a:pPr indent="-311150" lvl="0" marL="457200" rtl="0" algn="just">
              <a:spcBef>
                <a:spcPts val="0"/>
              </a:spcBef>
              <a:spcAft>
                <a:spcPts val="0"/>
              </a:spcAft>
              <a:buSzPts val="1300"/>
              <a:buChar char="●"/>
            </a:pPr>
            <a:r>
              <a:rPr lang="es-419"/>
              <a:t>Utiliza servicios Web e interfaces Web 2.0 </a:t>
            </a:r>
            <a:endParaRPr sz="1500">
              <a:solidFill>
                <a:srgbClr val="FFFFFF"/>
              </a:solidFill>
            </a:endParaRPr>
          </a:p>
          <a:p>
            <a:pPr indent="-311150" lvl="0" marL="457200" rtl="0" algn="just">
              <a:spcBef>
                <a:spcPts val="0"/>
              </a:spcBef>
              <a:spcAft>
                <a:spcPts val="0"/>
              </a:spcAft>
              <a:buSzPts val="1300"/>
              <a:buChar char="●"/>
            </a:pPr>
            <a:r>
              <a:rPr lang="es-419"/>
              <a:t>Se suele mantener diferentes sistemas de gestión: diferentes para cada departamento,  y específicos de una aplicación.</a:t>
            </a:r>
            <a:endParaRPr/>
          </a:p>
          <a:p>
            <a:pPr indent="-311150" lvl="0" marL="457200" rtl="0" algn="just">
              <a:spcBef>
                <a:spcPts val="0"/>
              </a:spcBef>
              <a:spcAft>
                <a:spcPts val="0"/>
              </a:spcAft>
              <a:buClr>
                <a:srgbClr val="FFFFFF"/>
              </a:buClr>
              <a:buSzPts val="1300"/>
              <a:buChar char="●"/>
            </a:pPr>
            <a:r>
              <a:rPr lang="es-419">
                <a:solidFill>
                  <a:srgbClr val="FFFFFF"/>
                </a:solidFill>
              </a:rPr>
              <a:t>Permite manejar de forma independiente el contenido y el diseño.</a:t>
            </a:r>
            <a:endParaRPr/>
          </a:p>
        </p:txBody>
      </p:sp>
      <p:pic>
        <p:nvPicPr>
          <p:cNvPr id="191" name="Google Shape;191;p21"/>
          <p:cNvPicPr preferRelativeResize="0"/>
          <p:nvPr/>
        </p:nvPicPr>
        <p:blipFill>
          <a:blip r:embed="rId3">
            <a:alphaModFix/>
          </a:blip>
          <a:stretch>
            <a:fillRect/>
          </a:stretch>
        </p:blipFill>
        <p:spPr>
          <a:xfrm>
            <a:off x="3450250" y="3162425"/>
            <a:ext cx="3936749" cy="169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