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7"/>
  </p:notesMasterIdLst>
  <p:handoutMasterIdLst>
    <p:handoutMasterId r:id="rId28"/>
  </p:handoutMasterIdLst>
  <p:sldIdLst>
    <p:sldId id="256" r:id="rId5"/>
    <p:sldId id="277" r:id="rId6"/>
    <p:sldId id="280" r:id="rId7"/>
    <p:sldId id="281" r:id="rId8"/>
    <p:sldId id="283" r:id="rId9"/>
    <p:sldId id="282" r:id="rId10"/>
    <p:sldId id="279" r:id="rId11"/>
    <p:sldId id="285" r:id="rId12"/>
    <p:sldId id="278" r:id="rId13"/>
    <p:sldId id="286" r:id="rId14"/>
    <p:sldId id="284" r:id="rId15"/>
    <p:sldId id="287" r:id="rId16"/>
    <p:sldId id="288" r:id="rId17"/>
    <p:sldId id="289" r:id="rId18"/>
    <p:sldId id="290" r:id="rId19"/>
    <p:sldId id="292" r:id="rId20"/>
    <p:sldId id="291" r:id="rId21"/>
    <p:sldId id="293" r:id="rId22"/>
    <p:sldId id="294" r:id="rId23"/>
    <p:sldId id="295" r:id="rId24"/>
    <p:sldId id="297" r:id="rId25"/>
    <p:sldId id="296" r:id="rId26"/>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395541-1EDA-4087-99CD-BCD8FA402191}" v="53" dt="2020-05-31T17:56:34.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00" autoAdjust="0"/>
    <p:restoredTop sz="94249" autoAdjust="0"/>
  </p:normalViewPr>
  <p:slideViewPr>
    <p:cSldViewPr snapToGrid="0">
      <p:cViewPr varScale="1">
        <p:scale>
          <a:sx n="71" d="100"/>
          <a:sy n="71" d="100"/>
        </p:scale>
        <p:origin x="282"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a:lnSpc>
              <a:spcPct val="100000"/>
            </a:lnSpc>
            <a:defRPr cap="all"/>
          </a:pPr>
          <a:r>
            <a:rPr lang="es-ES" noProof="1"/>
            <a:t>Comparación web frameworks para Python</a:t>
          </a:r>
        </a:p>
      </dgm:t>
    </dgm:pt>
    <dgm:pt modelId="{CAD7EF86-FB23-41F6-BF42-040B36DEFDB1}" type="parTrans" cxnId="{C7AD8469-3C68-4AF9-AB82-79B0043AA120}">
      <dgm:prSet/>
      <dgm:spPr/>
      <dgm:t>
        <a:bodyPr rtlCol="0"/>
        <a:lstStyle/>
        <a:p>
          <a:pPr rtl="0"/>
          <a:endParaRPr lang="es-ES" noProof="1"/>
        </a:p>
      </dgm:t>
    </dgm:pt>
    <dgm:pt modelId="{5B62599A-5C9B-48E7-896E-EA782AC60C8B}" type="sibTrans" cxnId="{C7AD8469-3C68-4AF9-AB82-79B0043AA120}">
      <dgm:prSet/>
      <dgm:spPr/>
      <dgm:t>
        <a:bodyPr rtlCol="0"/>
        <a:lstStyle/>
        <a:p>
          <a:pPr rtl="0"/>
          <a:endParaRPr lang="es-ES" noProof="1"/>
        </a:p>
      </dgm:t>
    </dgm:pt>
    <dgm:pt modelId="{49225C73-1633-42F1-AB3B-7CB183E5F8B8}">
      <dgm:prSet/>
      <dgm:spPr/>
      <dgm:t>
        <a:bodyPr rtlCol="0"/>
        <a:lstStyle/>
        <a:p>
          <a:pPr>
            <a:lnSpc>
              <a:spcPct val="100000"/>
            </a:lnSpc>
            <a:defRPr cap="all"/>
          </a:pPr>
          <a:r>
            <a:rPr lang="es-ES" noProof="1"/>
            <a:t>Introducción a Flask</a:t>
          </a:r>
        </a:p>
      </dgm:t>
    </dgm:pt>
    <dgm:pt modelId="{1A0E2090-1D4F-438A-8766-B6030CE01ADD}" type="parTrans" cxnId="{A9154303-8225-4248-91DC-1B0156A35F07}">
      <dgm:prSet/>
      <dgm:spPr/>
      <dgm:t>
        <a:bodyPr rtlCol="0"/>
        <a:lstStyle/>
        <a:p>
          <a:pPr rtl="0"/>
          <a:endParaRPr lang="es-ES" noProof="1"/>
        </a:p>
      </dgm:t>
    </dgm:pt>
    <dgm:pt modelId="{9646853A-8964-4519-A5B1-0B7D18B2983D}" type="sibTrans" cxnId="{A9154303-8225-4248-91DC-1B0156A35F07}">
      <dgm:prSet/>
      <dgm:spPr/>
      <dgm:t>
        <a:bodyPr rtlCol="0"/>
        <a:lstStyle/>
        <a:p>
          <a:pPr rtl="0"/>
          <a:endParaRPr lang="es-ES" noProof="1"/>
        </a:p>
      </dgm:t>
    </dgm:pt>
    <dgm:pt modelId="{BB32BCAD-15AD-4D0A-9027-9B6D357E2B7D}">
      <dgm:prSet/>
      <dgm:spPr/>
      <dgm:t>
        <a:bodyPr rtlCol="0"/>
        <a:lstStyle/>
        <a:p>
          <a:pPr>
            <a:lnSpc>
              <a:spcPct val="100000"/>
            </a:lnSpc>
            <a:defRPr cap="all"/>
          </a:pPr>
          <a:r>
            <a:rPr lang="es-ES" noProof="1"/>
            <a:t>Introducción a REST</a:t>
          </a:r>
        </a:p>
      </dgm:t>
    </dgm:pt>
    <dgm:pt modelId="{7DF18514-7B5F-4F68-A00A-B50129623BC5}" type="parTrans" cxnId="{D1B1C846-187A-42AE-8B01-11615BAB3E8E}">
      <dgm:prSet/>
      <dgm:spPr/>
      <dgm:t>
        <a:bodyPr/>
        <a:lstStyle/>
        <a:p>
          <a:endParaRPr lang="es-MX"/>
        </a:p>
      </dgm:t>
    </dgm:pt>
    <dgm:pt modelId="{F1D53477-9536-4B84-8A14-A222A32E1FC1}" type="sibTrans" cxnId="{D1B1C846-187A-42AE-8B01-11615BAB3E8E}">
      <dgm:prSet/>
      <dgm:spPr/>
      <dgm:t>
        <a:bodyPr/>
        <a:lstStyle/>
        <a:p>
          <a:endParaRPr lang="es-MX"/>
        </a:p>
      </dgm:t>
    </dgm:pt>
    <dgm:pt modelId="{50B3CE7C-E10B-4E23-BD93-03664997C932}" type="pres">
      <dgm:prSet presAssocID="{01A66772-F185-4D58-B8BB-E9370D7A7A2B}" presName="root" presStyleCnt="0">
        <dgm:presLayoutVars>
          <dgm:dir/>
          <dgm:resizeHandles val="exact"/>
        </dgm:presLayoutVars>
      </dgm:prSet>
      <dgm:spPr/>
    </dgm:pt>
    <dgm:pt modelId="{BA4635C5-6336-4EC8-983A-E1B35D0CD20A}" type="pres">
      <dgm:prSet presAssocID="{BB32BCAD-15AD-4D0A-9027-9B6D357E2B7D}" presName="compNode" presStyleCnt="0"/>
      <dgm:spPr/>
    </dgm:pt>
    <dgm:pt modelId="{7F352B6F-459E-4382-9CAA-FA99AA74344E}" type="pres">
      <dgm:prSet presAssocID="{BB32BCAD-15AD-4D0A-9027-9B6D357E2B7D}" presName="iconBgRect" presStyleLbl="bgShp" presStyleIdx="0" presStyleCnt="3"/>
      <dgm:spPr/>
    </dgm:pt>
    <dgm:pt modelId="{356E8E96-17F0-4678-A326-886476D3F2D2}" type="pres">
      <dgm:prSet presAssocID="{BB32BCAD-15AD-4D0A-9027-9B6D357E2B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ma"/>
        </a:ext>
      </dgm:extLst>
    </dgm:pt>
    <dgm:pt modelId="{028853EF-6653-4CB6-BA11-0CB75B56A62B}" type="pres">
      <dgm:prSet presAssocID="{BB32BCAD-15AD-4D0A-9027-9B6D357E2B7D}" presName="spaceRect" presStyleCnt="0"/>
      <dgm:spPr/>
    </dgm:pt>
    <dgm:pt modelId="{9AC04DA7-8AEC-4AF0-AB1C-FF3D28525250}" type="pres">
      <dgm:prSet presAssocID="{BB32BCAD-15AD-4D0A-9027-9B6D357E2B7D}" presName="textRect" presStyleLbl="revTx" presStyleIdx="0" presStyleCnt="3">
        <dgm:presLayoutVars>
          <dgm:chMax val="1"/>
          <dgm:chPref val="1"/>
        </dgm:presLayoutVars>
      </dgm:prSet>
      <dgm:spPr/>
    </dgm:pt>
    <dgm:pt modelId="{9B1AD08A-B532-4A00-A17D-9490D3EA6761}" type="pres">
      <dgm:prSet presAssocID="{F1D53477-9536-4B84-8A14-A222A32E1FC1}" presName="sibTrans" presStyleCnt="0"/>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1" presStyleCnt="3"/>
      <dgm:spPr>
        <a:solidFill>
          <a:schemeClr val="accent1"/>
        </a:solidFill>
      </dgm:spPr>
    </dgm:pt>
    <dgm:pt modelId="{7C175B98-93F4-4D7C-BB95-1514AB879CD5}" type="pres">
      <dgm:prSet presAssocID="{40FC4FFE-8987-4A26-B7F4-8A516F18ADA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áfico de barras con tendencia alcista"/>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1"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3"/>
      <dgm:spPr>
        <a:solidFill>
          <a:schemeClr val="accent1"/>
        </a:solidFill>
      </dgm:spPr>
    </dgm:pt>
    <dgm:pt modelId="{DB4CA7C4-FCA1-4127-B20A-2A5C031A3CF4}" type="pres">
      <dgm:prSet presAssocID="{49225C73-1633-42F1-AB3B-7CB183E5F8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og"/>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D1B1C846-187A-42AE-8B01-11615BAB3E8E}" srcId="{01A66772-F185-4D58-B8BB-E9370D7A7A2B}" destId="{BB32BCAD-15AD-4D0A-9027-9B6D357E2B7D}" srcOrd="0" destOrd="0" parTransId="{7DF18514-7B5F-4F68-A00A-B50129623BC5}" sibTransId="{F1D53477-9536-4B84-8A14-A222A32E1FC1}"/>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1"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2F353D1-8180-4CB9-889D-F73636745372}" type="presOf" srcId="{BB32BCAD-15AD-4D0A-9027-9B6D357E2B7D}" destId="{9AC04DA7-8AEC-4AF0-AB1C-FF3D28525250}"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36734523-8034-4204-94BC-81CF06EB7F08}" type="presParOf" srcId="{50B3CE7C-E10B-4E23-BD93-03664997C932}" destId="{BA4635C5-6336-4EC8-983A-E1B35D0CD20A}" srcOrd="0" destOrd="0" presId="urn:microsoft.com/office/officeart/2018/5/layout/IconCircleLabelList"/>
    <dgm:cxn modelId="{C692F337-B1CA-4B44-ABA9-E1EBD5D395A0}" type="presParOf" srcId="{BA4635C5-6336-4EC8-983A-E1B35D0CD20A}" destId="{7F352B6F-459E-4382-9CAA-FA99AA74344E}" srcOrd="0" destOrd="0" presId="urn:microsoft.com/office/officeart/2018/5/layout/IconCircleLabelList"/>
    <dgm:cxn modelId="{653E5BA3-9792-44FD-B9BA-A26E94883B70}" type="presParOf" srcId="{BA4635C5-6336-4EC8-983A-E1B35D0CD20A}" destId="{356E8E96-17F0-4678-A326-886476D3F2D2}" srcOrd="1" destOrd="0" presId="urn:microsoft.com/office/officeart/2018/5/layout/IconCircleLabelList"/>
    <dgm:cxn modelId="{E9970D22-520D-49EF-AA51-3D7DD281AECF}" type="presParOf" srcId="{BA4635C5-6336-4EC8-983A-E1B35D0CD20A}" destId="{028853EF-6653-4CB6-BA11-0CB75B56A62B}" srcOrd="2" destOrd="0" presId="urn:microsoft.com/office/officeart/2018/5/layout/IconCircleLabelList"/>
    <dgm:cxn modelId="{5DAC9FB5-90BD-42AF-B376-91337D4BE1BA}" type="presParOf" srcId="{BA4635C5-6336-4EC8-983A-E1B35D0CD20A}" destId="{9AC04DA7-8AEC-4AF0-AB1C-FF3D28525250}" srcOrd="3" destOrd="0" presId="urn:microsoft.com/office/officeart/2018/5/layout/IconCircleLabelList"/>
    <dgm:cxn modelId="{D8640894-D664-4D4D-850D-5719288982EB}" type="presParOf" srcId="{50B3CE7C-E10B-4E23-BD93-03664997C932}" destId="{9B1AD08A-B532-4A00-A17D-9490D3EA6761}" srcOrd="1" destOrd="0" presId="urn:microsoft.com/office/officeart/2018/5/layout/IconCircleLabelList"/>
    <dgm:cxn modelId="{555498CB-3ED1-404E-A25F-EB243EFC5FB1}" type="presParOf" srcId="{50B3CE7C-E10B-4E23-BD93-03664997C932}" destId="{DE9CE479-E4AE-4283-AEF1-10C1535B4324}" srcOrd="2"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52B6F-459E-4382-9CAA-FA99AA74344E}">
      <dsp:nvSpPr>
        <dsp:cNvPr id="0" name=""/>
        <dsp:cNvSpPr/>
      </dsp:nvSpPr>
      <dsp:spPr>
        <a:xfrm>
          <a:off x="614381" y="503862"/>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E8E96-17F0-4678-A326-886476D3F2D2}">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04DA7-8AEC-4AF0-AB1C-FF3D2852525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s-ES" sz="1800" kern="1200" noProof="1"/>
            <a:t>Introducción a REST</a:t>
          </a:r>
        </a:p>
      </dsp:txBody>
      <dsp:txXfrm>
        <a:off x="54974" y="2798862"/>
        <a:ext cx="2868750" cy="720000"/>
      </dsp:txXfrm>
    </dsp:sp>
    <dsp:sp modelId="{B59FCF02-CAD2-4D6F-9542-AD86711168CA}">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4358099" y="876800"/>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s-ES" sz="1800" kern="1200" noProof="1"/>
            <a:t>Comparación web frameworks para Python</a:t>
          </a:r>
        </a:p>
      </dsp:txBody>
      <dsp:txXfrm>
        <a:off x="3425756" y="2798862"/>
        <a:ext cx="2868750" cy="720000"/>
      </dsp:txXfrm>
    </dsp:sp>
    <dsp:sp modelId="{BCD8CDD9-0C56-4401-ADB1-8B48DAB2C96F}">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s-ES" sz="1800" kern="1200" noProof="1"/>
            <a:t>Introducción a Flask</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o de la lista de etiquetas de círculo"/>
  <dgm:desc val="Se usa para mostrar fragmentos no secuenciales o agrupados de información acompañados de elementos visuales relacionados. Funciona mejor con iconos o imágenes pequeñas con leyendas de texto brev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31/05/2020</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31/05/2020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1</a:t>
            </a:fld>
            <a:endParaRPr lang="es-ES"/>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2</a:t>
            </a:fld>
            <a:endParaRPr lang="es-ES"/>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Python tienen una gran cantidad de </a:t>
            </a:r>
            <a:r>
              <a:rPr lang="es-MX" dirty="0" err="1"/>
              <a:t>frameworks</a:t>
            </a:r>
            <a:r>
              <a:rPr lang="es-MX" dirty="0"/>
              <a:t> para web, ¿Qué </a:t>
            </a:r>
            <a:r>
              <a:rPr lang="es-MX" dirty="0" err="1"/>
              <a:t>framework</a:t>
            </a:r>
            <a:r>
              <a:rPr lang="es-MX" dirty="0"/>
              <a:t> elegir?</a:t>
            </a:r>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9</a:t>
            </a:fld>
            <a:endParaRPr lang="es-ES" noProof="0"/>
          </a:p>
        </p:txBody>
      </p:sp>
    </p:spTree>
    <p:extLst>
      <p:ext uri="{BB962C8B-B14F-4D97-AF65-F5344CB8AC3E}">
        <p14:creationId xmlns:p14="http://schemas.microsoft.com/office/powerpoint/2010/main" val="67370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lvl1pPr algn="l">
              <a:defRPr/>
            </a:lvl1pPr>
          </a:lstStyle>
          <a:p>
            <a:pPr rtl="0"/>
            <a:fld id="{14CEBD4D-085C-498A-87ED-B94FC4CBCFC7}" type="datetime1">
              <a:rPr lang="es-ES" noProof="0" smtClean="0"/>
              <a:t>31/05/2020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A3C0138-BF83-46A1-914E-F1E2A8306695}" type="datetime1">
              <a:rPr lang="es-ES" noProof="0" smtClean="0"/>
              <a:t>31/05/2020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00568A9-B9DF-49AA-9F31-6F462455E52A}" type="datetime1">
              <a:rPr lang="es-ES" noProof="0" smtClean="0"/>
              <a:t>31/05/2020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44DC918-9477-44C9-87CA-58BC8D7EC64E}" type="datetime1">
              <a:rPr lang="es-ES" noProof="0" smtClean="0"/>
              <a:t>31/05/2020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CBAA7CFC-FF55-48D5-B9D9-FA93FB0A1F63}" type="datetime1">
              <a:rPr lang="es-ES" noProof="0" smtClean="0"/>
              <a:t>31/05/2020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BE9DBD11-34E4-448E-809B-329C5E8C1419}" type="datetime1">
              <a:rPr lang="es-ES" noProof="0" smtClean="0"/>
              <a:t>31/05/2020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D5DB1031-BFAF-464E-A517-D151D571897F}" type="datetime1">
              <a:rPr lang="es-ES" noProof="0" smtClean="0"/>
              <a:t>31/05/2020</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C9BED521-1CC1-404B-8AD1-BBD24E269425}" type="datetime1">
              <a:rPr lang="es-ES" noProof="0" smtClean="0"/>
              <a:t>31/05/2020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53E9304-DC69-42FE-B771-884D748CD27D}" type="datetime1">
              <a:rPr lang="es-ES" noProof="0" smtClean="0"/>
              <a:t>31/05/2020</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993D1A9-6AEF-4FF0-93A8-BB445C605128}" type="datetime1">
              <a:rPr lang="es-ES" noProof="0" smtClean="0"/>
              <a:t>31/05/2020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FAA2184-F169-47A9-9381-0045417AD705}" type="datetime1">
              <a:rPr lang="es-ES" noProof="0" smtClean="0"/>
              <a:t>31/05/2020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C354E2A-D5C7-4832-8F7D-7F0C53F06735}" type="datetime1">
              <a:rPr lang="es-ES" noProof="0" smtClean="0"/>
              <a:t>31/05/2020</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lask.poco.org/" TargetMode="External"/><Relationship Id="rId2" Type="http://schemas.openxmlformats.org/officeDocument/2006/relationships/hyperlink" Target="https://www.djangoproyect.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miguelgrinberg.com/" TargetMode="External"/><Relationship Id="rId2" Type="http://schemas.openxmlformats.org/officeDocument/2006/relationships/hyperlink" Target="http://flask.poco.org/docs/0.10" TargetMode="External"/><Relationship Id="rId1" Type="http://schemas.openxmlformats.org/officeDocument/2006/relationships/slideLayout" Target="../slideLayouts/slideLayout2.xml"/><Relationship Id="rId4" Type="http://schemas.openxmlformats.org/officeDocument/2006/relationships/hyperlink" Target="https://github.com/miguelgrinberg/oreilly-flask-apis-vide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á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s-ES" dirty="0">
                <a:solidFill>
                  <a:srgbClr val="FFFFFF"/>
                </a:solidFill>
              </a:rPr>
              <a:t>REST con Python para redes</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s-ES" dirty="0">
                <a:solidFill>
                  <a:srgbClr val="FFFFFF"/>
                </a:solidFill>
              </a:rPr>
              <a:t>Usando </a:t>
            </a:r>
            <a:r>
              <a:rPr lang="es-ES" dirty="0" err="1">
                <a:solidFill>
                  <a:srgbClr val="FFFFFF"/>
                </a:solidFill>
              </a:rPr>
              <a:t>Flask</a:t>
            </a:r>
            <a:endParaRPr lang="es-ES" dirty="0">
              <a:solidFill>
                <a:srgbClr val="FFFFFF"/>
              </a:solidFill>
            </a:endParaRPr>
          </a:p>
        </p:txBody>
      </p:sp>
      <p:cxnSp>
        <p:nvCxnSpPr>
          <p:cNvPr id="23" name="Conector rec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6A568-E414-4EAF-8F7A-47C7AE064C16}"/>
              </a:ext>
            </a:extLst>
          </p:cNvPr>
          <p:cNvSpPr>
            <a:spLocks noGrp="1"/>
          </p:cNvSpPr>
          <p:nvPr>
            <p:ph type="title"/>
          </p:nvPr>
        </p:nvSpPr>
        <p:spPr/>
        <p:txBody>
          <a:bodyPr/>
          <a:lstStyle/>
          <a:p>
            <a:r>
              <a:rPr lang="es-MX" dirty="0"/>
              <a:t>Comparativo entre los 2 más usados</a:t>
            </a:r>
          </a:p>
        </p:txBody>
      </p:sp>
      <p:sp>
        <p:nvSpPr>
          <p:cNvPr id="3" name="Marcador de contenido 2">
            <a:extLst>
              <a:ext uri="{FF2B5EF4-FFF2-40B4-BE49-F238E27FC236}">
                <a16:creationId xmlns:a16="http://schemas.microsoft.com/office/drawing/2014/main" id="{BC77FFDA-4E8F-4FFE-B427-6F682FE4D169}"/>
              </a:ext>
            </a:extLst>
          </p:cNvPr>
          <p:cNvSpPr>
            <a:spLocks noGrp="1"/>
          </p:cNvSpPr>
          <p:nvPr>
            <p:ph idx="1"/>
          </p:nvPr>
        </p:nvSpPr>
        <p:spPr/>
        <p:txBody>
          <a:bodyPr/>
          <a:lstStyle/>
          <a:p>
            <a:r>
              <a:rPr lang="es-MX" sz="2400" b="1" dirty="0"/>
              <a:t>Django</a:t>
            </a:r>
            <a:r>
              <a:rPr lang="es-MX" dirty="0"/>
              <a:t>, es un </a:t>
            </a:r>
            <a:r>
              <a:rPr lang="es-MX" dirty="0" err="1"/>
              <a:t>framework</a:t>
            </a:r>
            <a:r>
              <a:rPr lang="es-MX" dirty="0"/>
              <a:t> de web para Python que permite un desarrollo rápido, limpio y pragmático (</a:t>
            </a:r>
            <a:r>
              <a:rPr lang="es-MX" dirty="0">
                <a:hlinkClick r:id="rId2"/>
              </a:rPr>
              <a:t>https://www.djangoproyect.com/</a:t>
            </a:r>
            <a:r>
              <a:rPr lang="es-MX" dirty="0"/>
              <a:t>). Es un gran </a:t>
            </a:r>
            <a:r>
              <a:rPr lang="es-MX" dirty="0" err="1"/>
              <a:t>framework</a:t>
            </a:r>
            <a:r>
              <a:rPr lang="es-MX" dirty="0"/>
              <a:t> con código prediseñado que provee de un panel administrativo y contenido administrativo precargado.</a:t>
            </a:r>
          </a:p>
          <a:p>
            <a:r>
              <a:rPr lang="es-MX" sz="2400" b="1" dirty="0" err="1"/>
              <a:t>Flask</a:t>
            </a:r>
            <a:r>
              <a:rPr lang="es-MX" sz="2000" dirty="0"/>
              <a:t>, </a:t>
            </a:r>
            <a:r>
              <a:rPr lang="es-MX" sz="2400" dirty="0"/>
              <a:t>es un </a:t>
            </a:r>
            <a:r>
              <a:rPr lang="es-MX" sz="2400" dirty="0" err="1"/>
              <a:t>micro-framework</a:t>
            </a:r>
            <a:r>
              <a:rPr lang="es-MX" sz="2400" dirty="0"/>
              <a:t> para Python basado en </a:t>
            </a:r>
            <a:r>
              <a:rPr lang="es-MX" sz="2400" dirty="0" err="1"/>
              <a:t>Werkzeuf</a:t>
            </a:r>
            <a:r>
              <a:rPr lang="es-MX" sz="2400" dirty="0"/>
              <a:t> Jinja2 (</a:t>
            </a:r>
            <a:r>
              <a:rPr lang="es-MX" sz="2400" dirty="0">
                <a:hlinkClick r:id="rId3"/>
              </a:rPr>
              <a:t>http://flask.poco.org/</a:t>
            </a:r>
            <a:r>
              <a:rPr lang="es-MX" sz="2400" dirty="0"/>
              <a:t>).  Mantiene un núcleo muy pequeño y permite crecerlo conforme a las necesidades. Aun siendo pequeño no está carente de funcionalidades.</a:t>
            </a:r>
            <a:endParaRPr lang="es-MX" sz="2400" b="1" dirty="0"/>
          </a:p>
        </p:txBody>
      </p:sp>
    </p:spTree>
    <p:extLst>
      <p:ext uri="{BB962C8B-B14F-4D97-AF65-F5344CB8AC3E}">
        <p14:creationId xmlns:p14="http://schemas.microsoft.com/office/powerpoint/2010/main" val="415730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B5B1-7F33-48D7-8FA9-715474FE7287}"/>
              </a:ext>
            </a:extLst>
          </p:cNvPr>
          <p:cNvSpPr>
            <a:spLocks noGrp="1"/>
          </p:cNvSpPr>
          <p:nvPr>
            <p:ph type="title"/>
          </p:nvPr>
        </p:nvSpPr>
        <p:spPr/>
        <p:txBody>
          <a:bodyPr/>
          <a:lstStyle/>
          <a:p>
            <a:r>
              <a:rPr lang="es-MX" dirty="0"/>
              <a:t>Introducción a </a:t>
            </a:r>
            <a:r>
              <a:rPr lang="es-MX" dirty="0" err="1"/>
              <a:t>Flask</a:t>
            </a:r>
            <a:endParaRPr lang="es-MX" dirty="0"/>
          </a:p>
        </p:txBody>
      </p:sp>
      <p:sp>
        <p:nvSpPr>
          <p:cNvPr id="3" name="Marcador de texto 2">
            <a:extLst>
              <a:ext uri="{FF2B5EF4-FFF2-40B4-BE49-F238E27FC236}">
                <a16:creationId xmlns:a16="http://schemas.microsoft.com/office/drawing/2014/main" id="{BF9D3560-E127-43D4-98FF-9C0DCBF6334F}"/>
              </a:ext>
            </a:extLst>
          </p:cNvPr>
          <p:cNvSpPr>
            <a:spLocks noGrp="1"/>
          </p:cNvSpPr>
          <p:nvPr>
            <p:ph type="body" idx="1"/>
          </p:nvPr>
        </p:nvSpPr>
        <p:spPr/>
        <p:txBody>
          <a:bodyPr/>
          <a:lstStyle/>
          <a:p>
            <a:r>
              <a:rPr lang="es-MX" dirty="0"/>
              <a:t>Framework para Python</a:t>
            </a:r>
          </a:p>
        </p:txBody>
      </p:sp>
    </p:spTree>
    <p:extLst>
      <p:ext uri="{BB962C8B-B14F-4D97-AF65-F5344CB8AC3E}">
        <p14:creationId xmlns:p14="http://schemas.microsoft.com/office/powerpoint/2010/main" val="94363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5B967-681F-4A57-9710-DC6328D2D402}"/>
              </a:ext>
            </a:extLst>
          </p:cNvPr>
          <p:cNvSpPr>
            <a:spLocks noGrp="1"/>
          </p:cNvSpPr>
          <p:nvPr>
            <p:ph type="title"/>
          </p:nvPr>
        </p:nvSpPr>
        <p:spPr/>
        <p:txBody>
          <a:bodyPr/>
          <a:lstStyle/>
          <a:p>
            <a:r>
              <a:rPr lang="es-MX" dirty="0"/>
              <a:t>Una opinión sobre </a:t>
            </a:r>
            <a:r>
              <a:rPr lang="es-MX" dirty="0" err="1"/>
              <a:t>django</a:t>
            </a:r>
            <a:endParaRPr lang="es-MX" dirty="0"/>
          </a:p>
        </p:txBody>
      </p:sp>
      <p:sp>
        <p:nvSpPr>
          <p:cNvPr id="3" name="Marcador de contenido 2">
            <a:extLst>
              <a:ext uri="{FF2B5EF4-FFF2-40B4-BE49-F238E27FC236}">
                <a16:creationId xmlns:a16="http://schemas.microsoft.com/office/drawing/2014/main" id="{11E29521-B57D-4339-8D7A-AAD9FABAF88D}"/>
              </a:ext>
            </a:extLst>
          </p:cNvPr>
          <p:cNvSpPr>
            <a:spLocks noGrp="1"/>
          </p:cNvSpPr>
          <p:nvPr>
            <p:ph idx="1"/>
          </p:nvPr>
        </p:nvSpPr>
        <p:spPr/>
        <p:txBody>
          <a:bodyPr/>
          <a:lstStyle/>
          <a:p>
            <a:r>
              <a:rPr lang="es-MX" dirty="0"/>
              <a:t>Django es un poco más difícil de extender y requiere más tiempo. </a:t>
            </a:r>
          </a:p>
          <a:p>
            <a:r>
              <a:rPr lang="es-MX" dirty="0"/>
              <a:t>Se suele usar solo una pequeña parte del código precargado. </a:t>
            </a:r>
          </a:p>
          <a:p>
            <a:r>
              <a:rPr lang="es-MX" dirty="0"/>
              <a:t>Django suele ser un poco más estricto en cuanto a la forma que se tienen que hacer las cosas.</a:t>
            </a:r>
          </a:p>
          <a:p>
            <a:r>
              <a:rPr lang="es-MX" dirty="0"/>
              <a:t>Por ejemplo, permite usar varias bases de datos como: MySQL, PostgreSQL, SQLite y otras, pero si quieres usar NoSQL, MongoDB o </a:t>
            </a:r>
            <a:r>
              <a:rPr lang="es-MX" dirty="0" err="1"/>
              <a:t>CouchDB</a:t>
            </a:r>
            <a:r>
              <a:rPr lang="es-MX" dirty="0"/>
              <a:t>, se puede, pero vas por tu cuenta.</a:t>
            </a:r>
          </a:p>
        </p:txBody>
      </p:sp>
    </p:spTree>
    <p:extLst>
      <p:ext uri="{BB962C8B-B14F-4D97-AF65-F5344CB8AC3E}">
        <p14:creationId xmlns:p14="http://schemas.microsoft.com/office/powerpoint/2010/main" val="366762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637A-5227-4ED6-A8BC-940583C5BBD2}"/>
              </a:ext>
            </a:extLst>
          </p:cNvPr>
          <p:cNvSpPr>
            <a:spLocks noGrp="1"/>
          </p:cNvSpPr>
          <p:nvPr>
            <p:ph type="title"/>
          </p:nvPr>
        </p:nvSpPr>
        <p:spPr/>
        <p:txBody>
          <a:bodyPr/>
          <a:lstStyle/>
          <a:p>
            <a:r>
              <a:rPr lang="es-MX" dirty="0" err="1"/>
              <a:t>Flask</a:t>
            </a:r>
            <a:endParaRPr lang="es-MX" dirty="0"/>
          </a:p>
        </p:txBody>
      </p:sp>
      <p:sp>
        <p:nvSpPr>
          <p:cNvPr id="3" name="Marcador de contenido 2">
            <a:extLst>
              <a:ext uri="{FF2B5EF4-FFF2-40B4-BE49-F238E27FC236}">
                <a16:creationId xmlns:a16="http://schemas.microsoft.com/office/drawing/2014/main" id="{3B95FDE0-D085-45B0-BAE9-2D31F0836DFF}"/>
              </a:ext>
            </a:extLst>
          </p:cNvPr>
          <p:cNvSpPr>
            <a:spLocks noGrp="1"/>
          </p:cNvSpPr>
          <p:nvPr>
            <p:ph idx="1"/>
          </p:nvPr>
        </p:nvSpPr>
        <p:spPr/>
        <p:txBody>
          <a:bodyPr>
            <a:normAutofit/>
          </a:bodyPr>
          <a:lstStyle/>
          <a:p>
            <a:r>
              <a:rPr lang="es-MX" dirty="0"/>
              <a:t>En una búsqueda de mantener simple el núcleo y agregar lo que sea necesario es importante para usar la MV.</a:t>
            </a:r>
          </a:p>
          <a:p>
            <a:r>
              <a:rPr lang="es-MX" dirty="0"/>
              <a:t>Como </a:t>
            </a:r>
            <a:r>
              <a:rPr lang="es-MX" dirty="0" err="1"/>
              <a:t>Flask</a:t>
            </a:r>
            <a:r>
              <a:rPr lang="es-MX" dirty="0"/>
              <a:t> está pensado para usarse con extensiones, crear una extensión, como un decorado, es muy simple.</a:t>
            </a:r>
          </a:p>
          <a:p>
            <a:r>
              <a:rPr lang="es-MX" dirty="0"/>
              <a:t>Aun siendo un </a:t>
            </a:r>
            <a:r>
              <a:rPr lang="es-MX" dirty="0" err="1"/>
              <a:t>micro-framework</a:t>
            </a:r>
            <a:r>
              <a:rPr lang="es-MX" dirty="0"/>
              <a:t>, contiene los componentes necesarios, como:</a:t>
            </a:r>
          </a:p>
          <a:p>
            <a:pPr lvl="1"/>
            <a:r>
              <a:rPr lang="es-MX" dirty="0"/>
              <a:t>Un servidor de desarrollo</a:t>
            </a:r>
          </a:p>
          <a:p>
            <a:pPr lvl="1"/>
            <a:r>
              <a:rPr lang="es-MX" dirty="0" err="1"/>
              <a:t>Debugger</a:t>
            </a:r>
            <a:endParaRPr lang="es-MX" dirty="0"/>
          </a:p>
          <a:p>
            <a:pPr lvl="1"/>
            <a:r>
              <a:rPr lang="es-MX" dirty="0"/>
              <a:t>Integración con ambiente de prueba</a:t>
            </a:r>
          </a:p>
          <a:p>
            <a:pPr lvl="1"/>
            <a:r>
              <a:rPr lang="es-MX" dirty="0"/>
              <a:t>Despachador de requerimientos de </a:t>
            </a:r>
            <a:r>
              <a:rPr lang="es-MX" dirty="0" err="1"/>
              <a:t>RESTful</a:t>
            </a:r>
            <a:endParaRPr lang="es-MX" dirty="0"/>
          </a:p>
          <a:p>
            <a:pPr lvl="1"/>
            <a:r>
              <a:rPr lang="es-MX" dirty="0"/>
              <a:t>Otros</a:t>
            </a:r>
          </a:p>
        </p:txBody>
      </p:sp>
    </p:spTree>
    <p:extLst>
      <p:ext uri="{BB962C8B-B14F-4D97-AF65-F5344CB8AC3E}">
        <p14:creationId xmlns:p14="http://schemas.microsoft.com/office/powerpoint/2010/main" val="312278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F8D4C-06B2-4331-B17C-D99106FD8C81}"/>
              </a:ext>
            </a:extLst>
          </p:cNvPr>
          <p:cNvSpPr>
            <a:spLocks noGrp="1"/>
          </p:cNvSpPr>
          <p:nvPr>
            <p:ph type="title"/>
          </p:nvPr>
        </p:nvSpPr>
        <p:spPr/>
        <p:txBody>
          <a:bodyPr/>
          <a:lstStyle/>
          <a:p>
            <a:r>
              <a:rPr lang="es-MX" dirty="0"/>
              <a:t>Configuración del laboratorio</a:t>
            </a:r>
          </a:p>
        </p:txBody>
      </p:sp>
      <p:sp>
        <p:nvSpPr>
          <p:cNvPr id="3" name="Marcador de contenido 2">
            <a:extLst>
              <a:ext uri="{FF2B5EF4-FFF2-40B4-BE49-F238E27FC236}">
                <a16:creationId xmlns:a16="http://schemas.microsoft.com/office/drawing/2014/main" id="{E45FBF50-6A98-414E-8A08-E923F43E5674}"/>
              </a:ext>
            </a:extLst>
          </p:cNvPr>
          <p:cNvSpPr>
            <a:spLocks noGrp="1"/>
          </p:cNvSpPr>
          <p:nvPr>
            <p:ph idx="1"/>
          </p:nvPr>
        </p:nvSpPr>
        <p:spPr/>
        <p:txBody>
          <a:bodyPr/>
          <a:lstStyle/>
          <a:p>
            <a:r>
              <a:rPr lang="es-MX" dirty="0"/>
              <a:t>Para este laboratorio vamos a usar </a:t>
            </a:r>
            <a:r>
              <a:rPr lang="es-MX" sz="2400" b="1" i="1" dirty="0" err="1"/>
              <a:t>virtualenv</a:t>
            </a:r>
            <a:r>
              <a:rPr lang="es-MX" sz="2400" dirty="0"/>
              <a:t>, es una herramienta para crear ambientes virtuales. Permite controlar las dependencias requeridas para diferentes proyectos por separado, manteniendo el ambiente global limpio.</a:t>
            </a:r>
          </a:p>
          <a:p>
            <a:r>
              <a:rPr lang="es-MX" sz="2400" dirty="0"/>
              <a:t>En otras palabras, al instalar </a:t>
            </a:r>
            <a:r>
              <a:rPr lang="es-MX" sz="2400" dirty="0" err="1"/>
              <a:t>Flask</a:t>
            </a:r>
            <a:r>
              <a:rPr lang="es-MX" sz="2400" dirty="0"/>
              <a:t> en un ambiente virtual, solo se instala en el </a:t>
            </a:r>
            <a:r>
              <a:rPr lang="es-MX" sz="2400" dirty="0" err="1"/>
              <a:t>virtualenv</a:t>
            </a:r>
            <a:r>
              <a:rPr lang="es-MX" sz="2400" dirty="0"/>
              <a:t> del proyecto local, no en el paquete global.</a:t>
            </a:r>
          </a:p>
          <a:p>
            <a:r>
              <a:rPr lang="es-MX" sz="2400" dirty="0"/>
              <a:t>Se puede revisar la documentación y tutorial sobre la instalación en:</a:t>
            </a:r>
          </a:p>
          <a:p>
            <a:pPr marL="0" indent="0">
              <a:buNone/>
            </a:pPr>
            <a:r>
              <a:rPr lang="es-MX" sz="2400" dirty="0"/>
              <a:t>http://docs.Python-guide.org/en/latest/dev/virtualenvs/</a:t>
            </a:r>
            <a:endParaRPr lang="es-MX" dirty="0"/>
          </a:p>
        </p:txBody>
      </p:sp>
    </p:spTree>
    <p:extLst>
      <p:ext uri="{BB962C8B-B14F-4D97-AF65-F5344CB8AC3E}">
        <p14:creationId xmlns:p14="http://schemas.microsoft.com/office/powerpoint/2010/main" val="387120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2B534-9395-4C61-B175-5E1F3595B538}"/>
              </a:ext>
            </a:extLst>
          </p:cNvPr>
          <p:cNvSpPr>
            <a:spLocks noGrp="1"/>
          </p:cNvSpPr>
          <p:nvPr>
            <p:ph type="title"/>
          </p:nvPr>
        </p:nvSpPr>
        <p:spPr/>
        <p:txBody>
          <a:bodyPr/>
          <a:lstStyle/>
          <a:p>
            <a:r>
              <a:rPr lang="es-MX" dirty="0"/>
              <a:t>instalación</a:t>
            </a:r>
          </a:p>
        </p:txBody>
      </p:sp>
      <p:sp>
        <p:nvSpPr>
          <p:cNvPr id="3" name="Marcador de contenido 2">
            <a:extLst>
              <a:ext uri="{FF2B5EF4-FFF2-40B4-BE49-F238E27FC236}">
                <a16:creationId xmlns:a16="http://schemas.microsoft.com/office/drawing/2014/main" id="{14FE6AB4-E507-4C9C-9D0E-1BD4EE789078}"/>
              </a:ext>
            </a:extLst>
          </p:cNvPr>
          <p:cNvSpPr>
            <a:spLocks noGrp="1"/>
          </p:cNvSpPr>
          <p:nvPr>
            <p:ph idx="1"/>
          </p:nvPr>
        </p:nvSpPr>
        <p:spPr/>
        <p:txBody>
          <a:bodyPr>
            <a:normAutofit/>
          </a:bodyPr>
          <a:lstStyle/>
          <a:p>
            <a:r>
              <a:rPr lang="es-MX" dirty="0"/>
              <a:t>Instalamos </a:t>
            </a:r>
            <a:r>
              <a:rPr lang="es-MX" dirty="0" err="1"/>
              <a:t>virtualenv</a:t>
            </a:r>
            <a:r>
              <a:rPr lang="es-MX" dirty="0"/>
              <a:t>:</a:t>
            </a:r>
          </a:p>
          <a:p>
            <a:r>
              <a:rPr lang="es-MX" b="1" dirty="0"/>
              <a:t>$pip3 </a:t>
            </a:r>
            <a:r>
              <a:rPr lang="es-MX" b="1" dirty="0" err="1"/>
              <a:t>install</a:t>
            </a:r>
            <a:r>
              <a:rPr lang="es-MX" b="1" dirty="0"/>
              <a:t> –</a:t>
            </a:r>
            <a:r>
              <a:rPr lang="es-MX" b="1" dirty="0" err="1"/>
              <a:t>user</a:t>
            </a:r>
            <a:r>
              <a:rPr lang="es-MX" b="1" dirty="0"/>
              <a:t> </a:t>
            </a:r>
            <a:r>
              <a:rPr lang="es-MX" b="1" dirty="0" err="1"/>
              <a:t>pipenv</a:t>
            </a:r>
            <a:endParaRPr lang="es-MX" b="1" dirty="0"/>
          </a:p>
          <a:p>
            <a:r>
              <a:rPr lang="es-MX" dirty="0"/>
              <a:t>Para facilitar el trabajo es conveniente agregar al PATH ~/.local/</a:t>
            </a:r>
            <a:r>
              <a:rPr lang="es-MX" dirty="0" err="1"/>
              <a:t>bin</a:t>
            </a:r>
            <a:endParaRPr lang="es-MX" dirty="0"/>
          </a:p>
          <a:p>
            <a:r>
              <a:rPr lang="es-MX" b="1" dirty="0"/>
              <a:t>$cd</a:t>
            </a:r>
          </a:p>
          <a:p>
            <a:r>
              <a:rPr lang="es-MX" dirty="0"/>
              <a:t>Modificamos .</a:t>
            </a:r>
            <a:r>
              <a:rPr lang="es-MX" dirty="0" err="1"/>
              <a:t>profile</a:t>
            </a:r>
            <a:r>
              <a:rPr lang="es-MX" dirty="0"/>
              <a:t> agregando esta línea al final:</a:t>
            </a:r>
          </a:p>
          <a:p>
            <a:r>
              <a:rPr lang="es-MX" dirty="0"/>
              <a:t>PATH = “$HOME/.local/</a:t>
            </a:r>
            <a:r>
              <a:rPr lang="es-MX" dirty="0" err="1"/>
              <a:t>bin</a:t>
            </a:r>
            <a:r>
              <a:rPr lang="es-MX" dirty="0"/>
              <a:t>:$PATH”</a:t>
            </a:r>
          </a:p>
          <a:p>
            <a:r>
              <a:rPr lang="es-MX" dirty="0"/>
              <a:t>Ejecutamos el .</a:t>
            </a:r>
            <a:r>
              <a:rPr lang="es-MX" dirty="0" err="1"/>
              <a:t>profile</a:t>
            </a:r>
            <a:endParaRPr lang="es-MX" dirty="0"/>
          </a:p>
          <a:p>
            <a:r>
              <a:rPr lang="es-MX" dirty="0"/>
              <a:t>.  .</a:t>
            </a:r>
            <a:r>
              <a:rPr lang="es-MX" dirty="0" err="1"/>
              <a:t>profile</a:t>
            </a:r>
            <a:endParaRPr lang="es-MX" dirty="0"/>
          </a:p>
        </p:txBody>
      </p:sp>
    </p:spTree>
    <p:extLst>
      <p:ext uri="{BB962C8B-B14F-4D97-AF65-F5344CB8AC3E}">
        <p14:creationId xmlns:p14="http://schemas.microsoft.com/office/powerpoint/2010/main" val="81635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2B534-9395-4C61-B175-5E1F3595B538}"/>
              </a:ext>
            </a:extLst>
          </p:cNvPr>
          <p:cNvSpPr>
            <a:spLocks noGrp="1"/>
          </p:cNvSpPr>
          <p:nvPr>
            <p:ph type="title"/>
          </p:nvPr>
        </p:nvSpPr>
        <p:spPr/>
        <p:txBody>
          <a:bodyPr/>
          <a:lstStyle/>
          <a:p>
            <a:r>
              <a:rPr lang="es-MX" dirty="0"/>
              <a:t>instalación</a:t>
            </a:r>
          </a:p>
        </p:txBody>
      </p:sp>
      <p:sp>
        <p:nvSpPr>
          <p:cNvPr id="3" name="Marcador de contenido 2">
            <a:extLst>
              <a:ext uri="{FF2B5EF4-FFF2-40B4-BE49-F238E27FC236}">
                <a16:creationId xmlns:a16="http://schemas.microsoft.com/office/drawing/2014/main" id="{14FE6AB4-E507-4C9C-9D0E-1BD4EE789078}"/>
              </a:ext>
            </a:extLst>
          </p:cNvPr>
          <p:cNvSpPr>
            <a:spLocks noGrp="1"/>
          </p:cNvSpPr>
          <p:nvPr>
            <p:ph idx="1"/>
          </p:nvPr>
        </p:nvSpPr>
        <p:spPr/>
        <p:txBody>
          <a:bodyPr>
            <a:normAutofit/>
          </a:bodyPr>
          <a:lstStyle/>
          <a:p>
            <a:r>
              <a:rPr lang="es-MX" dirty="0"/>
              <a:t>Después te puedes cambiar al directorio del proyecto</a:t>
            </a:r>
          </a:p>
          <a:p>
            <a:r>
              <a:rPr lang="es-MX" b="1" dirty="0"/>
              <a:t>$cd &lt;</a:t>
            </a:r>
            <a:r>
              <a:rPr lang="es-MX" b="1" dirty="0" err="1"/>
              <a:t>dirección_del_proyecto</a:t>
            </a:r>
            <a:r>
              <a:rPr lang="es-MX" b="1" dirty="0"/>
              <a:t>&gt;</a:t>
            </a:r>
          </a:p>
          <a:p>
            <a:r>
              <a:rPr lang="es-MX" dirty="0"/>
              <a:t>y prepara el ambiente virtual</a:t>
            </a:r>
          </a:p>
          <a:p>
            <a:r>
              <a:rPr lang="es-MX" b="1" dirty="0"/>
              <a:t>$</a:t>
            </a:r>
            <a:r>
              <a:rPr lang="es-MX" b="1" dirty="0" err="1"/>
              <a:t>pipenv</a:t>
            </a:r>
            <a:r>
              <a:rPr lang="es-MX" b="1" dirty="0"/>
              <a:t> </a:t>
            </a:r>
            <a:r>
              <a:rPr lang="es-MX" b="1" dirty="0" err="1"/>
              <a:t>install</a:t>
            </a:r>
            <a:r>
              <a:rPr lang="es-MX" b="1" dirty="0"/>
              <a:t> </a:t>
            </a:r>
            <a:r>
              <a:rPr lang="es-MX" b="1" dirty="0" err="1"/>
              <a:t>requests</a:t>
            </a:r>
            <a:endParaRPr lang="es-MX" b="1" dirty="0"/>
          </a:p>
          <a:p>
            <a:r>
              <a:rPr lang="es-MX" b="1" dirty="0"/>
              <a:t>$</a:t>
            </a:r>
            <a:r>
              <a:rPr lang="es-MX" b="1" dirty="0" err="1"/>
              <a:t>virtualenv</a:t>
            </a:r>
            <a:r>
              <a:rPr lang="es-MX" b="1" dirty="0"/>
              <a:t> </a:t>
            </a:r>
            <a:r>
              <a:rPr lang="es-MX" b="1" dirty="0" err="1"/>
              <a:t>venv</a:t>
            </a:r>
            <a:endParaRPr lang="es-MX" b="1" dirty="0"/>
          </a:p>
          <a:p>
            <a:r>
              <a:rPr lang="es-MX" dirty="0"/>
              <a:t>Para una referencia más amplia al respecto puedes ir a:</a:t>
            </a:r>
          </a:p>
          <a:p>
            <a:r>
              <a:rPr lang="es-MX" dirty="0"/>
              <a:t>https://docs.python-guide.org/dev/virtualenvs/</a:t>
            </a:r>
          </a:p>
        </p:txBody>
      </p:sp>
    </p:spTree>
    <p:extLst>
      <p:ext uri="{BB962C8B-B14F-4D97-AF65-F5344CB8AC3E}">
        <p14:creationId xmlns:p14="http://schemas.microsoft.com/office/powerpoint/2010/main" val="133886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85267-5320-4805-9940-E9BA098FA383}"/>
              </a:ext>
            </a:extLst>
          </p:cNvPr>
          <p:cNvSpPr>
            <a:spLocks noGrp="1"/>
          </p:cNvSpPr>
          <p:nvPr>
            <p:ph type="title"/>
          </p:nvPr>
        </p:nvSpPr>
        <p:spPr/>
        <p:txBody>
          <a:bodyPr/>
          <a:lstStyle/>
          <a:p>
            <a:r>
              <a:rPr lang="es-MX" dirty="0"/>
              <a:t>Activación del ambiente virtual</a:t>
            </a:r>
          </a:p>
        </p:txBody>
      </p:sp>
      <p:sp>
        <p:nvSpPr>
          <p:cNvPr id="3" name="Marcador de contenido 2">
            <a:extLst>
              <a:ext uri="{FF2B5EF4-FFF2-40B4-BE49-F238E27FC236}">
                <a16:creationId xmlns:a16="http://schemas.microsoft.com/office/drawing/2014/main" id="{20DB695B-FA2B-4CA1-AEAC-A619B33B77C9}"/>
              </a:ext>
            </a:extLst>
          </p:cNvPr>
          <p:cNvSpPr>
            <a:spLocks noGrp="1"/>
          </p:cNvSpPr>
          <p:nvPr>
            <p:ph idx="1"/>
          </p:nvPr>
        </p:nvSpPr>
        <p:spPr/>
        <p:txBody>
          <a:bodyPr/>
          <a:lstStyle/>
          <a:p>
            <a:r>
              <a:rPr lang="es-MX" dirty="0"/>
              <a:t>Para activarlo desde la carpeta del proyecto:</a:t>
            </a:r>
          </a:p>
          <a:p>
            <a:r>
              <a:rPr lang="es-MX" sz="2400" b="1" dirty="0"/>
              <a:t>$</a:t>
            </a:r>
            <a:r>
              <a:rPr lang="es-MX" sz="2400" b="1" dirty="0" err="1"/>
              <a:t>source</a:t>
            </a:r>
            <a:r>
              <a:rPr lang="es-MX" sz="2400" b="1" dirty="0"/>
              <a:t> </a:t>
            </a:r>
            <a:r>
              <a:rPr lang="es-MX" sz="2400" b="1" dirty="0" err="1"/>
              <a:t>venv</a:t>
            </a:r>
            <a:r>
              <a:rPr lang="es-MX" sz="2400" b="1" dirty="0"/>
              <a:t>/</a:t>
            </a:r>
            <a:r>
              <a:rPr lang="es-MX" sz="2400" b="1" dirty="0" err="1"/>
              <a:t>bin</a:t>
            </a:r>
            <a:r>
              <a:rPr lang="es-MX" sz="2400" b="1" dirty="0"/>
              <a:t>/</a:t>
            </a:r>
            <a:r>
              <a:rPr lang="es-MX" sz="2400" b="1" dirty="0" err="1"/>
              <a:t>activate</a:t>
            </a:r>
            <a:endParaRPr lang="es-MX" sz="2400" b="1" dirty="0"/>
          </a:p>
          <a:p>
            <a:r>
              <a:rPr lang="es-MX" dirty="0"/>
              <a:t>Al </a:t>
            </a:r>
            <a:r>
              <a:rPr lang="es-MX" dirty="0" err="1"/>
              <a:t>prompt</a:t>
            </a:r>
            <a:r>
              <a:rPr lang="es-MX" dirty="0"/>
              <a:t> se le agrega un prefijo para saber que está activado</a:t>
            </a:r>
          </a:p>
          <a:p>
            <a:r>
              <a:rPr lang="es-MX" sz="2400" b="1" dirty="0"/>
              <a:t>(</a:t>
            </a:r>
            <a:r>
              <a:rPr lang="es-MX" sz="2400" b="1" dirty="0" err="1"/>
              <a:t>venv</a:t>
            </a:r>
            <a:r>
              <a:rPr lang="es-MX" sz="2400" b="1" dirty="0"/>
              <a:t>) $</a:t>
            </a:r>
          </a:p>
          <a:p>
            <a:r>
              <a:rPr lang="es-MX" dirty="0"/>
              <a:t>Al final, hay que desactivarlo</a:t>
            </a:r>
          </a:p>
          <a:p>
            <a:r>
              <a:rPr lang="es-MX" sz="2400" b="1" dirty="0"/>
              <a:t>(</a:t>
            </a:r>
            <a:r>
              <a:rPr lang="es-MX" sz="2400" b="1" dirty="0" err="1"/>
              <a:t>venv</a:t>
            </a:r>
            <a:r>
              <a:rPr lang="es-MX" sz="2400" b="1" dirty="0"/>
              <a:t>) $ </a:t>
            </a:r>
            <a:r>
              <a:rPr lang="es-MX" sz="2400" b="1" dirty="0" err="1"/>
              <a:t>deactivate</a:t>
            </a:r>
            <a:endParaRPr lang="es-MX" b="1" dirty="0"/>
          </a:p>
          <a:p>
            <a:endParaRPr lang="es-MX" dirty="0"/>
          </a:p>
        </p:txBody>
      </p:sp>
    </p:spTree>
    <p:extLst>
      <p:ext uri="{BB962C8B-B14F-4D97-AF65-F5344CB8AC3E}">
        <p14:creationId xmlns:p14="http://schemas.microsoft.com/office/powerpoint/2010/main" val="8993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83AC6-C1BA-426E-BC50-E6270FE82DE9}"/>
              </a:ext>
            </a:extLst>
          </p:cNvPr>
          <p:cNvSpPr>
            <a:spLocks noGrp="1"/>
          </p:cNvSpPr>
          <p:nvPr>
            <p:ph type="title"/>
          </p:nvPr>
        </p:nvSpPr>
        <p:spPr/>
        <p:txBody>
          <a:bodyPr/>
          <a:lstStyle/>
          <a:p>
            <a:r>
              <a:rPr lang="es-MX" dirty="0"/>
              <a:t>Introducción a </a:t>
            </a:r>
            <a:r>
              <a:rPr lang="es-MX" dirty="0" err="1"/>
              <a:t>Flask</a:t>
            </a:r>
            <a:endParaRPr lang="es-MX" dirty="0"/>
          </a:p>
        </p:txBody>
      </p:sp>
      <p:sp>
        <p:nvSpPr>
          <p:cNvPr id="3" name="Marcador de contenido 2">
            <a:extLst>
              <a:ext uri="{FF2B5EF4-FFF2-40B4-BE49-F238E27FC236}">
                <a16:creationId xmlns:a16="http://schemas.microsoft.com/office/drawing/2014/main" id="{2BBFA912-A837-4B9E-A0AC-9C06206C168D}"/>
              </a:ext>
            </a:extLst>
          </p:cNvPr>
          <p:cNvSpPr>
            <a:spLocks noGrp="1"/>
          </p:cNvSpPr>
          <p:nvPr>
            <p:ph idx="1"/>
          </p:nvPr>
        </p:nvSpPr>
        <p:spPr/>
        <p:txBody>
          <a:bodyPr/>
          <a:lstStyle/>
          <a:p>
            <a:r>
              <a:rPr lang="es-MX" dirty="0"/>
              <a:t>La documentación de </a:t>
            </a:r>
            <a:r>
              <a:rPr lang="es-MX" dirty="0" err="1"/>
              <a:t>Flask</a:t>
            </a:r>
            <a:r>
              <a:rPr lang="es-MX" dirty="0"/>
              <a:t> se puede localizar en:</a:t>
            </a:r>
          </a:p>
          <a:p>
            <a:r>
              <a:rPr lang="es-MX" dirty="0">
                <a:hlinkClick r:id="rId2"/>
              </a:rPr>
              <a:t>http://flask.poco.org/docs/0.10</a:t>
            </a:r>
            <a:endParaRPr lang="es-MX" dirty="0"/>
          </a:p>
          <a:p>
            <a:r>
              <a:rPr lang="es-MX" dirty="0"/>
              <a:t>Una buena fuente de información al respecto lo pueden localizar en:</a:t>
            </a:r>
          </a:p>
          <a:p>
            <a:r>
              <a:rPr lang="es-MX" dirty="0">
                <a:hlinkClick r:id="rId3"/>
              </a:rPr>
              <a:t>https://blog.miguelgrinberg.com</a:t>
            </a:r>
            <a:endParaRPr lang="es-MX" dirty="0"/>
          </a:p>
          <a:p>
            <a:r>
              <a:rPr lang="es-MX" dirty="0"/>
              <a:t>También pueden usar mucho de su código publicado en GitHub:</a:t>
            </a:r>
          </a:p>
          <a:p>
            <a:r>
              <a:rPr lang="es-MX" dirty="0">
                <a:hlinkClick r:id="rId4"/>
              </a:rPr>
              <a:t>https://github.com/miguelgrinberg/oreilly-flask-apis-video</a:t>
            </a:r>
            <a:endParaRPr lang="es-MX" dirty="0"/>
          </a:p>
          <a:p>
            <a:pPr marL="0" indent="0">
              <a:buNone/>
            </a:pPr>
            <a:endParaRPr lang="es-MX" dirty="0"/>
          </a:p>
          <a:p>
            <a:endParaRPr lang="es-MX" dirty="0"/>
          </a:p>
        </p:txBody>
      </p:sp>
    </p:spTree>
    <p:extLst>
      <p:ext uri="{BB962C8B-B14F-4D97-AF65-F5344CB8AC3E}">
        <p14:creationId xmlns:p14="http://schemas.microsoft.com/office/powerpoint/2010/main" val="78812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C3D54-0E5D-4C1B-89F1-B6E42803F0F0}"/>
              </a:ext>
            </a:extLst>
          </p:cNvPr>
          <p:cNvSpPr>
            <a:spLocks noGrp="1"/>
          </p:cNvSpPr>
          <p:nvPr>
            <p:ph type="title"/>
          </p:nvPr>
        </p:nvSpPr>
        <p:spPr/>
        <p:txBody>
          <a:bodyPr/>
          <a:lstStyle/>
          <a:p>
            <a:r>
              <a:rPr lang="es-MX" dirty="0"/>
              <a:t>Instalación de </a:t>
            </a:r>
            <a:r>
              <a:rPr lang="es-MX" dirty="0" err="1"/>
              <a:t>flask</a:t>
            </a:r>
            <a:endParaRPr lang="es-MX" dirty="0"/>
          </a:p>
        </p:txBody>
      </p:sp>
      <p:sp>
        <p:nvSpPr>
          <p:cNvPr id="3" name="Marcador de contenido 2">
            <a:extLst>
              <a:ext uri="{FF2B5EF4-FFF2-40B4-BE49-F238E27FC236}">
                <a16:creationId xmlns:a16="http://schemas.microsoft.com/office/drawing/2014/main" id="{B797D81C-07B8-47CA-8769-C6BE976F0E8D}"/>
              </a:ext>
            </a:extLst>
          </p:cNvPr>
          <p:cNvSpPr>
            <a:spLocks noGrp="1"/>
          </p:cNvSpPr>
          <p:nvPr>
            <p:ph idx="1"/>
          </p:nvPr>
        </p:nvSpPr>
        <p:spPr/>
        <p:txBody>
          <a:bodyPr/>
          <a:lstStyle/>
          <a:p>
            <a:r>
              <a:rPr lang="es-MX" dirty="0"/>
              <a:t>Partiendo de encontrarnos en el directorio de nuestro proyecto, podemos instalar </a:t>
            </a:r>
            <a:r>
              <a:rPr lang="es-MX" dirty="0" err="1"/>
              <a:t>Flask</a:t>
            </a:r>
            <a:r>
              <a:rPr lang="es-MX" dirty="0"/>
              <a:t> con algunos requerimientos para su correcto funcionamiento:</a:t>
            </a:r>
          </a:p>
          <a:p>
            <a:r>
              <a:rPr lang="es-MX" dirty="0"/>
              <a:t>(</a:t>
            </a:r>
            <a:r>
              <a:rPr lang="es-MX" dirty="0" err="1"/>
              <a:t>venv</a:t>
            </a:r>
            <a:r>
              <a:rPr lang="es-MX" dirty="0"/>
              <a:t>) $ </a:t>
            </a:r>
            <a:r>
              <a:rPr lang="es-MX" dirty="0" err="1"/>
              <a:t>pip</a:t>
            </a:r>
            <a:r>
              <a:rPr lang="es-MX" dirty="0"/>
              <a:t> </a:t>
            </a:r>
            <a:r>
              <a:rPr lang="es-MX" dirty="0" err="1"/>
              <a:t>install</a:t>
            </a:r>
            <a:r>
              <a:rPr lang="es-MX" dirty="0"/>
              <a:t> –r requerimientosFlask.txt</a:t>
            </a:r>
          </a:p>
          <a:p>
            <a:endParaRPr lang="es-MX" dirty="0"/>
          </a:p>
          <a:p>
            <a:r>
              <a:rPr lang="es-MX" dirty="0"/>
              <a:t>El archivo requerimientosFlask.txt contiene la descripción de los paquetes necesarios para el funcionamiento correcto de </a:t>
            </a:r>
            <a:r>
              <a:rPr lang="es-MX" dirty="0" err="1"/>
              <a:t>Flask</a:t>
            </a:r>
            <a:r>
              <a:rPr lang="es-MX"/>
              <a:t>.</a:t>
            </a:r>
            <a:endParaRPr lang="es-MX" dirty="0"/>
          </a:p>
        </p:txBody>
      </p:sp>
    </p:spTree>
    <p:extLst>
      <p:ext uri="{BB962C8B-B14F-4D97-AF65-F5344CB8AC3E}">
        <p14:creationId xmlns:p14="http://schemas.microsoft.com/office/powerpoint/2010/main" val="419899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p:txBody>
          <a:bodyPr rtlCol="0">
            <a:normAutofit/>
          </a:bodyPr>
          <a:lstStyle/>
          <a:p>
            <a:r>
              <a:rPr lang="es-ES" noProof="1"/>
              <a:t>Elementos de la clase</a:t>
            </a:r>
          </a:p>
        </p:txBody>
      </p:sp>
      <p:graphicFrame>
        <p:nvGraphicFramePr>
          <p:cNvPr id="5" name="Marcador de contenido 2" descr="Marcador de posición del elemento gráfico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85210095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360B9-7A15-458D-8138-D2892AA94F93}"/>
              </a:ext>
            </a:extLst>
          </p:cNvPr>
          <p:cNvSpPr>
            <a:spLocks noGrp="1"/>
          </p:cNvSpPr>
          <p:nvPr>
            <p:ph type="title"/>
          </p:nvPr>
        </p:nvSpPr>
        <p:spPr/>
        <p:txBody>
          <a:bodyPr/>
          <a:lstStyle/>
          <a:p>
            <a:r>
              <a:rPr lang="es-MX" dirty="0"/>
              <a:t>Operaciones con contenido estático</a:t>
            </a:r>
          </a:p>
        </p:txBody>
      </p:sp>
      <p:sp>
        <p:nvSpPr>
          <p:cNvPr id="3" name="Marcador de texto 2">
            <a:extLst>
              <a:ext uri="{FF2B5EF4-FFF2-40B4-BE49-F238E27FC236}">
                <a16:creationId xmlns:a16="http://schemas.microsoft.com/office/drawing/2014/main" id="{46546388-6F93-477B-99B2-F16AD2B6223E}"/>
              </a:ext>
            </a:extLst>
          </p:cNvPr>
          <p:cNvSpPr>
            <a:spLocks noGrp="1"/>
          </p:cNvSpPr>
          <p:nvPr>
            <p:ph type="body" idx="1"/>
          </p:nvPr>
        </p:nvSpPr>
        <p:spPr/>
        <p:txBody>
          <a:bodyPr/>
          <a:lstStyle/>
          <a:p>
            <a:r>
              <a:rPr lang="es-MX" dirty="0"/>
              <a:t>Ejemplo</a:t>
            </a:r>
          </a:p>
        </p:txBody>
      </p:sp>
    </p:spTree>
    <p:extLst>
      <p:ext uri="{BB962C8B-B14F-4D97-AF65-F5344CB8AC3E}">
        <p14:creationId xmlns:p14="http://schemas.microsoft.com/office/powerpoint/2010/main" val="291924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7A313F7-7897-4F17-BDC7-BFAAE6BA1E46}"/>
              </a:ext>
            </a:extLst>
          </p:cNvPr>
          <p:cNvSpPr>
            <a:spLocks noGrp="1"/>
          </p:cNvSpPr>
          <p:nvPr>
            <p:ph type="title"/>
          </p:nvPr>
        </p:nvSpPr>
        <p:spPr/>
        <p:txBody>
          <a:bodyPr/>
          <a:lstStyle/>
          <a:p>
            <a:r>
              <a:rPr lang="es-MX" dirty="0"/>
              <a:t>Clase03_1.py</a:t>
            </a:r>
          </a:p>
        </p:txBody>
      </p:sp>
      <p:sp>
        <p:nvSpPr>
          <p:cNvPr id="5" name="Marcador de contenido 4">
            <a:extLst>
              <a:ext uri="{FF2B5EF4-FFF2-40B4-BE49-F238E27FC236}">
                <a16:creationId xmlns:a16="http://schemas.microsoft.com/office/drawing/2014/main" id="{EEE922BC-0AED-4372-AE81-51455D6B3D70}"/>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90299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360B9-7A15-458D-8138-D2892AA94F93}"/>
              </a:ext>
            </a:extLst>
          </p:cNvPr>
          <p:cNvSpPr>
            <a:spLocks noGrp="1"/>
          </p:cNvSpPr>
          <p:nvPr>
            <p:ph type="title"/>
          </p:nvPr>
        </p:nvSpPr>
        <p:spPr/>
        <p:txBody>
          <a:bodyPr/>
          <a:lstStyle/>
          <a:p>
            <a:r>
              <a:rPr lang="es-MX" dirty="0"/>
              <a:t>Operaciones con contenido Dinámico</a:t>
            </a:r>
          </a:p>
        </p:txBody>
      </p:sp>
      <p:sp>
        <p:nvSpPr>
          <p:cNvPr id="3" name="Marcador de texto 2">
            <a:extLst>
              <a:ext uri="{FF2B5EF4-FFF2-40B4-BE49-F238E27FC236}">
                <a16:creationId xmlns:a16="http://schemas.microsoft.com/office/drawing/2014/main" id="{46546388-6F93-477B-99B2-F16AD2B6223E}"/>
              </a:ext>
            </a:extLst>
          </p:cNvPr>
          <p:cNvSpPr>
            <a:spLocks noGrp="1"/>
          </p:cNvSpPr>
          <p:nvPr>
            <p:ph type="body" idx="1"/>
          </p:nvPr>
        </p:nvSpPr>
        <p:spPr/>
        <p:txBody>
          <a:bodyPr/>
          <a:lstStyle/>
          <a:p>
            <a:r>
              <a:rPr lang="es-MX" dirty="0"/>
              <a:t>Ejemplo</a:t>
            </a:r>
          </a:p>
        </p:txBody>
      </p:sp>
    </p:spTree>
    <p:extLst>
      <p:ext uri="{BB962C8B-B14F-4D97-AF65-F5344CB8AC3E}">
        <p14:creationId xmlns:p14="http://schemas.microsoft.com/office/powerpoint/2010/main" val="286696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9E0E8-704B-4C44-9B93-E4738C9084C4}"/>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texto 2">
            <a:extLst>
              <a:ext uri="{FF2B5EF4-FFF2-40B4-BE49-F238E27FC236}">
                <a16:creationId xmlns:a16="http://schemas.microsoft.com/office/drawing/2014/main" id="{3C24201A-10C7-443B-A7DC-65228880F4DA}"/>
              </a:ext>
            </a:extLst>
          </p:cNvPr>
          <p:cNvSpPr>
            <a:spLocks noGrp="1"/>
          </p:cNvSpPr>
          <p:nvPr>
            <p:ph type="body" idx="1"/>
          </p:nvPr>
        </p:nvSpPr>
        <p:spPr/>
        <p:txBody>
          <a:bodyPr/>
          <a:lstStyle/>
          <a:p>
            <a:r>
              <a:rPr lang="es-MX" dirty="0"/>
              <a:t>Sobre servicios web con </a:t>
            </a:r>
            <a:r>
              <a:rPr lang="es-MX" dirty="0" err="1"/>
              <a:t>RESTful</a:t>
            </a:r>
            <a:endParaRPr lang="es-MX" dirty="0"/>
          </a:p>
        </p:txBody>
      </p:sp>
    </p:spTree>
    <p:extLst>
      <p:ext uri="{BB962C8B-B14F-4D97-AF65-F5344CB8AC3E}">
        <p14:creationId xmlns:p14="http://schemas.microsoft.com/office/powerpoint/2010/main" val="27595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8136A-5B6A-4B0D-BE5B-09DD1AE0D781}"/>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contenido 2">
            <a:extLst>
              <a:ext uri="{FF2B5EF4-FFF2-40B4-BE49-F238E27FC236}">
                <a16:creationId xmlns:a16="http://schemas.microsoft.com/office/drawing/2014/main" id="{331DDB67-5607-4A63-BBDE-20065DD8B611}"/>
              </a:ext>
            </a:extLst>
          </p:cNvPr>
          <p:cNvSpPr>
            <a:spLocks noGrp="1"/>
          </p:cNvSpPr>
          <p:nvPr>
            <p:ph idx="1"/>
          </p:nvPr>
        </p:nvSpPr>
        <p:spPr/>
        <p:txBody>
          <a:bodyPr/>
          <a:lstStyle/>
          <a:p>
            <a:r>
              <a:rPr lang="es-MX" dirty="0" err="1"/>
              <a:t>Representational</a:t>
            </a:r>
            <a:r>
              <a:rPr lang="es-MX" dirty="0"/>
              <a:t> </a:t>
            </a:r>
            <a:r>
              <a:rPr lang="es-MX" dirty="0" err="1"/>
              <a:t>state</a:t>
            </a:r>
            <a:r>
              <a:rPr lang="es-MX" dirty="0"/>
              <a:t> transfer (REST) o servicios web con </a:t>
            </a:r>
            <a:r>
              <a:rPr lang="es-MX" dirty="0" err="1"/>
              <a:t>RESTful</a:t>
            </a:r>
            <a:r>
              <a:rPr lang="es-MX" dirty="0"/>
              <a:t> es una manera de proveer operatividad entre sistemas de computadora en la red. </a:t>
            </a:r>
          </a:p>
          <a:p>
            <a:r>
              <a:rPr lang="es-ES" dirty="0"/>
              <a:t>Los servicios web compatibles con REST permiten que los sistemas de solicitud accedan y manipulen la representación textual de los recursos web mediante un conjunto uniforme y predefinido de operaciones sin estado.</a:t>
            </a:r>
          </a:p>
          <a:p>
            <a:endParaRPr lang="es-MX" dirty="0"/>
          </a:p>
        </p:txBody>
      </p:sp>
    </p:spTree>
    <p:extLst>
      <p:ext uri="{BB962C8B-B14F-4D97-AF65-F5344CB8AC3E}">
        <p14:creationId xmlns:p14="http://schemas.microsoft.com/office/powerpoint/2010/main" val="12594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8136A-5B6A-4B0D-BE5B-09DD1AE0D781}"/>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contenido 2">
            <a:extLst>
              <a:ext uri="{FF2B5EF4-FFF2-40B4-BE49-F238E27FC236}">
                <a16:creationId xmlns:a16="http://schemas.microsoft.com/office/drawing/2014/main" id="{331DDB67-5607-4A63-BBDE-20065DD8B611}"/>
              </a:ext>
            </a:extLst>
          </p:cNvPr>
          <p:cNvSpPr>
            <a:spLocks noGrp="1"/>
          </p:cNvSpPr>
          <p:nvPr>
            <p:ph idx="1"/>
          </p:nvPr>
        </p:nvSpPr>
        <p:spPr/>
        <p:txBody>
          <a:bodyPr/>
          <a:lstStyle/>
          <a:p>
            <a:r>
              <a:rPr lang="es-ES" dirty="0"/>
              <a:t>El uso del protocolo </a:t>
            </a:r>
            <a:r>
              <a:rPr lang="es-ES" dirty="0" err="1"/>
              <a:t>hhtp</a:t>
            </a:r>
            <a:r>
              <a:rPr lang="es-ES" dirty="0"/>
              <a:t> es solo uno de los muchos métodos de intercambio de información en la web, también existen otras formas de servicios web. Sin embargo, es el servicio web más utilizado en la actualidad, con los verbos GET, POST, PUT y DELETE asociados como una forma predefinida de intercambio de información.</a:t>
            </a:r>
            <a:endParaRPr lang="es-MX" dirty="0"/>
          </a:p>
        </p:txBody>
      </p:sp>
    </p:spTree>
    <p:extLst>
      <p:ext uri="{BB962C8B-B14F-4D97-AF65-F5344CB8AC3E}">
        <p14:creationId xmlns:p14="http://schemas.microsoft.com/office/powerpoint/2010/main" val="260998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3C7DE-AFAE-496D-BBD8-B74C39FD593A}"/>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contenido 2">
            <a:extLst>
              <a:ext uri="{FF2B5EF4-FFF2-40B4-BE49-F238E27FC236}">
                <a16:creationId xmlns:a16="http://schemas.microsoft.com/office/drawing/2014/main" id="{FD970099-898C-41C3-A4CA-A197C50754F1}"/>
              </a:ext>
            </a:extLst>
          </p:cNvPr>
          <p:cNvSpPr>
            <a:spLocks noGrp="1"/>
          </p:cNvSpPr>
          <p:nvPr>
            <p:ph idx="1"/>
          </p:nvPr>
        </p:nvSpPr>
        <p:spPr/>
        <p:txBody>
          <a:bodyPr/>
          <a:lstStyle/>
          <a:p>
            <a:r>
              <a:rPr lang="es-ES" dirty="0"/>
              <a:t>Una de las ventajas de utilizar servicios </a:t>
            </a:r>
            <a:r>
              <a:rPr lang="es-ES" dirty="0" err="1"/>
              <a:t>RESTful</a:t>
            </a:r>
            <a:r>
              <a:rPr lang="es-ES" dirty="0"/>
              <a:t> es la capacidad que le brinda para ocultarle las operaciones internas al usuario mientras le brinda el servicio.</a:t>
            </a:r>
          </a:p>
          <a:p>
            <a:r>
              <a:rPr lang="es-ES" dirty="0"/>
              <a:t>Se puede consolidar y personalizar las operaciones que se adaptan exclusivamente a nuestras necesidades de red, como un recurso para administrar los </a:t>
            </a:r>
            <a:r>
              <a:rPr lang="es-ES" dirty="0" err="1"/>
              <a:t>dispostivos</a:t>
            </a:r>
            <a:r>
              <a:rPr lang="es-ES" dirty="0"/>
              <a:t>.</a:t>
            </a:r>
          </a:p>
          <a:p>
            <a:r>
              <a:rPr lang="es-ES" dirty="0"/>
              <a:t>Se puede ofrecer mejor seguridad exponiendo solo lo necesario. Por ejemplo, se puede permitir solo operaciones de lectura (GET) al núcleo y de lectura y escritura para otros niveles del </a:t>
            </a:r>
            <a:r>
              <a:rPr lang="es-ES" dirty="0" err="1"/>
              <a:t>switch</a:t>
            </a:r>
            <a:r>
              <a:rPr lang="es-ES" dirty="0"/>
              <a:t>.</a:t>
            </a:r>
            <a:endParaRPr lang="es-MX" dirty="0"/>
          </a:p>
        </p:txBody>
      </p:sp>
    </p:spTree>
    <p:extLst>
      <p:ext uri="{BB962C8B-B14F-4D97-AF65-F5344CB8AC3E}">
        <p14:creationId xmlns:p14="http://schemas.microsoft.com/office/powerpoint/2010/main" val="397138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A1EAC-4F8F-4B75-88D6-E029285C2F91}"/>
              </a:ext>
            </a:extLst>
          </p:cNvPr>
          <p:cNvSpPr>
            <a:spLocks noGrp="1"/>
          </p:cNvSpPr>
          <p:nvPr>
            <p:ph type="title"/>
          </p:nvPr>
        </p:nvSpPr>
        <p:spPr/>
        <p:txBody>
          <a:bodyPr/>
          <a:lstStyle/>
          <a:p>
            <a:r>
              <a:rPr lang="es-MX" dirty="0"/>
              <a:t>Comparativo de web </a:t>
            </a:r>
            <a:r>
              <a:rPr lang="es-MX" dirty="0" err="1"/>
              <a:t>frameworks</a:t>
            </a:r>
            <a:endParaRPr lang="es-MX" dirty="0"/>
          </a:p>
        </p:txBody>
      </p:sp>
      <p:sp>
        <p:nvSpPr>
          <p:cNvPr id="3" name="Marcador de texto 2">
            <a:extLst>
              <a:ext uri="{FF2B5EF4-FFF2-40B4-BE49-F238E27FC236}">
                <a16:creationId xmlns:a16="http://schemas.microsoft.com/office/drawing/2014/main" id="{F31B15E8-4814-4E39-AD12-3150D220816D}"/>
              </a:ext>
            </a:extLst>
          </p:cNvPr>
          <p:cNvSpPr>
            <a:spLocks noGrp="1"/>
          </p:cNvSpPr>
          <p:nvPr>
            <p:ph type="body" idx="1"/>
          </p:nvPr>
        </p:nvSpPr>
        <p:spPr/>
        <p:txBody>
          <a:bodyPr/>
          <a:lstStyle/>
          <a:p>
            <a:r>
              <a:rPr lang="es-MX" dirty="0"/>
              <a:t>Para Python</a:t>
            </a:r>
          </a:p>
        </p:txBody>
      </p:sp>
    </p:spTree>
    <p:extLst>
      <p:ext uri="{BB962C8B-B14F-4D97-AF65-F5344CB8AC3E}">
        <p14:creationId xmlns:p14="http://schemas.microsoft.com/office/powerpoint/2010/main" val="291160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48F44-5187-46A5-8C8B-1FA06D0C234A}"/>
              </a:ext>
            </a:extLst>
          </p:cNvPr>
          <p:cNvSpPr>
            <a:spLocks noGrp="1"/>
          </p:cNvSpPr>
          <p:nvPr>
            <p:ph type="title"/>
          </p:nvPr>
        </p:nvSpPr>
        <p:spPr/>
        <p:txBody>
          <a:bodyPr/>
          <a:lstStyle/>
          <a:p>
            <a:r>
              <a:rPr lang="es-MX" dirty="0" err="1"/>
              <a:t>frameworks</a:t>
            </a:r>
            <a:endParaRPr lang="es-MX" dirty="0"/>
          </a:p>
        </p:txBody>
      </p:sp>
      <p:sp>
        <p:nvSpPr>
          <p:cNvPr id="3" name="Marcador de contenido 2">
            <a:extLst>
              <a:ext uri="{FF2B5EF4-FFF2-40B4-BE49-F238E27FC236}">
                <a16:creationId xmlns:a16="http://schemas.microsoft.com/office/drawing/2014/main" id="{BBF0E758-E80B-4A14-8C24-A69F4237D4B0}"/>
              </a:ext>
            </a:extLst>
          </p:cNvPr>
          <p:cNvSpPr>
            <a:spLocks noGrp="1"/>
          </p:cNvSpPr>
          <p:nvPr>
            <p:ph idx="1"/>
          </p:nvPr>
        </p:nvSpPr>
        <p:spPr/>
        <p:txBody>
          <a:bodyPr/>
          <a:lstStyle/>
          <a:p>
            <a:r>
              <a:rPr lang="es-MX" dirty="0"/>
              <a:t>Un </a:t>
            </a:r>
            <a:r>
              <a:rPr lang="es-MX" dirty="0" err="1"/>
              <a:t>frameworks</a:t>
            </a:r>
            <a:r>
              <a:rPr lang="es-MX" dirty="0"/>
              <a:t> es un ambiente de trabajo que maneja un conjunto de estándares para el manejo y solución de un tipo de problema único.</a:t>
            </a:r>
          </a:p>
          <a:p>
            <a:r>
              <a:rPr lang="es-MX" dirty="0"/>
              <a:t>Un </a:t>
            </a:r>
            <a:r>
              <a:rPr lang="es-MX" dirty="0" err="1"/>
              <a:t>frameword</a:t>
            </a:r>
            <a:r>
              <a:rPr lang="es-MX" dirty="0"/>
              <a:t> de web ayudan para disminuir las actividades necesarias para un desarrollo web.</a:t>
            </a:r>
          </a:p>
        </p:txBody>
      </p:sp>
    </p:spTree>
    <p:extLst>
      <p:ext uri="{BB962C8B-B14F-4D97-AF65-F5344CB8AC3E}">
        <p14:creationId xmlns:p14="http://schemas.microsoft.com/office/powerpoint/2010/main" val="338799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043ADD81-A2AF-4D80-B41B-B4533A34B696}"/>
              </a:ext>
            </a:extLst>
          </p:cNvPr>
          <p:cNvPicPr>
            <a:picLocks noGrp="1" noChangeAspect="1"/>
          </p:cNvPicPr>
          <p:nvPr>
            <p:ph idx="1"/>
          </p:nvPr>
        </p:nvPicPr>
        <p:blipFill>
          <a:blip r:embed="rId3"/>
          <a:stretch>
            <a:fillRect/>
          </a:stretch>
        </p:blipFill>
        <p:spPr>
          <a:xfrm>
            <a:off x="1981031" y="68263"/>
            <a:ext cx="8991938" cy="6721475"/>
          </a:xfrm>
          <a:prstGeom prst="rect">
            <a:avLst/>
          </a:prstGeom>
          <a:noFill/>
        </p:spPr>
      </p:pic>
      <p:sp>
        <p:nvSpPr>
          <p:cNvPr id="5" name="CuadroTexto 4">
            <a:extLst>
              <a:ext uri="{FF2B5EF4-FFF2-40B4-BE49-F238E27FC236}">
                <a16:creationId xmlns:a16="http://schemas.microsoft.com/office/drawing/2014/main" id="{4D23A9B6-A777-42BF-8C42-ADDE078D79D2}"/>
              </a:ext>
            </a:extLst>
          </p:cNvPr>
          <p:cNvSpPr txBox="1"/>
          <p:nvPr/>
        </p:nvSpPr>
        <p:spPr>
          <a:xfrm>
            <a:off x="5573486" y="6299200"/>
            <a:ext cx="4363182" cy="369332"/>
          </a:xfrm>
          <a:prstGeom prst="rect">
            <a:avLst/>
          </a:prstGeom>
          <a:noFill/>
        </p:spPr>
        <p:txBody>
          <a:bodyPr wrap="none" rtlCol="0">
            <a:spAutoFit/>
          </a:bodyPr>
          <a:lstStyle/>
          <a:p>
            <a:r>
              <a:rPr lang="es-MX" dirty="0"/>
              <a:t>http://hotframeworks.com/languages/python</a:t>
            </a:r>
          </a:p>
        </p:txBody>
      </p:sp>
    </p:spTree>
    <p:extLst>
      <p:ext uri="{BB962C8B-B14F-4D97-AF65-F5344CB8AC3E}">
        <p14:creationId xmlns:p14="http://schemas.microsoft.com/office/powerpoint/2010/main" val="1106570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Panorámica</PresentationFormat>
  <Paragraphs>92</Paragraphs>
  <Slides>22</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Calibri</vt:lpstr>
      <vt:lpstr>Tw Cen MT</vt:lpstr>
      <vt:lpstr>Tw Cen MT Condensed</vt:lpstr>
      <vt:lpstr>Wingdings 3</vt:lpstr>
      <vt:lpstr>Integral</vt:lpstr>
      <vt:lpstr>REST con Python para redes</vt:lpstr>
      <vt:lpstr>Elementos de la clase</vt:lpstr>
      <vt:lpstr>Introducción a rest</vt:lpstr>
      <vt:lpstr>Introducción a rest</vt:lpstr>
      <vt:lpstr>Introducción a rest</vt:lpstr>
      <vt:lpstr>Introducción a rest</vt:lpstr>
      <vt:lpstr>Comparativo de web frameworks</vt:lpstr>
      <vt:lpstr>frameworks</vt:lpstr>
      <vt:lpstr>Presentación de PowerPoint</vt:lpstr>
      <vt:lpstr>Comparativo entre los 2 más usados</vt:lpstr>
      <vt:lpstr>Introducción a Flask</vt:lpstr>
      <vt:lpstr>Una opinión sobre django</vt:lpstr>
      <vt:lpstr>Flask</vt:lpstr>
      <vt:lpstr>Configuración del laboratorio</vt:lpstr>
      <vt:lpstr>instalación</vt:lpstr>
      <vt:lpstr>instalación</vt:lpstr>
      <vt:lpstr>Activación del ambiente virtual</vt:lpstr>
      <vt:lpstr>Introducción a Flask</vt:lpstr>
      <vt:lpstr>Instalación de flask</vt:lpstr>
      <vt:lpstr>Operaciones con contenido estático</vt:lpstr>
      <vt:lpstr>Clase03_1.py</vt:lpstr>
      <vt:lpstr>Operaciones con contenido Dinámico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2020-05-24T23:51:39Z</dcterms:created>
  <dcterms:modified xsi:type="dcterms:W3CDTF">2020-05-31T17:56:52Z</dcterms:modified>
</cp:coreProperties>
</file>