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Introducción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419DF63C-9792-4EF5-9125-1EEF4D07C33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 err="1">
              <a:solidFill>
                <a:schemeClr val="bg1"/>
              </a:solidFill>
            </a:rPr>
            <a:t>Graphviz</a:t>
          </a:r>
          <a:endParaRPr lang="es-ES" noProof="0" dirty="0">
            <a:solidFill>
              <a:schemeClr val="bg1"/>
            </a:solidFill>
          </a:endParaRPr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es-ES" noProof="0" dirty="0"/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es-ES" noProof="0" dirty="0"/>
        </a:p>
      </dgm:t>
    </dgm:pt>
    <dgm:pt modelId="{1B1E513F-BEB7-483A-8F12-A8210AEF19E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Instalación</a:t>
          </a:r>
        </a:p>
      </dgm:t>
    </dgm:pt>
    <dgm:pt modelId="{DB284026-3063-4705-B72C-ADE04469BE6D}" type="parTrans" cxnId="{9CD469EF-CF99-411A-B4B3-5B2C59AF684C}">
      <dgm:prSet/>
      <dgm:spPr/>
      <dgm:t>
        <a:bodyPr rtlCol="0"/>
        <a:lstStyle/>
        <a:p>
          <a:pPr rtl="0"/>
          <a:endParaRPr lang="es-ES" noProof="0" dirty="0"/>
        </a:p>
      </dgm:t>
    </dgm:pt>
    <dgm:pt modelId="{D99C9B80-BA48-46B7-8B67-372E2AFD9E86}" type="sibTrans" cxnId="{9CD469EF-CF99-411A-B4B3-5B2C59AF684C}">
      <dgm:prSet/>
      <dgm:spPr/>
      <dgm:t>
        <a:bodyPr rtlCol="0"/>
        <a:lstStyle/>
        <a:p>
          <a:pPr rtl="0"/>
          <a:endParaRPr lang="es-ES" noProof="0" dirty="0"/>
        </a:p>
      </dgm:t>
    </dgm:pt>
    <dgm:pt modelId="{F4A56385-3827-49D1-B533-953BA75136B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Ejemplos</a:t>
          </a:r>
        </a:p>
      </dgm:t>
    </dgm:pt>
    <dgm:pt modelId="{5C6E35C5-B6D6-42D4-9FF2-63E3FEC1E45F}" type="parTrans" cxnId="{D572C096-14C8-487B-ABCD-6354192B80BA}">
      <dgm:prSet/>
      <dgm:spPr/>
      <dgm:t>
        <a:bodyPr rtlCol="0"/>
        <a:lstStyle/>
        <a:p>
          <a:pPr rtl="0"/>
          <a:endParaRPr lang="es-ES" noProof="0" dirty="0"/>
        </a:p>
      </dgm:t>
    </dgm:pt>
    <dgm:pt modelId="{E866DA3A-B427-429E-A892-4812B432ED79}" type="sibTrans" cxnId="{D572C096-14C8-487B-ABCD-6354192B80BA}">
      <dgm:prSet/>
      <dgm:spPr/>
      <dgm:t>
        <a:bodyPr rtlCol="0"/>
        <a:lstStyle/>
        <a:p>
          <a:pPr rtl="0"/>
          <a:endParaRPr lang="es-ES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4" custLinFactNeighborX="-1052" custLinFactNeighborY="2661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fas 3D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4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1" presStyleCnt="4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1" presStyleCnt="4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2" presStyleCnt="4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ción con organigrama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2" presStyleCnt="4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3" presStyleCnt="4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1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D572C096-14C8-487B-ABCD-6354192B80BA}" srcId="{162F69A6-0780-49EA-A6A8-3965C12489B2}" destId="{F4A56385-3827-49D1-B533-953BA75136B7}" srcOrd="3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2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18BE3019-0E90-4C32-A988-157009864AD2}" type="presParOf" srcId="{05261D3E-3CC7-4C85-9E09-D67FC777908C}" destId="{B12160B6-4EC8-4B4D-A1B2-F7F5F2795F75}" srcOrd="2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3" destOrd="0" presId="urn:microsoft.com/office/officeart/2018/2/layout/IconVerticalSolidList"/>
    <dgm:cxn modelId="{CC9F31C5-774B-4FC3-9646-7E0EFDB54727}" type="presParOf" srcId="{05261D3E-3CC7-4C85-9E09-D67FC777908C}" destId="{390D1410-0CB7-44D5-903C-C35615DE86E1}" srcOrd="4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5" destOrd="0" presId="urn:microsoft.com/office/officeart/2018/2/layout/IconVerticalSolidList"/>
    <dgm:cxn modelId="{B5AAF852-AE2E-40BE-BC22-1382A2AD5A44}" type="presParOf" srcId="{05261D3E-3CC7-4C85-9E09-D67FC777908C}" destId="{A9DA4473-F7AD-4D05-A89E-4317469C9CAC}" srcOrd="6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35984"/>
          <a:ext cx="6791323" cy="1258927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80825" y="285742"/>
          <a:ext cx="692410" cy="692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454061" y="248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Introducción</a:t>
          </a:r>
        </a:p>
      </dsp:txBody>
      <dsp:txXfrm>
        <a:off x="1454061" y="2483"/>
        <a:ext cx="5337261" cy="1258927"/>
      </dsp:txXfrm>
    </dsp:sp>
    <dsp:sp modelId="{DB8ABDAA-976A-4A84-A3C3-277080E19DCA}">
      <dsp:nvSpPr>
        <dsp:cNvPr id="0" name=""/>
        <dsp:cNvSpPr/>
      </dsp:nvSpPr>
      <dsp:spPr>
        <a:xfrm>
          <a:off x="0" y="157614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80825" y="1859402"/>
          <a:ext cx="692410" cy="692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454061" y="157614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 err="1">
              <a:solidFill>
                <a:schemeClr val="bg1"/>
              </a:solidFill>
            </a:rPr>
            <a:t>Graphviz</a:t>
          </a:r>
          <a:endParaRPr lang="es-ES" sz="2200" kern="1200" noProof="0" dirty="0">
            <a:solidFill>
              <a:schemeClr val="bg1"/>
            </a:solidFill>
          </a:endParaRPr>
        </a:p>
      </dsp:txBody>
      <dsp:txXfrm>
        <a:off x="1454061" y="1576143"/>
        <a:ext cx="5337261" cy="1258927"/>
      </dsp:txXfrm>
    </dsp:sp>
    <dsp:sp modelId="{C2FCE80A-DCA0-4D7F-8F72-19CB2337E588}">
      <dsp:nvSpPr>
        <dsp:cNvPr id="0" name=""/>
        <dsp:cNvSpPr/>
      </dsp:nvSpPr>
      <dsp:spPr>
        <a:xfrm>
          <a:off x="0" y="314980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80825" y="3433062"/>
          <a:ext cx="692410" cy="692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454061" y="314980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Instalación</a:t>
          </a:r>
        </a:p>
      </dsp:txBody>
      <dsp:txXfrm>
        <a:off x="1454061" y="3149803"/>
        <a:ext cx="5337261" cy="1258927"/>
      </dsp:txXfrm>
    </dsp:sp>
    <dsp:sp modelId="{343A76ED-9DD6-4B0A-830E-16ED952B3D06}">
      <dsp:nvSpPr>
        <dsp:cNvPr id="0" name=""/>
        <dsp:cNvSpPr/>
      </dsp:nvSpPr>
      <dsp:spPr>
        <a:xfrm>
          <a:off x="0" y="472346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80825" y="5006721"/>
          <a:ext cx="692410" cy="6924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454061" y="472346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Ejemplos</a:t>
          </a:r>
        </a:p>
      </dsp:txBody>
      <dsp:txXfrm>
        <a:off x="1454061" y="4723463"/>
        <a:ext cx="5337261" cy="125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F2EDB6C-555D-4AE6-9A43-1392A6FD1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E02FD4-25CA-4B9F-BD31-80FB5465BA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D896-7912-4FB8-BF96-119523861060}" type="datetime1">
              <a:rPr lang="es-ES" smtClean="0"/>
              <a:t>22/10/2020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79EC90-7D43-4BBB-847C-AAC0B1913D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551C4C-E473-4A73-A50C-A5FFDFF4FA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1C46-BA70-405C-A142-DACEA6DEB0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0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51E381-C2E7-4C5E-9867-865D127401A3}" type="datetime1">
              <a:rPr lang="es-ES" noProof="0" smtClean="0"/>
              <a:t>22/10/2020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1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5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Nuestra red consta de tres capas; núcleo, distribución y acceso. </a:t>
            </a:r>
          </a:p>
          <a:p>
            <a:r>
              <a:rPr lang="es-ES" dirty="0"/>
              <a:t>El núcleo consta de dos enrutadores para redundancia, y ambos enrutadores están completamente conectados hacia los enrutadores de acceso. El enrutador de distribución también está conectado hacia los enrutadores de acceso.</a:t>
            </a:r>
          </a:p>
          <a:p>
            <a:r>
              <a:rPr lang="es-ES" dirty="0"/>
              <a:t>El protocolo de enrutamiento interno es RIP, y externamente, usamos BGP para conectarnos con nuestro proveedor de servicio.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650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Nuestra red consta de tres capas; núcleo, distribución y acceso. </a:t>
            </a:r>
          </a:p>
          <a:p>
            <a:r>
              <a:rPr lang="es-ES" dirty="0"/>
              <a:t>El núcleo consta de dos enrutadores para redundancia, y ambos enrutadores están completamente conectados hacia los enrutadores de acceso. El enrutador de distribución también está conectado hacia los enrutadores de acceso.</a:t>
            </a:r>
          </a:p>
          <a:p>
            <a:r>
              <a:rPr lang="es-ES" dirty="0"/>
              <a:t>El protocolo de enrutamiento interno es RIP, y externamente, usamos BGP para conectarnos con nuestro proveedor de servicio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2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cat</a:t>
            </a:r>
            <a:r>
              <a:rPr lang="es-ES" dirty="0"/>
              <a:t> clase02_gv_1.gv</a:t>
            </a:r>
          </a:p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mi_red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  <a:r>
              <a:rPr lang="es-ES" dirty="0" err="1"/>
              <a:t>nucleo</a:t>
            </a:r>
            <a:r>
              <a:rPr lang="es-ES" dirty="0"/>
              <a:t> – distribución;</a:t>
            </a:r>
          </a:p>
          <a:p>
            <a:r>
              <a:rPr lang="es-ES" dirty="0"/>
              <a:t>  distribución – acceso1;</a:t>
            </a:r>
          </a:p>
          <a:p>
            <a:r>
              <a:rPr lang="es-ES" dirty="0"/>
              <a:t>  distribución – acceso2;</a:t>
            </a:r>
          </a:p>
          <a:p>
            <a:r>
              <a:rPr lang="es-ES" dirty="0"/>
              <a:t>}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650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su imagen aquí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0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anch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1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: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osición de contenido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680322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T_(graph_descripton_language)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Graphviz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Software de visualización de código abierto.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29" name="Marcador de posición de imagen 28" descr="Joven estudiante dibujando en una pizarra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Ejemplo 2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 marL="0" indent="0">
              <a:buNone/>
            </a:pPr>
            <a:r>
              <a:rPr lang="es-MX" dirty="0"/>
              <a:t>Se puede usar también con </a:t>
            </a:r>
            <a:r>
              <a:rPr lang="es-MX" dirty="0" err="1"/>
              <a:t>pdf</a:t>
            </a: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r>
              <a:rPr lang="es-MX" sz="2800" dirty="0" err="1"/>
              <a:t>dot</a:t>
            </a:r>
            <a:r>
              <a:rPr lang="es-MX" sz="2800" dirty="0"/>
              <a:t> –</a:t>
            </a:r>
            <a:r>
              <a:rPr lang="es-MX" sz="2800" dirty="0" err="1"/>
              <a:t>Tpdf</a:t>
            </a:r>
            <a:r>
              <a:rPr lang="es-MX" sz="2800" dirty="0"/>
              <a:t> clase02_gv_2.gv –o salida/clase02_gv_2.pdf</a:t>
            </a:r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735BEE-70B5-406F-A770-FFB4DCDD6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6BA7BD1-FA8D-4EE7-ADFC-1D196D8CD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AE3D10-FC3C-4B09-A55B-57A9164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1FF999-967B-4D69-B0EC-7009E60C6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E45809-7122-44FA-9A66-5572F92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408246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D0A6-E726-4FC6-9B5D-77A1119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s-MX" dirty="0"/>
              <a:t>Ejemplo de Python con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0B9B0-09D1-4FEC-8382-92BF482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python3</a:t>
            </a:r>
          </a:p>
          <a:p>
            <a:pPr marL="0" indent="0">
              <a:buNone/>
            </a:pPr>
            <a:r>
              <a:rPr lang="es-MX" dirty="0"/>
              <a:t>Python 3.5.2 (default, May 23 2020, 17:05:23)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graphviz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Digraph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</a:t>
            </a:r>
            <a:r>
              <a:rPr lang="es-MX" dirty="0"/>
              <a:t> = </a:t>
            </a:r>
            <a:r>
              <a:rPr lang="es-MX" dirty="0" err="1"/>
              <a:t>Digraph</a:t>
            </a:r>
            <a:r>
              <a:rPr lang="es-MX" dirty="0"/>
              <a:t> (</a:t>
            </a:r>
            <a:r>
              <a:rPr lang="es-MX" dirty="0" err="1"/>
              <a:t>comment</a:t>
            </a:r>
            <a:r>
              <a:rPr lang="es-MX" dirty="0"/>
              <a:t>=“Mi red”)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</a:t>
            </a:r>
            <a:r>
              <a:rPr lang="es-MX" dirty="0" err="1"/>
              <a:t>nucleo</a:t>
            </a:r>
            <a:r>
              <a:rPr lang="es-MX" dirty="0"/>
              <a:t>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</a:t>
            </a:r>
            <a:r>
              <a:rPr lang="es-MX" dirty="0" err="1"/>
              <a:t>distribucion</a:t>
            </a:r>
            <a:r>
              <a:rPr lang="es-MX" dirty="0"/>
              <a:t>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(“acceso1”)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(“acceso2”)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mi_grafica.edge</a:t>
            </a:r>
            <a:r>
              <a:rPr lang="es-MX" dirty="0"/>
              <a:t>(“</a:t>
            </a:r>
            <a:r>
              <a:rPr lang="es-MX" dirty="0" err="1"/>
              <a:t>nucleo</a:t>
            </a:r>
            <a:r>
              <a:rPr lang="es-MX" dirty="0"/>
              <a:t>”,”</a:t>
            </a:r>
            <a:r>
              <a:rPr lang="es-MX" dirty="0" err="1"/>
              <a:t>distribucion</a:t>
            </a:r>
            <a:r>
              <a:rPr lang="es-MX" dirty="0"/>
              <a:t>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mi_grafica.edge</a:t>
            </a:r>
            <a:r>
              <a:rPr lang="es-MX" dirty="0"/>
              <a:t>(“distribucion”,”acceso1”)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mi_grafica.edge</a:t>
            </a:r>
            <a:r>
              <a:rPr lang="es-MX" dirty="0"/>
              <a:t>(“distribucion”,”acceso2”)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75F2A-3CB4-4150-BD27-9379C753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BF5792-01FE-4E1C-BB5B-F68ECFE39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43F3C18E-C71E-49BC-8F45-97CA25E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639DDB1-8B8C-49A3-AFCF-C79225A71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7641D5-4A9B-4170-AE74-5D73BB7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B737C8-38E4-462F-8841-BD1F7FC52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5256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D0A6-E726-4FC6-9B5D-77A1119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s-MX" dirty="0"/>
              <a:t>Ejemplo de Python con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0B9B0-09D1-4FEC-8382-92BF482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resultado se tiene en lenguaje DOT , pero de manera Python: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mi_grafica.source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// Mi red</a:t>
            </a:r>
          </a:p>
          <a:p>
            <a:pPr marL="0" indent="0">
              <a:buNone/>
            </a:pPr>
            <a:r>
              <a:rPr lang="es-MX" dirty="0" err="1"/>
              <a:t>digraph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nucleo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distribucion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acceso1</a:t>
            </a:r>
          </a:p>
          <a:p>
            <a:pPr marL="0" indent="0">
              <a:buNone/>
            </a:pPr>
            <a:r>
              <a:rPr lang="es-MX" dirty="0"/>
              <a:t>	acceso2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nucleo</a:t>
            </a:r>
            <a:r>
              <a:rPr lang="es-MX" dirty="0"/>
              <a:t> -&gt; </a:t>
            </a:r>
            <a:r>
              <a:rPr lang="es-MX" dirty="0" err="1"/>
              <a:t>distribucion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distribucion</a:t>
            </a:r>
            <a:r>
              <a:rPr lang="es-MX" dirty="0"/>
              <a:t> -&gt; acceso1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distribucion</a:t>
            </a:r>
            <a:r>
              <a:rPr lang="es-MX" dirty="0"/>
              <a:t> -&gt; acceso2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75F2A-3CB4-4150-BD27-9379C753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F7407E-39ED-4D85-B504-163177E0F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C1263897-85CF-4366-B7C6-FE1F86C38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A5DAC9-9F4F-43C5-B67D-09F9FFC3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C7DD6D-8267-48D6-A1BB-97EFA7831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26675F-09F6-497F-9389-1AE90CC3A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24006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D0A6-E726-4FC6-9B5D-77A1119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s-MX" dirty="0"/>
              <a:t>Ejemplo de Python con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0B9B0-09D1-4FEC-8382-92BF482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gráfica se puede generar con el método render(), la salida por defecto es PDF.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mi_grafica.render</a:t>
            </a:r>
            <a:r>
              <a:rPr lang="es-MX" dirty="0"/>
              <a:t>(“salida/clase02_gv_3.gv”)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75F2A-3CB4-4150-BD27-9379C753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23D487-9052-4668-858B-B4A674AA6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4C7F382-6606-438A-AA7A-69E5A1686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2A6C47-02DF-44EA-8849-B3F18C81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14A9E7-F674-48F1-BC82-759B469E4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83DDF1-D54E-4ACE-801F-A5E2956DB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50732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/>
            <a:r>
              <a:rPr lang="es-ES" dirty="0">
                <a:solidFill>
                  <a:schemeClr val="bg1"/>
                </a:solidFill>
              </a:rPr>
              <a:t>Esquema </a:t>
            </a:r>
            <a:r>
              <a:rPr lang="es-ES" dirty="0"/>
              <a:t>de la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10" name="Marcador de contenido 2" descr="Marcador de posición de contenido de lista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0630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4A9B5881-4007-4345-955A-79C2656F0C49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46740-EFE4-484E-A6A4-C47890B8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58D57-3840-46EF-892B-6DB06E9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software de visualización de gráficos de código abierto.</a:t>
            </a:r>
          </a:p>
          <a:p>
            <a:r>
              <a:rPr lang="es-MX" dirty="0"/>
              <a:t>Funciona de forma similar al proceso de descripción de un grafo en un formato de texto que </a:t>
            </a:r>
            <a:r>
              <a:rPr lang="es-MX" dirty="0" err="1"/>
              <a:t>Graphviz</a:t>
            </a:r>
            <a:r>
              <a:rPr lang="es-MX" dirty="0"/>
              <a:t> puede entender.</a:t>
            </a:r>
          </a:p>
          <a:p>
            <a:r>
              <a:rPr lang="es-MX" dirty="0"/>
              <a:t>El grafo se explica en un formato llamado DOT (</a:t>
            </a:r>
            <a:r>
              <a:rPr lang="es-MX" dirty="0">
                <a:hlinkClick r:id="rId2"/>
              </a:rPr>
              <a:t>https://en.Wikipedia.org/wiki/DOT_(graph_descripton_language)</a:t>
            </a:r>
            <a:r>
              <a:rPr lang="es-MX" dirty="0"/>
              <a:t>) </a:t>
            </a:r>
          </a:p>
          <a:p>
            <a:r>
              <a:rPr lang="es-MX" dirty="0" err="1"/>
              <a:t>Graphviz</a:t>
            </a:r>
            <a:r>
              <a:rPr lang="es-MX" dirty="0"/>
              <a:t> lee el texto y lo representa en una grafica.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04E48-7979-4117-AE74-D00C6041D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503ADB-C806-4F94-9415-0B30145D0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138" y="6590714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E9937C-D68F-4F26-BFF6-F83B7ACF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883D0A-58E2-4E2C-B155-0D91A4B86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ED8BDF-BFC8-4B30-AD01-A81B3642F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F915F93B-0CFF-4E29-A35C-B7D0683C2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16681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2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46740-EFE4-484E-A6A4-C47890B8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58D57-3840-46EF-892B-6DB06E9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Imagine la explicación de una topología sin el veneficio de una imagen.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04E48-7979-4117-AE74-D00C6041D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43F4AB-EB86-424B-A491-2AE883A83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138" y="6590714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3DC824-E33C-4F61-AD47-AE9F43063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E161D6-F6A6-4A7E-95CF-6A9F4E167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534FF3-A7B4-4F48-895C-B5FBF460F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F3DE9ED8-5515-4E00-A9AE-AD04B5D5A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16681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6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895026"/>
            <a:ext cx="6305550" cy="493780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611078"/>
            <a:ext cx="4695825" cy="833663"/>
          </a:xfrm>
        </p:spPr>
        <p:txBody>
          <a:bodyPr rtlCol="0"/>
          <a:lstStyle/>
          <a:p>
            <a:pPr rtl="0"/>
            <a:r>
              <a:rPr lang="es-ES" dirty="0"/>
              <a:t>Topología propuesta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noProof="1"/>
              <a:t>Se usa la red 192.168.0.0/24 subdividida a una máscara /30 para todas las conexiones.</a:t>
            </a:r>
          </a:p>
          <a:p>
            <a:pPr rtl="0"/>
            <a:r>
              <a:rPr lang="es-ES" noProof="1"/>
              <a:t>Se usa protocolo rip para el enrrutamiento interno.</a:t>
            </a:r>
          </a:p>
          <a:p>
            <a:pPr rtl="0"/>
            <a:r>
              <a:rPr lang="es-ES" noProof="1"/>
              <a:t>La máquina virtual se encuentra en 192.168.0.2/30 conectara al router R5-tor.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08EE5C-1ACB-43F0-A47E-8BECA9C7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138" y="6590714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CFE2175-BBE8-447A-BC35-A04D0466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3BF8FFA-D2BA-4C14-AD86-83CE6C523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63A77A9-3A88-4A7D-B0F3-07AAF33C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FE8F5266-A608-492B-AAC3-AE165153A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16681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43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46740-EFE4-484E-A6A4-C47890B8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s-MX" dirty="0"/>
              <a:t>Instalación en </a:t>
            </a:r>
            <a:r>
              <a:rPr lang="es-MX" dirty="0" err="1"/>
              <a:t>ubuntu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58D57-3840-46EF-892B-6DB06E9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–y 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graphviz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 marL="0" indent="0">
              <a:buNone/>
            </a:pPr>
            <a:r>
              <a:rPr lang="es-MX" dirty="0"/>
              <a:t>Una vez instalado se puede verificar usando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s-MX" dirty="0" err="1"/>
              <a:t>dot</a:t>
            </a:r>
            <a:r>
              <a:rPr lang="es-MX" dirty="0"/>
              <a:t> –V</a:t>
            </a:r>
          </a:p>
          <a:p>
            <a:pPr marL="0" indent="0">
              <a:buNone/>
            </a:pPr>
            <a:r>
              <a:rPr lang="es-MX" dirty="0" err="1"/>
              <a:t>dot</a:t>
            </a:r>
            <a:r>
              <a:rPr lang="es-MX" dirty="0"/>
              <a:t> – </a:t>
            </a:r>
            <a:r>
              <a:rPr lang="es-MX" dirty="0" err="1"/>
              <a:t>graphviz</a:t>
            </a:r>
            <a:r>
              <a:rPr lang="es-MX" dirty="0"/>
              <a:t> </a:t>
            </a:r>
            <a:r>
              <a:rPr lang="es-MX" dirty="0" err="1"/>
              <a:t>version</a:t>
            </a:r>
            <a:r>
              <a:rPr lang="es-MX" dirty="0"/>
              <a:t> 2.38.0 (20140413.2041)</a:t>
            </a:r>
          </a:p>
          <a:p>
            <a:pPr marL="0" indent="0">
              <a:buNone/>
            </a:pPr>
            <a:r>
              <a:rPr lang="es-MX" dirty="0"/>
              <a:t>Para poder usar </a:t>
            </a:r>
            <a:r>
              <a:rPr lang="es-MX" dirty="0" err="1"/>
              <a:t>graphviz</a:t>
            </a:r>
            <a:r>
              <a:rPr lang="es-MX" dirty="0"/>
              <a:t> con Python tenemos que instalarlo con el uso de </a:t>
            </a:r>
            <a:r>
              <a:rPr lang="es-MX" dirty="0" err="1"/>
              <a:t>pip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graphviz</a:t>
            </a:r>
            <a:r>
              <a:rPr lang="es-MX" dirty="0"/>
              <a:t> #Python 2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graphviz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04E48-7979-4117-AE74-D00C6041D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11" name="Marcador de número de diapositiva 4">
            <a:extLst>
              <a:ext uri="{FF2B5EF4-FFF2-40B4-BE49-F238E27FC236}">
                <a16:creationId xmlns:a16="http://schemas.microsoft.com/office/drawing/2014/main" id="{C4CBF652-2C66-4393-8614-5440F7125654}"/>
              </a:ext>
            </a:extLst>
          </p:cNvPr>
          <p:cNvSpPr txBox="1">
            <a:spLocks/>
          </p:cNvSpPr>
          <p:nvPr/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PÁGINA </a:t>
            </a:r>
            <a:fld id="{4A9B5881-4007-4345-955A-79C2656F0C4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1F2CF8-0804-4DF0-A3D9-0777E66B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485198-3B9A-4064-B638-531DCF9A5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76A10AD-D362-4333-B59B-6EAE8D62C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 de </a:t>
            </a:r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8720125-8B9F-4D60-A81C-99477BAA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15CF433B-A6CA-4E92-8E08-6D0958D9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Ejemplo 1 de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s-ES" dirty="0"/>
              <a:t>$ </a:t>
            </a:r>
            <a:r>
              <a:rPr lang="es-ES" dirty="0" err="1"/>
              <a:t>cat</a:t>
            </a:r>
            <a:r>
              <a:rPr lang="es-ES" dirty="0"/>
              <a:t> clase02_gv_1.gv</a:t>
            </a:r>
          </a:p>
          <a:p>
            <a:pPr marL="0" indent="0">
              <a:buNone/>
            </a:pP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mi_red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nucleo</a:t>
            </a:r>
            <a:r>
              <a:rPr lang="es-ES" dirty="0"/>
              <a:t> -- </a:t>
            </a:r>
            <a:r>
              <a:rPr lang="es-ES" dirty="0" err="1"/>
              <a:t>distribucion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acceso1;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acceso2;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7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5C8949-0EB4-486E-A651-BACAEAF9E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CC9EAD2E-D5E1-4747-9249-1910BE72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585DB7-C13E-4ABD-861B-24D5FDFC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96A2E2-EBFD-4894-9B2E-78488D4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7A710D-15A5-4C9F-9124-4C434FD6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257893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Comando </a:t>
            </a:r>
            <a:r>
              <a:rPr lang="es-MX" dirty="0" err="1"/>
              <a:t>dot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gráfica se puede generar con el comando </a:t>
            </a:r>
            <a:r>
              <a:rPr lang="es-MX" sz="2400" b="1" dirty="0" err="1"/>
              <a:t>dot</a:t>
            </a: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r>
              <a:rPr lang="es-MX" sz="2400" b="1" dirty="0" err="1"/>
              <a:t>dot</a:t>
            </a:r>
            <a:r>
              <a:rPr lang="es-MX" sz="2400" b="1" dirty="0"/>
              <a:t> –t&lt;formato&gt; </a:t>
            </a:r>
            <a:r>
              <a:rPr lang="es-MX" sz="2400" b="1" dirty="0" err="1"/>
              <a:t>archivo_fuente</a:t>
            </a:r>
            <a:r>
              <a:rPr lang="es-MX" sz="2400" b="1" dirty="0"/>
              <a:t> –o &lt;</a:t>
            </a:r>
            <a:r>
              <a:rPr lang="es-MX" sz="2400" b="1" dirty="0" err="1"/>
              <a:t>archivo_salida</a:t>
            </a:r>
            <a:r>
              <a:rPr lang="es-MX" sz="2400" b="1" dirty="0"/>
              <a:t>&gt;</a:t>
            </a:r>
          </a:p>
          <a:p>
            <a:pPr marL="0" indent="0">
              <a:buNone/>
            </a:pPr>
            <a:endParaRPr lang="es-MX" sz="2400" b="1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 err="1"/>
              <a:t>dot</a:t>
            </a:r>
            <a:r>
              <a:rPr lang="es-MX" dirty="0"/>
              <a:t> –</a:t>
            </a:r>
            <a:r>
              <a:rPr lang="es-MX" dirty="0" err="1"/>
              <a:t>Tpng</a:t>
            </a:r>
            <a:r>
              <a:rPr lang="es-MX" dirty="0"/>
              <a:t> clase02_gv_1.gv –o salida/clase02_gv_1.png</a:t>
            </a:r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209D93-7703-4ACF-907F-717DD11E5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4D6F126-E74A-4911-8D02-3A3CC5B99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1A4AF8-AB34-430A-8B6C-2D2DC6A0C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B1B8E7-EB06-412A-8F0D-A049D83F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A4C353-3695-4299-8210-B4703487B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40222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Ejemplo 2 de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s-ES" dirty="0"/>
              <a:t>$ </a:t>
            </a:r>
            <a:r>
              <a:rPr lang="es-ES" dirty="0" err="1"/>
              <a:t>cat</a:t>
            </a:r>
            <a:r>
              <a:rPr lang="es-ES" dirty="0"/>
              <a:t> clase02_gv_2.gv</a:t>
            </a:r>
          </a:p>
          <a:p>
            <a:pPr marL="0" indent="0">
              <a:buNone/>
            </a:pPr>
            <a:r>
              <a:rPr lang="es-ES" dirty="0" err="1"/>
              <a:t>digraph</a:t>
            </a:r>
            <a:r>
              <a:rPr lang="es-ES" dirty="0"/>
              <a:t> </a:t>
            </a:r>
            <a:r>
              <a:rPr lang="es-ES" dirty="0" err="1"/>
              <a:t>mi_red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núcleo [</a:t>
            </a:r>
            <a:r>
              <a:rPr lang="es-ES" dirty="0" err="1"/>
              <a:t>shape</a:t>
            </a:r>
            <a:r>
              <a:rPr lang="es-ES" dirty="0"/>
              <a:t>=box];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size</a:t>
            </a:r>
            <a:r>
              <a:rPr lang="es-ES" dirty="0"/>
              <a:t> = “50 30”;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nucleo</a:t>
            </a:r>
            <a:r>
              <a:rPr lang="es-ES" dirty="0"/>
              <a:t> -- </a:t>
            </a:r>
            <a:r>
              <a:rPr lang="es-ES" dirty="0" err="1"/>
              <a:t>distribucion</a:t>
            </a:r>
            <a:r>
              <a:rPr lang="es-ES" dirty="0"/>
              <a:t> [</a:t>
            </a:r>
            <a:r>
              <a:rPr lang="es-ES" dirty="0" err="1"/>
              <a:t>label</a:t>
            </a:r>
            <a:r>
              <a:rPr lang="es-ES" dirty="0"/>
              <a:t>=“2x10G”];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acceso1 [</a:t>
            </a:r>
            <a:r>
              <a:rPr lang="es-ES" dirty="0" err="1"/>
              <a:t>label</a:t>
            </a:r>
            <a:r>
              <a:rPr lang="es-ES" dirty="0"/>
              <a:t>=“1G”];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acceso2 [</a:t>
            </a:r>
            <a:r>
              <a:rPr lang="es-ES" dirty="0" err="1"/>
              <a:t>label</a:t>
            </a:r>
            <a:r>
              <a:rPr lang="es-ES" dirty="0"/>
              <a:t>=“1G”];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95EC85-5389-487E-BFD3-81225DC15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55F59E7C-94B2-4D0E-9417-44B5E954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F333E0-3191-44DB-8B22-4FA2F3460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0EE1B6-CC5F-4455-89E6-5EA7E7E25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BBB7D4-088F-4D01-9B61-30B8EE2CF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175926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34_TF34098415.potx" id="{3B130212-9EBC-44A5-A75E-F03C3A48CA3C}" vid="{C90905AE-7B64-446F-A9AF-7779799F80C7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 empresarial clásica con animación</Template>
  <TotalTime>0</TotalTime>
  <Words>807</Words>
  <Application>Microsoft Office PowerPoint</Application>
  <PresentationFormat>Panorámica</PresentationFormat>
  <Paragraphs>164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Graphviz</vt:lpstr>
      <vt:lpstr>Esquema de la clase</vt:lpstr>
      <vt:lpstr>Graphviz</vt:lpstr>
      <vt:lpstr>Graphviz</vt:lpstr>
      <vt:lpstr>Topología propuesta</vt:lpstr>
      <vt:lpstr>Instalación en ubuntu</vt:lpstr>
      <vt:lpstr>Ejemplo 1 de Graphviz</vt:lpstr>
      <vt:lpstr>Comando dot</vt:lpstr>
      <vt:lpstr>Ejemplo 2 de Graphviz</vt:lpstr>
      <vt:lpstr>Ejemplo 2 Graphviz</vt:lpstr>
      <vt:lpstr>Ejemplo de Python con Graphviz</vt:lpstr>
      <vt:lpstr>Ejemplo de Python con Graphviz</vt:lpstr>
      <vt:lpstr>Ejemplo de Python con Graphviz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2020-05-22T14:43:31Z</dcterms:created>
  <dcterms:modified xsi:type="dcterms:W3CDTF">2020-10-22T18:30:22Z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