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5" r:id="rId20"/>
    <p:sldId id="276" r:id="rId21"/>
    <p:sldId id="277" r:id="rId22"/>
    <p:sldId id="284" r:id="rId23"/>
    <p:sldId id="280" r:id="rId24"/>
    <p:sldId id="278" r:id="rId25"/>
    <p:sldId id="279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TEOREMA DE SUPERPOSICIÓN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Arista romero Daniel </a:t>
            </a:r>
            <a:r>
              <a:rPr lang="es-MX" dirty="0" err="1" smtClean="0"/>
              <a:t>abinadab</a:t>
            </a:r>
            <a:endParaRPr lang="es-MX" dirty="0" smtClean="0"/>
          </a:p>
          <a:p>
            <a:r>
              <a:rPr lang="es-MX" dirty="0" smtClean="0"/>
              <a:t>Bohórquez Toribio </a:t>
            </a:r>
            <a:r>
              <a:rPr lang="es-MX" dirty="0" err="1" smtClean="0"/>
              <a:t>victor</a:t>
            </a:r>
            <a:r>
              <a:rPr lang="es-MX" dirty="0" smtClean="0"/>
              <a:t> </a:t>
            </a:r>
            <a:r>
              <a:rPr lang="es-MX" dirty="0" err="1" smtClean="0"/>
              <a:t>daniel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251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859" t="30239" r="40828" b="26452"/>
          <a:stretch/>
        </p:blipFill>
        <p:spPr>
          <a:xfrm>
            <a:off x="3039411" y="2228044"/>
            <a:ext cx="6156103" cy="31682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01757" y="81022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Ejemplo 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317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3441" t="31294" r="40036" b="27509"/>
          <a:stretch/>
        </p:blipFill>
        <p:spPr>
          <a:xfrm>
            <a:off x="3400022" y="2099256"/>
            <a:ext cx="6053070" cy="30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009" t="15448" r="7964" b="7967"/>
          <a:stretch/>
        </p:blipFill>
        <p:spPr>
          <a:xfrm>
            <a:off x="528033" y="721218"/>
            <a:ext cx="11062953" cy="56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650" t="47138" r="40234" b="29974"/>
          <a:stretch/>
        </p:blipFill>
        <p:spPr>
          <a:xfrm>
            <a:off x="3116687" y="2305318"/>
            <a:ext cx="6130343" cy="16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2" y="466087"/>
            <a:ext cx="9169179" cy="59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573" t="31998" r="42509" b="39129"/>
          <a:stretch/>
        </p:blipFill>
        <p:spPr>
          <a:xfrm>
            <a:off x="3387143" y="2150772"/>
            <a:ext cx="6104586" cy="21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3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947" t="27949" r="40035" b="25044"/>
          <a:stretch/>
        </p:blipFill>
        <p:spPr>
          <a:xfrm>
            <a:off x="2962140" y="1790163"/>
            <a:ext cx="6117465" cy="34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899" t="29534" r="40531" b="22403"/>
          <a:stretch/>
        </p:blipFill>
        <p:spPr>
          <a:xfrm>
            <a:off x="2833351" y="1828799"/>
            <a:ext cx="6709893" cy="35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1066" y="437882"/>
            <a:ext cx="45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Ejemplo 3.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152" t="23668" r="24348" b="14854"/>
          <a:stretch/>
        </p:blipFill>
        <p:spPr>
          <a:xfrm>
            <a:off x="2021983" y="996035"/>
            <a:ext cx="8010659" cy="54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477" t="12330" r="42660" b="29909"/>
          <a:stretch/>
        </p:blipFill>
        <p:spPr>
          <a:xfrm>
            <a:off x="2859110" y="631065"/>
            <a:ext cx="6474615" cy="55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90918" y="1210616"/>
            <a:ext cx="9491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teorema de </a:t>
            </a:r>
            <a:r>
              <a:rPr lang="es-MX" dirty="0" smtClean="0"/>
              <a:t>superposición sólo </a:t>
            </a:r>
            <a:r>
              <a:rPr lang="es-MX" dirty="0"/>
              <a:t>se puede utilizar en el caso de circuitos </a:t>
            </a:r>
            <a:r>
              <a:rPr lang="es-MX" dirty="0" smtClean="0"/>
              <a:t>eléctricos </a:t>
            </a:r>
            <a:r>
              <a:rPr lang="es-MX" dirty="0"/>
              <a:t>lineales, es decir circuitos formados ú</a:t>
            </a:r>
            <a:r>
              <a:rPr lang="es-MX" dirty="0" smtClean="0"/>
              <a:t>nicamente </a:t>
            </a:r>
            <a:r>
              <a:rPr lang="es-MX" dirty="0"/>
              <a:t>por componentes lineales (en los cuales la amplitud de la corriente que los atraviesa es proporcional a la amplitud de voltaje a sus extremidades). </a:t>
            </a:r>
            <a:endParaRPr lang="es-MX" dirty="0" smtClean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teorema de </a:t>
            </a:r>
            <a:r>
              <a:rPr lang="es-MX" dirty="0" smtClean="0"/>
              <a:t>superposición </a:t>
            </a:r>
            <a:r>
              <a:rPr lang="es-MX" dirty="0"/>
              <a:t>ayuda a encontrar</a:t>
            </a:r>
            <a:r>
              <a:rPr lang="es-MX" dirty="0" smtClean="0"/>
              <a:t>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Valores de voltaje, en una </a:t>
            </a:r>
            <a:r>
              <a:rPr lang="es-MX" dirty="0" smtClean="0"/>
              <a:t>posición </a:t>
            </a:r>
            <a:r>
              <a:rPr lang="es-MX" dirty="0"/>
              <a:t>de un circuito, que tiene </a:t>
            </a:r>
            <a:r>
              <a:rPr lang="es-MX" dirty="0" smtClean="0"/>
              <a:t>más </a:t>
            </a:r>
            <a:r>
              <a:rPr lang="es-MX" dirty="0"/>
              <a:t>de una fuente de voltaje.</a:t>
            </a:r>
          </a:p>
          <a:p>
            <a:pPr algn="just"/>
            <a:r>
              <a:rPr lang="es-MX" dirty="0"/>
              <a:t>Valores de corriente, en un circuito con </a:t>
            </a:r>
            <a:r>
              <a:rPr lang="es-MX" dirty="0" smtClean="0"/>
              <a:t>más </a:t>
            </a:r>
            <a:r>
              <a:rPr lang="es-MX" dirty="0"/>
              <a:t>de una fuente de voltaje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75" y="4172487"/>
            <a:ext cx="4694483" cy="23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1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477" t="69641" r="30236" b="828"/>
          <a:stretch/>
        </p:blipFill>
        <p:spPr>
          <a:xfrm>
            <a:off x="2252911" y="1635617"/>
            <a:ext cx="8114581" cy="31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4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87132" y="1485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Dado el circuito de la figura, calcular la intensidad de corriente que circula por la impedancia Z.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33340" y="596480"/>
            <a:ext cx="4623515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Ejemplo 4. </a:t>
            </a:r>
            <a:endParaRPr lang="es-MX" dirty="0"/>
          </a:p>
        </p:txBody>
      </p:sp>
      <p:pic>
        <p:nvPicPr>
          <p:cNvPr id="2052" name="Picture 4" descr="Ejerc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64" y="2646610"/>
            <a:ext cx="5679583" cy="27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4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3493" y="991674"/>
            <a:ext cx="8847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Aplicando el principio de superposición y puesto que son dos fuentes de tensión las que tenemos, primero cortocircuitaremos una y luego la otra.</a:t>
            </a:r>
          </a:p>
          <a:p>
            <a:endParaRPr lang="es-MX" dirty="0"/>
          </a:p>
          <a:p>
            <a:r>
              <a:rPr lang="es-MX" dirty="0"/>
              <a:t>Empecemos cortocircuitando la de 200 V. Y Resolvemos por el método de mallas.</a:t>
            </a:r>
          </a:p>
        </p:txBody>
      </p:sp>
      <p:pic>
        <p:nvPicPr>
          <p:cNvPr id="8194" name="Picture 2" descr="Circ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95" y="2905146"/>
            <a:ext cx="5099581" cy="249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0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49250" y="810177"/>
            <a:ext cx="8902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Empezamos a resolver por mallas para sacar las ecuaciones, la expresión de la tensión, que nos la dan en forma polar, la pasamos a forma </a:t>
            </a:r>
            <a:r>
              <a:rPr lang="es-MX" dirty="0" err="1"/>
              <a:t>binómica</a:t>
            </a:r>
            <a:r>
              <a:rPr lang="es-MX" dirty="0"/>
              <a:t>. Además, recuerda que la corriente que pasa por la impedancia 5+5j es la suma de I1 e I2, por ir en el mismo sentido, si fueran en sentidos opuestos se restarían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080" name="Picture 8" descr="http://e-ducativa.catedu.es/44700165/aula/archivos/repositorio/3000/3012/html/eXe_LaTeX_math_4.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4" y="2507809"/>
            <a:ext cx="4272455" cy="2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-ducativa.catedu.es/44700165/aula/archivos/repositorio/3000/3012/html/eXe_LaTeX_math_8.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84" y="3153535"/>
            <a:ext cx="3468611" cy="26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249250" y="3759916"/>
            <a:ext cx="8699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Con estas dos ecuaciones formamos un sistema que pasamos a resolver. Operando, para simplificar el sistema, llegamos a:</a:t>
            </a:r>
          </a:p>
        </p:txBody>
      </p:sp>
      <p:pic>
        <p:nvPicPr>
          <p:cNvPr id="3088" name="Picture 16" descr="http://e-ducativa.catedu.es/44700165/aula/archivos/repositorio/3000/3012/html/eXe_LaTeX_math_9.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22" y="4839572"/>
            <a:ext cx="4139297" cy="2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e-ducativa.catedu.es/44700165/aula/archivos/repositorio/3000/3012/html/eXe_LaTeX_math_16.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37" y="5553778"/>
            <a:ext cx="3177504" cy="27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e_LaTeX_math_4.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04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489657" y="710364"/>
            <a:ext cx="6984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De la segunda ecuación despejamos </a:t>
            </a:r>
            <a:r>
              <a:rPr lang="es-MX" dirty="0" smtClean="0"/>
              <a:t>I1</a:t>
            </a:r>
            <a:r>
              <a:rPr lang="es-MX" dirty="0"/>
              <a:t>, que nos queda:</a:t>
            </a:r>
          </a:p>
        </p:txBody>
      </p:sp>
      <p:pic>
        <p:nvPicPr>
          <p:cNvPr id="4098" name="Picture 2" descr="  I_1=-(\frac{(7+8j)I_2}{(5+5j)})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45" y="1537331"/>
            <a:ext cx="1824065" cy="4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489657" y="2279188"/>
            <a:ext cx="7319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Este valor de I1 lo sustituimos en la otra ecuación y llegamos a:</a:t>
            </a:r>
          </a:p>
        </p:txBody>
      </p:sp>
      <p:pic>
        <p:nvPicPr>
          <p:cNvPr id="4100" name="Picture 4" descr="  95,26+55j= -(6+8j)*(\frac{(7+8j)I_2}{(5+5j)})+(5+5j)I_2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17" y="3158910"/>
            <a:ext cx="4850646" cy="4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95095" y="4151610"/>
            <a:ext cx="7606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Con este </a:t>
            </a:r>
            <a:r>
              <a:rPr lang="es-MX" dirty="0"/>
              <a:t>valor de I2 es muy sencillo obtener el valor de I1.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102" name="Picture 6" descr=" I_1=16,75-11,03j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17" y="5012957"/>
            <a:ext cx="2101646" cy="2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28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44957" y="835060"/>
            <a:ext cx="8671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Resolvemos ahora cortocircuitando la otra fuente de tensión, el circuito que tenemos es el siguiente:</a:t>
            </a:r>
          </a:p>
        </p:txBody>
      </p:sp>
      <p:pic>
        <p:nvPicPr>
          <p:cNvPr id="5122" name="Picture 2" descr="Ejerc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88" y="1720291"/>
            <a:ext cx="3904512" cy="217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44957" y="4133425"/>
            <a:ext cx="8671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sistema de ecuaciones que nos queda es el siguiente</a:t>
            </a:r>
            <a:r>
              <a:rPr lang="es-MX" dirty="0" smtClean="0"/>
              <a:t>:</a:t>
            </a:r>
            <a:endParaRPr lang="es-MX" dirty="0"/>
          </a:p>
        </p:txBody>
      </p:sp>
      <p:pic>
        <p:nvPicPr>
          <p:cNvPr id="5124" name="Picture 4" descr="http://e-ducativa.catedu.es/44700165/aula/archivos/repositorio/3000/3012/html/eXe_LaTeX_math_3.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88" y="4932139"/>
            <a:ext cx="4133091" cy="2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e-ducativa.catedu.es/44700165/aula/archivos/repositorio/3000/3012/html/eXe_LaTeX_math_7.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62" y="5800636"/>
            <a:ext cx="3631138" cy="27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1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93442" y="980822"/>
            <a:ext cx="777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Sustituyendo y operando, llegamos a que los valores de I1 e I2 son:</a:t>
            </a:r>
          </a:p>
        </p:txBody>
      </p:sp>
      <p:pic>
        <p:nvPicPr>
          <p:cNvPr id="7170" name="Picture 2" descr="  I_2=-9,44+22,35j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138" y="1824157"/>
            <a:ext cx="2286088" cy="2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  I_1=17,69-29,4j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50" y="2499917"/>
            <a:ext cx="1879877" cy="2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93442" y="3163003"/>
            <a:ext cx="9225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intensidad que pasa por Z va a ser la suma de I1 (del primer circuito) e I2 (del segundo circuito).</a:t>
            </a:r>
          </a:p>
        </p:txBody>
      </p:sp>
      <p:pic>
        <p:nvPicPr>
          <p:cNvPr id="7174" name="Picture 6" descr="  I_T=(16,75-11,03j)+(-9,44+22,35j)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12" y="4222749"/>
            <a:ext cx="3931540" cy="2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 I_T=7,31+11,32j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36" y="4925251"/>
            <a:ext cx="1874891" cy="2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1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55324" y="2202287"/>
            <a:ext cx="5743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/>
              <a:t>¡Gracias por su atención!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2380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19707" y="1581398"/>
            <a:ext cx="62076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teorema establece que el efecto que dos o más fuentes tienen sobre una impedancia es igual, a la suma de cada uno de los efectos de cada fuente tomados por separado, sustituyendo todas las fuentes de voltaje restantes por un corto circuito, y todas las fuentes de corriente restantes por un circuito abierto. Por ejemplo, si el voltaje total de un circuito dependiese de dos fuentes de </a:t>
            </a:r>
            <a:r>
              <a:rPr lang="es-MX" dirty="0" smtClean="0"/>
              <a:t>tensión: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VT = f(V1,V2) = f(0,V2) + f(V1,0)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616" y="1207911"/>
            <a:ext cx="3009700" cy="47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13645" y="1237779"/>
            <a:ext cx="95046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Pasos a realizar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/>
              <a:t>1) Se anulan todas las fuentes menos una:</a:t>
            </a:r>
          </a:p>
          <a:p>
            <a:endParaRPr lang="es-MX" dirty="0"/>
          </a:p>
          <a:p>
            <a:r>
              <a:rPr lang="es-MX" dirty="0"/>
              <a:t>NOTA:	Anular una fuente de tensión es cortocircuitarla.</a:t>
            </a:r>
          </a:p>
          <a:p>
            <a:r>
              <a:rPr lang="es-MX" dirty="0"/>
              <a:t>Anular una fuente de corriente es dejarla en circuito abierto.</a:t>
            </a:r>
          </a:p>
          <a:p>
            <a:endParaRPr lang="es-MX" dirty="0"/>
          </a:p>
          <a:p>
            <a:r>
              <a:rPr lang="es-MX" dirty="0"/>
              <a:t>2) Se calcula la respuesta del circuito (tensión o corriente) a la única fuente que hemos dejado.</a:t>
            </a:r>
          </a:p>
          <a:p>
            <a:endParaRPr lang="es-MX" dirty="0"/>
          </a:p>
          <a:p>
            <a:r>
              <a:rPr lang="es-MX" dirty="0"/>
              <a:t>3) Se repiten los pasos 1 y 2 con cada fuente.</a:t>
            </a:r>
          </a:p>
          <a:p>
            <a:endParaRPr lang="es-MX" dirty="0"/>
          </a:p>
          <a:p>
            <a:r>
              <a:rPr lang="es-MX" dirty="0"/>
              <a:t>4) Se suman las respuestas de cada fuente.</a:t>
            </a:r>
          </a:p>
        </p:txBody>
      </p:sp>
    </p:spTree>
    <p:extLst>
      <p:ext uri="{BB962C8B-B14F-4D97-AF65-F5344CB8AC3E}">
        <p14:creationId xmlns:p14="http://schemas.microsoft.com/office/powerpoint/2010/main" val="427701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8" y="2123072"/>
            <a:ext cx="3281698" cy="17165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437720" y="12317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Calcular </a:t>
            </a:r>
            <a:r>
              <a:rPr lang="es-MX" dirty="0"/>
              <a:t>el valor de VO en el circuito siguiente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905911" y="44323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V0= V0[VG]+ V0[IG]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243884" y="862399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18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407965" y="70719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Calculamos </a:t>
            </a:r>
            <a:r>
              <a:rPr lang="es-MX" dirty="0" smtClean="0"/>
              <a:t>V0[VG]  y Anulamos </a:t>
            </a:r>
            <a:r>
              <a:rPr lang="es-MX" dirty="0" err="1"/>
              <a:t>Ig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04" y="1622737"/>
            <a:ext cx="8326941" cy="196791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94287" y="4854194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V0[VG]=0  ya que V0=I R2=0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095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95335" y="745833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Calculamos </a:t>
            </a:r>
            <a:r>
              <a:rPr lang="es-MX" dirty="0" smtClean="0"/>
              <a:t>V0[IG</a:t>
            </a:r>
            <a:r>
              <a:rPr lang="es-MX" dirty="0"/>
              <a:t>]  y Anulamos </a:t>
            </a:r>
            <a:r>
              <a:rPr lang="es-MX" dirty="0" smtClean="0"/>
              <a:t>VG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24" y="1935031"/>
            <a:ext cx="3682218" cy="227381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72654" y="4749530"/>
            <a:ext cx="36022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 smtClean="0"/>
              <a:t>V0= +IG R2</a:t>
            </a:r>
          </a:p>
          <a:p>
            <a:pPr algn="ctr"/>
            <a:r>
              <a:rPr lang="es-MX" dirty="0" smtClean="0"/>
              <a:t>De modo que</a:t>
            </a:r>
          </a:p>
          <a:p>
            <a:pPr algn="ctr"/>
            <a:r>
              <a:rPr lang="es-MX" dirty="0" smtClean="0"/>
              <a:t>V0= VO[VG]+ V0[IG]= 0+ IG R2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Solución final:</a:t>
            </a:r>
          </a:p>
          <a:p>
            <a:pPr algn="ctr"/>
            <a:r>
              <a:rPr lang="es-MX" dirty="0" smtClean="0"/>
              <a:t>V0= </a:t>
            </a:r>
            <a:r>
              <a:rPr lang="es-MX" dirty="0" err="1" smtClean="0"/>
              <a:t>Ig</a:t>
            </a:r>
            <a:r>
              <a:rPr lang="es-MX" dirty="0" smtClean="0"/>
              <a:t> R2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633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29648" y="488256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Ejemplos.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97" y="3181081"/>
            <a:ext cx="4784658" cy="2093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83" y="1217652"/>
            <a:ext cx="6219253" cy="13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44" y="1648497"/>
            <a:ext cx="9663249" cy="438425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95444" y="4624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Solución.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62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535</Words>
  <Application>Microsoft Office PowerPoint</Application>
  <PresentationFormat>Panorámica</PresentationFormat>
  <Paragraphs>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Sala de reuniones Ion</vt:lpstr>
      <vt:lpstr>TEOREMA DE SUPERPOSICIÓN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SUPERPOSICIÓN</dc:title>
  <dc:creator>Link</dc:creator>
  <cp:lastModifiedBy>MPEC!</cp:lastModifiedBy>
  <cp:revision>13</cp:revision>
  <dcterms:created xsi:type="dcterms:W3CDTF">2018-05-08T00:55:21Z</dcterms:created>
  <dcterms:modified xsi:type="dcterms:W3CDTF">2018-05-08T04:22:58Z</dcterms:modified>
</cp:coreProperties>
</file>