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196E-6739-4319-B436-AF8346E372D4}" type="datetimeFigureOut">
              <a:rPr lang="es-MX" smtClean="0"/>
              <a:t>15/05/2018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0AEC-FD13-49FB-9802-1109BB3B813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587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196E-6739-4319-B436-AF8346E372D4}" type="datetimeFigureOut">
              <a:rPr lang="es-MX" smtClean="0"/>
              <a:t>15/05/2018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0AEC-FD13-49FB-9802-1109BB3B813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08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196E-6739-4319-B436-AF8346E372D4}" type="datetimeFigureOut">
              <a:rPr lang="es-MX" smtClean="0"/>
              <a:t>15/05/2018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0AEC-FD13-49FB-9802-1109BB3B813A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7189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196E-6739-4319-B436-AF8346E372D4}" type="datetimeFigureOut">
              <a:rPr lang="es-MX" smtClean="0"/>
              <a:t>15/05/2018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0AEC-FD13-49FB-9802-1109BB3B813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9523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196E-6739-4319-B436-AF8346E372D4}" type="datetimeFigureOut">
              <a:rPr lang="es-MX" smtClean="0"/>
              <a:t>15/05/2018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0AEC-FD13-49FB-9802-1109BB3B813A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0302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196E-6739-4319-B436-AF8346E372D4}" type="datetimeFigureOut">
              <a:rPr lang="es-MX" smtClean="0"/>
              <a:t>15/05/2018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0AEC-FD13-49FB-9802-1109BB3B813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1984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196E-6739-4319-B436-AF8346E372D4}" type="datetimeFigureOut">
              <a:rPr lang="es-MX" smtClean="0"/>
              <a:t>15/05/2018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0AEC-FD13-49FB-9802-1109BB3B813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1713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196E-6739-4319-B436-AF8346E372D4}" type="datetimeFigureOut">
              <a:rPr lang="es-MX" smtClean="0"/>
              <a:t>15/05/2018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0AEC-FD13-49FB-9802-1109BB3B813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8861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196E-6739-4319-B436-AF8346E372D4}" type="datetimeFigureOut">
              <a:rPr lang="es-MX" smtClean="0"/>
              <a:t>15/05/2018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0AEC-FD13-49FB-9802-1109BB3B813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2312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196E-6739-4319-B436-AF8346E372D4}" type="datetimeFigureOut">
              <a:rPr lang="es-MX" smtClean="0"/>
              <a:t>15/05/2018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0AEC-FD13-49FB-9802-1109BB3B813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8180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196E-6739-4319-B436-AF8346E372D4}" type="datetimeFigureOut">
              <a:rPr lang="es-MX" smtClean="0"/>
              <a:t>15/05/2018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0AEC-FD13-49FB-9802-1109BB3B813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056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196E-6739-4319-B436-AF8346E372D4}" type="datetimeFigureOut">
              <a:rPr lang="es-MX" smtClean="0"/>
              <a:t>15/05/2018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0AEC-FD13-49FB-9802-1109BB3B813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466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196E-6739-4319-B436-AF8346E372D4}" type="datetimeFigureOut">
              <a:rPr lang="es-MX" smtClean="0"/>
              <a:t>15/05/2018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0AEC-FD13-49FB-9802-1109BB3B813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532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196E-6739-4319-B436-AF8346E372D4}" type="datetimeFigureOut">
              <a:rPr lang="es-MX" smtClean="0"/>
              <a:t>15/05/2018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0AEC-FD13-49FB-9802-1109BB3B813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858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196E-6739-4319-B436-AF8346E372D4}" type="datetimeFigureOut">
              <a:rPr lang="es-MX" smtClean="0"/>
              <a:t>15/05/2018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0AEC-FD13-49FB-9802-1109BB3B813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319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196E-6739-4319-B436-AF8346E372D4}" type="datetimeFigureOut">
              <a:rPr lang="es-MX" smtClean="0"/>
              <a:t>15/05/2018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0AEC-FD13-49FB-9802-1109BB3B813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2529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E196E-6739-4319-B436-AF8346E372D4}" type="datetimeFigureOut">
              <a:rPr lang="es-MX" smtClean="0"/>
              <a:t>15/05/2018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57C0AEC-FD13-49FB-9802-1109BB3B813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858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Superposición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590113"/>
          </a:xfrm>
        </p:spPr>
        <p:txBody>
          <a:bodyPr>
            <a:normAutofit/>
          </a:bodyPr>
          <a:lstStyle/>
          <a:p>
            <a:pPr algn="r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Análisis Fundamental de Circuitos</a:t>
            </a:r>
          </a:p>
          <a:p>
            <a:pPr algn="r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Sánchez Peña Axel </a:t>
            </a:r>
          </a:p>
          <a:p>
            <a:pPr algn="r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Felipe de Jesús Figueroa del Prado</a:t>
            </a:r>
          </a:p>
          <a:p>
            <a:pPr algn="r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1CM6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889628" y="712504"/>
            <a:ext cx="5962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Instituto Politécnico Nacional</a:t>
            </a:r>
          </a:p>
          <a:p>
            <a:pPr algn="ctr"/>
            <a:r>
              <a:rPr lang="es-MX" sz="2400" dirty="0" smtClean="0"/>
              <a:t>Escuela Superior de Cómputo</a:t>
            </a:r>
            <a:endParaRPr lang="es-MX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96" y="239103"/>
            <a:ext cx="1592208" cy="180450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202" y="265805"/>
            <a:ext cx="1777801" cy="177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09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643945"/>
            <a:ext cx="8596668" cy="5397418"/>
          </a:xfrm>
        </p:spPr>
        <p:txBody>
          <a:bodyPr/>
          <a:lstStyle/>
          <a:p>
            <a:r>
              <a:rPr lang="es-MX" dirty="0" smtClean="0"/>
              <a:t>R12 queda en serie con R3 por lo tanto se suman: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898" y="1246031"/>
            <a:ext cx="5095875" cy="2743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491" y="1607803"/>
            <a:ext cx="989653" cy="62873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070" y="4344023"/>
            <a:ext cx="6027479" cy="67127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317" y="4361531"/>
            <a:ext cx="1235291" cy="55590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5962" y="4448035"/>
            <a:ext cx="689220" cy="3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38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321973"/>
            <a:ext cx="8596668" cy="5719390"/>
          </a:xfrm>
        </p:spPr>
        <p:txBody>
          <a:bodyPr/>
          <a:lstStyle/>
          <a:p>
            <a:r>
              <a:rPr lang="es-MX" dirty="0" smtClean="0"/>
              <a:t>Al final nos queda un circuito </a:t>
            </a:r>
            <a:r>
              <a:rPr lang="es-MX" dirty="0" smtClean="0"/>
              <a:t>así, </a:t>
            </a:r>
            <a:r>
              <a:rPr lang="es-MX" dirty="0" smtClean="0"/>
              <a:t>en el cual podemos sacar I3: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523" y="871307"/>
            <a:ext cx="3946181" cy="287222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071" y="1260989"/>
            <a:ext cx="819150" cy="5238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00" y="4080786"/>
            <a:ext cx="4111904" cy="79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92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83335"/>
            <a:ext cx="8596668" cy="5758027"/>
          </a:xfrm>
        </p:spPr>
        <p:txBody>
          <a:bodyPr/>
          <a:lstStyle/>
          <a:p>
            <a:r>
              <a:rPr lang="es-MX" dirty="0" smtClean="0"/>
              <a:t>Con I3 podemos calcular </a:t>
            </a:r>
            <a:r>
              <a:rPr lang="es-MX" smtClean="0"/>
              <a:t>Vab, </a:t>
            </a:r>
            <a:r>
              <a:rPr lang="es-MX" dirty="0" smtClean="0"/>
              <a:t>I1 e I2: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802717"/>
            <a:ext cx="5104931" cy="298624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24" y="3946478"/>
            <a:ext cx="4243090" cy="72373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568" y="802717"/>
            <a:ext cx="3811132" cy="81479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940" y="2124497"/>
            <a:ext cx="3853760" cy="84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18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425003"/>
            <a:ext cx="8596668" cy="5616359"/>
          </a:xfrm>
        </p:spPr>
        <p:txBody>
          <a:bodyPr/>
          <a:lstStyle/>
          <a:p>
            <a:r>
              <a:rPr lang="es-MX" dirty="0" smtClean="0"/>
              <a:t>Finalmente las I1, I2 y I3 totales resultan ser la diferencia de las que sacamos en ambas fuentes: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347" y="1309995"/>
            <a:ext cx="5691796" cy="77364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347" y="2176232"/>
            <a:ext cx="5691796" cy="87566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347" y="3144486"/>
            <a:ext cx="5691796" cy="89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68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026" name="Picture 2" descr="Resultado de imagen para gracias por su atenc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57" y="321972"/>
            <a:ext cx="11130823" cy="626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90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530"/>
          </a:xfrm>
        </p:spPr>
        <p:txBody>
          <a:bodyPr/>
          <a:lstStyle/>
          <a:p>
            <a:r>
              <a:rPr lang="es-MX" dirty="0" smtClean="0"/>
              <a:t>Índice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4309" y="1815922"/>
            <a:ext cx="8596668" cy="2461036"/>
          </a:xfrm>
        </p:spPr>
        <p:txBody>
          <a:bodyPr>
            <a:normAutofit/>
          </a:bodyPr>
          <a:lstStyle/>
          <a:p>
            <a:r>
              <a:rPr lang="es-MX" sz="2400" dirty="0" smtClean="0"/>
              <a:t>Breve introducción al Teorema de Superposición</a:t>
            </a:r>
          </a:p>
          <a:p>
            <a:r>
              <a:rPr lang="es-MX" sz="2400" dirty="0" smtClean="0"/>
              <a:t>Ejercicio 1</a:t>
            </a:r>
          </a:p>
          <a:p>
            <a:pPr lvl="1"/>
            <a:r>
              <a:rPr lang="es-MX" sz="2200" dirty="0" smtClean="0"/>
              <a:t>Fuente 1</a:t>
            </a:r>
          </a:p>
          <a:p>
            <a:pPr lvl="1"/>
            <a:r>
              <a:rPr lang="es-MX" sz="2200" dirty="0" smtClean="0"/>
              <a:t>Fuente 2</a:t>
            </a:r>
          </a:p>
          <a:p>
            <a:pPr lvl="1"/>
            <a:r>
              <a:rPr lang="es-MX" sz="2200" dirty="0" smtClean="0"/>
              <a:t>Resultado Final</a:t>
            </a:r>
          </a:p>
        </p:txBody>
      </p:sp>
    </p:spTree>
    <p:extLst>
      <p:ext uri="{BB962C8B-B14F-4D97-AF65-F5344CB8AC3E}">
        <p14:creationId xmlns:p14="http://schemas.microsoft.com/office/powerpoint/2010/main" val="271806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439"/>
          </a:xfrm>
        </p:spPr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15216" y="1803043"/>
            <a:ext cx="8596668" cy="33625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800" dirty="0"/>
              <a:t>En un circuito formado por varias fuentes</a:t>
            </a:r>
            <a:r>
              <a:rPr lang="es-MX" sz="2800" dirty="0" smtClean="0"/>
              <a:t>, </a:t>
            </a:r>
            <a:r>
              <a:rPr lang="es-MX" sz="2800" dirty="0"/>
              <a:t>la tensión o la corriente en cualquier </a:t>
            </a:r>
            <a:r>
              <a:rPr lang="es-MX" sz="2800" dirty="0" smtClean="0"/>
              <a:t>componente </a:t>
            </a:r>
            <a:r>
              <a:rPr lang="es-MX" sz="2800" dirty="0"/>
              <a:t>es la suma de los efectos de cada fuente por </a:t>
            </a:r>
            <a:r>
              <a:rPr lang="es-MX" sz="2800" dirty="0" smtClean="0"/>
              <a:t>separado </a:t>
            </a:r>
            <a:r>
              <a:rPr lang="es-MX" sz="2800" dirty="0"/>
              <a:t>Idéntico ocurre con la </a:t>
            </a:r>
            <a:r>
              <a:rPr lang="es-MX" sz="2800" dirty="0" smtClean="0"/>
              <a:t>corriente. </a:t>
            </a:r>
            <a:r>
              <a:rPr lang="es-MX" sz="2800" dirty="0"/>
              <a:t>Para trabajar, se hacen los cálculos para cada </a:t>
            </a:r>
            <a:r>
              <a:rPr lang="es-MX" sz="2800" dirty="0" smtClean="0"/>
              <a:t>fuente </a:t>
            </a:r>
            <a:r>
              <a:rPr lang="es-MX" sz="2800" dirty="0"/>
              <a:t>por </a:t>
            </a:r>
            <a:r>
              <a:rPr lang="es-MX" sz="2800" dirty="0" smtClean="0"/>
              <a:t>separado. 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62640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5865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Ejercicio: </a:t>
            </a:r>
            <a:r>
              <a:rPr lang="es-MX" dirty="0" smtClean="0">
                <a:solidFill>
                  <a:schemeClr val="tx1"/>
                </a:solidFill>
              </a:rPr>
              <a:t>Encontrar las corrientes del circuito</a:t>
            </a:r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603" y="1545465"/>
            <a:ext cx="7203627" cy="3799267"/>
          </a:xfrm>
        </p:spPr>
      </p:pic>
    </p:spTree>
    <p:extLst>
      <p:ext uri="{BB962C8B-B14F-4D97-AF65-F5344CB8AC3E}">
        <p14:creationId xmlns:p14="http://schemas.microsoft.com/office/powerpoint/2010/main" val="58558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734097"/>
            <a:ext cx="8596668" cy="5307266"/>
          </a:xfrm>
        </p:spPr>
        <p:txBody>
          <a:bodyPr>
            <a:normAutofit/>
          </a:bodyPr>
          <a:lstStyle/>
          <a:p>
            <a:r>
              <a:rPr lang="es-MX" sz="2000" dirty="0" smtClean="0"/>
              <a:t>Primero se elimina la 2da fuente.</a:t>
            </a:r>
          </a:p>
          <a:p>
            <a:endParaRPr lang="es-MX" sz="2000" dirty="0"/>
          </a:p>
          <a:p>
            <a:endParaRPr lang="es-MX" sz="2000" dirty="0" smtClean="0"/>
          </a:p>
          <a:p>
            <a:endParaRPr lang="es-MX" sz="2000" dirty="0"/>
          </a:p>
          <a:p>
            <a:endParaRPr lang="es-MX" sz="2000" dirty="0" smtClean="0"/>
          </a:p>
          <a:p>
            <a:endParaRPr lang="es-MX" sz="2000" dirty="0"/>
          </a:p>
          <a:p>
            <a:endParaRPr lang="es-MX" sz="2000" dirty="0" smtClean="0"/>
          </a:p>
          <a:p>
            <a:endParaRPr lang="es-MX" sz="2000" dirty="0"/>
          </a:p>
          <a:p>
            <a:endParaRPr lang="es-MX" sz="2000" dirty="0" smtClean="0"/>
          </a:p>
          <a:p>
            <a:r>
              <a:rPr lang="es-MX" sz="2000" dirty="0" smtClean="0"/>
              <a:t>Posteriormente se calcula la resistencia equivalente.</a:t>
            </a:r>
            <a:endParaRPr lang="es-MX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13" y="1119781"/>
            <a:ext cx="6674572" cy="3325281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>
          <a:xfrm flipH="1">
            <a:off x="6671257" y="3400609"/>
            <a:ext cx="1030310" cy="103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37" y="5183599"/>
            <a:ext cx="4930185" cy="91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677334" y="553793"/>
            <a:ext cx="8596668" cy="5487570"/>
          </a:xfrm>
        </p:spPr>
        <p:txBody>
          <a:bodyPr/>
          <a:lstStyle/>
          <a:p>
            <a:r>
              <a:rPr lang="es-MX" dirty="0" smtClean="0"/>
              <a:t>Ahora quedan R23 y R1 en serie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Por lo que las sumamos en serie</a:t>
            </a:r>
          </a:p>
          <a:p>
            <a:endParaRPr lang="es-MX" dirty="0"/>
          </a:p>
        </p:txBody>
      </p:sp>
      <p:pic>
        <p:nvPicPr>
          <p:cNvPr id="7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20" y="1236437"/>
            <a:ext cx="4039164" cy="306747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84" y="2148839"/>
            <a:ext cx="577177" cy="72517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104" y="5216317"/>
            <a:ext cx="6027479" cy="67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16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412124"/>
            <a:ext cx="8596668" cy="5756855"/>
          </a:xfrm>
        </p:spPr>
        <p:txBody>
          <a:bodyPr/>
          <a:lstStyle/>
          <a:p>
            <a:r>
              <a:rPr lang="es-MX" dirty="0" smtClean="0"/>
              <a:t>Y el circuito ahora queda así: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Ahora sacamos la corriente 1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97" y="750620"/>
            <a:ext cx="4726357" cy="34629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54" y="2031212"/>
            <a:ext cx="532519" cy="72147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377" y="5189203"/>
            <a:ext cx="5815947" cy="94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55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373487"/>
            <a:ext cx="8596668" cy="5667875"/>
          </a:xfrm>
        </p:spPr>
        <p:txBody>
          <a:bodyPr/>
          <a:lstStyle/>
          <a:p>
            <a:endParaRPr lang="es-MX" dirty="0" smtClean="0"/>
          </a:p>
          <a:p>
            <a:r>
              <a:rPr lang="es-MX" dirty="0" smtClean="0"/>
              <a:t>Ahora sacamos I2 y I3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Ahora eliminamos la 1ra fuente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84" y="1345943"/>
            <a:ext cx="4989740" cy="274522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785" y="845366"/>
            <a:ext cx="4501672" cy="56118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524" y="1427723"/>
            <a:ext cx="3866357" cy="68094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524" y="2303166"/>
            <a:ext cx="3154617" cy="68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8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437883"/>
            <a:ext cx="8596668" cy="5603480"/>
          </a:xfrm>
        </p:spPr>
        <p:txBody>
          <a:bodyPr/>
          <a:lstStyle/>
          <a:p>
            <a:r>
              <a:rPr lang="es-MX" dirty="0" smtClean="0"/>
              <a:t>Queda algo </a:t>
            </a:r>
            <a:r>
              <a:rPr lang="es-MX" dirty="0" smtClean="0"/>
              <a:t>así </a:t>
            </a:r>
            <a:r>
              <a:rPr lang="es-MX" dirty="0" smtClean="0"/>
              <a:t>con R1 y R2 en paralelo, por lo tanto se suman:</a:t>
            </a:r>
            <a:endParaRPr lang="es-MX" dirty="0"/>
          </a:p>
        </p:txBody>
      </p:sp>
      <p:pic>
        <p:nvPicPr>
          <p:cNvPr id="4" name="Marcador de contenid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05" y="1081825"/>
            <a:ext cx="4911036" cy="259013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970468" y="2846231"/>
            <a:ext cx="1249250" cy="5151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2794715" y="2859110"/>
            <a:ext cx="12879" cy="5666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38" y="4140059"/>
            <a:ext cx="4930185" cy="91045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38" y="4068726"/>
            <a:ext cx="2508385" cy="91045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4441" y="4403834"/>
            <a:ext cx="689220" cy="3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803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</TotalTime>
  <Words>214</Words>
  <Application>Microsoft Office PowerPoint</Application>
  <PresentationFormat>Panorámica</PresentationFormat>
  <Paragraphs>64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Faceta</vt:lpstr>
      <vt:lpstr>Superposición</vt:lpstr>
      <vt:lpstr>Índice</vt:lpstr>
      <vt:lpstr>Introducción</vt:lpstr>
      <vt:lpstr>Ejercicio: Encontrar las corrientes del circuito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Superposición</dc:title>
  <dc:creator>Axel Sanchez</dc:creator>
  <cp:lastModifiedBy>Axel Sanchez</cp:lastModifiedBy>
  <cp:revision>19</cp:revision>
  <dcterms:created xsi:type="dcterms:W3CDTF">2018-05-15T02:06:02Z</dcterms:created>
  <dcterms:modified xsi:type="dcterms:W3CDTF">2018-05-15T05:40:52Z</dcterms:modified>
</cp:coreProperties>
</file>