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208714" y="498763"/>
            <a:ext cx="5877098" cy="1432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s-MX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Instituto Politécnico Nacional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4083860" y="2637731"/>
            <a:ext cx="4347556" cy="2590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Tema: Transformación de Fuentes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#4: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Jiménez  Alexis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López Ángel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Lagunes Marin Nelson A.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059" y="498763"/>
            <a:ext cx="23907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0119" y="498763"/>
            <a:ext cx="2630585" cy="18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1075622" y="4859372"/>
            <a:ext cx="1910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Fecha:17/05/2018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9528746" y="4859372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Grupo:1CM6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725" y="2852300"/>
            <a:ext cx="6554376" cy="31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318600" y="391325"/>
            <a:ext cx="61635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De esta forma solo debemos de aplicar un divisor de corriente para calcular la corriente en R2</a:t>
            </a:r>
            <a:endParaRPr sz="1800"/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375" y="1232075"/>
            <a:ext cx="3222775" cy="20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365400" y="1575075"/>
            <a:ext cx="98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 =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4754650" y="2852300"/>
            <a:ext cx="2005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= Corriente en R2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34425" y="1403236"/>
            <a:ext cx="10515600" cy="65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s-MX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Encuentre la corriente reduciendo a su forma más simple, el circuito a la derecha de las terminales a-b mediante la transformación de fuentes. 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30650" y="3241698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/>
          <p:nvPr/>
        </p:nvCxnSpPr>
        <p:spPr>
          <a:xfrm>
            <a:off x="966806" y="3423190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Shape 185"/>
          <p:cNvCxnSpPr/>
          <p:nvPr/>
        </p:nvCxnSpPr>
        <p:spPr>
          <a:xfrm flipH="1">
            <a:off x="1050315" y="3346990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Shape 186"/>
          <p:cNvCxnSpPr/>
          <p:nvPr/>
        </p:nvCxnSpPr>
        <p:spPr>
          <a:xfrm>
            <a:off x="966806" y="3621307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Shape 187"/>
          <p:cNvCxnSpPr>
            <a:stCxn id="183" idx="0"/>
          </p:cNvCxnSpPr>
          <p:nvPr/>
        </p:nvCxnSpPr>
        <p:spPr>
          <a:xfrm rot="10800000">
            <a:off x="1050293" y="2568498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Shape 188"/>
          <p:cNvCxnSpPr/>
          <p:nvPr/>
        </p:nvCxnSpPr>
        <p:spPr>
          <a:xfrm flipH="1" rot="10800000">
            <a:off x="1050315" y="2568368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Shape 189"/>
          <p:cNvCxnSpPr/>
          <p:nvPr/>
        </p:nvCxnSpPr>
        <p:spPr>
          <a:xfrm flipH="1" rot="10800000">
            <a:off x="1050314" y="4248231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1045536" y="3757087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91" name="Shape 191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1578795" y="2452334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2310315" y="2524899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181467" y="4190214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340896" y="2241374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122236" y="42917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109286" y="3703363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Shape 197"/>
          <p:cNvCxnSpPr>
            <a:stCxn id="198" idx="3"/>
          </p:cNvCxnSpPr>
          <p:nvPr/>
        </p:nvCxnSpPr>
        <p:spPr>
          <a:xfrm>
            <a:off x="2987140" y="3761815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Shape 199"/>
          <p:cNvCxnSpPr/>
          <p:nvPr/>
        </p:nvCxnSpPr>
        <p:spPr>
          <a:xfrm>
            <a:off x="2971570" y="2574312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4411428" y="2582916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Shape 201"/>
          <p:cNvCxnSpPr>
            <a:endCxn id="192" idx="6"/>
          </p:cNvCxnSpPr>
          <p:nvPr/>
        </p:nvCxnSpPr>
        <p:spPr>
          <a:xfrm rot="10800000">
            <a:off x="2385130" y="2582916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Shape 202"/>
          <p:cNvCxnSpPr>
            <a:endCxn id="193" idx="6"/>
          </p:cNvCxnSpPr>
          <p:nvPr/>
        </p:nvCxnSpPr>
        <p:spPr>
          <a:xfrm rot="10800000">
            <a:off x="2256282" y="4248231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4406649" y="3771635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98" name="Shape 198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2621380" y="3280021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2218874" y="3181940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resistencia" id="205" name="Shape 205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3321317" y="2481430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4200443" y="3264505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4336599" y="3445997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Shape 208"/>
          <p:cNvCxnSpPr/>
          <p:nvPr/>
        </p:nvCxnSpPr>
        <p:spPr>
          <a:xfrm flipH="1">
            <a:off x="4420108" y="3369797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4336599" y="3644114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Shape 210"/>
          <p:cNvSpPr/>
          <p:nvPr/>
        </p:nvSpPr>
        <p:spPr>
          <a:xfrm>
            <a:off x="3833778" y="3509606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424852" y="2150085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620889" y="3551047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Shape 213"/>
          <p:cNvCxnSpPr/>
          <p:nvPr/>
        </p:nvCxnSpPr>
        <p:spPr>
          <a:xfrm>
            <a:off x="1045536" y="2426040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Shape 214"/>
          <p:cNvSpPr/>
          <p:nvPr/>
        </p:nvSpPr>
        <p:spPr>
          <a:xfrm>
            <a:off x="1124150" y="2079661"/>
            <a:ext cx="234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839435" y="2124612"/>
            <a:ext cx="68482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 paso es transformar el resistor de 30 Ω y la fuente de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3V en serie en una fuente de corriente y una resistencia en paralelo.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 observe  que Rp=Rs= 30 Ω. La fuente de corriente 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Is=(Vs/Rp)=(3/30)=0.1A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719016" y="4731477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Shape 217"/>
          <p:cNvCxnSpPr/>
          <p:nvPr/>
        </p:nvCxnSpPr>
        <p:spPr>
          <a:xfrm>
            <a:off x="5855172" y="4912969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5938681" y="4836769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5855172" y="5111086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Shape 220"/>
          <p:cNvCxnSpPr>
            <a:stCxn id="216" idx="0"/>
          </p:cNvCxnSpPr>
          <p:nvPr/>
        </p:nvCxnSpPr>
        <p:spPr>
          <a:xfrm rot="10800000">
            <a:off x="5938660" y="4058277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Shape 221"/>
          <p:cNvCxnSpPr/>
          <p:nvPr/>
        </p:nvCxnSpPr>
        <p:spPr>
          <a:xfrm flipH="1" rot="10800000">
            <a:off x="5938681" y="4058147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Shape 222"/>
          <p:cNvCxnSpPr/>
          <p:nvPr/>
        </p:nvCxnSpPr>
        <p:spPr>
          <a:xfrm flipH="1" rot="10800000">
            <a:off x="5938680" y="5738010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5933902" y="5246866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24" name="Shape 224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6467161" y="3942113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7198681" y="4014678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69833" y="5679993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7229262" y="3731153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7010602" y="578147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997652" y="5193142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Shape 230"/>
          <p:cNvCxnSpPr>
            <a:stCxn id="231" idx="3"/>
          </p:cNvCxnSpPr>
          <p:nvPr/>
        </p:nvCxnSpPr>
        <p:spPr>
          <a:xfrm>
            <a:off x="7875506" y="5251594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Shape 232"/>
          <p:cNvCxnSpPr/>
          <p:nvPr/>
        </p:nvCxnSpPr>
        <p:spPr>
          <a:xfrm>
            <a:off x="7859936" y="4064091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9279755" y="4087243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Shape 234"/>
          <p:cNvCxnSpPr>
            <a:endCxn id="225" idx="6"/>
          </p:cNvCxnSpPr>
          <p:nvPr/>
        </p:nvCxnSpPr>
        <p:spPr>
          <a:xfrm rot="10800000">
            <a:off x="7273496" y="4072695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Shape 235"/>
          <p:cNvCxnSpPr>
            <a:endCxn id="226" idx="6"/>
          </p:cNvCxnSpPr>
          <p:nvPr/>
        </p:nvCxnSpPr>
        <p:spPr>
          <a:xfrm rot="10800000">
            <a:off x="7144648" y="5738010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9274976" y="5275962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31" name="Shape 231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7509746" y="4769800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7107240" y="4671719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resistencia" id="238" name="Shape 238"/>
          <p:cNvPicPr preferRelativeResize="0"/>
          <p:nvPr/>
        </p:nvPicPr>
        <p:blipFill rotWithShape="1">
          <a:blip r:embed="rId4">
            <a:alphaModFix/>
          </a:blip>
          <a:srcRect b="7669" l="7337" r="5818" t="59113"/>
          <a:stretch/>
        </p:blipFill>
        <p:spPr>
          <a:xfrm rot="5400000">
            <a:off x="8219202" y="4701474"/>
            <a:ext cx="731520" cy="18614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9068769" y="4759264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9499002" y="4807242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8628369" y="4401219"/>
            <a:ext cx="62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Shape 242"/>
          <p:cNvCxnSpPr/>
          <p:nvPr/>
        </p:nvCxnSpPr>
        <p:spPr>
          <a:xfrm>
            <a:off x="5933902" y="3915819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Shape 243"/>
          <p:cNvCxnSpPr/>
          <p:nvPr/>
        </p:nvCxnSpPr>
        <p:spPr>
          <a:xfrm flipH="1" rot="10800000">
            <a:off x="8577981" y="4087243"/>
            <a:ext cx="665" cy="4083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8575079" y="5133893"/>
            <a:ext cx="9883" cy="6041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Shape 245"/>
          <p:cNvCxnSpPr>
            <a:stCxn id="239" idx="4"/>
            <a:endCxn id="239" idx="0"/>
          </p:cNvCxnSpPr>
          <p:nvPr/>
        </p:nvCxnSpPr>
        <p:spPr>
          <a:xfrm rot="10800000">
            <a:off x="9293212" y="4759253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Shape 246"/>
          <p:cNvSpPr/>
          <p:nvPr/>
        </p:nvSpPr>
        <p:spPr>
          <a:xfrm>
            <a:off x="6050473" y="3544090"/>
            <a:ext cx="234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670790" y="2095313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821575" y="661843"/>
            <a:ext cx="105156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las dos resistencias en paralelo obtenemos que Rp2=Rs2=12Ω. Esta nueva resistencia en paralelo con su respectiva fuente se puede transformar en una resistencia en serie con su fuete de voltaje.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64878" y="3617571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Shape 254"/>
          <p:cNvCxnSpPr/>
          <p:nvPr/>
        </p:nvCxnSpPr>
        <p:spPr>
          <a:xfrm>
            <a:off x="801034" y="3799063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Shape 255"/>
          <p:cNvCxnSpPr/>
          <p:nvPr/>
        </p:nvCxnSpPr>
        <p:spPr>
          <a:xfrm flipH="1">
            <a:off x="884543" y="3722863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801034" y="3997180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Shape 257"/>
          <p:cNvCxnSpPr>
            <a:stCxn id="253" idx="0"/>
          </p:cNvCxnSpPr>
          <p:nvPr/>
        </p:nvCxnSpPr>
        <p:spPr>
          <a:xfrm rot="10800000">
            <a:off x="884521" y="2944371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884543" y="2944241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Shape 259"/>
          <p:cNvCxnSpPr/>
          <p:nvPr/>
        </p:nvCxnSpPr>
        <p:spPr>
          <a:xfrm flipH="1" rot="10800000">
            <a:off x="884542" y="4624104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879764" y="4132960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61" name="Shape 261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1413023" y="2828207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2144543" y="2900772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015695" y="4566087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175124" y="2617247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956464" y="466757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43514" y="4079236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Shape 267"/>
          <p:cNvCxnSpPr>
            <a:stCxn id="268" idx="3"/>
          </p:cNvCxnSpPr>
          <p:nvPr/>
        </p:nvCxnSpPr>
        <p:spPr>
          <a:xfrm>
            <a:off x="2821368" y="4137688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2805798" y="2950185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4225617" y="2973337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Shape 271"/>
          <p:cNvCxnSpPr>
            <a:endCxn id="262" idx="6"/>
          </p:cNvCxnSpPr>
          <p:nvPr/>
        </p:nvCxnSpPr>
        <p:spPr>
          <a:xfrm rot="10800000">
            <a:off x="2219358" y="2958789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Shape 272"/>
          <p:cNvCxnSpPr>
            <a:endCxn id="263" idx="6"/>
          </p:cNvCxnSpPr>
          <p:nvPr/>
        </p:nvCxnSpPr>
        <p:spPr>
          <a:xfrm rot="10800000">
            <a:off x="2090510" y="4624104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4220838" y="4162056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68" name="Shape 268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2455608" y="3655894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2875784" y="3608672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4014631" y="3645358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444864" y="3693336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009422" y="2480162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cxnSp>
        <p:nvCxnSpPr>
          <p:cNvPr id="278" name="Shape 278"/>
          <p:cNvCxnSpPr/>
          <p:nvPr/>
        </p:nvCxnSpPr>
        <p:spPr>
          <a:xfrm>
            <a:off x="879764" y="2801913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Shape 279"/>
          <p:cNvCxnSpPr>
            <a:stCxn id="275" idx="4"/>
            <a:endCxn id="275" idx="0"/>
          </p:cNvCxnSpPr>
          <p:nvPr/>
        </p:nvCxnSpPr>
        <p:spPr>
          <a:xfrm rot="10800000">
            <a:off x="4239074" y="3645347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Shape 280"/>
          <p:cNvSpPr/>
          <p:nvPr/>
        </p:nvSpPr>
        <p:spPr>
          <a:xfrm>
            <a:off x="6760025" y="5154382"/>
            <a:ext cx="33874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i=(5-1.2)/(12+5)= 3.8/17 = 0.224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885947" y="3557213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Shape 282"/>
          <p:cNvCxnSpPr/>
          <p:nvPr/>
        </p:nvCxnSpPr>
        <p:spPr>
          <a:xfrm>
            <a:off x="7022103" y="3738705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Shape 283"/>
          <p:cNvCxnSpPr/>
          <p:nvPr/>
        </p:nvCxnSpPr>
        <p:spPr>
          <a:xfrm flipH="1">
            <a:off x="7105612" y="3662505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Shape 284"/>
          <p:cNvCxnSpPr/>
          <p:nvPr/>
        </p:nvCxnSpPr>
        <p:spPr>
          <a:xfrm>
            <a:off x="7022103" y="3936822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Shape 285"/>
          <p:cNvCxnSpPr>
            <a:stCxn id="281" idx="0"/>
          </p:cNvCxnSpPr>
          <p:nvPr/>
        </p:nvCxnSpPr>
        <p:spPr>
          <a:xfrm rot="10800000">
            <a:off x="7105590" y="2884013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Shape 286"/>
          <p:cNvCxnSpPr/>
          <p:nvPr/>
        </p:nvCxnSpPr>
        <p:spPr>
          <a:xfrm flipH="1" rot="10800000">
            <a:off x="7105612" y="2883883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Shape 287"/>
          <p:cNvCxnSpPr/>
          <p:nvPr/>
        </p:nvCxnSpPr>
        <p:spPr>
          <a:xfrm flipH="1" rot="10800000">
            <a:off x="7105611" y="4563746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Shape 288"/>
          <p:cNvCxnSpPr/>
          <p:nvPr/>
        </p:nvCxnSpPr>
        <p:spPr>
          <a:xfrm rot="10800000">
            <a:off x="7100833" y="4072602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89" name="Shape 289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7634092" y="2767849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8365612" y="2840414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236764" y="4505729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8311579" y="466757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164583" y="4018878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10446686" y="2912979"/>
            <a:ext cx="4779" cy="6733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Shape 295"/>
          <p:cNvCxnSpPr>
            <a:endCxn id="290" idx="6"/>
          </p:cNvCxnSpPr>
          <p:nvPr/>
        </p:nvCxnSpPr>
        <p:spPr>
          <a:xfrm rot="10800000">
            <a:off x="8440427" y="2898431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Shape 296"/>
          <p:cNvCxnSpPr>
            <a:endCxn id="291" idx="6"/>
          </p:cNvCxnSpPr>
          <p:nvPr/>
        </p:nvCxnSpPr>
        <p:spPr>
          <a:xfrm rot="10800000">
            <a:off x="8311579" y="4563746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Shape 297"/>
          <p:cNvCxnSpPr/>
          <p:nvPr/>
        </p:nvCxnSpPr>
        <p:spPr>
          <a:xfrm rot="10800000">
            <a:off x="10441907" y="4101698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298" name="Shape 298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9409599" y="2789671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9484414" y="2393035"/>
            <a:ext cx="625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0235700" y="3585000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Shape 301"/>
          <p:cNvCxnSpPr/>
          <p:nvPr/>
        </p:nvCxnSpPr>
        <p:spPr>
          <a:xfrm>
            <a:off x="7100833" y="2741555"/>
            <a:ext cx="49688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Shape 302"/>
          <p:cNvSpPr/>
          <p:nvPr/>
        </p:nvSpPr>
        <p:spPr>
          <a:xfrm>
            <a:off x="7262366" y="2432201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845180" y="2384058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1478417" y="2480162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10727713" y="3731057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227021" y="3585000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Shape 307"/>
          <p:cNvCxnSpPr/>
          <p:nvPr/>
        </p:nvCxnSpPr>
        <p:spPr>
          <a:xfrm>
            <a:off x="10363177" y="3766492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Shape 308"/>
          <p:cNvCxnSpPr/>
          <p:nvPr/>
        </p:nvCxnSpPr>
        <p:spPr>
          <a:xfrm flipH="1">
            <a:off x="10446686" y="3690292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0363177" y="3964609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Shape 310"/>
          <p:cNvSpPr/>
          <p:nvPr/>
        </p:nvSpPr>
        <p:spPr>
          <a:xfrm>
            <a:off x="8429035" y="2598510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1301183" y="5452018"/>
            <a:ext cx="24796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Vs=Is*Rs2=0.1(12)=1.2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 b="15849" l="22414" r="9456" t="21945"/>
          <a:stretch/>
        </p:blipFill>
        <p:spPr>
          <a:xfrm>
            <a:off x="685800" y="365125"/>
            <a:ext cx="10820400" cy="5811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1898900" y="2338325"/>
            <a:ext cx="5649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759300" y="3891425"/>
            <a:ext cx="5649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6716750" y="3499625"/>
            <a:ext cx="1051500" cy="28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    5+4j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821575" y="661843"/>
            <a:ext cx="105156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las dos resistencias en paralelo obtenemos que Rp2=Rs2=12Ω. Esta nueva resistencia en paralelo con su respectiva fuente se puede transformar en una resistencia en serie con su fuete de voltaje.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64878" y="3617571"/>
            <a:ext cx="448800" cy="51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801034" y="3799063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9" name="Shape 329"/>
          <p:cNvCxnSpPr/>
          <p:nvPr/>
        </p:nvCxnSpPr>
        <p:spPr>
          <a:xfrm flipH="1">
            <a:off x="884521" y="3722863"/>
            <a:ext cx="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Shape 330"/>
          <p:cNvCxnSpPr/>
          <p:nvPr/>
        </p:nvCxnSpPr>
        <p:spPr>
          <a:xfrm>
            <a:off x="801034" y="3997180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Shape 331"/>
          <p:cNvCxnSpPr>
            <a:stCxn id="327" idx="0"/>
          </p:cNvCxnSpPr>
          <p:nvPr/>
        </p:nvCxnSpPr>
        <p:spPr>
          <a:xfrm rot="10800000">
            <a:off x="884478" y="2944371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Shape 332"/>
          <p:cNvCxnSpPr/>
          <p:nvPr/>
        </p:nvCxnSpPr>
        <p:spPr>
          <a:xfrm flipH="1" rot="10800000">
            <a:off x="884543" y="2944389"/>
            <a:ext cx="5286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884542" y="4624105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886825" y="4065025"/>
            <a:ext cx="23400" cy="5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335" name="Shape 335"/>
          <p:cNvPicPr preferRelativeResize="0"/>
          <p:nvPr/>
        </p:nvPicPr>
        <p:blipFill rotWithShape="1">
          <a:blip r:embed="rId3">
            <a:alphaModFix/>
          </a:blip>
          <a:srcRect b="7669" l="7338" r="5818" t="59113"/>
          <a:stretch/>
        </p:blipFill>
        <p:spPr>
          <a:xfrm>
            <a:off x="1413023" y="2828207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2144543" y="2900772"/>
            <a:ext cx="74700" cy="116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2015695" y="4566087"/>
            <a:ext cx="74700" cy="116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175124" y="2617247"/>
            <a:ext cx="3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956464" y="4667573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1113693" y="4071500"/>
            <a:ext cx="4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2" idx="3"/>
          </p:cNvCxnSpPr>
          <p:nvPr/>
        </p:nvCxnSpPr>
        <p:spPr>
          <a:xfrm>
            <a:off x="2821368" y="4137688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Shape 343"/>
          <p:cNvCxnSpPr/>
          <p:nvPr/>
        </p:nvCxnSpPr>
        <p:spPr>
          <a:xfrm>
            <a:off x="2805798" y="2950185"/>
            <a:ext cx="2400" cy="45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4225596" y="2973467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Shape 345"/>
          <p:cNvCxnSpPr>
            <a:endCxn id="336" idx="6"/>
          </p:cNvCxnSpPr>
          <p:nvPr/>
        </p:nvCxnSpPr>
        <p:spPr>
          <a:xfrm rot="10800000">
            <a:off x="2219243" y="2958822"/>
            <a:ext cx="2026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Shape 346"/>
          <p:cNvCxnSpPr>
            <a:endCxn id="337" idx="6"/>
          </p:cNvCxnSpPr>
          <p:nvPr/>
        </p:nvCxnSpPr>
        <p:spPr>
          <a:xfrm rot="10800000">
            <a:off x="2090395" y="4624137"/>
            <a:ext cx="21552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220816" y="4162100"/>
            <a:ext cx="4800" cy="4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342" name="Shape 342"/>
          <p:cNvPicPr preferRelativeResize="0"/>
          <p:nvPr/>
        </p:nvPicPr>
        <p:blipFill rotWithShape="1">
          <a:blip r:embed="rId3">
            <a:alphaModFix/>
          </a:blip>
          <a:srcRect b="7669" l="7338" r="5818" t="59113"/>
          <a:stretch/>
        </p:blipFill>
        <p:spPr>
          <a:xfrm rot="5400000">
            <a:off x="2455608" y="3655894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2875784" y="3608672"/>
            <a:ext cx="62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014631" y="3645358"/>
            <a:ext cx="448800" cy="51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444864" y="3693336"/>
            <a:ext cx="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1009422" y="2480162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cxnSp>
        <p:nvCxnSpPr>
          <p:cNvPr id="352" name="Shape 352"/>
          <p:cNvCxnSpPr/>
          <p:nvPr/>
        </p:nvCxnSpPr>
        <p:spPr>
          <a:xfrm>
            <a:off x="879764" y="2801913"/>
            <a:ext cx="49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Shape 353"/>
          <p:cNvCxnSpPr>
            <a:stCxn id="349" idx="4"/>
            <a:endCxn id="349" idx="0"/>
          </p:cNvCxnSpPr>
          <p:nvPr/>
        </p:nvCxnSpPr>
        <p:spPr>
          <a:xfrm rot="10800000">
            <a:off x="4239031" y="3645358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" name="Shape 354"/>
          <p:cNvSpPr/>
          <p:nvPr/>
        </p:nvSpPr>
        <p:spPr>
          <a:xfrm>
            <a:off x="4382450" y="5165950"/>
            <a:ext cx="723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i=(5-1.2)/((12+5) +4j)= 3.8/17+4j = 3. 8            /(305)^(½)                 =0.217A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885947" y="3557213"/>
            <a:ext cx="448800" cy="51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Shape 356"/>
          <p:cNvCxnSpPr/>
          <p:nvPr/>
        </p:nvCxnSpPr>
        <p:spPr>
          <a:xfrm>
            <a:off x="7022103" y="3738705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Shape 357"/>
          <p:cNvCxnSpPr/>
          <p:nvPr/>
        </p:nvCxnSpPr>
        <p:spPr>
          <a:xfrm flipH="1">
            <a:off x="7105590" y="3662505"/>
            <a:ext cx="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Shape 358"/>
          <p:cNvCxnSpPr/>
          <p:nvPr/>
        </p:nvCxnSpPr>
        <p:spPr>
          <a:xfrm>
            <a:off x="7022103" y="3936822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Shape 359"/>
          <p:cNvCxnSpPr/>
          <p:nvPr/>
        </p:nvCxnSpPr>
        <p:spPr>
          <a:xfrm rot="10800000">
            <a:off x="7017547" y="2867363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Shape 360"/>
          <p:cNvCxnSpPr/>
          <p:nvPr/>
        </p:nvCxnSpPr>
        <p:spPr>
          <a:xfrm flipH="1" rot="10800000">
            <a:off x="7014925" y="2884075"/>
            <a:ext cx="619200" cy="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Shape 361"/>
          <p:cNvCxnSpPr/>
          <p:nvPr/>
        </p:nvCxnSpPr>
        <p:spPr>
          <a:xfrm>
            <a:off x="7014925" y="4535375"/>
            <a:ext cx="1259100" cy="2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Shape 362"/>
          <p:cNvCxnSpPr/>
          <p:nvPr/>
        </p:nvCxnSpPr>
        <p:spPr>
          <a:xfrm rot="10800000">
            <a:off x="7017425" y="4134975"/>
            <a:ext cx="1320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363" name="Shape 363"/>
          <p:cNvPicPr preferRelativeResize="0"/>
          <p:nvPr/>
        </p:nvPicPr>
        <p:blipFill rotWithShape="1">
          <a:blip r:embed="rId3">
            <a:alphaModFix/>
          </a:blip>
          <a:srcRect b="7669" l="7338" r="5818" t="59113"/>
          <a:stretch/>
        </p:blipFill>
        <p:spPr>
          <a:xfrm>
            <a:off x="7634092" y="2767849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8365612" y="2840414"/>
            <a:ext cx="74700" cy="116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8236764" y="4505729"/>
            <a:ext cx="74700" cy="116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8311579" y="4667573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7428495" y="3997166"/>
            <a:ext cx="4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10536090" y="2895209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Shape 369"/>
          <p:cNvCxnSpPr>
            <a:endCxn id="364" idx="6"/>
          </p:cNvCxnSpPr>
          <p:nvPr/>
        </p:nvCxnSpPr>
        <p:spPr>
          <a:xfrm rot="10800000">
            <a:off x="8440312" y="2898464"/>
            <a:ext cx="2105700" cy="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Shape 370"/>
          <p:cNvCxnSpPr>
            <a:endCxn id="365" idx="6"/>
          </p:cNvCxnSpPr>
          <p:nvPr/>
        </p:nvCxnSpPr>
        <p:spPr>
          <a:xfrm rot="10800000">
            <a:off x="8311464" y="4563779"/>
            <a:ext cx="22503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Shape 371"/>
          <p:cNvCxnSpPr/>
          <p:nvPr/>
        </p:nvCxnSpPr>
        <p:spPr>
          <a:xfrm flipH="1" rot="10800000">
            <a:off x="10530250" y="4010575"/>
            <a:ext cx="16500" cy="5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372" name="Shape 372"/>
          <p:cNvPicPr preferRelativeResize="0"/>
          <p:nvPr/>
        </p:nvPicPr>
        <p:blipFill rotWithShape="1">
          <a:blip r:embed="rId3">
            <a:alphaModFix/>
          </a:blip>
          <a:srcRect b="7669" l="7338" r="5818" t="59113"/>
          <a:stretch/>
        </p:blipFill>
        <p:spPr>
          <a:xfrm>
            <a:off x="9409599" y="2789671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9484414" y="2393035"/>
            <a:ext cx="62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0235700" y="3585000"/>
            <a:ext cx="448800" cy="51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Shape 375"/>
          <p:cNvCxnSpPr/>
          <p:nvPr/>
        </p:nvCxnSpPr>
        <p:spPr>
          <a:xfrm>
            <a:off x="7100833" y="2741555"/>
            <a:ext cx="49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Shape 376"/>
          <p:cNvSpPr/>
          <p:nvPr/>
        </p:nvSpPr>
        <p:spPr>
          <a:xfrm>
            <a:off x="7262366" y="2432201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845170" y="238405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+4jΩ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478434" y="248015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5+4j  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0727713" y="3731057"/>
            <a:ext cx="6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0227021" y="3585000"/>
            <a:ext cx="448800" cy="51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Shape 381"/>
          <p:cNvCxnSpPr/>
          <p:nvPr/>
        </p:nvCxnSpPr>
        <p:spPr>
          <a:xfrm>
            <a:off x="10363177" y="3766492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Shape 382"/>
          <p:cNvCxnSpPr/>
          <p:nvPr/>
        </p:nvCxnSpPr>
        <p:spPr>
          <a:xfrm flipH="1">
            <a:off x="10446664" y="3690292"/>
            <a:ext cx="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10363177" y="396460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Shape 384"/>
          <p:cNvSpPr/>
          <p:nvPr/>
        </p:nvSpPr>
        <p:spPr>
          <a:xfrm>
            <a:off x="8429035" y="2598510"/>
            <a:ext cx="3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301183" y="5452018"/>
            <a:ext cx="247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Vs=Is*Rs2=0.1(12)=1.2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7717438" y="2781425"/>
            <a:ext cx="5649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4">
            <a:alphaModFix/>
          </a:blip>
          <a:srcRect b="41572" l="22611" r="71496" t="50803"/>
          <a:stretch/>
        </p:blipFill>
        <p:spPr>
          <a:xfrm>
            <a:off x="398050" y="3538675"/>
            <a:ext cx="848976" cy="64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 b="38479" l="43717" r="52953" t="57567"/>
          <a:stretch/>
        </p:blipFill>
        <p:spPr>
          <a:xfrm>
            <a:off x="5039138" y="3677125"/>
            <a:ext cx="528600" cy="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b="38479" l="43717" r="52953" t="57567"/>
          <a:stretch/>
        </p:blipFill>
        <p:spPr>
          <a:xfrm>
            <a:off x="1530625" y="4071500"/>
            <a:ext cx="528600" cy="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 b="41572" l="22611" r="71496" t="50803"/>
          <a:stretch/>
        </p:blipFill>
        <p:spPr>
          <a:xfrm>
            <a:off x="6507725" y="3492900"/>
            <a:ext cx="848976" cy="64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 b="41572" l="22611" r="71496" t="50803"/>
          <a:stretch/>
        </p:blipFill>
        <p:spPr>
          <a:xfrm>
            <a:off x="9981675" y="3469663"/>
            <a:ext cx="848976" cy="64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4">
            <a:alphaModFix/>
          </a:blip>
          <a:srcRect b="38479" l="43717" r="52953" t="57567"/>
          <a:stretch/>
        </p:blipFill>
        <p:spPr>
          <a:xfrm>
            <a:off x="11283288" y="3731050"/>
            <a:ext cx="528600" cy="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 b="38479" l="43717" r="52953" t="57567"/>
          <a:stretch/>
        </p:blipFill>
        <p:spPr>
          <a:xfrm>
            <a:off x="7784688" y="3997175"/>
            <a:ext cx="528600" cy="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4">
            <a:alphaModFix/>
          </a:blip>
          <a:srcRect b="38479" l="43717" r="52953" t="57567"/>
          <a:stretch/>
        </p:blipFill>
        <p:spPr>
          <a:xfrm>
            <a:off x="8103313" y="5443000"/>
            <a:ext cx="528600" cy="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38479" l="43717" r="52953" t="57567"/>
          <a:stretch/>
        </p:blipFill>
        <p:spPr>
          <a:xfrm>
            <a:off x="9698413" y="5443000"/>
            <a:ext cx="528600" cy="36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9830225" y="5390950"/>
            <a:ext cx="731400" cy="30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13.24°</a:t>
            </a:r>
            <a:endParaRPr/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4">
            <a:alphaModFix/>
          </a:blip>
          <a:srcRect b="38479" l="43717" r="52953" t="57567"/>
          <a:stretch/>
        </p:blipFill>
        <p:spPr>
          <a:xfrm>
            <a:off x="11293525" y="5536950"/>
            <a:ext cx="528600" cy="305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11487425" y="5511550"/>
            <a:ext cx="849000" cy="23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-13.24°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12192000" cy="685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Transformación de Fuentes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825625"/>
            <a:ext cx="10515600" cy="162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MX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permite remplazar una fuente de voltaje y un resistor en serie por una fuente de corriente y un resistor en Paralelo. Hacerlo no modifica la corriente o voltaje del elemento o de cualquier otro elemento del circuito.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63782" y="4721628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1299938" y="4903120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Shape 98"/>
          <p:cNvCxnSpPr/>
          <p:nvPr/>
        </p:nvCxnSpPr>
        <p:spPr>
          <a:xfrm flipH="1">
            <a:off x="1383447" y="4826920"/>
            <a:ext cx="4778" cy="1524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Shape 99"/>
          <p:cNvCxnSpPr/>
          <p:nvPr/>
        </p:nvCxnSpPr>
        <p:spPr>
          <a:xfrm>
            <a:off x="1299938" y="5101237"/>
            <a:ext cx="167018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Shape 100"/>
          <p:cNvCxnSpPr>
            <a:stCxn id="96" idx="0"/>
          </p:cNvCxnSpPr>
          <p:nvPr/>
        </p:nvCxnSpPr>
        <p:spPr>
          <a:xfrm rot="10800000">
            <a:off x="1383426" y="4048428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Shape 101"/>
          <p:cNvCxnSpPr/>
          <p:nvPr/>
        </p:nvCxnSpPr>
        <p:spPr>
          <a:xfrm flipH="1" rot="10800000">
            <a:off x="1383447" y="4048298"/>
            <a:ext cx="528480" cy="145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Shape 102"/>
          <p:cNvCxnSpPr/>
          <p:nvPr/>
        </p:nvCxnSpPr>
        <p:spPr>
          <a:xfrm flipH="1" rot="10800000">
            <a:off x="1383446" y="5728161"/>
            <a:ext cx="1168561" cy="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Shape 103"/>
          <p:cNvCxnSpPr/>
          <p:nvPr/>
        </p:nvCxnSpPr>
        <p:spPr>
          <a:xfrm rot="10800000">
            <a:off x="1378668" y="5237017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04" name="Shape 104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>
            <a:off x="1911927" y="3932264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643447" y="4004829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514599" y="5670144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818976" y="3878180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686568" y="554349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099638" y="3571594"/>
            <a:ext cx="45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550465" y="4761580"/>
            <a:ext cx="501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524895" y="4736176"/>
            <a:ext cx="448887" cy="51538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>
            <a:stCxn id="113" idx="3"/>
          </p:cNvCxnSpPr>
          <p:nvPr/>
        </p:nvCxnSpPr>
        <p:spPr>
          <a:xfrm>
            <a:off x="5564505" y="5264897"/>
            <a:ext cx="0" cy="47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5548935" y="4077394"/>
            <a:ext cx="2532" cy="4559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Shape 115"/>
          <p:cNvCxnSpPr>
            <a:stCxn id="111" idx="0"/>
          </p:cNvCxnSpPr>
          <p:nvPr/>
        </p:nvCxnSpPr>
        <p:spPr>
          <a:xfrm rot="10800000">
            <a:off x="4744538" y="4062976"/>
            <a:ext cx="4800" cy="6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Shape 116"/>
          <p:cNvCxnSpPr>
            <a:endCxn id="117" idx="2"/>
          </p:cNvCxnSpPr>
          <p:nvPr/>
        </p:nvCxnSpPr>
        <p:spPr>
          <a:xfrm>
            <a:off x="4744560" y="4077394"/>
            <a:ext cx="12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Shape 118"/>
          <p:cNvCxnSpPr>
            <a:endCxn id="119" idx="2"/>
          </p:cNvCxnSpPr>
          <p:nvPr/>
        </p:nvCxnSpPr>
        <p:spPr>
          <a:xfrm>
            <a:off x="4744560" y="5742709"/>
            <a:ext cx="12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4739781" y="5251565"/>
            <a:ext cx="4778" cy="49114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sultado de imagen para resistencia" id="113" name="Shape 113"/>
          <p:cNvPicPr preferRelativeResize="0"/>
          <p:nvPr/>
        </p:nvPicPr>
        <p:blipFill rotWithShape="1">
          <a:blip r:embed="rId3">
            <a:alphaModFix/>
          </a:blip>
          <a:srcRect b="7669" l="7337" r="5818" t="59113"/>
          <a:stretch/>
        </p:blipFill>
        <p:spPr>
          <a:xfrm rot="5400000">
            <a:off x="5198745" y="4783103"/>
            <a:ext cx="731520" cy="23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6004560" y="4019377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6004560" y="5684692"/>
            <a:ext cx="74815" cy="1160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057020" y="386363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057020" y="560151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664472" y="4721628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996281" y="4776128"/>
            <a:ext cx="3321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Shape 125"/>
          <p:cNvCxnSpPr>
            <a:stCxn id="111" idx="4"/>
            <a:endCxn id="111" idx="0"/>
          </p:cNvCxnSpPr>
          <p:nvPr/>
        </p:nvCxnSpPr>
        <p:spPr>
          <a:xfrm rot="10800000">
            <a:off x="4749338" y="4736165"/>
            <a:ext cx="0" cy="51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Shape 126"/>
          <p:cNvSpPr/>
          <p:nvPr/>
        </p:nvSpPr>
        <p:spPr>
          <a:xfrm>
            <a:off x="6910745" y="4004829"/>
            <a:ext cx="46460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Concluir que los circuitos presentados son equivalentes siempre que.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Rp=Rs  y Vs=Rs*Is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2364375" y="2478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Gracias por su atencion!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1: </a:t>
            </a:r>
            <a:r>
              <a:rPr lang="es-MX"/>
              <a:t>Calcular la corriente en R4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266038"/>
            <a:ext cx="101727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950" y="1140075"/>
            <a:ext cx="88011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305350" y="4896600"/>
            <a:ext cx="75813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Aplicamos la tecnica de transformacion de fuentes.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50" y="848574"/>
            <a:ext cx="10395225" cy="3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030863" y="4326250"/>
            <a:ext cx="99462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Reducimos las fuentes de </a:t>
            </a:r>
            <a:r>
              <a:rPr lang="es-MX" sz="2400"/>
              <a:t>voltaje</a:t>
            </a:r>
            <a:r>
              <a:rPr lang="es-MX" sz="2400"/>
              <a:t> y resistores para simplificar el circuito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88" y="1167875"/>
            <a:ext cx="11129624" cy="32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100" y="2410650"/>
            <a:ext cx="58388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79400" y="723950"/>
            <a:ext cx="7337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Ejemplo 1.2: Calcular la corriente en R2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338" y="2536375"/>
            <a:ext cx="53435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301150" y="1147175"/>
            <a:ext cx="110256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Utilizamos la tecnica de </a:t>
            </a:r>
            <a:r>
              <a:rPr lang="es-MX" sz="2400"/>
              <a:t>transformacion</a:t>
            </a:r>
            <a:r>
              <a:rPr lang="es-MX" sz="2400"/>
              <a:t> de fuentes en la parte del circuito </a:t>
            </a:r>
            <a:r>
              <a:rPr lang="es-MX" sz="2400"/>
              <a:t>señalado</a:t>
            </a:r>
            <a:r>
              <a:rPr lang="es-MX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975" y="2226425"/>
            <a:ext cx="953452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408775" y="870700"/>
            <a:ext cx="92841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/>
              <a:t>Reducimos el circuito sumando las fuentes de corriente.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