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Nunito" panose="020B060402020202020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408" autoAdjust="0"/>
  </p:normalViewPr>
  <p:slideViewPr>
    <p:cSldViewPr snapToGrid="0">
      <p:cViewPr varScale="1">
        <p:scale>
          <a:sx n="69" d="100"/>
          <a:sy n="69" d="100"/>
        </p:scale>
        <p:origin x="66" y="6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Shape 3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3123825" y="1443750"/>
            <a:ext cx="5682000" cy="157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Transformación de Fuentes </a:t>
            </a: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4910225" y="3067550"/>
            <a:ext cx="2214000" cy="8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Cruz Macías Ricardo Iván</a:t>
            </a: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Fuentes Pérez Ramsés </a:t>
            </a:r>
            <a:endParaRPr sz="14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1CM6</a:t>
            </a:r>
            <a:endParaRPr sz="1400"/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100" y="1514613"/>
            <a:ext cx="2819025" cy="2114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5575" y="839300"/>
            <a:ext cx="607695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14" name="Shape 214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330575" y="1517450"/>
            <a:ext cx="2325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16" name="Shape 2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400" y="180670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Shape 2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850" y="2632213"/>
            <a:ext cx="1914525" cy="3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Shape 218"/>
          <p:cNvSpPr txBox="1"/>
          <p:nvPr/>
        </p:nvSpPr>
        <p:spPr>
          <a:xfrm>
            <a:off x="407100" y="2341325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Calculando impedancia equivalente de elementos en paralelo: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24" name="Shape 224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504950" y="1517450"/>
            <a:ext cx="2325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5" y="18984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375" y="672550"/>
            <a:ext cx="60007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Shape 228"/>
          <p:cNvPicPr preferRelativeResize="0"/>
          <p:nvPr/>
        </p:nvPicPr>
        <p:blipFill rotWithShape="1">
          <a:blip r:embed="rId5">
            <a:alphaModFix/>
          </a:blip>
          <a:srcRect r="3633"/>
          <a:stretch/>
        </p:blipFill>
        <p:spPr>
          <a:xfrm>
            <a:off x="2829962" y="2872525"/>
            <a:ext cx="60675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Shape 2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400" y="2571750"/>
            <a:ext cx="5610225" cy="27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/>
        </p:nvSpPr>
        <p:spPr>
          <a:xfrm>
            <a:off x="326325" y="2208750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Transformando fuente izquierda nuevamente: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36" name="Shape 236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504950" y="1517450"/>
            <a:ext cx="2325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5" y="18984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Shape 239"/>
          <p:cNvPicPr preferRelativeResize="0"/>
          <p:nvPr/>
        </p:nvPicPr>
        <p:blipFill rotWithShape="1">
          <a:blip r:embed="rId4">
            <a:alphaModFix/>
          </a:blip>
          <a:srcRect r="3633"/>
          <a:stretch/>
        </p:blipFill>
        <p:spPr>
          <a:xfrm>
            <a:off x="2829950" y="952500"/>
            <a:ext cx="60675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Shape 240"/>
          <p:cNvPicPr preferRelativeResize="0"/>
          <p:nvPr/>
        </p:nvPicPr>
        <p:blipFill rotWithShape="1">
          <a:blip r:embed="rId5">
            <a:alphaModFix/>
          </a:blip>
          <a:srcRect r="7544"/>
          <a:stretch/>
        </p:blipFill>
        <p:spPr>
          <a:xfrm>
            <a:off x="2725250" y="2841625"/>
            <a:ext cx="606757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Shape 241"/>
          <p:cNvSpPr txBox="1"/>
          <p:nvPr/>
        </p:nvSpPr>
        <p:spPr>
          <a:xfrm>
            <a:off x="460950" y="2664475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Obteniendo impedancia equivalente de elementos en serie: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47" name="Shape 247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504950" y="1517450"/>
            <a:ext cx="2325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5" y="18984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 rotWithShape="1">
          <a:blip r:embed="rId4">
            <a:alphaModFix/>
          </a:blip>
          <a:srcRect r="7544"/>
          <a:stretch/>
        </p:blipFill>
        <p:spPr>
          <a:xfrm>
            <a:off x="2829950" y="817363"/>
            <a:ext cx="6067575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Shape 2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0600" y="2971800"/>
            <a:ext cx="5781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Shape 2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0525" y="2571750"/>
            <a:ext cx="410527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Shape 253"/>
          <p:cNvSpPr txBox="1"/>
          <p:nvPr/>
        </p:nvSpPr>
        <p:spPr>
          <a:xfrm>
            <a:off x="360713" y="2180825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Transformando fuente izquierda: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59" name="Shape 259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504950" y="1517450"/>
            <a:ext cx="2325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025" y="18984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050" y="1057275"/>
            <a:ext cx="57816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7275" y="2644775"/>
            <a:ext cx="465772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4200" y="2644775"/>
            <a:ext cx="47434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Shape 265"/>
          <p:cNvSpPr txBox="1"/>
          <p:nvPr/>
        </p:nvSpPr>
        <p:spPr>
          <a:xfrm>
            <a:off x="460950" y="2281763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Sumando fuentes de corriente en paralelo:</a:t>
            </a:r>
            <a:endParaRPr sz="1000"/>
          </a:p>
        </p:txBody>
      </p:sp>
      <p:pic>
        <p:nvPicPr>
          <p:cNvPr id="266" name="Shape 2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200" y="4384675"/>
            <a:ext cx="56102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/>
          <p:nvPr/>
        </p:nvSpPr>
        <p:spPr>
          <a:xfrm>
            <a:off x="460950" y="3948638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Aplicando divisor de corriente: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4575" y="876975"/>
            <a:ext cx="5290550" cy="35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Shape 274"/>
          <p:cNvSpPr txBox="1"/>
          <p:nvPr/>
        </p:nvSpPr>
        <p:spPr>
          <a:xfrm>
            <a:off x="611100" y="1285875"/>
            <a:ext cx="39609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Calcular el voltaje en R1</a:t>
            </a: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 </a:t>
            </a:r>
            <a:endParaRPr dirty="0"/>
          </a:p>
        </p:txBody>
      </p:sp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Shape 281"/>
          <p:cNvSpPr txBox="1"/>
          <p:nvPr/>
        </p:nvSpPr>
        <p:spPr>
          <a:xfrm>
            <a:off x="611100" y="1285875"/>
            <a:ext cx="39609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Calculamos el valor de la corriente en R4 y sustituimos la fuente de voltaje V2 por una fuente de corriente en paralelo que administre la misma corriente de R4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425" y="897150"/>
            <a:ext cx="3467100" cy="287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0100" y="2525825"/>
            <a:ext cx="3069600" cy="1683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Shape 290"/>
          <p:cNvSpPr txBox="1"/>
          <p:nvPr/>
        </p:nvSpPr>
        <p:spPr>
          <a:xfrm>
            <a:off x="611100" y="1285875"/>
            <a:ext cx="39609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Sumamos R3 y R4 en paralelo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Shape 291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292" name="Shape 2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900" y="2122825"/>
            <a:ext cx="3511275" cy="192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075" y="1217300"/>
            <a:ext cx="34671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611100" y="1285875"/>
            <a:ext cx="33075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Calculamos el voltaje necesario para que haya 5A en R34 y sustituimos la fuente de corriente por una fuente de voltaje en paralelo con ese mismo voltaje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301" name="Shape 3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850" y="1157288"/>
            <a:ext cx="3867150" cy="28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Shape 3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96" y="2571750"/>
            <a:ext cx="3279125" cy="17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Shape 308"/>
          <p:cNvSpPr txBox="1"/>
          <p:nvPr/>
        </p:nvSpPr>
        <p:spPr>
          <a:xfrm>
            <a:off x="611100" y="1285875"/>
            <a:ext cx="33075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Sumamos las fuentes V1 y V2 en dirección de las manecillas del reloj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Shape 309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310" name="Shape 3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400" y="1314113"/>
            <a:ext cx="3867150" cy="256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100" y="2391325"/>
            <a:ext cx="3021600" cy="165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tomar en cuenta: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Las fuentes de voltaje y corrientes  que se muestran en los ejercicios y en la teoría son consideradas ideales, ya que en la práctica las fuentes de voltaje no generan un voltaje constante a pesar de la resistencia de carga o la corriente que libera, así mismo,  una fuente de corriente práctica no entrega una corriente constante a pesar de la resistencia de carga p el voltaje a través de sus terminales.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Las fuentes prácticas tiene una resistencia interna no accesible para los usuarios, sin embargo esta resistencia es mínima debido a que consume potencia.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Shape 317"/>
          <p:cNvSpPr txBox="1"/>
          <p:nvPr/>
        </p:nvSpPr>
        <p:spPr>
          <a:xfrm>
            <a:off x="611100" y="1285875"/>
            <a:ext cx="33075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Sumamos R1 y R2 en paralelo.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097" y="1984425"/>
            <a:ext cx="3501850" cy="19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Shape 3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797" y="1078100"/>
            <a:ext cx="2752725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Shape 326"/>
          <p:cNvSpPr txBox="1"/>
          <p:nvPr/>
        </p:nvSpPr>
        <p:spPr>
          <a:xfrm>
            <a:off x="611100" y="1285875"/>
            <a:ext cx="33075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Sumamos la resistencias R12 y R34 en serie y calculamos la corriente que pasa por el circuito</a:t>
            </a: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328" name="Shape 3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3372" y="1508000"/>
            <a:ext cx="2657475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Shape 3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447" y="2276600"/>
            <a:ext cx="3572175" cy="19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Shape 335"/>
          <p:cNvSpPr txBox="1"/>
          <p:nvPr/>
        </p:nvSpPr>
        <p:spPr>
          <a:xfrm>
            <a:off x="611100" y="1285875"/>
            <a:ext cx="3307500" cy="26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Sabemos que la corriente en R1234 es igual a la corriente en R12 y R34, además que el voltaje en R12 es igual al voltaje en R1: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3</a:t>
            </a:r>
            <a:endParaRPr/>
          </a:p>
        </p:txBody>
      </p:sp>
      <p:pic>
        <p:nvPicPr>
          <p:cNvPr id="337" name="Shape 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00" y="2278525"/>
            <a:ext cx="6216300" cy="261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3575" y="733998"/>
            <a:ext cx="3251025" cy="21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558" y="1794875"/>
            <a:ext cx="5381625" cy="2781300"/>
          </a:xfrm>
          <a:prstGeom prst="rect">
            <a:avLst/>
          </a:prstGeom>
        </p:spPr>
      </p:pic>
      <p:sp>
        <p:nvSpPr>
          <p:cNvPr id="343" name="Shape 343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Shape 344"/>
          <p:cNvSpPr txBox="1"/>
          <p:nvPr/>
        </p:nvSpPr>
        <p:spPr>
          <a:xfrm>
            <a:off x="617363" y="1442450"/>
            <a:ext cx="3960900" cy="2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Calcular la corriente en </a:t>
            </a:r>
            <a:r>
              <a:rPr lang="es-419" dirty="0" smtClean="0"/>
              <a:t>R2</a:t>
            </a:r>
            <a:endParaRPr dirty="0"/>
          </a:p>
        </p:txBody>
      </p:sp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901375" y="553400"/>
            <a:ext cx="20532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4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2829339" y="3137413"/>
            <a:ext cx="397565" cy="106017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/>
          <p:cNvSpPr/>
          <p:nvPr/>
        </p:nvSpPr>
        <p:spPr>
          <a:xfrm>
            <a:off x="2829339" y="4170167"/>
            <a:ext cx="397565" cy="106017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 rot="5400000">
            <a:off x="4956313" y="2560943"/>
            <a:ext cx="397565" cy="106017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AutoShape 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" name="AutoShape 4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5" name="AutoShape 6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" name="AutoShape 8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9" name="AutoShape 10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0" name="AutoShape 1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14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16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3" name="AutoShape 18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AutoShape 20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5" name="AutoShape 2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6" name="AutoShape 24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7" name="AutoShape 26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8" name="AutoShape 28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9" name="AutoShape 30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0" name="AutoShape 3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7" name="Rectángulo 26"/>
          <p:cNvSpPr/>
          <p:nvPr/>
        </p:nvSpPr>
        <p:spPr>
          <a:xfrm>
            <a:off x="2825163" y="2907769"/>
            <a:ext cx="397565" cy="106017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Shape 352"/>
          <p:cNvSpPr txBox="1"/>
          <p:nvPr/>
        </p:nvSpPr>
        <p:spPr>
          <a:xfrm>
            <a:off x="527095" y="373337"/>
            <a:ext cx="3841630" cy="10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Calculamos la corriente en R3 generada por V2 y la corriente en R1 generada por V1, luego sustituimos la fuentes de voltaje.</a:t>
            </a:r>
            <a:br>
              <a:rPr lang="es-419" dirty="0"/>
            </a:br>
            <a:r>
              <a:rPr lang="es-419" dirty="0"/>
              <a:t>Sumamos R6 y R5 en serie</a:t>
            </a:r>
            <a:endParaRPr dirty="0"/>
          </a:p>
        </p:txBody>
      </p:sp>
      <p:pic>
        <p:nvPicPr>
          <p:cNvPr id="36" name="Imagen 35"/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49" y="1354817"/>
            <a:ext cx="2205038" cy="1209074"/>
          </a:xfrm>
          <a:prstGeom prst="rect">
            <a:avLst/>
          </a:prstGeom>
        </p:spPr>
      </p:pic>
      <p:sp>
        <p:nvSpPr>
          <p:cNvPr id="42" name="AutoShape 28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3" name="AutoShape 30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44" name="AutoShape 3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05" y="1240729"/>
            <a:ext cx="3373755" cy="1500565"/>
          </a:xfrm>
          <a:prstGeom prst="rect">
            <a:avLst/>
          </a:prstGeom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37" y="477329"/>
            <a:ext cx="2397443" cy="1204786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433" y="2597634"/>
            <a:ext cx="4131304" cy="2135116"/>
          </a:xfrm>
          <a:prstGeom prst="rect">
            <a:avLst/>
          </a:prstGeom>
        </p:spPr>
      </p:pic>
      <p:sp>
        <p:nvSpPr>
          <p:cNvPr id="22" name="Rectángulo 21"/>
          <p:cNvSpPr/>
          <p:nvPr/>
        </p:nvSpPr>
        <p:spPr>
          <a:xfrm>
            <a:off x="1207219" y="3623304"/>
            <a:ext cx="305198" cy="7106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Rectángulo 22"/>
          <p:cNvSpPr/>
          <p:nvPr/>
        </p:nvSpPr>
        <p:spPr>
          <a:xfrm>
            <a:off x="1207220" y="4430589"/>
            <a:ext cx="305198" cy="7106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/>
          <p:cNvSpPr/>
          <p:nvPr/>
        </p:nvSpPr>
        <p:spPr>
          <a:xfrm rot="5400000">
            <a:off x="2855060" y="3196208"/>
            <a:ext cx="266485" cy="81386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AutoShape 28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752649" y="2064127"/>
            <a:ext cx="233985" cy="2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6" name="AutoShape 30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905049" y="2216527"/>
            <a:ext cx="233985" cy="2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" name="AutoShape 32" descr="blob:null/3141faaf-139f-4f40-88a9-406e9bdba50b"/>
          <p:cNvSpPr>
            <a:spLocks noChangeAspect="1" noChangeArrowheads="1"/>
          </p:cNvSpPr>
          <p:nvPr/>
        </p:nvSpPr>
        <p:spPr bwMode="auto">
          <a:xfrm>
            <a:off x="1057449" y="2368927"/>
            <a:ext cx="233985" cy="233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4" name="Rectángulo 33"/>
          <p:cNvSpPr/>
          <p:nvPr/>
        </p:nvSpPr>
        <p:spPr>
          <a:xfrm>
            <a:off x="1203043" y="3456290"/>
            <a:ext cx="305198" cy="71063"/>
          </a:xfrm>
          <a:prstGeom prst="rect">
            <a:avLst/>
          </a:prstGeom>
          <a:ln w="12700"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 derecha 3"/>
          <p:cNvSpPr/>
          <p:nvPr/>
        </p:nvSpPr>
        <p:spPr>
          <a:xfrm>
            <a:off x="4471217" y="3370473"/>
            <a:ext cx="366982" cy="4149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7379" y="2397951"/>
            <a:ext cx="4276725" cy="25146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100638" y="1940719"/>
            <a:ext cx="88106" cy="1857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/>
          <p:cNvSpPr txBox="1"/>
          <p:nvPr/>
        </p:nvSpPr>
        <p:spPr>
          <a:xfrm>
            <a:off x="5003006" y="1905000"/>
            <a:ext cx="21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smtClean="0"/>
              <a:t>5</a:t>
            </a:r>
            <a:endParaRPr lang="es-MX" sz="11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Shape 375"/>
          <p:cNvSpPr txBox="1"/>
          <p:nvPr/>
        </p:nvSpPr>
        <p:spPr>
          <a:xfrm>
            <a:off x="655962" y="558832"/>
            <a:ext cx="39609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Sumamos la resistencias en paralelo R1 con Z1 y Z4 con Z2</a:t>
            </a:r>
            <a:endParaRPr dirty="0"/>
          </a:p>
        </p:txBody>
      </p:sp>
      <p:sp>
        <p:nvSpPr>
          <p:cNvPr id="16" name="Flecha derecha 15"/>
          <p:cNvSpPr/>
          <p:nvPr/>
        </p:nvSpPr>
        <p:spPr>
          <a:xfrm>
            <a:off x="4283327" y="3351684"/>
            <a:ext cx="366982" cy="4149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8008" y="2397951"/>
            <a:ext cx="4276725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789139" y="1590806"/>
                <a:ext cx="2849411" cy="514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nor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m:rPr>
                        <m:nor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s-MX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nor/>
                              </m:rPr>
                              <a:rPr lang="es-MX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4+4</m:t>
                        </m:r>
                        <m:r>
                          <m:rPr>
                            <m:nor/>
                          </m:rPr>
                          <a:rPr lang="es-MX" sz="16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den>
                    </m:f>
                    <m:r>
                      <m:rPr>
                        <m:nor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=(2+2</m:t>
                    </m:r>
                    <m:r>
                      <m:rPr>
                        <m:nor/>
                      </m:rPr>
                      <a:rPr lang="es-MX" sz="1600" b="0" i="0" smtClean="0"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r>
                  <a:rPr lang="es-MX" sz="1600" dirty="0" smtClean="0"/>
                  <a:t>)</a:t>
                </a:r>
                <a:r>
                  <a:rPr lang="el-GR" sz="1600" dirty="0" smtClean="0"/>
                  <a:t>Ω</a:t>
                </a:r>
                <a:endParaRPr lang="es-MX" sz="1600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9" y="1590806"/>
                <a:ext cx="2849411" cy="5144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4741101" y="1556356"/>
                <a:ext cx="3736149" cy="487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s-MX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(4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)(6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s-MX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800" dirty="0" smtClean="0"/>
                  <a:t>Ω</a:t>
                </a:r>
                <a:endParaRPr lang="es-MX" sz="1800" dirty="0"/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101" y="1556356"/>
                <a:ext cx="3736149" cy="487185"/>
              </a:xfrm>
              <a:prstGeom prst="rect">
                <a:avLst/>
              </a:prstGeom>
              <a:blipFill>
                <a:blip r:embed="rId5"/>
                <a:stretch>
                  <a:fillRect l="-163" b="-6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1400" y="2330450"/>
            <a:ext cx="4240666" cy="25574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599" y="2230414"/>
            <a:ext cx="4470401" cy="2557485"/>
          </a:xfrm>
          <a:prstGeom prst="rect">
            <a:avLst/>
          </a:prstGeom>
        </p:spPr>
      </p:pic>
      <p:sp>
        <p:nvSpPr>
          <p:cNvPr id="380" name="Shape 380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Shape 384"/>
          <p:cNvSpPr txBox="1"/>
          <p:nvPr/>
        </p:nvSpPr>
        <p:spPr>
          <a:xfrm>
            <a:off x="504670" y="416450"/>
            <a:ext cx="352758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Calculamos el voltaje generado por las fuentes de corriente </a:t>
            </a:r>
            <a:r>
              <a:rPr lang="es-419" dirty="0" smtClean="0"/>
              <a:t>I2, I3 </a:t>
            </a:r>
            <a:r>
              <a:rPr lang="es-419" dirty="0"/>
              <a:t>e I1 en las respectivas impedancias </a:t>
            </a:r>
            <a:r>
              <a:rPr lang="es-419" dirty="0" smtClean="0"/>
              <a:t>Z6, Z7 y Z5, </a:t>
            </a:r>
            <a:r>
              <a:rPr lang="es-419" dirty="0"/>
              <a:t>luego sustituimos las fuentes de corriente</a:t>
            </a:r>
            <a:endParaRPr dirty="0"/>
          </a:p>
        </p:txBody>
      </p:sp>
      <p:sp>
        <p:nvSpPr>
          <p:cNvPr id="12" name="Flecha derecha 11"/>
          <p:cNvSpPr/>
          <p:nvPr/>
        </p:nvSpPr>
        <p:spPr>
          <a:xfrm>
            <a:off x="4283327" y="3351684"/>
            <a:ext cx="366982" cy="414941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0050" y="2279650"/>
            <a:ext cx="4240666" cy="25574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4025900" y="609600"/>
                <a:ext cx="47042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=(2+2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)(1.06+1.06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s-MX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4.24</m:t>
                          </m:r>
                          <m:r>
                            <a:rPr lang="es-MX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MX" sz="1800" dirty="0" smtClean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900" y="609600"/>
                <a:ext cx="4704237" cy="276999"/>
              </a:xfrm>
              <a:prstGeom prst="rect">
                <a:avLst/>
              </a:prstGeom>
              <a:blipFill>
                <a:blip r:embed="rId5"/>
                <a:stretch>
                  <a:fillRect l="-518" r="-648" b="-3777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4648200" y="1041400"/>
                <a:ext cx="308334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num>
                          <m:den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s-MX" sz="1600" dirty="0" smtClean="0"/>
                  <a:t>V</a:t>
                </a:r>
                <a:endParaRPr lang="es-MX" sz="1600" dirty="0"/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41400"/>
                <a:ext cx="3083345" cy="414537"/>
              </a:xfrm>
              <a:prstGeom prst="rect">
                <a:avLst/>
              </a:prstGeom>
              <a:blipFill>
                <a:blip r:embed="rId6"/>
                <a:stretch>
                  <a:fillRect l="-2772" r="-1188" b="-117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4489450" y="1701800"/>
                <a:ext cx="3868495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=10</m:t>
                    </m:r>
                    <m:d>
                      <m:dPr>
                        <m:ctrlPr>
                          <a:rPr lang="es-MX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8+4</m:t>
                        </m:r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=(80+40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sz="1600" dirty="0" smtClean="0"/>
                  <a:t>V</a:t>
                </a:r>
                <a:endParaRPr lang="es-MX" sz="1600" dirty="0"/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450" y="1701800"/>
                <a:ext cx="3868495" cy="270652"/>
              </a:xfrm>
              <a:prstGeom prst="rect">
                <a:avLst/>
              </a:prstGeom>
              <a:blipFill>
                <a:blip r:embed="rId7"/>
                <a:stretch>
                  <a:fillRect l="-2047" t="-13333" r="-472" b="-4444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6191250" y="4457700"/>
            <a:ext cx="35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Ω</a:t>
            </a:r>
            <a:endParaRPr lang="es-MX" sz="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/>
        </p:nvSpPr>
        <p:spPr>
          <a:xfrm>
            <a:off x="454052" y="497977"/>
            <a:ext cx="3960900" cy="9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Calculamos la corriente en </a:t>
            </a:r>
            <a:r>
              <a:rPr lang="es-419" dirty="0" smtClean="0"/>
              <a:t>el circuito, </a:t>
            </a:r>
            <a:r>
              <a:rPr lang="es-419" dirty="0"/>
              <a:t>la cual es igual a la corriente </a:t>
            </a:r>
            <a:r>
              <a:rPr lang="es-419" dirty="0" smtClean="0"/>
              <a:t>en R2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/>
              <p:cNvSpPr txBox="1"/>
              <p:nvPr/>
            </p:nvSpPr>
            <p:spPr>
              <a:xfrm>
                <a:off x="539750" y="3035300"/>
                <a:ext cx="8159750" cy="5969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80+40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4.24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−0.8</m:t>
                          </m:r>
                        </m:num>
                        <m:den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2+2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8+4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(79.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+35.76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(11+</m:t>
                          </m:r>
                          <m:f>
                            <m:f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6.1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−1.4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195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0" y="3035300"/>
                <a:ext cx="8159750" cy="596958"/>
              </a:xfrm>
              <a:prstGeom prst="rect">
                <a:avLst/>
              </a:prstGeom>
              <a:blipFill>
                <a:blip r:embed="rId3"/>
                <a:stretch>
                  <a:fillRect t="-1020" b="-918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14849" y="84114"/>
            <a:ext cx="4470401" cy="2557485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6032500" y="2311400"/>
            <a:ext cx="3556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Ω</a:t>
            </a:r>
            <a:endParaRPr lang="es-MX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2565400" y="3943350"/>
                <a:ext cx="3752850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 smtClean="0"/>
                  <a:t>Ó en polares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=6.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278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\−13.0668</m:t>
                    </m:r>
                  </m:oMath>
                </a14:m>
                <a:r>
                  <a:rPr lang="es-MX" dirty="0" smtClean="0"/>
                  <a:t>º</a:t>
                </a:r>
                <a:endParaRPr lang="es-MX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00" y="3943350"/>
                <a:ext cx="3752850" cy="326243"/>
              </a:xfrm>
              <a:prstGeom prst="rect">
                <a:avLst/>
              </a:prstGeom>
              <a:blipFill>
                <a:blip r:embed="rId5"/>
                <a:stretch>
                  <a:fillRect l="-488" t="-3774" b="-1320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9150" y="344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¿Cuándo es posible el intercambio o transformación de fuentes?</a:t>
            </a:r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1297500" y="142467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intercambio de una fuente de voltaje a una de corriente o viceversa puede darse mientras ambas fuentes sean equivalentes, es decir,  cada fuente produce el mismo voltaje y corriente para cualquier carga conectada a través de sus terminales.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4475" y="2365363"/>
            <a:ext cx="61150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1250050" y="2571750"/>
            <a:ext cx="7038900" cy="19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Podemos observar que la corriente en a) está dada por 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Y que el voltaje en b) está dado por:</a:t>
            </a:r>
            <a:endParaRPr/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Para que ambas fuentes sean equivalentes se debe cumplir lo siguiente:</a:t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925" y="464597"/>
            <a:ext cx="4756149" cy="19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 t="14176" b="8"/>
          <a:stretch/>
        </p:blipFill>
        <p:spPr>
          <a:xfrm>
            <a:off x="5349750" y="2574800"/>
            <a:ext cx="2397675" cy="4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Shape 1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7375" y="3069400"/>
            <a:ext cx="1495425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Shape 1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5675" y="3479275"/>
            <a:ext cx="1905000" cy="3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925" y="332713"/>
            <a:ext cx="4810125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900" y="2301775"/>
            <a:ext cx="19050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303900" y="2760250"/>
            <a:ext cx="7038900" cy="14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concluir, lo que nos dicen estas relaciones es que una fuente de corriente i conectada en paralelo a una resistencia R puede ser reemplazada por una fuente de voltaje v= iR conectada en serie con la resistencia; a su vez, una fuente de voltaje v conectada en serie con una resistencia R puede ser reemplazada con una fuente de corriente i=v/R conectada en paralelo con la resistencia.</a:t>
            </a:r>
            <a:endParaRPr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419"/>
              <a:t>Los parámetros arrojadas por ambas configuraciones son iguales en los nodos externos.</a:t>
            </a:r>
            <a:endParaRPr/>
          </a:p>
        </p:txBody>
      </p:sp>
      <p:pic>
        <p:nvPicPr>
          <p:cNvPr id="160" name="Shape 1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1600" y="743363"/>
            <a:ext cx="45243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864025" y="762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</a:t>
            </a:r>
            <a:endParaRPr/>
          </a:p>
        </p:txBody>
      </p:sp>
      <p:sp>
        <p:nvSpPr>
          <p:cNvPr id="166" name="Shape 166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819150" y="1654050"/>
            <a:ext cx="75057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725" y="2143138"/>
            <a:ext cx="3762375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825" y="17169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0275" y="2392213"/>
            <a:ext cx="36385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Shape 171"/>
          <p:cNvSpPr/>
          <p:nvPr/>
        </p:nvSpPr>
        <p:spPr>
          <a:xfrm>
            <a:off x="4242875" y="3112738"/>
            <a:ext cx="4608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3548675" y="2715375"/>
            <a:ext cx="1849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Aplicando transformación de fuentes</a:t>
            </a:r>
            <a:endParaRPr sz="100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39DB5E-74FE-4286-B662-40E188CFCDDC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1" r="39998" b="3870"/>
          <a:stretch/>
        </p:blipFill>
        <p:spPr bwMode="auto">
          <a:xfrm>
            <a:off x="3592464" y="3754518"/>
            <a:ext cx="1959071" cy="72901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1</a:t>
            </a:r>
            <a:endParaRPr/>
          </a:p>
        </p:txBody>
      </p:sp>
      <p:sp>
        <p:nvSpPr>
          <p:cNvPr id="178" name="Shape 178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819150" y="1654050"/>
            <a:ext cx="75057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25" y="17169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Shape 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700" y="2329388"/>
            <a:ext cx="36385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4242875" y="3112738"/>
            <a:ext cx="460800" cy="25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Shape 183"/>
          <p:cNvSpPr txBox="1"/>
          <p:nvPr/>
        </p:nvSpPr>
        <p:spPr>
          <a:xfrm>
            <a:off x="3548675" y="2715375"/>
            <a:ext cx="18492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Sumando fuentes de Corriente</a:t>
            </a:r>
            <a:endParaRPr sz="1000"/>
          </a:p>
        </p:txBody>
      </p:sp>
      <p:pic>
        <p:nvPicPr>
          <p:cNvPr id="185" name="Shape 1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4400" y="4024850"/>
            <a:ext cx="1914525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7650" y="4024850"/>
            <a:ext cx="3542068" cy="4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2D626C8-4427-45FF-B4EE-C22F17CDF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875" y="2414516"/>
            <a:ext cx="1961672" cy="13964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192" name="Shape 192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819150" y="1654050"/>
            <a:ext cx="75057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825" y="17169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Shape 1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275" y="810325"/>
            <a:ext cx="54483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Shape 196"/>
          <p:cNvSpPr txBox="1"/>
          <p:nvPr/>
        </p:nvSpPr>
        <p:spPr>
          <a:xfrm>
            <a:off x="407100" y="2493925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Obteniendo impedancias equivalentes de elementos en serie: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713" y="991188"/>
            <a:ext cx="59531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926850" y="7443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2</a:t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1086150" y="1698950"/>
            <a:ext cx="27000" cy="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819150" y="1636100"/>
            <a:ext cx="7505700" cy="27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/>
              <a:t>Calcular el valor de la corriente </a:t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3825" y="1716950"/>
            <a:ext cx="254450" cy="25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875" y="2737575"/>
            <a:ext cx="2905125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 txBox="1"/>
          <p:nvPr/>
        </p:nvSpPr>
        <p:spPr>
          <a:xfrm>
            <a:off x="173725" y="2314400"/>
            <a:ext cx="41649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/>
              <a:t>Transformando fuente de voltaje izquierda a fuente de corriente: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671</Words>
  <Application>Microsoft Office PowerPoint</Application>
  <PresentationFormat>Presentación en pantalla (16:9)</PresentationFormat>
  <Paragraphs>76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Calibri</vt:lpstr>
      <vt:lpstr>Nunito</vt:lpstr>
      <vt:lpstr>Cambria Math</vt:lpstr>
      <vt:lpstr>Arial</vt:lpstr>
      <vt:lpstr>Shift</vt:lpstr>
      <vt:lpstr>Transformación de Fuentes </vt:lpstr>
      <vt:lpstr>A tomar en cuenta:</vt:lpstr>
      <vt:lpstr>¿Cuándo es posible el intercambio o transformación de fuentes?</vt:lpstr>
      <vt:lpstr>Presentación de PowerPoint</vt:lpstr>
      <vt:lpstr>Presentación de PowerPoint</vt:lpstr>
      <vt:lpstr>Ejercicio 1</vt:lpstr>
      <vt:lpstr>Ejercicio 1</vt:lpstr>
      <vt:lpstr>Ejercicio 2</vt:lpstr>
      <vt:lpstr>Ejercicio 2</vt:lpstr>
      <vt:lpstr>Ejercicio 2</vt:lpstr>
      <vt:lpstr>Ejercicio 2</vt:lpstr>
      <vt:lpstr>Ejercicio 2</vt:lpstr>
      <vt:lpstr>Ejercicio 2</vt:lpstr>
      <vt:lpstr>Ejercicio 2</vt:lpstr>
      <vt:lpstr>Ejercicio 3</vt:lpstr>
      <vt:lpstr>Ejercicio 3</vt:lpstr>
      <vt:lpstr>Ejercicio 3</vt:lpstr>
      <vt:lpstr>Ejercicio 3</vt:lpstr>
      <vt:lpstr>Ejercicio 3</vt:lpstr>
      <vt:lpstr>Ejercicio 3</vt:lpstr>
      <vt:lpstr>Ejercicio 3</vt:lpstr>
      <vt:lpstr>Ejercicio 3</vt:lpstr>
      <vt:lpstr>Ejercicio 4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Transformación de Fuentes</dc:title>
  <dc:creator>Ricardo Iván</dc:creator>
  <cp:lastModifiedBy>CobraUltimate</cp:lastModifiedBy>
  <cp:revision>28</cp:revision>
  <dcterms:modified xsi:type="dcterms:W3CDTF">2018-06-17T20:15:18Z</dcterms:modified>
</cp:coreProperties>
</file>