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3208714" y="498763"/>
            <a:ext cx="5877098" cy="14324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0" i="0" lang="es-MX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Instituto Politécnico Nacional</a:t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4083860" y="2637731"/>
            <a:ext cx="4347556" cy="2590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Tema: Transformación de Fuentes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Equipo #4: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Jiménez  Alexis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López Ángel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Lagunes Marin Nelson A.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059" y="498763"/>
            <a:ext cx="2390775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10119" y="498763"/>
            <a:ext cx="2630585" cy="18256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/>
          <p:nvPr/>
        </p:nvSpPr>
        <p:spPr>
          <a:xfrm>
            <a:off x="1075622" y="4859372"/>
            <a:ext cx="19109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Fecha:17/05/2018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9528746" y="4859372"/>
            <a:ext cx="13933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Grupo:1CM6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Transformación de Fuentes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838200" y="1825625"/>
            <a:ext cx="10515600" cy="1624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MX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Nos permite remplazar una fuente de voltaje y un resistor en serie por una fuente de corriente y un resistor en Paralelo. Hacerlo no modifica la corriente o voltaje del elemento o de cualquier otro elemento del circuito.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1163782" y="4721628"/>
            <a:ext cx="448887" cy="515389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Shape 97"/>
          <p:cNvCxnSpPr/>
          <p:nvPr/>
        </p:nvCxnSpPr>
        <p:spPr>
          <a:xfrm>
            <a:off x="1299938" y="4903120"/>
            <a:ext cx="167018" cy="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" name="Shape 98"/>
          <p:cNvCxnSpPr/>
          <p:nvPr/>
        </p:nvCxnSpPr>
        <p:spPr>
          <a:xfrm flipH="1">
            <a:off x="1383447" y="4826920"/>
            <a:ext cx="4778" cy="15240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" name="Shape 99"/>
          <p:cNvCxnSpPr/>
          <p:nvPr/>
        </p:nvCxnSpPr>
        <p:spPr>
          <a:xfrm>
            <a:off x="1299938" y="5101237"/>
            <a:ext cx="167018" cy="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" name="Shape 100"/>
          <p:cNvCxnSpPr>
            <a:stCxn id="96" idx="0"/>
          </p:cNvCxnSpPr>
          <p:nvPr/>
        </p:nvCxnSpPr>
        <p:spPr>
          <a:xfrm rot="10800000">
            <a:off x="1383426" y="4048428"/>
            <a:ext cx="4800" cy="67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1" name="Shape 101"/>
          <p:cNvCxnSpPr/>
          <p:nvPr/>
        </p:nvCxnSpPr>
        <p:spPr>
          <a:xfrm flipH="1" rot="10800000">
            <a:off x="1383447" y="4048298"/>
            <a:ext cx="528480" cy="145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2" name="Shape 102"/>
          <p:cNvCxnSpPr/>
          <p:nvPr/>
        </p:nvCxnSpPr>
        <p:spPr>
          <a:xfrm flipH="1" rot="10800000">
            <a:off x="1383446" y="5728161"/>
            <a:ext cx="1168561" cy="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" name="Shape 103"/>
          <p:cNvCxnSpPr/>
          <p:nvPr/>
        </p:nvCxnSpPr>
        <p:spPr>
          <a:xfrm rot="10800000">
            <a:off x="1378668" y="5237017"/>
            <a:ext cx="4778" cy="49114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Resultado de imagen para resistencia" id="104" name="Shape 104"/>
          <p:cNvPicPr preferRelativeResize="0"/>
          <p:nvPr/>
        </p:nvPicPr>
        <p:blipFill rotWithShape="1">
          <a:blip r:embed="rId3">
            <a:alphaModFix/>
          </a:blip>
          <a:srcRect b="7669" l="7337" r="5818" t="59113"/>
          <a:stretch/>
        </p:blipFill>
        <p:spPr>
          <a:xfrm>
            <a:off x="1911927" y="3932264"/>
            <a:ext cx="731520" cy="23206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2643447" y="4004829"/>
            <a:ext cx="74815" cy="116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514599" y="5670144"/>
            <a:ext cx="74815" cy="116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2818976" y="3878180"/>
            <a:ext cx="3481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2686568" y="5543495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2099638" y="3571594"/>
            <a:ext cx="4523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1550465" y="4761580"/>
            <a:ext cx="5015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4524895" y="4736176"/>
            <a:ext cx="448887" cy="515389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Shape 112"/>
          <p:cNvCxnSpPr>
            <a:stCxn id="113" idx="3"/>
          </p:cNvCxnSpPr>
          <p:nvPr/>
        </p:nvCxnSpPr>
        <p:spPr>
          <a:xfrm>
            <a:off x="5564505" y="5264897"/>
            <a:ext cx="0" cy="47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" name="Shape 114"/>
          <p:cNvCxnSpPr/>
          <p:nvPr/>
        </p:nvCxnSpPr>
        <p:spPr>
          <a:xfrm>
            <a:off x="5548935" y="4077394"/>
            <a:ext cx="2532" cy="45598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" name="Shape 115"/>
          <p:cNvCxnSpPr>
            <a:stCxn id="111" idx="0"/>
          </p:cNvCxnSpPr>
          <p:nvPr/>
        </p:nvCxnSpPr>
        <p:spPr>
          <a:xfrm rot="10800000">
            <a:off x="4744538" y="4062976"/>
            <a:ext cx="4800" cy="67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" name="Shape 116"/>
          <p:cNvCxnSpPr>
            <a:endCxn id="117" idx="2"/>
          </p:cNvCxnSpPr>
          <p:nvPr/>
        </p:nvCxnSpPr>
        <p:spPr>
          <a:xfrm>
            <a:off x="4744560" y="4077394"/>
            <a:ext cx="126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" name="Shape 118"/>
          <p:cNvCxnSpPr>
            <a:endCxn id="119" idx="2"/>
          </p:cNvCxnSpPr>
          <p:nvPr/>
        </p:nvCxnSpPr>
        <p:spPr>
          <a:xfrm>
            <a:off x="4744560" y="5742709"/>
            <a:ext cx="126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" name="Shape 120"/>
          <p:cNvCxnSpPr/>
          <p:nvPr/>
        </p:nvCxnSpPr>
        <p:spPr>
          <a:xfrm rot="10800000">
            <a:off x="4739781" y="5251565"/>
            <a:ext cx="4778" cy="49114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Resultado de imagen para resistencia" id="113" name="Shape 113"/>
          <p:cNvPicPr preferRelativeResize="0"/>
          <p:nvPr/>
        </p:nvPicPr>
        <p:blipFill rotWithShape="1">
          <a:blip r:embed="rId3">
            <a:alphaModFix/>
          </a:blip>
          <a:srcRect b="7669" l="7337" r="5818" t="59113"/>
          <a:stretch/>
        </p:blipFill>
        <p:spPr>
          <a:xfrm rot="5400000">
            <a:off x="5198745" y="4783103"/>
            <a:ext cx="731520" cy="23206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6004560" y="4019377"/>
            <a:ext cx="74815" cy="116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6004560" y="5684692"/>
            <a:ext cx="74815" cy="116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6057020" y="3863632"/>
            <a:ext cx="3481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6057020" y="5601512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5664472" y="4721628"/>
            <a:ext cx="4315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4996281" y="4776128"/>
            <a:ext cx="3321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Shape 125"/>
          <p:cNvCxnSpPr>
            <a:stCxn id="111" idx="4"/>
            <a:endCxn id="111" idx="0"/>
          </p:cNvCxnSpPr>
          <p:nvPr/>
        </p:nvCxnSpPr>
        <p:spPr>
          <a:xfrm rot="10800000">
            <a:off x="4749338" y="4736165"/>
            <a:ext cx="0" cy="51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6" name="Shape 126"/>
          <p:cNvSpPr/>
          <p:nvPr/>
        </p:nvSpPr>
        <p:spPr>
          <a:xfrm>
            <a:off x="6910745" y="4004829"/>
            <a:ext cx="464606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Podemos Concluir que los circuitos presentados son equivalentes siempre que.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Rp=Rs  y Vs=Rs*Is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1: (Alexis)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400" y="1862638"/>
            <a:ext cx="1017270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4100" y="2410650"/>
            <a:ext cx="5838825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1350075" y="890275"/>
            <a:ext cx="37470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/>
              <a:t>Ejemplo 1.2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2: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834425" y="1403236"/>
            <a:ext cx="10515600" cy="65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b="0" i="0" lang="es-MX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Encuentre la corriente reduciendo a su forma más simple, el circuito a la derecha de las terminales a-b mediante la transformación de fuentes. </a:t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830650" y="3241698"/>
            <a:ext cx="448887" cy="515389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Shape 146"/>
          <p:cNvCxnSpPr/>
          <p:nvPr/>
        </p:nvCxnSpPr>
        <p:spPr>
          <a:xfrm>
            <a:off x="966806" y="3423190"/>
            <a:ext cx="167018" cy="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7" name="Shape 147"/>
          <p:cNvCxnSpPr/>
          <p:nvPr/>
        </p:nvCxnSpPr>
        <p:spPr>
          <a:xfrm flipH="1">
            <a:off x="1050315" y="3346990"/>
            <a:ext cx="4778" cy="15240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8" name="Shape 148"/>
          <p:cNvCxnSpPr/>
          <p:nvPr/>
        </p:nvCxnSpPr>
        <p:spPr>
          <a:xfrm>
            <a:off x="966806" y="3621307"/>
            <a:ext cx="167018" cy="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9" name="Shape 149"/>
          <p:cNvCxnSpPr>
            <a:stCxn id="145" idx="0"/>
          </p:cNvCxnSpPr>
          <p:nvPr/>
        </p:nvCxnSpPr>
        <p:spPr>
          <a:xfrm rot="10800000">
            <a:off x="1050293" y="2568498"/>
            <a:ext cx="4800" cy="67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0" name="Shape 150"/>
          <p:cNvCxnSpPr/>
          <p:nvPr/>
        </p:nvCxnSpPr>
        <p:spPr>
          <a:xfrm flipH="1" rot="10800000">
            <a:off x="1050315" y="2568368"/>
            <a:ext cx="528480" cy="145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" name="Shape 151"/>
          <p:cNvCxnSpPr/>
          <p:nvPr/>
        </p:nvCxnSpPr>
        <p:spPr>
          <a:xfrm flipH="1" rot="10800000">
            <a:off x="1050314" y="4248231"/>
            <a:ext cx="1168561" cy="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2" name="Shape 152"/>
          <p:cNvCxnSpPr/>
          <p:nvPr/>
        </p:nvCxnSpPr>
        <p:spPr>
          <a:xfrm rot="10800000">
            <a:off x="1045536" y="3757087"/>
            <a:ext cx="4778" cy="49114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Resultado de imagen para resistencia" id="153" name="Shape 153"/>
          <p:cNvPicPr preferRelativeResize="0"/>
          <p:nvPr/>
        </p:nvPicPr>
        <p:blipFill rotWithShape="1">
          <a:blip r:embed="rId3">
            <a:alphaModFix/>
          </a:blip>
          <a:srcRect b="7669" l="7337" r="5818" t="59113"/>
          <a:stretch/>
        </p:blipFill>
        <p:spPr>
          <a:xfrm>
            <a:off x="1578795" y="2452334"/>
            <a:ext cx="731520" cy="23206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/>
          <p:nvPr/>
        </p:nvSpPr>
        <p:spPr>
          <a:xfrm>
            <a:off x="2310315" y="2524899"/>
            <a:ext cx="74815" cy="116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2181467" y="4190214"/>
            <a:ext cx="74815" cy="116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2340896" y="2241374"/>
            <a:ext cx="3481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2122236" y="4291700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1109286" y="3703363"/>
            <a:ext cx="4331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Shape 159"/>
          <p:cNvCxnSpPr>
            <a:stCxn id="160" idx="3"/>
          </p:cNvCxnSpPr>
          <p:nvPr/>
        </p:nvCxnSpPr>
        <p:spPr>
          <a:xfrm>
            <a:off x="2987140" y="3761815"/>
            <a:ext cx="0" cy="47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1" name="Shape 161"/>
          <p:cNvCxnSpPr/>
          <p:nvPr/>
        </p:nvCxnSpPr>
        <p:spPr>
          <a:xfrm>
            <a:off x="2971570" y="2574312"/>
            <a:ext cx="2532" cy="45598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2" name="Shape 162"/>
          <p:cNvCxnSpPr/>
          <p:nvPr/>
        </p:nvCxnSpPr>
        <p:spPr>
          <a:xfrm rot="10800000">
            <a:off x="4411428" y="2582916"/>
            <a:ext cx="4779" cy="67333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3" name="Shape 163"/>
          <p:cNvCxnSpPr>
            <a:endCxn id="154" idx="6"/>
          </p:cNvCxnSpPr>
          <p:nvPr/>
        </p:nvCxnSpPr>
        <p:spPr>
          <a:xfrm rot="10800000">
            <a:off x="2385130" y="2582916"/>
            <a:ext cx="2026200" cy="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4" name="Shape 164"/>
          <p:cNvCxnSpPr>
            <a:endCxn id="155" idx="6"/>
          </p:cNvCxnSpPr>
          <p:nvPr/>
        </p:nvCxnSpPr>
        <p:spPr>
          <a:xfrm rot="10800000">
            <a:off x="2256282" y="4248231"/>
            <a:ext cx="2155200" cy="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5" name="Shape 165"/>
          <p:cNvCxnSpPr/>
          <p:nvPr/>
        </p:nvCxnSpPr>
        <p:spPr>
          <a:xfrm rot="10800000">
            <a:off x="4406649" y="3771635"/>
            <a:ext cx="4778" cy="49114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Resultado de imagen para resistencia" id="160" name="Shape 160"/>
          <p:cNvPicPr preferRelativeResize="0"/>
          <p:nvPr/>
        </p:nvPicPr>
        <p:blipFill rotWithShape="1">
          <a:blip r:embed="rId3">
            <a:alphaModFix/>
          </a:blip>
          <a:srcRect b="7669" l="7337" r="5818" t="59113"/>
          <a:stretch/>
        </p:blipFill>
        <p:spPr>
          <a:xfrm rot="5400000">
            <a:off x="2621380" y="3280021"/>
            <a:ext cx="731520" cy="232068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/>
          <p:nvPr/>
        </p:nvSpPr>
        <p:spPr>
          <a:xfrm>
            <a:off x="2218874" y="3181940"/>
            <a:ext cx="6254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Ω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sultado de imagen para resistencia" id="167" name="Shape 167"/>
          <p:cNvPicPr preferRelativeResize="0"/>
          <p:nvPr/>
        </p:nvPicPr>
        <p:blipFill rotWithShape="1">
          <a:blip r:embed="rId3">
            <a:alphaModFix/>
          </a:blip>
          <a:srcRect b="7669" l="7337" r="5818" t="59113"/>
          <a:stretch/>
        </p:blipFill>
        <p:spPr>
          <a:xfrm>
            <a:off x="3321317" y="2481430"/>
            <a:ext cx="731520" cy="23206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/>
          <p:nvPr/>
        </p:nvSpPr>
        <p:spPr>
          <a:xfrm>
            <a:off x="4200443" y="3264505"/>
            <a:ext cx="448887" cy="515389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Shape 169"/>
          <p:cNvCxnSpPr/>
          <p:nvPr/>
        </p:nvCxnSpPr>
        <p:spPr>
          <a:xfrm>
            <a:off x="4336599" y="3445997"/>
            <a:ext cx="167018" cy="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0" name="Shape 170"/>
          <p:cNvCxnSpPr/>
          <p:nvPr/>
        </p:nvCxnSpPr>
        <p:spPr>
          <a:xfrm flipH="1">
            <a:off x="4420108" y="3369797"/>
            <a:ext cx="4778" cy="15240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1" name="Shape 171"/>
          <p:cNvCxnSpPr/>
          <p:nvPr/>
        </p:nvCxnSpPr>
        <p:spPr>
          <a:xfrm>
            <a:off x="4336599" y="3644114"/>
            <a:ext cx="167018" cy="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2" name="Shape 172"/>
          <p:cNvSpPr/>
          <p:nvPr/>
        </p:nvSpPr>
        <p:spPr>
          <a:xfrm>
            <a:off x="3833778" y="3509606"/>
            <a:ext cx="4331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3424852" y="2150085"/>
            <a:ext cx="6254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Ω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6620889" y="3551047"/>
            <a:ext cx="5084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Ω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" name="Shape 175"/>
          <p:cNvCxnSpPr/>
          <p:nvPr/>
        </p:nvCxnSpPr>
        <p:spPr>
          <a:xfrm>
            <a:off x="1045536" y="2426040"/>
            <a:ext cx="49688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6" name="Shape 176"/>
          <p:cNvSpPr/>
          <p:nvPr/>
        </p:nvSpPr>
        <p:spPr>
          <a:xfrm>
            <a:off x="1124150" y="2079661"/>
            <a:ext cx="2348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4839435" y="2124612"/>
            <a:ext cx="684826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primer paso es transformar el resistor de 30 Ω y la fuente de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3V en serie en una fuente de corriente y una resistencia en paralelo.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Primero observe  que Rp=Rs= 30 Ω. La fuente de corriente 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Is=(Vs/Rp)=(3/30)=0.1A</a:t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5719016" y="4731477"/>
            <a:ext cx="448887" cy="515389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9" name="Shape 179"/>
          <p:cNvCxnSpPr/>
          <p:nvPr/>
        </p:nvCxnSpPr>
        <p:spPr>
          <a:xfrm>
            <a:off x="5855172" y="4912969"/>
            <a:ext cx="167018" cy="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0" name="Shape 180"/>
          <p:cNvCxnSpPr/>
          <p:nvPr/>
        </p:nvCxnSpPr>
        <p:spPr>
          <a:xfrm flipH="1">
            <a:off x="5938681" y="4836769"/>
            <a:ext cx="4778" cy="15240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1" name="Shape 181"/>
          <p:cNvCxnSpPr/>
          <p:nvPr/>
        </p:nvCxnSpPr>
        <p:spPr>
          <a:xfrm>
            <a:off x="5855172" y="5111086"/>
            <a:ext cx="167018" cy="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2" name="Shape 182"/>
          <p:cNvCxnSpPr>
            <a:stCxn id="178" idx="0"/>
          </p:cNvCxnSpPr>
          <p:nvPr/>
        </p:nvCxnSpPr>
        <p:spPr>
          <a:xfrm rot="10800000">
            <a:off x="5938660" y="4058277"/>
            <a:ext cx="4800" cy="67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3" name="Shape 183"/>
          <p:cNvCxnSpPr/>
          <p:nvPr/>
        </p:nvCxnSpPr>
        <p:spPr>
          <a:xfrm flipH="1" rot="10800000">
            <a:off x="5938681" y="4058147"/>
            <a:ext cx="528480" cy="145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4" name="Shape 184"/>
          <p:cNvCxnSpPr/>
          <p:nvPr/>
        </p:nvCxnSpPr>
        <p:spPr>
          <a:xfrm flipH="1" rot="10800000">
            <a:off x="5938680" y="5738010"/>
            <a:ext cx="1168561" cy="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5" name="Shape 185"/>
          <p:cNvCxnSpPr/>
          <p:nvPr/>
        </p:nvCxnSpPr>
        <p:spPr>
          <a:xfrm rot="10800000">
            <a:off x="5933902" y="5246866"/>
            <a:ext cx="4778" cy="49114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Resultado de imagen para resistencia" id="186" name="Shape 186"/>
          <p:cNvPicPr preferRelativeResize="0"/>
          <p:nvPr/>
        </p:nvPicPr>
        <p:blipFill rotWithShape="1">
          <a:blip r:embed="rId3">
            <a:alphaModFix/>
          </a:blip>
          <a:srcRect b="7669" l="7337" r="5818" t="59113"/>
          <a:stretch/>
        </p:blipFill>
        <p:spPr>
          <a:xfrm>
            <a:off x="6467161" y="3942113"/>
            <a:ext cx="731520" cy="232068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/>
          <p:nvPr/>
        </p:nvSpPr>
        <p:spPr>
          <a:xfrm>
            <a:off x="7198681" y="4014678"/>
            <a:ext cx="74815" cy="116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7069833" y="5679993"/>
            <a:ext cx="74815" cy="116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7229262" y="3731153"/>
            <a:ext cx="3481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7010602" y="5781479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5997652" y="5193142"/>
            <a:ext cx="4331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Shape 192"/>
          <p:cNvCxnSpPr>
            <a:stCxn id="193" idx="3"/>
          </p:cNvCxnSpPr>
          <p:nvPr/>
        </p:nvCxnSpPr>
        <p:spPr>
          <a:xfrm>
            <a:off x="7875506" y="5251594"/>
            <a:ext cx="0" cy="47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4" name="Shape 194"/>
          <p:cNvCxnSpPr/>
          <p:nvPr/>
        </p:nvCxnSpPr>
        <p:spPr>
          <a:xfrm>
            <a:off x="7859936" y="4064091"/>
            <a:ext cx="2532" cy="45598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5" name="Shape 195"/>
          <p:cNvCxnSpPr/>
          <p:nvPr/>
        </p:nvCxnSpPr>
        <p:spPr>
          <a:xfrm rot="10800000">
            <a:off x="9279755" y="4087243"/>
            <a:ext cx="4779" cy="67333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6" name="Shape 196"/>
          <p:cNvCxnSpPr>
            <a:endCxn id="187" idx="6"/>
          </p:cNvCxnSpPr>
          <p:nvPr/>
        </p:nvCxnSpPr>
        <p:spPr>
          <a:xfrm rot="10800000">
            <a:off x="7273496" y="4072695"/>
            <a:ext cx="2026200" cy="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7" name="Shape 197"/>
          <p:cNvCxnSpPr>
            <a:endCxn id="188" idx="6"/>
          </p:cNvCxnSpPr>
          <p:nvPr/>
        </p:nvCxnSpPr>
        <p:spPr>
          <a:xfrm rot="10800000">
            <a:off x="7144648" y="5738010"/>
            <a:ext cx="2155200" cy="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8" name="Shape 198"/>
          <p:cNvCxnSpPr/>
          <p:nvPr/>
        </p:nvCxnSpPr>
        <p:spPr>
          <a:xfrm rot="10800000">
            <a:off x="9274976" y="5275962"/>
            <a:ext cx="4778" cy="49114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Resultado de imagen para resistencia" id="193" name="Shape 193"/>
          <p:cNvPicPr preferRelativeResize="0"/>
          <p:nvPr/>
        </p:nvPicPr>
        <p:blipFill rotWithShape="1">
          <a:blip r:embed="rId3">
            <a:alphaModFix/>
          </a:blip>
          <a:srcRect b="7669" l="7337" r="5818" t="59113"/>
          <a:stretch/>
        </p:blipFill>
        <p:spPr>
          <a:xfrm rot="5400000">
            <a:off x="7509746" y="4769800"/>
            <a:ext cx="731520" cy="232068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/>
          <p:nvPr/>
        </p:nvSpPr>
        <p:spPr>
          <a:xfrm>
            <a:off x="7107240" y="4671719"/>
            <a:ext cx="6254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Ω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sultado de imagen para resistencia" id="200" name="Shape 200"/>
          <p:cNvPicPr preferRelativeResize="0"/>
          <p:nvPr/>
        </p:nvPicPr>
        <p:blipFill rotWithShape="1">
          <a:blip r:embed="rId4">
            <a:alphaModFix/>
          </a:blip>
          <a:srcRect b="7669" l="7337" r="5818" t="59113"/>
          <a:stretch/>
        </p:blipFill>
        <p:spPr>
          <a:xfrm rot="5400000">
            <a:off x="8219202" y="4701474"/>
            <a:ext cx="731520" cy="18614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/>
          <p:nvPr/>
        </p:nvSpPr>
        <p:spPr>
          <a:xfrm>
            <a:off x="9068769" y="4759264"/>
            <a:ext cx="448887" cy="515389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9499002" y="4807242"/>
            <a:ext cx="6094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0.1A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8628369" y="4401219"/>
            <a:ext cx="6254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Ω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Shape 204"/>
          <p:cNvCxnSpPr/>
          <p:nvPr/>
        </p:nvCxnSpPr>
        <p:spPr>
          <a:xfrm>
            <a:off x="5933902" y="3915819"/>
            <a:ext cx="49688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5" name="Shape 205"/>
          <p:cNvCxnSpPr/>
          <p:nvPr/>
        </p:nvCxnSpPr>
        <p:spPr>
          <a:xfrm flipH="1" rot="10800000">
            <a:off x="8577981" y="4087243"/>
            <a:ext cx="665" cy="40836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6" name="Shape 206"/>
          <p:cNvCxnSpPr/>
          <p:nvPr/>
        </p:nvCxnSpPr>
        <p:spPr>
          <a:xfrm rot="10800000">
            <a:off x="8575079" y="5133893"/>
            <a:ext cx="9883" cy="60411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7" name="Shape 207"/>
          <p:cNvCxnSpPr>
            <a:stCxn id="201" idx="4"/>
            <a:endCxn id="201" idx="0"/>
          </p:cNvCxnSpPr>
          <p:nvPr/>
        </p:nvCxnSpPr>
        <p:spPr>
          <a:xfrm rot="10800000">
            <a:off x="9293212" y="4759253"/>
            <a:ext cx="0" cy="51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8" name="Shape 208"/>
          <p:cNvSpPr/>
          <p:nvPr/>
        </p:nvSpPr>
        <p:spPr>
          <a:xfrm>
            <a:off x="6050473" y="3544090"/>
            <a:ext cx="2348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1670790" y="2095313"/>
            <a:ext cx="5084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Ω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821575" y="661843"/>
            <a:ext cx="10515600" cy="1632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MX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combinar las dos resistencias en paralelo obtenemos que Rp2=Rs2=12Ω. Esta nueva resistencia en paralelo con su respectiva fuente se puede transformar en una resistencia en serie con su fuete de voltaje.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664878" y="3617571"/>
            <a:ext cx="448887" cy="515389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6" name="Shape 216"/>
          <p:cNvCxnSpPr/>
          <p:nvPr/>
        </p:nvCxnSpPr>
        <p:spPr>
          <a:xfrm>
            <a:off x="801034" y="3799063"/>
            <a:ext cx="167018" cy="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7" name="Shape 217"/>
          <p:cNvCxnSpPr/>
          <p:nvPr/>
        </p:nvCxnSpPr>
        <p:spPr>
          <a:xfrm flipH="1">
            <a:off x="884543" y="3722863"/>
            <a:ext cx="4778" cy="15240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8" name="Shape 218"/>
          <p:cNvCxnSpPr/>
          <p:nvPr/>
        </p:nvCxnSpPr>
        <p:spPr>
          <a:xfrm>
            <a:off x="801034" y="3997180"/>
            <a:ext cx="167018" cy="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9" name="Shape 219"/>
          <p:cNvCxnSpPr>
            <a:stCxn id="215" idx="0"/>
          </p:cNvCxnSpPr>
          <p:nvPr/>
        </p:nvCxnSpPr>
        <p:spPr>
          <a:xfrm rot="10800000">
            <a:off x="884521" y="2944371"/>
            <a:ext cx="4800" cy="67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0" name="Shape 220"/>
          <p:cNvCxnSpPr/>
          <p:nvPr/>
        </p:nvCxnSpPr>
        <p:spPr>
          <a:xfrm flipH="1" rot="10800000">
            <a:off x="884543" y="2944241"/>
            <a:ext cx="528480" cy="145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1" name="Shape 221"/>
          <p:cNvCxnSpPr/>
          <p:nvPr/>
        </p:nvCxnSpPr>
        <p:spPr>
          <a:xfrm flipH="1" rot="10800000">
            <a:off x="884542" y="4624104"/>
            <a:ext cx="1168561" cy="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2" name="Shape 222"/>
          <p:cNvCxnSpPr/>
          <p:nvPr/>
        </p:nvCxnSpPr>
        <p:spPr>
          <a:xfrm rot="10800000">
            <a:off x="879764" y="4132960"/>
            <a:ext cx="4778" cy="49114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Resultado de imagen para resistencia" id="223" name="Shape 223"/>
          <p:cNvPicPr preferRelativeResize="0"/>
          <p:nvPr/>
        </p:nvPicPr>
        <p:blipFill rotWithShape="1">
          <a:blip r:embed="rId3">
            <a:alphaModFix/>
          </a:blip>
          <a:srcRect b="7669" l="7337" r="5818" t="59113"/>
          <a:stretch/>
        </p:blipFill>
        <p:spPr>
          <a:xfrm>
            <a:off x="1413023" y="2828207"/>
            <a:ext cx="731520" cy="232068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/>
          <p:nvPr/>
        </p:nvSpPr>
        <p:spPr>
          <a:xfrm>
            <a:off x="2144543" y="2900772"/>
            <a:ext cx="74815" cy="116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2015695" y="4566087"/>
            <a:ext cx="74815" cy="116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2175124" y="2617247"/>
            <a:ext cx="3481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1956464" y="4667573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943514" y="4079236"/>
            <a:ext cx="4331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Shape 229"/>
          <p:cNvCxnSpPr>
            <a:stCxn id="230" idx="3"/>
          </p:cNvCxnSpPr>
          <p:nvPr/>
        </p:nvCxnSpPr>
        <p:spPr>
          <a:xfrm>
            <a:off x="2821368" y="4137688"/>
            <a:ext cx="0" cy="47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1" name="Shape 231"/>
          <p:cNvCxnSpPr/>
          <p:nvPr/>
        </p:nvCxnSpPr>
        <p:spPr>
          <a:xfrm>
            <a:off x="2805798" y="2950185"/>
            <a:ext cx="2532" cy="45598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2" name="Shape 232"/>
          <p:cNvCxnSpPr/>
          <p:nvPr/>
        </p:nvCxnSpPr>
        <p:spPr>
          <a:xfrm rot="10800000">
            <a:off x="4225617" y="2973337"/>
            <a:ext cx="4779" cy="67333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3" name="Shape 233"/>
          <p:cNvCxnSpPr>
            <a:endCxn id="224" idx="6"/>
          </p:cNvCxnSpPr>
          <p:nvPr/>
        </p:nvCxnSpPr>
        <p:spPr>
          <a:xfrm rot="10800000">
            <a:off x="2219358" y="2958789"/>
            <a:ext cx="2026200" cy="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4" name="Shape 234"/>
          <p:cNvCxnSpPr>
            <a:endCxn id="225" idx="6"/>
          </p:cNvCxnSpPr>
          <p:nvPr/>
        </p:nvCxnSpPr>
        <p:spPr>
          <a:xfrm rot="10800000">
            <a:off x="2090510" y="4624104"/>
            <a:ext cx="2155200" cy="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5" name="Shape 235"/>
          <p:cNvCxnSpPr/>
          <p:nvPr/>
        </p:nvCxnSpPr>
        <p:spPr>
          <a:xfrm rot="10800000">
            <a:off x="4220838" y="4162056"/>
            <a:ext cx="4778" cy="49114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Resultado de imagen para resistencia" id="230" name="Shape 230"/>
          <p:cNvPicPr preferRelativeResize="0"/>
          <p:nvPr/>
        </p:nvPicPr>
        <p:blipFill rotWithShape="1">
          <a:blip r:embed="rId3">
            <a:alphaModFix/>
          </a:blip>
          <a:srcRect b="7669" l="7337" r="5818" t="59113"/>
          <a:stretch/>
        </p:blipFill>
        <p:spPr>
          <a:xfrm rot="5400000">
            <a:off x="2455608" y="3655894"/>
            <a:ext cx="731520" cy="232068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/>
          <p:nvPr/>
        </p:nvSpPr>
        <p:spPr>
          <a:xfrm>
            <a:off x="2875784" y="3608672"/>
            <a:ext cx="6254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 Ω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4014631" y="3645358"/>
            <a:ext cx="448887" cy="515389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4444864" y="3693336"/>
            <a:ext cx="6094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0.1A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1009422" y="2480162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</p:txBody>
      </p:sp>
      <p:cxnSp>
        <p:nvCxnSpPr>
          <p:cNvPr id="240" name="Shape 240"/>
          <p:cNvCxnSpPr/>
          <p:nvPr/>
        </p:nvCxnSpPr>
        <p:spPr>
          <a:xfrm>
            <a:off x="879764" y="2801913"/>
            <a:ext cx="49688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1" name="Shape 241"/>
          <p:cNvCxnSpPr>
            <a:stCxn id="237" idx="4"/>
            <a:endCxn id="237" idx="0"/>
          </p:cNvCxnSpPr>
          <p:nvPr/>
        </p:nvCxnSpPr>
        <p:spPr>
          <a:xfrm rot="10800000">
            <a:off x="4239074" y="3645347"/>
            <a:ext cx="0" cy="51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2" name="Shape 242"/>
          <p:cNvSpPr/>
          <p:nvPr/>
        </p:nvSpPr>
        <p:spPr>
          <a:xfrm>
            <a:off x="6760025" y="5154382"/>
            <a:ext cx="33874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Entonces: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i=(5-1.2)/(12+5)= 3.8/17 = 0.224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6885947" y="3557213"/>
            <a:ext cx="448887" cy="515389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4" name="Shape 244"/>
          <p:cNvCxnSpPr/>
          <p:nvPr/>
        </p:nvCxnSpPr>
        <p:spPr>
          <a:xfrm>
            <a:off x="7022103" y="3738705"/>
            <a:ext cx="167018" cy="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5" name="Shape 245"/>
          <p:cNvCxnSpPr/>
          <p:nvPr/>
        </p:nvCxnSpPr>
        <p:spPr>
          <a:xfrm flipH="1">
            <a:off x="7105612" y="3662505"/>
            <a:ext cx="4778" cy="15240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6" name="Shape 246"/>
          <p:cNvCxnSpPr/>
          <p:nvPr/>
        </p:nvCxnSpPr>
        <p:spPr>
          <a:xfrm>
            <a:off x="7022103" y="3936822"/>
            <a:ext cx="167018" cy="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7" name="Shape 247"/>
          <p:cNvCxnSpPr>
            <a:stCxn id="243" idx="0"/>
          </p:cNvCxnSpPr>
          <p:nvPr/>
        </p:nvCxnSpPr>
        <p:spPr>
          <a:xfrm rot="10800000">
            <a:off x="7105590" y="2884013"/>
            <a:ext cx="4800" cy="67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8" name="Shape 248"/>
          <p:cNvCxnSpPr/>
          <p:nvPr/>
        </p:nvCxnSpPr>
        <p:spPr>
          <a:xfrm flipH="1" rot="10800000">
            <a:off x="7105612" y="2883883"/>
            <a:ext cx="528480" cy="145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9" name="Shape 249"/>
          <p:cNvCxnSpPr/>
          <p:nvPr/>
        </p:nvCxnSpPr>
        <p:spPr>
          <a:xfrm flipH="1" rot="10800000">
            <a:off x="7105611" y="4563746"/>
            <a:ext cx="1168561" cy="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0" name="Shape 250"/>
          <p:cNvCxnSpPr/>
          <p:nvPr/>
        </p:nvCxnSpPr>
        <p:spPr>
          <a:xfrm rot="10800000">
            <a:off x="7100833" y="4072602"/>
            <a:ext cx="4778" cy="49114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Resultado de imagen para resistencia" id="251" name="Shape 251"/>
          <p:cNvPicPr preferRelativeResize="0"/>
          <p:nvPr/>
        </p:nvPicPr>
        <p:blipFill rotWithShape="1">
          <a:blip r:embed="rId3">
            <a:alphaModFix/>
          </a:blip>
          <a:srcRect b="7669" l="7337" r="5818" t="59113"/>
          <a:stretch/>
        </p:blipFill>
        <p:spPr>
          <a:xfrm>
            <a:off x="7634092" y="2767849"/>
            <a:ext cx="731520" cy="232068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/>
          <p:nvPr/>
        </p:nvSpPr>
        <p:spPr>
          <a:xfrm>
            <a:off x="8365612" y="2840414"/>
            <a:ext cx="74815" cy="116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8236764" y="4505729"/>
            <a:ext cx="74815" cy="116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8311579" y="4667573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7164583" y="4018878"/>
            <a:ext cx="4331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6" name="Shape 256"/>
          <p:cNvCxnSpPr/>
          <p:nvPr/>
        </p:nvCxnSpPr>
        <p:spPr>
          <a:xfrm rot="10800000">
            <a:off x="10446686" y="2912979"/>
            <a:ext cx="4779" cy="67333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7" name="Shape 257"/>
          <p:cNvCxnSpPr>
            <a:endCxn id="252" idx="6"/>
          </p:cNvCxnSpPr>
          <p:nvPr/>
        </p:nvCxnSpPr>
        <p:spPr>
          <a:xfrm rot="10800000">
            <a:off x="8440427" y="2898431"/>
            <a:ext cx="2026200" cy="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8" name="Shape 258"/>
          <p:cNvCxnSpPr>
            <a:endCxn id="253" idx="6"/>
          </p:cNvCxnSpPr>
          <p:nvPr/>
        </p:nvCxnSpPr>
        <p:spPr>
          <a:xfrm rot="10800000">
            <a:off x="8311579" y="4563746"/>
            <a:ext cx="2155200" cy="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9" name="Shape 259"/>
          <p:cNvCxnSpPr/>
          <p:nvPr/>
        </p:nvCxnSpPr>
        <p:spPr>
          <a:xfrm rot="10800000">
            <a:off x="10441907" y="4101698"/>
            <a:ext cx="4778" cy="49114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Resultado de imagen para resistencia" id="260" name="Shape 260"/>
          <p:cNvPicPr preferRelativeResize="0"/>
          <p:nvPr/>
        </p:nvPicPr>
        <p:blipFill rotWithShape="1">
          <a:blip r:embed="rId3">
            <a:alphaModFix/>
          </a:blip>
          <a:srcRect b="7669" l="7337" r="5818" t="59113"/>
          <a:stretch/>
        </p:blipFill>
        <p:spPr>
          <a:xfrm>
            <a:off x="9409599" y="2789671"/>
            <a:ext cx="731520" cy="232068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/>
          <p:nvPr/>
        </p:nvSpPr>
        <p:spPr>
          <a:xfrm>
            <a:off x="9484414" y="2393035"/>
            <a:ext cx="6254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 Ω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10235700" y="3585000"/>
            <a:ext cx="448887" cy="515389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3" name="Shape 263"/>
          <p:cNvCxnSpPr/>
          <p:nvPr/>
        </p:nvCxnSpPr>
        <p:spPr>
          <a:xfrm>
            <a:off x="7100833" y="2741555"/>
            <a:ext cx="49688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4" name="Shape 264"/>
          <p:cNvSpPr/>
          <p:nvPr/>
        </p:nvSpPr>
        <p:spPr>
          <a:xfrm>
            <a:off x="7262366" y="2432201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7845180" y="2384058"/>
            <a:ext cx="5084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Ω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1478417" y="2480162"/>
            <a:ext cx="5084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Ω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10727713" y="3731057"/>
            <a:ext cx="6078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10227021" y="3585000"/>
            <a:ext cx="448887" cy="515389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9" name="Shape 269"/>
          <p:cNvCxnSpPr/>
          <p:nvPr/>
        </p:nvCxnSpPr>
        <p:spPr>
          <a:xfrm>
            <a:off x="10363177" y="3766492"/>
            <a:ext cx="167018" cy="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0" name="Shape 270"/>
          <p:cNvCxnSpPr/>
          <p:nvPr/>
        </p:nvCxnSpPr>
        <p:spPr>
          <a:xfrm flipH="1">
            <a:off x="10446686" y="3690292"/>
            <a:ext cx="4778" cy="15240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1" name="Shape 271"/>
          <p:cNvCxnSpPr/>
          <p:nvPr/>
        </p:nvCxnSpPr>
        <p:spPr>
          <a:xfrm>
            <a:off x="10363177" y="3964609"/>
            <a:ext cx="167018" cy="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2" name="Shape 272"/>
          <p:cNvSpPr/>
          <p:nvPr/>
        </p:nvSpPr>
        <p:spPr>
          <a:xfrm>
            <a:off x="8429035" y="2598510"/>
            <a:ext cx="3481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1301183" y="5452018"/>
            <a:ext cx="247965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Entonces: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Vs=Is*Rs2=0.1(12)=1.2 V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Shape 280"/>
          <p:cNvPicPr preferRelativeResize="0"/>
          <p:nvPr/>
        </p:nvPicPr>
        <p:blipFill rotWithShape="1">
          <a:blip r:embed="rId3">
            <a:alphaModFix/>
          </a:blip>
          <a:srcRect b="15849" l="22414" r="9456" t="21945"/>
          <a:stretch/>
        </p:blipFill>
        <p:spPr>
          <a:xfrm>
            <a:off x="685800" y="365125"/>
            <a:ext cx="10820400" cy="581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838200" y="177665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Shape 287"/>
          <p:cNvPicPr preferRelativeResize="0"/>
          <p:nvPr/>
        </p:nvPicPr>
        <p:blipFill rotWithShape="1">
          <a:blip r:embed="rId3">
            <a:alphaModFix/>
          </a:blip>
          <a:srcRect b="15982" l="21646" r="5023" t="20569"/>
          <a:stretch/>
        </p:blipFill>
        <p:spPr>
          <a:xfrm>
            <a:off x="754375" y="365125"/>
            <a:ext cx="10599427" cy="581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2364375" y="24782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Gracias por su atencion!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