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7" r:id="rId1"/>
  </p:sldMasterIdLst>
  <p:notesMasterIdLst>
    <p:notesMasterId r:id="rId6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68EFC-C41F-4328-8F59-C2BC6D195E8F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1B1C5-C39E-4583-ADFB-2BE11B24C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1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BC6D-6071-40D1-A456-1747EA729F1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1AB6-4902-4085-8715-60A61AEFB4C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6CF-3AE7-41C2-BE32-14A72165C372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4898-4A88-46B4-9758-BE1933A80379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9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E5D-4085-4325-A315-7748D2ED3FF1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88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47BF-8FE5-41BD-9E34-7793B2BEDD46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7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8A37-99B7-4EDE-B374-CA1E268DCE1B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7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F35-A588-418A-9FCB-1F7CAD8562B7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3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8194-AA9A-47E5-AA22-B1D8361C8E3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7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4601-DA91-4D67-80A8-D18575183E4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8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E3B4-610B-4A8E-B07D-D5B1A1ABBCA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9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E2E1-BAD0-464F-AA7F-2009848849F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5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7F3D-6E52-4D6B-8003-C1C8F35E8FD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5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3A314BC-81D1-4C7B-9FBB-519E451D8F28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9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A446872-68A4-4CB8-B924-6B1C531BB421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78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6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2.png"/><Relationship Id="rId7" Type="http://schemas.openxmlformats.org/officeDocument/2006/relationships/image" Target="../media/image1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33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0.png"/><Relationship Id="rId7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64DC4D-0132-447F-8BB2-1BCD2AC11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88" y="787990"/>
            <a:ext cx="7499112" cy="2996443"/>
          </a:xfrm>
        </p:spPr>
        <p:txBody>
          <a:bodyPr/>
          <a:lstStyle/>
          <a:p>
            <a:r>
              <a:rPr lang="es-MX" dirty="0"/>
              <a:t>Teorema de Thévenin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968CC61-71FF-4280-98AE-C51594862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28340"/>
            <a:ext cx="10692887" cy="2068808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Integrantes:</a:t>
            </a:r>
          </a:p>
          <a:p>
            <a:r>
              <a:rPr lang="es-MX" sz="2400" dirty="0"/>
              <a:t>-López Hernández Marcos</a:t>
            </a:r>
          </a:p>
          <a:p>
            <a:r>
              <a:rPr lang="es-MX" sz="2400" dirty="0"/>
              <a:t>-López Reyna Erick</a:t>
            </a:r>
          </a:p>
          <a:p>
            <a:r>
              <a:rPr lang="es-MX" sz="2400" dirty="0"/>
              <a:t>-López Vela Humberto Israel</a:t>
            </a:r>
          </a:p>
          <a:p>
            <a:endParaRPr lang="es-MX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C488E6F3-CD9A-4A48-87BB-47503AED78FE}"/>
              </a:ext>
            </a:extLst>
          </p:cNvPr>
          <p:cNvSpPr txBox="1"/>
          <p:nvPr/>
        </p:nvSpPr>
        <p:spPr>
          <a:xfrm>
            <a:off x="543339" y="278296"/>
            <a:ext cx="437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Nacional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A08935A-32EC-4E32-90B6-4AB636972CFB}"/>
              </a:ext>
            </a:extLst>
          </p:cNvPr>
          <p:cNvSpPr txBox="1"/>
          <p:nvPr/>
        </p:nvSpPr>
        <p:spPr>
          <a:xfrm>
            <a:off x="2166730" y="973731"/>
            <a:ext cx="437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Escuela Superior de Cómputo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03786D75-FA2B-4259-B8CE-1BE2D0D04ABE}"/>
              </a:ext>
            </a:extLst>
          </p:cNvPr>
          <p:cNvSpPr txBox="1"/>
          <p:nvPr/>
        </p:nvSpPr>
        <p:spPr>
          <a:xfrm>
            <a:off x="3670851" y="1776517"/>
            <a:ext cx="485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Análisis Fundamental de Circuitos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F222A7A9-9565-404C-BE3E-7CBBFB35023A}"/>
              </a:ext>
            </a:extLst>
          </p:cNvPr>
          <p:cNvSpPr txBox="1"/>
          <p:nvPr/>
        </p:nvSpPr>
        <p:spPr>
          <a:xfrm>
            <a:off x="10863469" y="191186"/>
            <a:ext cx="108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1CM6</a:t>
            </a:r>
          </a:p>
        </p:txBody>
      </p:sp>
    </p:spTree>
    <p:extLst>
      <p:ext uri="{BB962C8B-B14F-4D97-AF65-F5344CB8AC3E}">
        <p14:creationId xmlns:p14="http://schemas.microsoft.com/office/powerpoint/2010/main" val="28251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C75736-503D-4521-806C-A24176A5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73E61CA-77F5-4EE1-BF26-55275DE2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99" y="2868452"/>
            <a:ext cx="5420591" cy="228664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34FCD055-4499-46BA-99B7-4ADCC9F47008}"/>
              </a:ext>
            </a:extLst>
          </p:cNvPr>
          <p:cNvSpPr/>
          <p:nvPr/>
        </p:nvSpPr>
        <p:spPr>
          <a:xfrm>
            <a:off x="6255026" y="2203290"/>
            <a:ext cx="5619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Desconectamos la resistencia R indicada anteriormente para obtener la red, la cual es la siguiente: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D9922836-DFA9-41A7-BF2C-569A1B046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11" y="3620470"/>
            <a:ext cx="5159162" cy="2660447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="" xmlns:a16="http://schemas.microsoft.com/office/drawing/2014/main" id="{27C99C93-E0F8-4537-A0F4-BE5DAE9A1EF6}"/>
              </a:ext>
            </a:extLst>
          </p:cNvPr>
          <p:cNvSpPr/>
          <p:nvPr/>
        </p:nvSpPr>
        <p:spPr>
          <a:xfrm>
            <a:off x="5764695" y="2615588"/>
            <a:ext cx="490331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62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C75736-503D-4521-806C-A24176A5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1.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FFF1B11A-5695-4BB3-A75B-A33AAA52A6AB}"/>
              </a:ext>
            </a:extLst>
          </p:cNvPr>
          <p:cNvSpPr/>
          <p:nvPr/>
        </p:nvSpPr>
        <p:spPr>
          <a:xfrm>
            <a:off x="5522277" y="2332738"/>
            <a:ext cx="58707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2400" dirty="0"/>
              <a:t>Se desconecta la fuente de Corriente y se reduce las resistencias para obtener la         de la siguiente manera:</a:t>
            </a:r>
            <a:endParaRPr lang="es-MX" sz="2400" dirty="0"/>
          </a:p>
          <a:p>
            <a:pPr algn="just"/>
            <a:r>
              <a:rPr lang="es-419" sz="2400" dirty="0"/>
              <a:t>Primero se suman en paralelo las resistencias de 2.4 k</a:t>
            </a:r>
            <a:r>
              <a:rPr lang="el-GR" sz="2400" dirty="0"/>
              <a:t>Ω</a:t>
            </a:r>
            <a:r>
              <a:rPr lang="es-419" sz="2400" dirty="0"/>
              <a:t> y 1.2 k</a:t>
            </a:r>
            <a:r>
              <a:rPr lang="el-GR" sz="2400" dirty="0"/>
              <a:t>Ω</a:t>
            </a:r>
            <a:r>
              <a:rPr lang="es-419" sz="24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sz="2400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3971CDC-4420-4FF4-83E1-93B7AB868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50" y="1905213"/>
            <a:ext cx="4541148" cy="23417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D9EC12C1-051A-4B8D-A373-9E5CFB733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70" y="4525262"/>
            <a:ext cx="4353790" cy="1885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85EED8C-50BF-45A6-AF95-561685C689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7"/>
          <a:stretch/>
        </p:blipFill>
        <p:spPr>
          <a:xfrm>
            <a:off x="8118464" y="4507622"/>
            <a:ext cx="3667991" cy="1986942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="" xmlns:a16="http://schemas.microsoft.com/office/drawing/2014/main" id="{31B4BF6B-30D0-426D-ABED-C3728D86F208}"/>
              </a:ext>
            </a:extLst>
          </p:cNvPr>
          <p:cNvSpPr/>
          <p:nvPr/>
        </p:nvSpPr>
        <p:spPr>
          <a:xfrm>
            <a:off x="4886098" y="2702859"/>
            <a:ext cx="649357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25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C75736-503D-4521-806C-A24176A5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1.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E2E494B9-DAE9-49EC-9C8D-053C278E1455}"/>
              </a:ext>
            </a:extLst>
          </p:cNvPr>
          <p:cNvSpPr/>
          <p:nvPr/>
        </p:nvSpPr>
        <p:spPr>
          <a:xfrm>
            <a:off x="7095342" y="2231896"/>
            <a:ext cx="50410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2400" dirty="0"/>
              <a:t>Después se suman en serie las resistencias de 800</a:t>
            </a:r>
            <a:r>
              <a:rPr lang="el-GR" sz="2400" dirty="0"/>
              <a:t> Ω</a:t>
            </a:r>
            <a:r>
              <a:rPr lang="es-419" sz="2400" dirty="0"/>
              <a:t> y 3.3 k</a:t>
            </a:r>
            <a:r>
              <a:rPr lang="el-GR" sz="2400" dirty="0"/>
              <a:t>Ω</a:t>
            </a:r>
            <a:endParaRPr lang="es-419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sz="2400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F5F6CA58-3D66-48E2-86F2-6DB1C1012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7"/>
          <a:stretch/>
        </p:blipFill>
        <p:spPr>
          <a:xfrm>
            <a:off x="810000" y="2806147"/>
            <a:ext cx="5177107" cy="28044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B0902DF4-4956-41FA-98DD-9BA9CAF7EE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4" t="11299" r="6191" b="10527"/>
          <a:stretch/>
        </p:blipFill>
        <p:spPr>
          <a:xfrm>
            <a:off x="7095342" y="3829879"/>
            <a:ext cx="4702768" cy="2403548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="" xmlns:a16="http://schemas.microsoft.com/office/drawing/2014/main" id="{20D8B701-787A-4D4F-8ED8-199F2BD968E4}"/>
              </a:ext>
            </a:extLst>
          </p:cNvPr>
          <p:cNvSpPr/>
          <p:nvPr/>
        </p:nvSpPr>
        <p:spPr>
          <a:xfrm>
            <a:off x="6216546" y="2458550"/>
            <a:ext cx="649357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57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C75736-503D-4521-806C-A24176A5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1.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2B687F74-C283-4498-BE87-7294128B9910}"/>
              </a:ext>
            </a:extLst>
          </p:cNvPr>
          <p:cNvSpPr/>
          <p:nvPr/>
        </p:nvSpPr>
        <p:spPr>
          <a:xfrm>
            <a:off x="514351" y="2326648"/>
            <a:ext cx="5780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Para obtener la fuente de voltaje V TH, trabajaremos sobre la red A con la fuente de corriente encendida.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9134C09A-4A70-40A2-A1B1-34D3610FA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0" y="3819875"/>
            <a:ext cx="5190793" cy="235928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3092C2FD-FF3D-4F77-926B-A79080753A39}"/>
              </a:ext>
            </a:extLst>
          </p:cNvPr>
          <p:cNvSpPr/>
          <p:nvPr/>
        </p:nvSpPr>
        <p:spPr>
          <a:xfrm>
            <a:off x="6756547" y="4597899"/>
            <a:ext cx="49841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2400" dirty="0"/>
              <a:t>La resistencia de 3.3 k</a:t>
            </a:r>
            <a:r>
              <a:rPr lang="el-GR" sz="2400" dirty="0"/>
              <a:t> Ω</a:t>
            </a:r>
            <a:r>
              <a:rPr lang="es-419" sz="2400" dirty="0"/>
              <a:t> no va contribuir en el circuito ya que no pasara corriente a través de él, y por consiguiente, no tendrá voltaje esta resistencia </a:t>
            </a:r>
            <a:endParaRPr lang="es-MX" sz="2400" dirty="0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1D4F30-DDDC-47A0-9600-B8C1474CD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02" y="2337652"/>
            <a:ext cx="4984173" cy="1832751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="" xmlns:a16="http://schemas.microsoft.com/office/drawing/2014/main" id="{2B26B3DF-7AA1-45B1-90A7-7C124284AB18}"/>
              </a:ext>
            </a:extLst>
          </p:cNvPr>
          <p:cNvSpPr/>
          <p:nvPr/>
        </p:nvSpPr>
        <p:spPr>
          <a:xfrm>
            <a:off x="6192039" y="3526977"/>
            <a:ext cx="649357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867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C75736-503D-4521-806C-A24176A5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1.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5010750F-AAEA-4C70-8AE8-3E98294EC87A}"/>
              </a:ext>
            </a:extLst>
          </p:cNvPr>
          <p:cNvSpPr/>
          <p:nvPr/>
        </p:nvSpPr>
        <p:spPr>
          <a:xfrm>
            <a:off x="6205518" y="2440331"/>
            <a:ext cx="53768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2400" dirty="0"/>
              <a:t>Después sumamos en paralelo la resistencia de 2.4 k</a:t>
            </a:r>
            <a:r>
              <a:rPr lang="el-GR" sz="2400" dirty="0"/>
              <a:t>Ω</a:t>
            </a:r>
            <a:r>
              <a:rPr lang="es-419" sz="2400" dirty="0"/>
              <a:t> y 1.2 k</a:t>
            </a:r>
            <a:r>
              <a:rPr lang="el-GR" sz="2400" dirty="0"/>
              <a:t>Ω</a:t>
            </a:r>
            <a:r>
              <a:rPr lang="es-419" sz="2400" dirty="0"/>
              <a:t> para que nos quede el circuito de la siguiente manera:</a:t>
            </a:r>
          </a:p>
          <a:p>
            <a:pPr algn="just"/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7DD8C116-50A2-446E-81CB-28B564AC4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4" y="2384283"/>
            <a:ext cx="5682223" cy="20894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9F80E1AA-AB67-4774-96A3-71136B13B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10913"/>
          <a:stretch/>
        </p:blipFill>
        <p:spPr>
          <a:xfrm>
            <a:off x="6239894" y="4111039"/>
            <a:ext cx="5342506" cy="2299773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="" xmlns:a16="http://schemas.microsoft.com/office/drawing/2014/main" id="{CC4592D1-B49D-4B15-AE94-463A9C641FD1}"/>
              </a:ext>
            </a:extLst>
          </p:cNvPr>
          <p:cNvSpPr/>
          <p:nvPr/>
        </p:nvSpPr>
        <p:spPr>
          <a:xfrm>
            <a:off x="609601" y="4775700"/>
            <a:ext cx="5161722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5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C75736-503D-4521-806C-A24176A5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1.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="" xmlns:a16="http://schemas.microsoft.com/office/drawing/2014/main" id="{EE34AE59-50FF-4198-AD93-65DDCC48D737}"/>
                  </a:ext>
                </a:extLst>
              </p:cNvPr>
              <p:cNvSpPr/>
              <p:nvPr/>
            </p:nvSpPr>
            <p:spPr>
              <a:xfrm>
                <a:off x="6225662" y="2102132"/>
                <a:ext cx="5156336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sz="2400" dirty="0"/>
                  <a:t>Una vez teniendo la reducción del circuito calculamos el voltaje         usando la Ley de Ohm:</a:t>
                </a:r>
              </a:p>
              <a:p>
                <a:pPr algn="just"/>
                <a:endParaRPr lang="es-419" sz="2400" dirty="0"/>
              </a:p>
              <a:p>
                <a:pPr algn="just"/>
                <a:r>
                  <a:rPr lang="es-419" sz="2400" dirty="0"/>
                  <a:t>V</a:t>
                </a:r>
                <a14:m>
                  <m:oMath xmlns:m="http://schemas.openxmlformats.org/officeDocument/2006/math">
                    <m:r>
                      <a:rPr lang="es-419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s-419" sz="2400" dirty="0"/>
              </a:p>
              <a:p>
                <a:pPr algn="just"/>
                <a:r>
                  <a:rPr lang="es-419" sz="2400" dirty="0"/>
                  <a:t>V=120 mA (800</a:t>
                </a:r>
                <a:r>
                  <a:rPr lang="el-GR" sz="2400" dirty="0"/>
                  <a:t>Ω</a:t>
                </a:r>
                <a:r>
                  <a:rPr lang="es-419" sz="2400" dirty="0"/>
                  <a:t>)</a:t>
                </a:r>
              </a:p>
              <a:p>
                <a:pPr algn="just"/>
                <a:r>
                  <a:rPr lang="es-419" sz="2400" dirty="0"/>
                  <a:t>V=96 V</a:t>
                </a:r>
              </a:p>
              <a:p>
                <a:pPr algn="just"/>
                <a:endParaRPr lang="es-419" sz="24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EE34AE59-50FF-4198-AD93-65DDCC48D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662" y="2102132"/>
                <a:ext cx="5156336" cy="3046988"/>
              </a:xfrm>
              <a:prstGeom prst="rect">
                <a:avLst/>
              </a:prstGeom>
              <a:blipFill>
                <a:blip r:embed="rId2"/>
                <a:stretch>
                  <a:fillRect l="-1773" t="-1400" r="-18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BD745233-062E-47DF-B5CA-A12010C49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10913"/>
          <a:stretch/>
        </p:blipFill>
        <p:spPr>
          <a:xfrm>
            <a:off x="693296" y="2846048"/>
            <a:ext cx="4682906" cy="2015837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="" xmlns:a16="http://schemas.microsoft.com/office/drawing/2014/main" id="{5E320A02-8292-41BE-BF20-3A3076B57793}"/>
              </a:ext>
            </a:extLst>
          </p:cNvPr>
          <p:cNvSpPr/>
          <p:nvPr/>
        </p:nvSpPr>
        <p:spPr>
          <a:xfrm>
            <a:off x="5427011" y="3429000"/>
            <a:ext cx="747841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31" y="5004939"/>
            <a:ext cx="5010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C75736-503D-4521-806C-A24176A5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1.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D9505509-9D2A-4F96-AD8C-5BAAFD6D0C8C}"/>
              </a:ext>
            </a:extLst>
          </p:cNvPr>
          <p:cNvSpPr/>
          <p:nvPr/>
        </p:nvSpPr>
        <p:spPr>
          <a:xfrm>
            <a:off x="1199469" y="2216736"/>
            <a:ext cx="10106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2400" dirty="0"/>
              <a:t>b) Determine la potencia suministrada a R cuando R es de 2k</a:t>
            </a:r>
            <a:r>
              <a:rPr lang="el-GR" sz="2400" dirty="0"/>
              <a:t>Ω</a:t>
            </a:r>
            <a:r>
              <a:rPr lang="es-419" sz="2400" dirty="0"/>
              <a:t> y 10k</a:t>
            </a:r>
            <a:r>
              <a:rPr lang="el-GR" sz="2400" dirty="0"/>
              <a:t>Ω</a:t>
            </a:r>
            <a:endParaRPr lang="es-419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id="{C473C22A-63D0-4773-87D6-0ED66A4D4BAA}"/>
                  </a:ext>
                </a:extLst>
              </p:cNvPr>
              <p:cNvSpPr txBox="1"/>
              <p:nvPr/>
            </p:nvSpPr>
            <p:spPr>
              <a:xfrm>
                <a:off x="660336" y="3025052"/>
                <a:ext cx="2098844" cy="55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I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96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4,100 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+2,000 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473C22A-63D0-4773-87D6-0ED66A4D4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36" y="3025052"/>
                <a:ext cx="2098844" cy="552780"/>
              </a:xfrm>
              <a:prstGeom prst="rect">
                <a:avLst/>
              </a:prstGeom>
              <a:blipFill>
                <a:blip r:embed="rId4"/>
                <a:stretch>
                  <a:fillRect l="-8696" t="-3297" b="-131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62CF356F-9D45-4887-8434-B0A0DE2ADAF3}"/>
                  </a:ext>
                </a:extLst>
              </p:cNvPr>
              <p:cNvSpPr txBox="1"/>
              <p:nvPr/>
            </p:nvSpPr>
            <p:spPr>
              <a:xfrm>
                <a:off x="638962" y="3760991"/>
                <a:ext cx="1121013" cy="52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I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96 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6100 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2CF356F-9D45-4887-8434-B0A0DE2A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62" y="3760991"/>
                <a:ext cx="1121013" cy="524824"/>
              </a:xfrm>
              <a:prstGeom prst="rect">
                <a:avLst/>
              </a:prstGeom>
              <a:blipFill>
                <a:blip r:embed="rId5"/>
                <a:stretch>
                  <a:fillRect l="-16848" t="-4651" b="-186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="" xmlns:a16="http://schemas.microsoft.com/office/drawing/2014/main" id="{06064B83-5B9A-41DA-B4AC-81D63006B261}"/>
                  </a:ext>
                </a:extLst>
              </p:cNvPr>
              <p:cNvSpPr txBox="1"/>
              <p:nvPr/>
            </p:nvSpPr>
            <p:spPr>
              <a:xfrm>
                <a:off x="623866" y="4497025"/>
                <a:ext cx="14077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I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0.015 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6064B83-5B9A-41DA-B4AC-81D63006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6" y="4497025"/>
                <a:ext cx="1407758" cy="369332"/>
              </a:xfrm>
              <a:prstGeom prst="rect">
                <a:avLst/>
              </a:prstGeom>
              <a:blipFill>
                <a:blip r:embed="rId6"/>
                <a:stretch>
                  <a:fillRect l="-12987" t="-25000" r="-6926" b="-5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id="{4E6F86D3-9A13-4CFC-80E8-F5C0B78460DF}"/>
                  </a:ext>
                </a:extLst>
              </p:cNvPr>
              <p:cNvSpPr txBox="1"/>
              <p:nvPr/>
            </p:nvSpPr>
            <p:spPr>
              <a:xfrm>
                <a:off x="598470" y="5177246"/>
                <a:ext cx="1201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P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6F86D3-9A13-4CFC-80E8-F5C0B7846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70" y="5177246"/>
                <a:ext cx="1201996" cy="369332"/>
              </a:xfrm>
              <a:prstGeom prst="rect">
                <a:avLst/>
              </a:prstGeom>
              <a:blipFill>
                <a:blip r:embed="rId7"/>
                <a:stretch>
                  <a:fillRect l="-15228" t="-22951" r="-7614" b="-508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="" xmlns:a16="http://schemas.microsoft.com/office/drawing/2014/main" id="{1C345019-DE25-4D0A-98B3-83E12A009F09}"/>
                  </a:ext>
                </a:extLst>
              </p:cNvPr>
              <p:cNvSpPr txBox="1"/>
              <p:nvPr/>
            </p:nvSpPr>
            <p:spPr>
              <a:xfrm>
                <a:off x="2292135" y="5201238"/>
                <a:ext cx="2490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P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96 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∗0.015 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C345019-DE25-4D0A-98B3-83E12A009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135" y="5201238"/>
                <a:ext cx="2490490" cy="369332"/>
              </a:xfrm>
              <a:prstGeom prst="rect">
                <a:avLst/>
              </a:prstGeom>
              <a:blipFill>
                <a:blip r:embed="rId8"/>
                <a:stretch>
                  <a:fillRect l="-7335" t="-22951" r="-3423" b="-508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="" xmlns:a16="http://schemas.microsoft.com/office/drawing/2014/main" id="{A679074C-A873-4F08-8EF6-2079FE8E5A26}"/>
                  </a:ext>
                </a:extLst>
              </p:cNvPr>
              <p:cNvSpPr txBox="1"/>
              <p:nvPr/>
            </p:nvSpPr>
            <p:spPr>
              <a:xfrm>
                <a:off x="660336" y="6021547"/>
                <a:ext cx="14632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P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1.44 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679074C-A873-4F08-8EF6-2079FE8E5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36" y="6021547"/>
                <a:ext cx="1463286" cy="369332"/>
              </a:xfrm>
              <a:prstGeom prst="rect">
                <a:avLst/>
              </a:prstGeom>
              <a:blipFill>
                <a:blip r:embed="rId9"/>
                <a:stretch>
                  <a:fillRect l="-12500" t="-25000" r="-5833" b="-5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id="{28B2FDCD-C0FA-47DB-9D83-03757CB4072A}"/>
                  </a:ext>
                </a:extLst>
              </p:cNvPr>
              <p:cNvSpPr txBox="1"/>
              <p:nvPr/>
            </p:nvSpPr>
            <p:spPr>
              <a:xfrm>
                <a:off x="6095999" y="3025052"/>
                <a:ext cx="2358531" cy="55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I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96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4,100 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+100,000 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8B2FDCD-C0FA-47DB-9D83-03757CB4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025052"/>
                <a:ext cx="2358531" cy="552780"/>
              </a:xfrm>
              <a:prstGeom prst="rect">
                <a:avLst/>
              </a:prstGeom>
              <a:blipFill>
                <a:blip r:embed="rId10"/>
                <a:stretch>
                  <a:fillRect l="-7752" t="-3297" b="-131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="" xmlns:a16="http://schemas.microsoft.com/office/drawing/2014/main" id="{5A834763-3919-41A5-AAFD-A147C2B8B570}"/>
                  </a:ext>
                </a:extLst>
              </p:cNvPr>
              <p:cNvSpPr txBox="1"/>
              <p:nvPr/>
            </p:nvSpPr>
            <p:spPr>
              <a:xfrm>
                <a:off x="6100604" y="3651253"/>
                <a:ext cx="1427186" cy="55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I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96 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104,100 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A834763-3919-41A5-AAFD-A147C2B8B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04" y="3651253"/>
                <a:ext cx="1427186" cy="552780"/>
              </a:xfrm>
              <a:prstGeom prst="rect">
                <a:avLst/>
              </a:prstGeom>
              <a:blipFill>
                <a:blip r:embed="rId11"/>
                <a:stretch>
                  <a:fillRect l="-13248" t="-4396" b="-120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="" xmlns:a16="http://schemas.microsoft.com/office/drawing/2014/main" id="{562B5F17-2423-4CB3-A629-BD8ED70E2991}"/>
                  </a:ext>
                </a:extLst>
              </p:cNvPr>
              <p:cNvSpPr txBox="1"/>
              <p:nvPr/>
            </p:nvSpPr>
            <p:spPr>
              <a:xfrm>
                <a:off x="6095999" y="4328664"/>
                <a:ext cx="1917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I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0.000922 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62B5F17-2423-4CB3-A629-BD8ED70E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328664"/>
                <a:ext cx="1917513" cy="369332"/>
              </a:xfrm>
              <a:prstGeom prst="rect">
                <a:avLst/>
              </a:prstGeom>
              <a:blipFill>
                <a:blip r:embed="rId12"/>
                <a:stretch>
                  <a:fillRect l="-9524" t="-22951" r="-4444" b="-508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id="{5CDD2A8D-632A-4805-A025-67715475F66D}"/>
                  </a:ext>
                </a:extLst>
              </p:cNvPr>
              <p:cNvSpPr txBox="1"/>
              <p:nvPr/>
            </p:nvSpPr>
            <p:spPr>
              <a:xfrm>
                <a:off x="6012615" y="4954865"/>
                <a:ext cx="1201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P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CDD2A8D-632A-4805-A025-67715475F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615" y="4954865"/>
                <a:ext cx="1201996" cy="369332"/>
              </a:xfrm>
              <a:prstGeom prst="rect">
                <a:avLst/>
              </a:prstGeom>
              <a:blipFill>
                <a:blip r:embed="rId13"/>
                <a:stretch>
                  <a:fillRect l="-15228" t="-25000" r="-7614" b="-5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="" xmlns:a16="http://schemas.microsoft.com/office/drawing/2014/main" id="{A4A6C146-49B8-49FB-84D5-BB6C6074C3AA}"/>
                  </a:ext>
                </a:extLst>
              </p:cNvPr>
              <p:cNvSpPr txBox="1"/>
              <p:nvPr/>
            </p:nvSpPr>
            <p:spPr>
              <a:xfrm>
                <a:off x="7763740" y="4991959"/>
                <a:ext cx="30002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P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96 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∗0.000922 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4A6C146-49B8-49FB-84D5-BB6C6074C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740" y="4991959"/>
                <a:ext cx="3000245" cy="369332"/>
              </a:xfrm>
              <a:prstGeom prst="rect">
                <a:avLst/>
              </a:prstGeom>
              <a:blipFill>
                <a:blip r:embed="rId14"/>
                <a:stretch>
                  <a:fillRect l="-6301" t="-25000" r="-2642" b="-5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id="{81C67D93-9BDD-44DB-97E6-E8BDBC503B25}"/>
                  </a:ext>
                </a:extLst>
              </p:cNvPr>
              <p:cNvSpPr txBox="1"/>
              <p:nvPr/>
            </p:nvSpPr>
            <p:spPr>
              <a:xfrm>
                <a:off x="6012615" y="5669630"/>
                <a:ext cx="1803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P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0.0885 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1C67D93-9BDD-44DB-97E6-E8BDBC5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615" y="5669630"/>
                <a:ext cx="1803122" cy="369332"/>
              </a:xfrm>
              <a:prstGeom prst="rect">
                <a:avLst/>
              </a:prstGeom>
              <a:blipFill>
                <a:blip r:embed="rId15"/>
                <a:stretch>
                  <a:fillRect l="-10135" t="-22951" r="-4730" b="-508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15496" y="2875060"/>
            <a:ext cx="2924175" cy="15144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12438" y="2843793"/>
            <a:ext cx="3419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2.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9407" y="2372899"/>
            <a:ext cx="10554574" cy="1349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400" dirty="0"/>
              <a:t>Encontrar el circuito equivalente de Thévenin a la red externa a la resistencia R indicada.</a:t>
            </a:r>
          </a:p>
          <a:p>
            <a:pPr marL="0" indent="0">
              <a:buNone/>
            </a:pPr>
            <a:r>
              <a:rPr lang="es-419" sz="2400" dirty="0"/>
              <a:t>Determine la potencia suministrada a R cuando R es de 30</a:t>
            </a:r>
            <a:r>
              <a:rPr lang="el-GR" sz="2400" dirty="0"/>
              <a:t>Ω</a:t>
            </a:r>
            <a:r>
              <a:rPr lang="es-419" sz="2400" dirty="0"/>
              <a:t>.</a:t>
            </a:r>
          </a:p>
          <a:p>
            <a:endParaRPr lang="es-MX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63" y="3413276"/>
            <a:ext cx="8112661" cy="33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71E3754-CCF3-4889-99F1-B0EEE6E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2.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48F423F6-FEBF-407F-9EFC-A2EA26087013}"/>
              </a:ext>
            </a:extLst>
          </p:cNvPr>
          <p:cNvSpPr/>
          <p:nvPr/>
        </p:nvSpPr>
        <p:spPr>
          <a:xfrm>
            <a:off x="6615134" y="2331668"/>
            <a:ext cx="4949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Desconectamos la resistencia R indicada anteriormente para obtener la red, la cual es la siguiente: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331668"/>
            <a:ext cx="5649640" cy="235624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34" y="4510322"/>
            <a:ext cx="527758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71E3754-CCF3-4889-99F1-B0EEE6E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2.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E2EE96B6-75FA-41E7-8918-7F4798612F93}"/>
              </a:ext>
            </a:extLst>
          </p:cNvPr>
          <p:cNvSpPr/>
          <p:nvPr/>
        </p:nvSpPr>
        <p:spPr>
          <a:xfrm>
            <a:off x="5330041" y="2542942"/>
            <a:ext cx="60519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2400" dirty="0"/>
              <a:t>Se desconecta la fuente de Corriente y se reducen las resistencias para obtener la         de la siguiente manera:</a:t>
            </a:r>
            <a:endParaRPr lang="es-MX" sz="2400" dirty="0"/>
          </a:p>
          <a:p>
            <a:pPr algn="just"/>
            <a:r>
              <a:rPr lang="es-419" sz="2400" dirty="0"/>
              <a:t>Primero se suman en paralelo las resistencias de 2.4 k</a:t>
            </a:r>
            <a:r>
              <a:rPr lang="el-GR" sz="2400" dirty="0"/>
              <a:t>Ω</a:t>
            </a:r>
            <a:r>
              <a:rPr lang="es-419" sz="2400" dirty="0"/>
              <a:t> y 1.2 k</a:t>
            </a:r>
            <a:r>
              <a:rPr lang="el-GR" sz="2400" dirty="0"/>
              <a:t>Ω</a:t>
            </a:r>
            <a:r>
              <a:rPr lang="es-419" sz="2400" dirty="0"/>
              <a:t> 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="" xmlns:a16="http://schemas.microsoft.com/office/drawing/2014/main" id="{0E7F239B-C3E8-4F8E-89F4-7A77788641BC}"/>
              </a:ext>
            </a:extLst>
          </p:cNvPr>
          <p:cNvSpPr/>
          <p:nvPr/>
        </p:nvSpPr>
        <p:spPr>
          <a:xfrm>
            <a:off x="4795158" y="2962922"/>
            <a:ext cx="534883" cy="970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="" xmlns:a16="http://schemas.microsoft.com/office/drawing/2014/main" id="{90143DB3-90EE-467E-B025-5B6663E88A69}"/>
                  </a:ext>
                </a:extLst>
              </p:cNvPr>
              <p:cNvSpPr txBox="1"/>
              <p:nvPr/>
            </p:nvSpPr>
            <p:spPr>
              <a:xfrm>
                <a:off x="11385252" y="2958263"/>
                <a:ext cx="440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0143DB3-90EE-467E-B025-5B6663E8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252" y="2958263"/>
                <a:ext cx="440312" cy="276999"/>
              </a:xfrm>
              <a:prstGeom prst="rect">
                <a:avLst/>
              </a:prstGeom>
              <a:blipFill>
                <a:blip r:embed="rId5"/>
                <a:stretch>
                  <a:fillRect l="-12500" r="-4167" b="-173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2" y="2449948"/>
            <a:ext cx="4470098" cy="21529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499" y="4775886"/>
            <a:ext cx="4474520" cy="182534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173" y="4775885"/>
            <a:ext cx="3439391" cy="18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579A49-CBF4-4524-B69B-EF851515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957930" cy="990600"/>
          </a:xfrm>
        </p:spPr>
        <p:txBody>
          <a:bodyPr>
            <a:normAutofit/>
          </a:bodyPr>
          <a:lstStyle/>
          <a:p>
            <a:r>
              <a:rPr lang="es-MX" sz="4000" b="1" dirty="0"/>
              <a:t>Sobre el teorema de Thévenin</a:t>
            </a:r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xmlns="" id="{CD14F0E4-29BF-4869-AAF0-B1F357753D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000" b="15000"/>
          <a:stretch>
            <a:fillRect/>
          </a:stretch>
        </p:blipFill>
        <p:spPr/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xmlns="" id="{770EEF19-9066-439E-A365-49C2FEA9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58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71E3754-CCF3-4889-99F1-B0EEE6E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2.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B103E53A-9F9B-49C7-9E10-EE5BA6BED05B}"/>
              </a:ext>
            </a:extLst>
          </p:cNvPr>
          <p:cNvSpPr/>
          <p:nvPr/>
        </p:nvSpPr>
        <p:spPr>
          <a:xfrm>
            <a:off x="7344228" y="2644170"/>
            <a:ext cx="4252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2400" dirty="0"/>
              <a:t>Después se suman en serie las resistencias de -4j</a:t>
            </a:r>
            <a:r>
              <a:rPr lang="el-GR" sz="2400" dirty="0"/>
              <a:t> Ω</a:t>
            </a:r>
            <a:r>
              <a:rPr lang="es-419" sz="2400" dirty="0"/>
              <a:t> y (6/5 + 12/5j)</a:t>
            </a:r>
            <a:r>
              <a:rPr lang="el-GR" sz="2400" dirty="0"/>
              <a:t>Ω</a:t>
            </a:r>
            <a:endParaRPr lang="es-419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B68F5164-DB55-4B6E-B94E-314054C46425}"/>
              </a:ext>
            </a:extLst>
          </p:cNvPr>
          <p:cNvSpPr/>
          <p:nvPr/>
        </p:nvSpPr>
        <p:spPr>
          <a:xfrm>
            <a:off x="9705145" y="4546078"/>
            <a:ext cx="420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</a:rPr>
              <a:t>Ω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="" xmlns:a16="http://schemas.microsoft.com/office/drawing/2014/main" id="{66215080-EA39-4DB2-B5F7-8A7B4770F369}"/>
              </a:ext>
            </a:extLst>
          </p:cNvPr>
          <p:cNvSpPr/>
          <p:nvPr/>
        </p:nvSpPr>
        <p:spPr>
          <a:xfrm>
            <a:off x="6262148" y="2943775"/>
            <a:ext cx="534883" cy="970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0" y="2295432"/>
            <a:ext cx="4658938" cy="27123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60" y="4213830"/>
            <a:ext cx="4175769" cy="2457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4496906" y="5577633"/>
                <a:ext cx="2847322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s-MX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l-GR" sz="2800" dirty="0"/>
                        <m:t>Ω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06" y="5577633"/>
                <a:ext cx="2847322" cy="8094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4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71E3754-CCF3-4889-99F1-B0EEE6E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2.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8354321-7D6E-4CBB-809A-A421AA07EC55}"/>
              </a:ext>
            </a:extLst>
          </p:cNvPr>
          <p:cNvSpPr/>
          <p:nvPr/>
        </p:nvSpPr>
        <p:spPr>
          <a:xfrm>
            <a:off x="522184" y="5031827"/>
            <a:ext cx="4761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Para obtener la fuente de voltaje V TH, trabajaremos sobre la red A con la fuente de voltaje</a:t>
            </a:r>
          </a:p>
          <a:p>
            <a:r>
              <a:rPr lang="es-MX" sz="2400" dirty="0"/>
              <a:t>encendida.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63BAA336-E5E1-4F06-8C04-ECEEB582E3AA}"/>
              </a:ext>
            </a:extLst>
          </p:cNvPr>
          <p:cNvSpPr/>
          <p:nvPr/>
        </p:nvSpPr>
        <p:spPr>
          <a:xfrm>
            <a:off x="5921829" y="2333169"/>
            <a:ext cx="5718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2400" dirty="0"/>
              <a:t>La resistencia de -4j</a:t>
            </a:r>
            <a:r>
              <a:rPr lang="el-GR" sz="2400" dirty="0"/>
              <a:t> Ω</a:t>
            </a:r>
            <a:r>
              <a:rPr lang="es-419" sz="2400" dirty="0"/>
              <a:t> no va contribuir en el circuito ya que no pasara corriente a través de él, y por consiguiente, no tendrá voltaje esta resistencia </a:t>
            </a:r>
            <a:endParaRPr lang="es-MX" sz="24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="" xmlns:a16="http://schemas.microsoft.com/office/drawing/2014/main" id="{A6AD7B7B-D45D-4B65-954E-6C8CA503113A}"/>
              </a:ext>
            </a:extLst>
          </p:cNvPr>
          <p:cNvSpPr/>
          <p:nvPr/>
        </p:nvSpPr>
        <p:spPr>
          <a:xfrm>
            <a:off x="5422159" y="3117999"/>
            <a:ext cx="534883" cy="970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2526748"/>
            <a:ext cx="5077139" cy="21529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8" y="4263495"/>
            <a:ext cx="5731185" cy="23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4" y="2003449"/>
            <a:ext cx="5633799" cy="310830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40F79422-1D2F-4CC6-A2DD-FE889337FC3B}"/>
              </a:ext>
            </a:extLst>
          </p:cNvPr>
          <p:cNvSpPr txBox="1"/>
          <p:nvPr/>
        </p:nvSpPr>
        <p:spPr>
          <a:xfrm>
            <a:off x="8983923" y="5228336"/>
            <a:ext cx="621324" cy="4718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67F5E151-73F2-4B0D-ADE6-F2F0D4119F46}"/>
              </a:ext>
            </a:extLst>
          </p:cNvPr>
          <p:cNvSpPr txBox="1"/>
          <p:nvPr/>
        </p:nvSpPr>
        <p:spPr>
          <a:xfrm>
            <a:off x="11143564" y="3297881"/>
            <a:ext cx="927862" cy="4938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71E3754-CCF3-4889-99F1-B0EEE6E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2.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="" xmlns:a16="http://schemas.microsoft.com/office/drawing/2014/main" id="{FF8CFEE2-A641-476B-860B-08C469CC15F2}"/>
              </a:ext>
            </a:extLst>
          </p:cNvPr>
          <p:cNvSpPr/>
          <p:nvPr/>
        </p:nvSpPr>
        <p:spPr>
          <a:xfrm>
            <a:off x="810000" y="2271459"/>
            <a:ext cx="322118" cy="275042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66A47131-1EC4-4DBD-BF31-0E446BB0B44B}"/>
              </a:ext>
            </a:extLst>
          </p:cNvPr>
          <p:cNvSpPr txBox="1"/>
          <p:nvPr/>
        </p:nvSpPr>
        <p:spPr>
          <a:xfrm>
            <a:off x="417451" y="222431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N1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A7DA5194-1808-4209-A6E9-293D9076EF41}"/>
              </a:ext>
            </a:extLst>
          </p:cNvPr>
          <p:cNvSpPr/>
          <p:nvPr/>
        </p:nvSpPr>
        <p:spPr>
          <a:xfrm>
            <a:off x="3065419" y="2271459"/>
            <a:ext cx="420832" cy="347778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5F89F358-9C4B-4D40-BA0B-20AF0EFCEA2F}"/>
              </a:ext>
            </a:extLst>
          </p:cNvPr>
          <p:cNvSpPr txBox="1"/>
          <p:nvPr/>
        </p:nvSpPr>
        <p:spPr>
          <a:xfrm>
            <a:off x="3486251" y="234223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N2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B2A753F0-2CCB-44ED-B12F-F65849C0FE93}"/>
              </a:ext>
            </a:extLst>
          </p:cNvPr>
          <p:cNvSpPr/>
          <p:nvPr/>
        </p:nvSpPr>
        <p:spPr>
          <a:xfrm>
            <a:off x="2067461" y="4146431"/>
            <a:ext cx="2504209" cy="3325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45DFF89A-3F21-41E1-8638-F96F91094422}"/>
              </a:ext>
            </a:extLst>
          </p:cNvPr>
          <p:cNvSpPr txBox="1"/>
          <p:nvPr/>
        </p:nvSpPr>
        <p:spPr>
          <a:xfrm>
            <a:off x="3246442" y="429427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N3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7E92BEB0-FB5F-4786-87A0-015744CA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564" y="3340815"/>
            <a:ext cx="573074" cy="493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="" xmlns:a16="http://schemas.microsoft.com/office/drawing/2014/main" id="{9C98375A-5D14-47CC-BA40-8A8B8DCDACC6}"/>
                  </a:ext>
                </a:extLst>
              </p:cNvPr>
              <p:cNvSpPr txBox="1"/>
              <p:nvPr/>
            </p:nvSpPr>
            <p:spPr>
              <a:xfrm>
                <a:off x="6216674" y="3557602"/>
                <a:ext cx="2000548" cy="562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C98375A-5D14-47CC-BA40-8A8B8DCD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4" y="3557602"/>
                <a:ext cx="2000548" cy="562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11B178AB-0280-4F00-865A-197088476795}"/>
              </a:ext>
            </a:extLst>
          </p:cNvPr>
          <p:cNvSpPr txBox="1"/>
          <p:nvPr/>
        </p:nvSpPr>
        <p:spPr>
          <a:xfrm>
            <a:off x="9939388" y="3587725"/>
            <a:ext cx="1204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V1=120 V </a:t>
            </a:r>
          </a:p>
          <a:p>
            <a:endParaRPr lang="es-419" dirty="0"/>
          </a:p>
          <a:p>
            <a:r>
              <a:rPr lang="es-419" dirty="0"/>
              <a:t>V3=0 V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="" xmlns:a16="http://schemas.microsoft.com/office/drawing/2014/main" id="{D0348794-4902-4820-867D-4AC98CB788FD}"/>
                  </a:ext>
                </a:extLst>
              </p:cNvPr>
              <p:cNvSpPr txBox="1"/>
              <p:nvPr/>
            </p:nvSpPr>
            <p:spPr>
              <a:xfrm>
                <a:off x="6216674" y="4245704"/>
                <a:ext cx="1436291" cy="562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20−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0348794-4902-4820-867D-4AC98CB78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4" y="4245704"/>
                <a:ext cx="1436291" cy="562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="" xmlns:a16="http://schemas.microsoft.com/office/drawing/2014/main" id="{87938491-2308-486E-8E79-AE98116AA2A4}"/>
                  </a:ext>
                </a:extLst>
              </p:cNvPr>
              <p:cNvSpPr txBox="1"/>
              <p:nvPr/>
            </p:nvSpPr>
            <p:spPr>
              <a:xfrm>
                <a:off x="6216674" y="5021558"/>
                <a:ext cx="1436291" cy="562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7938491-2308-486E-8E79-AE98116AA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4" y="5021558"/>
                <a:ext cx="1436291" cy="562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id="{9A21CCAB-71F4-49CA-A84D-236B728B58E4}"/>
                  </a:ext>
                </a:extLst>
              </p:cNvPr>
              <p:cNvSpPr txBox="1"/>
              <p:nvPr/>
            </p:nvSpPr>
            <p:spPr>
              <a:xfrm>
                <a:off x="6216674" y="5703894"/>
                <a:ext cx="1705275" cy="562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2(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A21CCAB-71F4-49CA-A84D-236B728B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4" y="5703894"/>
                <a:ext cx="1705275" cy="562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="" xmlns:a16="http://schemas.microsoft.com/office/drawing/2014/main" id="{E6EBADF4-9BB0-4C0E-99FC-02A7F85D7F97}"/>
                  </a:ext>
                </a:extLst>
              </p:cNvPr>
              <p:cNvSpPr txBox="1"/>
              <p:nvPr/>
            </p:nvSpPr>
            <p:spPr>
              <a:xfrm>
                <a:off x="9592850" y="4669474"/>
                <a:ext cx="1897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24+48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6EBADF4-9BB0-4C0E-99FC-02A7F85D7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850" y="4669474"/>
                <a:ext cx="1897251" cy="276999"/>
              </a:xfrm>
              <a:prstGeom prst="rect">
                <a:avLst/>
              </a:prstGeom>
              <a:blipFill>
                <a:blip r:embed="rId8"/>
                <a:stretch>
                  <a:fillRect l="-2572" r="-2251" b="-3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id="{CD1A5E8F-1F3E-45A4-AF59-FCD6D54AEC6E}"/>
                  </a:ext>
                </a:extLst>
              </p:cNvPr>
              <p:cNvSpPr txBox="1"/>
              <p:nvPr/>
            </p:nvSpPr>
            <p:spPr>
              <a:xfrm>
                <a:off x="9605247" y="5276051"/>
                <a:ext cx="17395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24+48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D1A5E8F-1F3E-45A4-AF59-FCD6D54AE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247" y="5276051"/>
                <a:ext cx="1739515" cy="307777"/>
              </a:xfrm>
              <a:prstGeom prst="rect">
                <a:avLst/>
              </a:prstGeom>
              <a:blipFill>
                <a:blip r:embed="rId9"/>
                <a:stretch>
                  <a:fillRect l="-1404" r="-2105" b="-352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439E0E4B-7205-423C-BF68-F3C25D65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048" y="5206343"/>
            <a:ext cx="573074" cy="493819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="" xmlns:a16="http://schemas.microsoft.com/office/drawing/2014/main" id="{55B490B0-A10E-4061-A577-ADC815B9417B}"/>
              </a:ext>
            </a:extLst>
          </p:cNvPr>
          <p:cNvSpPr/>
          <p:nvPr/>
        </p:nvSpPr>
        <p:spPr>
          <a:xfrm>
            <a:off x="892917" y="5175137"/>
            <a:ext cx="5270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/>
              <a:t>Aplicaremos el método de nodos para poder obtener el voltaje         </a:t>
            </a:r>
            <a:endParaRPr lang="es-MX" sz="2400" dirty="0"/>
          </a:p>
        </p:txBody>
      </p:sp>
      <p:pic>
        <p:nvPicPr>
          <p:cNvPr id="24" name="Imagen 23">
            <a:extLst>
              <a:ext uri="{FF2B5EF4-FFF2-40B4-BE49-F238E27FC236}">
                <a16:creationId xmlns="" xmlns:a16="http://schemas.microsoft.com/office/drawing/2014/main" id="{7A54EACD-4EC4-40D9-A9E0-DE8A978843E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t="9198" r="36101" b="31215"/>
          <a:stretch/>
        </p:blipFill>
        <p:spPr>
          <a:xfrm>
            <a:off x="7388191" y="160713"/>
            <a:ext cx="3169229" cy="306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71E3754-CCF3-4889-99F1-B0EEE6E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2.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9716A5E7-3B07-4676-9060-69AAC365C939}"/>
              </a:ext>
            </a:extLst>
          </p:cNvPr>
          <p:cNvSpPr/>
          <p:nvPr/>
        </p:nvSpPr>
        <p:spPr>
          <a:xfrm>
            <a:off x="1468581" y="2129448"/>
            <a:ext cx="9254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/>
              <a:t>b) Determine la potencia suministrada a R cuando R es de 30</a:t>
            </a:r>
            <a:r>
              <a:rPr lang="el-GR" sz="2400" dirty="0"/>
              <a:t>Ω</a:t>
            </a:r>
            <a:r>
              <a:rPr lang="es-419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="" xmlns:a16="http://schemas.microsoft.com/office/drawing/2014/main" id="{DA5F5ADE-384A-44E7-B6B1-CE009023ECF7}"/>
                  </a:ext>
                </a:extLst>
              </p:cNvPr>
              <p:cNvSpPr txBox="1"/>
              <p:nvPr/>
            </p:nvSpPr>
            <p:spPr>
              <a:xfrm>
                <a:off x="773892" y="2915868"/>
                <a:ext cx="2302105" cy="58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I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(24+48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(1.2−1.6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) Ω+30 Ω</m:t>
                        </m:r>
                      </m:den>
                    </m:f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A5F5ADE-384A-44E7-B6B1-CE009023E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92" y="2915868"/>
                <a:ext cx="2302105" cy="588366"/>
              </a:xfrm>
              <a:prstGeom prst="rect">
                <a:avLst/>
              </a:prstGeom>
              <a:blipFill>
                <a:blip r:embed="rId2"/>
                <a:stretch>
                  <a:fillRect l="-8201" t="-1031" b="-82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="" xmlns:a16="http://schemas.microsoft.com/office/drawing/2014/main" id="{2660AF5D-77D0-4A99-97CD-8077A093EF11}"/>
                  </a:ext>
                </a:extLst>
              </p:cNvPr>
              <p:cNvSpPr txBox="1"/>
              <p:nvPr/>
            </p:nvSpPr>
            <p:spPr>
              <a:xfrm>
                <a:off x="340600" y="3795160"/>
                <a:ext cx="1584344" cy="58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I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(24+48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(36−48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) Ω</m:t>
                        </m:r>
                      </m:den>
                    </m:f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660AF5D-77D0-4A99-97CD-8077A093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0" y="3795160"/>
                <a:ext cx="1584344" cy="588366"/>
              </a:xfrm>
              <a:prstGeom prst="rect">
                <a:avLst/>
              </a:prstGeom>
              <a:blipFill>
                <a:blip r:embed="rId3"/>
                <a:stretch>
                  <a:fillRect l="-11923" t="-2083" b="-8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id="{B42DFD99-33B4-431A-B81A-D3DD76E5B87C}"/>
                  </a:ext>
                </a:extLst>
              </p:cNvPr>
              <p:cNvSpPr txBox="1"/>
              <p:nvPr/>
            </p:nvSpPr>
            <p:spPr>
              <a:xfrm>
                <a:off x="2338623" y="3855386"/>
                <a:ext cx="2491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I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(−0.4+0.63) 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42DFD99-33B4-431A-B81A-D3DD76E5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623" y="3855386"/>
                <a:ext cx="2491964" cy="369332"/>
              </a:xfrm>
              <a:prstGeom prst="rect">
                <a:avLst/>
              </a:prstGeom>
              <a:blipFill>
                <a:blip r:embed="rId4"/>
                <a:stretch>
                  <a:fillRect l="-7598" t="-22951" r="-3431" b="-508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F7558BD1-C8D7-403B-9B1D-2017640E0337}"/>
                  </a:ext>
                </a:extLst>
              </p:cNvPr>
              <p:cNvSpPr txBox="1"/>
              <p:nvPr/>
            </p:nvSpPr>
            <p:spPr>
              <a:xfrm>
                <a:off x="1924944" y="4667449"/>
                <a:ext cx="1201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P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7558BD1-C8D7-403B-9B1D-2017640E0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44" y="4667449"/>
                <a:ext cx="1201996" cy="369332"/>
              </a:xfrm>
              <a:prstGeom prst="rect">
                <a:avLst/>
              </a:prstGeom>
              <a:blipFill>
                <a:blip r:embed="rId5"/>
                <a:stretch>
                  <a:fillRect l="-15736" t="-25000" r="-7107" b="-5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="" xmlns:a16="http://schemas.microsoft.com/office/drawing/2014/main" id="{8F873C31-0D6A-4747-A752-2EF2775D0F70}"/>
                  </a:ext>
                </a:extLst>
              </p:cNvPr>
              <p:cNvSpPr txBox="1"/>
              <p:nvPr/>
            </p:nvSpPr>
            <p:spPr>
              <a:xfrm>
                <a:off x="592285" y="5286131"/>
                <a:ext cx="4701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P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(24+48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∗(−0.4+0.63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F873C31-0D6A-4747-A752-2EF2775D0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5" y="5286131"/>
                <a:ext cx="4701480" cy="369332"/>
              </a:xfrm>
              <a:prstGeom prst="rect">
                <a:avLst/>
              </a:prstGeom>
              <a:blipFill>
                <a:blip r:embed="rId6"/>
                <a:stretch>
                  <a:fillRect l="-3891" t="-22951" r="-1427" b="-508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id="{798D2AE7-EA73-4FAD-83CC-B3010AB8A7E2}"/>
                  </a:ext>
                </a:extLst>
              </p:cNvPr>
              <p:cNvSpPr txBox="1"/>
              <p:nvPr/>
            </p:nvSpPr>
            <p:spPr>
              <a:xfrm>
                <a:off x="810000" y="5868689"/>
                <a:ext cx="30572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400" dirty="0"/>
                  <a:t>P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(−31.2+13.28) 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98D2AE7-EA73-4FAD-83CC-B3010AB8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5868689"/>
                <a:ext cx="3057247" cy="369332"/>
              </a:xfrm>
              <a:prstGeom prst="rect">
                <a:avLst/>
              </a:prstGeom>
              <a:blipFill>
                <a:blip r:embed="rId7"/>
                <a:stretch>
                  <a:fillRect l="-6188" t="-25000" r="-2196" b="-5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8CC3AFA-09F1-46EE-B936-6D93F85482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8" t="11420" r="32692" b="32427"/>
          <a:stretch/>
        </p:blipFill>
        <p:spPr>
          <a:xfrm>
            <a:off x="5428343" y="2915868"/>
            <a:ext cx="6550911" cy="277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2B2D95-A106-43D2-B6A1-248FFFA9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3.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9EE92D0-C73D-4068-900C-81DB0287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40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Determine el circuito equivalente de Thévenin entre A y B del siguiente circuito: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919B4E3-26D5-4B80-B130-46184E40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F85CD69F-52AE-4838-9DC9-9FCFE2A85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54" y="3162481"/>
            <a:ext cx="6181491" cy="32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580117-F66D-4D60-87B8-A9ACE7B9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3.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1FB8FF3-DD8B-4656-A505-41E1C07AC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91357"/>
            <a:ext cx="10554574" cy="11481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Paso 1. Abrimos las terminales A y B para retirar la carga RL.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5BD6648-DEF2-47D6-87C5-D3D7D94C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84BEE3DB-5536-408B-892B-9A32C33C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33" y="3203092"/>
            <a:ext cx="5491534" cy="32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78DC9A-585E-465C-AE6F-C8C3C541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3.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D52489F-8AEB-4089-B9B4-C009FA743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970495"/>
            <a:ext cx="10554574" cy="970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Paso 2. Calcular V TH que es igual al voltaje entre las terminales abiertas.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EE8252C-0029-4005-871A-B15B7D42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xmlns="" id="{1EB77CC3-8435-4B60-B7DF-766F175E7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5339" y="2940947"/>
                <a:ext cx="6798365" cy="3645384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s-MX" sz="2400" dirty="0"/>
                  <a:t>Excluimos R4 del circuito ya que no hay corriente a través de ese resistor.</a:t>
                </a:r>
              </a:p>
              <a:p>
                <a:pPr marL="0" indent="0" algn="just">
                  <a:buNone/>
                </a:pPr>
                <a:r>
                  <a:rPr lang="es-MX" sz="2400" dirty="0"/>
                  <a:t>Utilizando divisor de voltaje encontramos el voltaje entre R2 y R3.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𝑉𝑠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690 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1690 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=4.08 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1EB77CC3-8435-4B60-B7DF-766F175E7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39" y="2940947"/>
                <a:ext cx="6798365" cy="3645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4D37EEB8-095D-4731-9C91-6090807FD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12" y="2940946"/>
            <a:ext cx="3339340" cy="34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281E4A-BF19-4FA8-9D84-38D9498B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3.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AC1B26A-9CAF-4447-BB6D-D7DDD28D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932413"/>
            <a:ext cx="10554574" cy="3636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Paso 3. Calcular R TH obteniendo la resistencia equivalente entre A y B remplazando la fuente de voltaje con un corto circuito.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2F8F3AA-8372-462C-9D44-9DDE442D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308FBD24-521F-4EA9-920B-62D3696A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73" y="3412706"/>
            <a:ext cx="4843934" cy="3054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xmlns="" id="{AB0DB0D6-3AC8-4D4C-9860-2C6738BD8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3095" y="3161336"/>
                <a:ext cx="5586870" cy="2947915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2" charset="2"/>
                  <a:buNone/>
                </a:pPr>
                <a:r>
                  <a:rPr lang="es-MX" sz="2400" dirty="0"/>
                  <a:t>Entonces R TH está dado por:</a:t>
                </a:r>
              </a:p>
              <a:p>
                <a:pPr marL="0" indent="0" algn="just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𝑇𝐻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4+ 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MX" sz="2400" b="0" dirty="0"/>
              </a:p>
              <a:p>
                <a:pPr marL="0" indent="0" algn="just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=1000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690 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1690 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=1410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AB0DB0D6-3AC8-4D4C-9860-2C6738BD8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095" y="3161336"/>
                <a:ext cx="5586870" cy="2947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7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33AE6C-69BA-4F5D-9406-8C9ED7A9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3.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893F257-C53D-4345-9171-AE6E3852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A95E7807-65F2-4213-9AAA-9BF0AE2A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Paso 4. Tomar la fuente V TH y la resistencia R TH y conectarlas en serie para obtener el circuito equivalente de Thévenin entre las terminales A y B.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6118FAC3-AE09-45EC-B5CB-C9B532A9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360" y="3473744"/>
            <a:ext cx="2757280" cy="29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00CC32-3C92-44A5-A8F5-F828BB00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3.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C2E653C-E2A1-4A05-97FC-F2291B51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72E7D3DE-CE71-4047-B130-4F1D619C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Paso 5. Reconectamos la resistencia original que desconectamos al inicio.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950D208E-DEC8-4A25-BB91-7789DA6D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4" y="3131642"/>
            <a:ext cx="3829050" cy="32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883891-5A1D-488E-BC77-802F2752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 método más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6D1853-917F-4E25-9C63-8AE0E32E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6324209" cy="3636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b="1" dirty="0"/>
              <a:t>El teorema de Thévenin </a:t>
            </a:r>
            <a:r>
              <a:rPr lang="es-MX" sz="2400" dirty="0"/>
              <a:t>es otro método más con el que podremos realizar el análisis de un circuito eléctrico lineal, ya sean estos simples o complejos.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A992083-76D5-4556-BE29-EC99D85B4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6" y="2516542"/>
            <a:ext cx="4064000" cy="304800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D46BF93-078E-40A4-BACF-8F5A1331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85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124618-B0D0-43AF-BA1F-AB36FAFA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3.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1C34FF6-B698-4585-90EA-6B4264E2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339" y="5804184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1804995A-1254-4FBA-9E77-C352CD45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76513"/>
            <a:ext cx="10034818" cy="12067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Prueba: Circuito original contra circuito equivalente de Thévenin.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12EEBEF-FB6D-45CF-83DD-587AEDF0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23" y="3131551"/>
            <a:ext cx="6113394" cy="31956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B8487EE8-02C4-487E-A44F-E1D075A9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57" y="3131551"/>
            <a:ext cx="4006760" cy="31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DF8ED5-AF83-46E0-BE14-42495D7B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4.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706AAD7C-3B0D-4743-A5A5-16C08036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AB276904-19EC-4664-B050-2D8CD214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2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Determine el circuito equivalente de Thévenin entre A y B del siguiente circuito: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B4C97952-E695-415D-9073-FF73C0FF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020" y="3053798"/>
            <a:ext cx="5865782" cy="34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0662AB-25C9-470E-8301-CD3FEF75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4.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1FBDAED-3DE8-40D6-873A-9F05DBE0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CE20DDEB-D4EA-47FB-A5C3-8AC8994B0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25557"/>
            <a:ext cx="10554574" cy="970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Paso 1. Abrimos las terminales A y B para retirar la carga RL.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91B70EE-D367-4DD3-ACE5-D9599B12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93" y="2904626"/>
            <a:ext cx="4291013" cy="350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D8AC02-8C87-4C22-8173-576856D5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4.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98A22D5-1132-43DA-A7A7-8E7DBABE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93077EDA-7ED4-4250-B6BF-4494D7A8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34" y="2138185"/>
            <a:ext cx="10554574" cy="6004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Paso 2. Calcular V TH que es igual al voltaje entre las terminales abiertas.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xmlns="" id="{C72F90BC-5ECD-4852-B0E4-04D4A44ED8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7023" y="2346906"/>
                <a:ext cx="6189446" cy="4511094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2" charset="2"/>
                  <a:buNone/>
                </a:pPr>
                <a:r>
                  <a:rPr lang="es-MX" sz="2400" dirty="0"/>
                  <a:t>En este circuito el V TH es el mismo voltaje que existe en L1. Podemos determinar ese valor usando divisor de voltaje.</a:t>
                </a:r>
              </a:p>
              <a:p>
                <a:pPr marL="0" indent="0" algn="just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𝑇𝐻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𝑋𝐿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∠90°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𝑗𝐿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𝑉𝑠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∠90°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100 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∠0°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50∠90°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112∠26.6°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25∠0°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=11.2∠63.4°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C72F90BC-5ECD-4852-B0E4-04D4A44ED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23" y="2346906"/>
                <a:ext cx="6189446" cy="4511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7ABE468-363A-4E35-A7F5-6C4273F6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97" y="2851522"/>
            <a:ext cx="4291013" cy="350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DE554D-2E58-4BC7-9EBB-07752E58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4.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EBB2E8E-8F6C-43AF-BFB9-437E89C7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195783"/>
            <a:ext cx="10554574" cy="1329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Paso 3. Calcular Z TH obteniendo la resistencia equivalente entre A y B remplazando la fuente de voltaje con un corto circuito.</a:t>
            </a:r>
          </a:p>
          <a:p>
            <a:pPr algn="just"/>
            <a:endParaRPr lang="es-MX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F184C40B-CC54-436E-8A2A-C5C3403A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xmlns="" id="{2CEA7858-F116-452E-A2BC-A4CB626E60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7234" y="3429000"/>
                <a:ext cx="5598628" cy="3052381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2" charset="2"/>
                  <a:buNone/>
                </a:pPr>
                <a:r>
                  <a:rPr lang="es-MX" sz="2400" dirty="0"/>
                  <a:t>Se observa que la Z TH está dada por la suma en paralelo de R1 con L1. </a:t>
                </a:r>
              </a:p>
              <a:p>
                <a:pPr marL="0" indent="0" algn="just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𝑇𝐻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1∠0°</m:t>
                              </m:r>
                            </m:e>
                          </m:d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𝑋𝐿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∠90°</m:t>
                              </m:r>
                            </m:e>
                          </m:d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𝑗𝑋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∠0°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∠90°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100 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∠0°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∠90°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112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∠26.6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=44.6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∠63.4°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2400" dirty="0"/>
              </a:p>
              <a:p>
                <a:pPr algn="just"/>
                <a:endParaRPr lang="es-MX" sz="2400" dirty="0"/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2CEA7858-F116-452E-A2BC-A4CB626E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234" y="3429000"/>
                <a:ext cx="5598628" cy="30523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EE8A9B2-360F-46B4-B829-FD63D9F7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45" y="3198887"/>
            <a:ext cx="4464365" cy="31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1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6D404D-53CE-49D0-8F4E-78F5A14A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4.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7B596104-8586-4551-A8AE-F354612E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7954C11F-486B-4F9A-B311-73396966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704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Paso 4. Tomar la fuente V TH y la impedancia Z TH y conectarlas en serie para obtener el circuito equivalente de Thévenin entre las terminales A y B.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xmlns="" id="{7E024CD1-29F2-4B9A-BE42-A17D882BD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000" y="3655562"/>
                <a:ext cx="3616226" cy="2260326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𝑇𝐻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=11.2∠63.4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5.0149+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10.0145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MX" sz="2400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Font typeface="Wingdings 2" charset="2"/>
                  <a:buNone/>
                </a:pPr>
                <a:endParaRPr lang="es-MX" sz="2400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𝑇𝐻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=44.6∠63.4°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19.97+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39.8792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7E024CD1-29F2-4B9A-BE42-A17D882B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655562"/>
                <a:ext cx="3616226" cy="2260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619EB50-2FA3-4747-B0CB-8CC56B85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66" y="3192738"/>
            <a:ext cx="4170293" cy="341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A61F991-D161-47AC-B6DE-53B713EA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4.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F67A8E6-562B-4B60-8F33-2F5D51A0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8B5B4754-C7A9-43AB-A6AC-CDB5233C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859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Paso 5. Reconectamos la resistencia original que desconectamos al inicio.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1003798F-FAAD-4432-BFDD-BF84D754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93" y="3008244"/>
            <a:ext cx="5057012" cy="34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78979F-8F14-4FC6-AEB0-5BAC2336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4.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1B286AF-64F6-4CF0-87BC-E80D47EB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08AB7D42-00CD-48AB-814B-20A4F2F3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799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Prueba: Circuito original contra circuito equivalente de Thévenin.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9718BD19-5C95-45AD-8AB9-97BD9C3B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3122019"/>
            <a:ext cx="5268157" cy="32844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48544B7C-5235-47C2-9482-500911EF7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95" y="3122019"/>
            <a:ext cx="4751318" cy="33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4489" y="335513"/>
            <a:ext cx="9601196" cy="1303867"/>
          </a:xfrm>
        </p:spPr>
        <p:txBody>
          <a:bodyPr/>
          <a:lstStyle/>
          <a:p>
            <a:r>
              <a:rPr lang="es-MX" dirty="0" smtClean="0"/>
              <a:t>Ejercicio 5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4489" y="1719806"/>
            <a:ext cx="9601196" cy="3318936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Encontrar el circuito equivalente de </a:t>
            </a:r>
            <a:r>
              <a:rPr lang="es-MX" sz="2400" dirty="0" err="1"/>
              <a:t>Thévenin</a:t>
            </a:r>
            <a:r>
              <a:rPr lang="es-MX" sz="2400" dirty="0"/>
              <a:t> </a:t>
            </a:r>
            <a:r>
              <a:rPr lang="es-MX" sz="2400" dirty="0" smtClean="0"/>
              <a:t>a la red externa a la resistencia R indicada.</a:t>
            </a:r>
          </a:p>
          <a:p>
            <a:pPr algn="just"/>
            <a:endParaRPr lang="es-MX" sz="2400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80327" y="3619122"/>
            <a:ext cx="5035639" cy="300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10000" y="2125014"/>
            <a:ext cx="10367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Desconectamos la resistencia R indicada anteriormente para obtener la red A; la cual es la siguiente:</a:t>
            </a:r>
          </a:p>
          <a:p>
            <a:pPr algn="just"/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35889" y="3129566"/>
            <a:ext cx="5337655" cy="355477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58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0A5429-8CCB-4820-8502-433678B2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¿Thévenin quién?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67777A9-D810-4D98-BD7F-B8B1CB4E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027" y="2262043"/>
            <a:ext cx="6824870" cy="434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Fue un ingeniero francés que se graduó de la École Polytechnique en 1876 y que en 1878 se unió al Corps of Telegraph Engineers donde trabajó inicialmente en el desarrollo de líneas telegráficas subterráneas de larga distancia.</a:t>
            </a:r>
          </a:p>
          <a:p>
            <a:pPr algn="just"/>
            <a:endParaRPr lang="es-MX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0B8D460-E793-4BE8-8C8F-7BD2D3F0093B}"/>
              </a:ext>
            </a:extLst>
          </p:cNvPr>
          <p:cNvSpPr txBox="1"/>
          <p:nvPr/>
        </p:nvSpPr>
        <p:spPr>
          <a:xfrm>
            <a:off x="1174436" y="2218397"/>
            <a:ext cx="3362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León Charles Thévenin</a:t>
            </a:r>
          </a:p>
          <a:p>
            <a:pPr algn="ctr"/>
            <a:r>
              <a:rPr lang="es-MX" sz="2400" dirty="0"/>
              <a:t>1857-1926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F64841A-3895-4097-9F18-8DD3FFDF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2" y="3049394"/>
            <a:ext cx="2716695" cy="3531703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1B7CA4D-B2DF-4086-8BE2-290454E5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94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10000" y="2073498"/>
            <a:ext cx="1031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Para obtener la fuente de voltaje V</a:t>
            </a:r>
            <a:r>
              <a:rPr lang="es-MX" sz="1400" dirty="0" smtClean="0"/>
              <a:t>TH</a:t>
            </a:r>
            <a:r>
              <a:rPr lang="es-MX" sz="2400" dirty="0" smtClean="0"/>
              <a:t>, trabajaremos sobre la red A con la fuente de voltaje encendida.</a:t>
            </a:r>
            <a:endParaRPr lang="es-MX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065" y="2904495"/>
            <a:ext cx="5691867" cy="3860269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7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2533" y="2113697"/>
            <a:ext cx="10689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Redibujamos el circuito anterior con el objetivo de simplificar la visualización del análisis.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 smtClean="0"/>
              <a:t>Para encontrar voltajes, es importante indicar la polaridad de los elementos.</a:t>
            </a:r>
            <a:endParaRPr lang="es-MX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74" y="3683357"/>
            <a:ext cx="4886804" cy="314291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12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0593" y="2137893"/>
            <a:ext cx="10264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Para obtener voltaje en nodo o, tomamos en cuenta la resistencia de 6 </a:t>
            </a:r>
            <a:r>
              <a:rPr lang="es-MX" sz="2400" dirty="0" err="1" smtClean="0"/>
              <a:t>Ohms</a:t>
            </a:r>
            <a:r>
              <a:rPr lang="es-MX" sz="2400" dirty="0" smtClean="0"/>
              <a:t>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Sumando resistencia superior de 2 </a:t>
            </a:r>
            <a:r>
              <a:rPr lang="es-MX" sz="2400" dirty="0" err="1" smtClean="0"/>
              <a:t>Ohms</a:t>
            </a:r>
            <a:r>
              <a:rPr lang="es-MX" sz="2400" dirty="0" smtClean="0"/>
              <a:t> </a:t>
            </a:r>
            <a:r>
              <a:rPr lang="es-MX" sz="2400" dirty="0"/>
              <a:t>con la resistencia derecha de 4 </a:t>
            </a:r>
            <a:r>
              <a:rPr lang="es-MX" sz="2400" dirty="0" err="1" smtClean="0"/>
              <a:t>Ohms</a:t>
            </a:r>
            <a:r>
              <a:rPr lang="es-MX" sz="2400" dirty="0" smtClean="0"/>
              <a:t> </a:t>
            </a:r>
            <a:r>
              <a:rPr lang="es-MX" sz="2400" dirty="0"/>
              <a:t>en </a:t>
            </a:r>
            <a:r>
              <a:rPr lang="es-MX" sz="2400" dirty="0" smtClean="0"/>
              <a:t>serie</a:t>
            </a:r>
            <a:endParaRPr lang="es-MX" sz="2400" dirty="0"/>
          </a:p>
          <a:p>
            <a:pPr algn="just"/>
            <a:endParaRPr lang="es-MX" sz="2400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55324" y="3788432"/>
            <a:ext cx="5587652" cy="2981459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5</a:t>
            </a:r>
          </a:p>
        </p:txBody>
      </p:sp>
    </p:spTree>
    <p:extLst>
      <p:ext uri="{BB962C8B-B14F-4D97-AF65-F5344CB8AC3E}">
        <p14:creationId xmlns:p14="http://schemas.microsoft.com/office/powerpoint/2010/main" val="22188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10000" y="2104178"/>
            <a:ext cx="10328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Sumando resistencia izquierda de 3 </a:t>
            </a:r>
            <a:r>
              <a:rPr lang="es-MX" sz="2400" dirty="0" err="1"/>
              <a:t>O</a:t>
            </a:r>
            <a:r>
              <a:rPr lang="es-MX" sz="2400" dirty="0" err="1" smtClean="0"/>
              <a:t>hms</a:t>
            </a:r>
            <a:r>
              <a:rPr lang="es-MX" sz="2400" dirty="0" smtClean="0"/>
              <a:t> </a:t>
            </a:r>
            <a:r>
              <a:rPr lang="es-MX" sz="2400" dirty="0"/>
              <a:t>y resistencia derecha de 6 </a:t>
            </a:r>
            <a:r>
              <a:rPr lang="es-MX" sz="2400" dirty="0" err="1"/>
              <a:t>O</a:t>
            </a:r>
            <a:r>
              <a:rPr lang="es-MX" sz="2400" dirty="0" err="1" smtClean="0"/>
              <a:t>hms</a:t>
            </a:r>
            <a:r>
              <a:rPr lang="es-MX" sz="2400" dirty="0" smtClean="0"/>
              <a:t> </a:t>
            </a:r>
            <a:r>
              <a:rPr lang="es-MX" sz="2400" dirty="0"/>
              <a:t>en paralelo</a:t>
            </a: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67694" y="2794716"/>
            <a:ext cx="3949629" cy="213789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1366" y="4933820"/>
            <a:ext cx="1046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Aplicando divisor de voltaje para encontrar el voltaje en la resistencia de 6 </a:t>
            </a:r>
            <a:r>
              <a:rPr lang="es-MX" sz="2400" dirty="0" err="1" smtClean="0"/>
              <a:t>Ohms</a:t>
            </a:r>
            <a:r>
              <a:rPr lang="es-MX" sz="2400" dirty="0" smtClean="0"/>
              <a:t> conectada a la terminal o</a:t>
            </a:r>
            <a:endParaRPr lang="es-MX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3816071" y="5767230"/>
                <a:ext cx="4287392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el-GR" sz="2800"/>
                            <m:t>Ω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=72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=54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071" y="5767230"/>
                <a:ext cx="4287392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5</a:t>
            </a:r>
          </a:p>
        </p:txBody>
      </p:sp>
    </p:spTree>
    <p:extLst>
      <p:ext uri="{BB962C8B-B14F-4D97-AF65-F5344CB8AC3E}">
        <p14:creationId xmlns:p14="http://schemas.microsoft.com/office/powerpoint/2010/main" val="738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23766" y="2178769"/>
            <a:ext cx="10447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Para el voltaje en el nodo </a:t>
            </a:r>
            <a:r>
              <a:rPr lang="es-MX" sz="2400" dirty="0" smtClean="0"/>
              <a:t>c, </a:t>
            </a:r>
            <a:r>
              <a:rPr lang="es-MX" sz="2400" dirty="0"/>
              <a:t>antes de regresar a la red A original, aplicamos divisor de voltaje para encontrar el voltaje en la resistencia de 2 </a:t>
            </a:r>
            <a:r>
              <a:rPr lang="es-MX" sz="2400" dirty="0" err="1" smtClean="0"/>
              <a:t>Ohms</a:t>
            </a:r>
            <a:r>
              <a:rPr lang="es-MX" sz="2400" dirty="0" smtClean="0"/>
              <a:t> del circuito anterior, y le denominamos como </a:t>
            </a:r>
            <a:r>
              <a:rPr lang="es-MX" sz="2400" dirty="0" err="1" smtClean="0"/>
              <a:t>V</a:t>
            </a:r>
            <a:r>
              <a:rPr lang="es-MX" dirty="0" err="1" smtClean="0"/>
              <a:t>subred</a:t>
            </a:r>
            <a:r>
              <a:rPr lang="es-MX" dirty="0" smtClean="0"/>
              <a:t>.</a:t>
            </a:r>
            <a:endParaRPr lang="es-MX" sz="2400" dirty="0"/>
          </a:p>
          <a:p>
            <a:endParaRPr lang="es-MX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3038110" y="3405812"/>
                <a:ext cx="6312947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𝑉𝑠𝑢𝑏𝑟𝑒𝑑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sz="2800"/>
                            <m:t>Ω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=72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=18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110" y="3405812"/>
                <a:ext cx="6312947" cy="9681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723766" y="4177118"/>
            <a:ext cx="325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dirty="0" smtClean="0"/>
              <a:t>Regresando a la red A</a:t>
            </a:r>
            <a:endParaRPr lang="es-MX" sz="2400" dirty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3670478" y="4638783"/>
            <a:ext cx="4554514" cy="22192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5</a:t>
            </a:r>
          </a:p>
        </p:txBody>
      </p:sp>
    </p:spTree>
    <p:extLst>
      <p:ext uri="{BB962C8B-B14F-4D97-AF65-F5344CB8AC3E}">
        <p14:creationId xmlns:p14="http://schemas.microsoft.com/office/powerpoint/2010/main" val="23346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07127" y="2220419"/>
            <a:ext cx="1028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Tomando únicamente en cuenta la subred por donde se encuentra el voltaje </a:t>
            </a:r>
            <a:r>
              <a:rPr lang="es-MX" sz="2400" dirty="0" err="1" smtClean="0"/>
              <a:t>V</a:t>
            </a:r>
            <a:r>
              <a:rPr lang="es-MX" dirty="0" err="1" smtClean="0"/>
              <a:t>subred</a:t>
            </a:r>
            <a:r>
              <a:rPr lang="es-MX" dirty="0" smtClean="0"/>
              <a:t> </a:t>
            </a:r>
            <a:r>
              <a:rPr lang="es-MX" sz="2400" dirty="0" smtClean="0"/>
              <a:t>con valor de 18V, y utilizando la resistencia de 2 </a:t>
            </a:r>
            <a:r>
              <a:rPr lang="es-MX" sz="2400" dirty="0" err="1" smtClean="0"/>
              <a:t>Ohms</a:t>
            </a:r>
            <a:r>
              <a:rPr lang="es-MX" sz="2400" dirty="0" smtClean="0"/>
              <a:t> para encontrar el voltaje en el nodo c</a:t>
            </a:r>
            <a:endParaRPr lang="es-MX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42" y="3420748"/>
            <a:ext cx="5586114" cy="1923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035659" y="5889850"/>
                <a:ext cx="412068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sz="2800"/>
                            <m:t>Ω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=18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4+2</m:t>
                              </m:r>
                            </m:den>
                          </m:f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59" y="5889850"/>
                <a:ext cx="4120680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707127" y="5344481"/>
            <a:ext cx="1053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Aplicando divisor de voltaje para encontrar el voltaje en la resistencia de 6 </a:t>
            </a:r>
            <a:r>
              <a:rPr lang="es-MX" sz="2400" dirty="0" err="1"/>
              <a:t>Ohms</a:t>
            </a:r>
            <a:r>
              <a:rPr lang="es-MX" sz="2400" dirty="0"/>
              <a:t> conectada a la terminal </a:t>
            </a:r>
            <a:r>
              <a:rPr lang="es-MX" sz="2400" dirty="0" smtClean="0"/>
              <a:t>c</a:t>
            </a:r>
            <a:endParaRPr lang="es-MX" sz="2400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5</a:t>
            </a:r>
          </a:p>
        </p:txBody>
      </p:sp>
    </p:spTree>
    <p:extLst>
      <p:ext uri="{BB962C8B-B14F-4D97-AF65-F5344CB8AC3E}">
        <p14:creationId xmlns:p14="http://schemas.microsoft.com/office/powerpoint/2010/main" val="31107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2826450" y="4341517"/>
                <a:ext cx="6539098" cy="542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3200"/>
                          <m:t>Ω</m:t>
                        </m:r>
                      </m:sub>
                    </m:sSub>
                  </m:oMath>
                </a14:m>
                <a:r>
                  <a:rPr lang="es-MX" sz="3200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l-GR" sz="3200"/>
                          <m:t>Ω</m:t>
                        </m:r>
                      </m:sub>
                    </m:sSub>
                  </m:oMath>
                </a14:m>
                <a:r>
                  <a:rPr lang="es-MX" sz="3200" dirty="0" smtClean="0"/>
                  <a:t> = 54V + 6V = 60V</a:t>
                </a:r>
                <a:endParaRPr lang="es-MX" sz="32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50" y="4341517"/>
                <a:ext cx="6539098" cy="542906"/>
              </a:xfrm>
              <a:prstGeom prst="rect">
                <a:avLst/>
              </a:prstGeom>
              <a:blipFill rotWithShape="0">
                <a:blip r:embed="rId2"/>
                <a:stretch>
                  <a:fillRect t="-23596" r="-653" b="-348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576623" y="2521056"/>
            <a:ext cx="10805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Por teorema de </a:t>
            </a:r>
            <a:r>
              <a:rPr lang="es-MX" sz="2400" dirty="0" err="1"/>
              <a:t>Thévenin</a:t>
            </a:r>
            <a:r>
              <a:rPr lang="es-MX" sz="2400" dirty="0"/>
              <a:t>, </a:t>
            </a:r>
            <a:r>
              <a:rPr lang="es-MX" sz="2400" dirty="0" smtClean="0"/>
              <a:t>el voltaje de la fuente </a:t>
            </a:r>
            <a:r>
              <a:rPr lang="es-MX" sz="2400" dirty="0" err="1"/>
              <a:t>Thévenin</a:t>
            </a:r>
            <a:r>
              <a:rPr lang="es-MX" sz="2400" dirty="0"/>
              <a:t> </a:t>
            </a:r>
            <a:r>
              <a:rPr lang="es-MX" sz="2400" dirty="0" smtClean="0"/>
              <a:t>es igual al voltaje entre las terminales de la red A. Para obtenerlo, sumamos el voltaje de las dos resistencias que anteriormente analizamos.</a:t>
            </a:r>
            <a:endParaRPr lang="es-MX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6623" y="5625922"/>
            <a:ext cx="1080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Ahora encontraremos la resistencia equivalente de </a:t>
            </a:r>
            <a:r>
              <a:rPr lang="es-MX" sz="2400" dirty="0" err="1"/>
              <a:t>Thévenin</a:t>
            </a:r>
            <a:r>
              <a:rPr lang="es-MX" sz="2400" dirty="0"/>
              <a:t> </a:t>
            </a:r>
            <a:r>
              <a:rPr lang="es-MX" sz="2400" dirty="0" smtClean="0"/>
              <a:t>(R</a:t>
            </a:r>
            <a:r>
              <a:rPr lang="es-MX" dirty="0" smtClean="0"/>
              <a:t>TH</a:t>
            </a:r>
            <a:r>
              <a:rPr lang="es-MX" sz="2400" dirty="0" smtClean="0"/>
              <a:t>) que se obtiene al apagar las fuentes independientes de la red A original.</a:t>
            </a:r>
            <a:endParaRPr lang="es-MX" sz="24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5</a:t>
            </a:r>
          </a:p>
        </p:txBody>
      </p:sp>
    </p:spTree>
    <p:extLst>
      <p:ext uri="{BB962C8B-B14F-4D97-AF65-F5344CB8AC3E}">
        <p14:creationId xmlns:p14="http://schemas.microsoft.com/office/powerpoint/2010/main" val="3019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5356" y="4291679"/>
            <a:ext cx="10921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Redibujamos el circuito anterior con el objetivo de simplificar la visualización del análisis.</a:t>
            </a:r>
            <a:endParaRPr lang="es-MX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35356" y="2094691"/>
            <a:ext cx="4566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dirty="0" smtClean="0"/>
              <a:t>Apagamos la fuente de la red A.</a:t>
            </a:r>
            <a:endParaRPr lang="es-MX" sz="2400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47025" y="2556355"/>
            <a:ext cx="4696093" cy="17353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72" y="4813582"/>
            <a:ext cx="4343400" cy="204441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5</a:t>
            </a:r>
          </a:p>
        </p:txBody>
      </p:sp>
    </p:spTree>
    <p:extLst>
      <p:ext uri="{BB962C8B-B14F-4D97-AF65-F5344CB8AC3E}">
        <p14:creationId xmlns:p14="http://schemas.microsoft.com/office/powerpoint/2010/main" val="3592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3311" y="2123040"/>
            <a:ext cx="9762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Sumamos las resistencias izquierdas de 6 </a:t>
            </a:r>
            <a:r>
              <a:rPr lang="es-MX" sz="2400" dirty="0" err="1" smtClean="0"/>
              <a:t>Ohms</a:t>
            </a:r>
            <a:r>
              <a:rPr lang="es-MX" sz="2400" dirty="0" smtClean="0"/>
              <a:t> &amp; 3 </a:t>
            </a:r>
            <a:r>
              <a:rPr lang="es-MX" sz="2400" dirty="0" err="1" smtClean="0"/>
              <a:t>Ohms</a:t>
            </a:r>
            <a:r>
              <a:rPr lang="es-MX" sz="2400" dirty="0" smtClean="0"/>
              <a:t> en paralelo</a:t>
            </a:r>
            <a:endParaRPr lang="es-MX" sz="2400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4314423" y="2588654"/>
            <a:ext cx="2871417" cy="163561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93311" y="4224271"/>
            <a:ext cx="1080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Sumamos la resistencia izquierda de 2 </a:t>
            </a:r>
            <a:r>
              <a:rPr lang="es-MX" sz="2400" dirty="0" err="1" smtClean="0"/>
              <a:t>Ohms</a:t>
            </a:r>
            <a:r>
              <a:rPr lang="es-MX" sz="2400" dirty="0" smtClean="0"/>
              <a:t> con la resistencia superior de 2 </a:t>
            </a:r>
            <a:r>
              <a:rPr lang="es-MX" sz="2400" dirty="0" err="1" smtClean="0"/>
              <a:t>Ohms</a:t>
            </a:r>
            <a:r>
              <a:rPr lang="es-MX" sz="2400" dirty="0" smtClean="0"/>
              <a:t> en serie</a:t>
            </a:r>
            <a:endParaRPr lang="es-MX" sz="2400" dirty="0"/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65560" y="5055268"/>
            <a:ext cx="2369141" cy="168069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5</a:t>
            </a:r>
          </a:p>
        </p:txBody>
      </p:sp>
    </p:spTree>
    <p:extLst>
      <p:ext uri="{BB962C8B-B14F-4D97-AF65-F5344CB8AC3E}">
        <p14:creationId xmlns:p14="http://schemas.microsoft.com/office/powerpoint/2010/main" val="42810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89551" y="2280548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 smtClean="0"/>
              <a:t>Sumamos las dos resistencias restantes en paralelo</a:t>
            </a:r>
            <a:endParaRPr lang="es-MX" sz="2400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4346123" y="2873330"/>
            <a:ext cx="3303774" cy="10547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10000" y="4059173"/>
            <a:ext cx="10058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Como podemos ver, acabamos de reducir toda la red A con la fuente apagada a una única resistencia. Ésta resistencia se conoce como </a:t>
            </a:r>
            <a:r>
              <a:rPr lang="es-MX" sz="2400" b="1" dirty="0" smtClean="0"/>
              <a:t>Resistencia de </a:t>
            </a:r>
            <a:r>
              <a:rPr lang="es-MX" sz="2400" b="1" dirty="0" err="1" smtClean="0"/>
              <a:t>Thévenin</a:t>
            </a:r>
            <a:r>
              <a:rPr lang="es-MX" sz="2400" dirty="0" smtClean="0"/>
              <a:t>, así que, para éste ejercicio, su valor es: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921879" y="5759950"/>
                <a:ext cx="18861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nor/>
                        </m:rPr>
                        <a:rPr lang="el-GR" sz="3200"/>
                        <m:t>Ω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879" y="5759950"/>
                <a:ext cx="188615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5</a:t>
            </a:r>
          </a:p>
        </p:txBody>
      </p:sp>
    </p:spTree>
    <p:extLst>
      <p:ext uri="{BB962C8B-B14F-4D97-AF65-F5344CB8AC3E}">
        <p14:creationId xmlns:p14="http://schemas.microsoft.com/office/powerpoint/2010/main" val="29932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2BF603-731D-442D-8FBE-EE63EB8D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¿Cuándo se utiliza este método?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5E2837B-BA18-48C2-975C-503A0D4A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979771" cy="3636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Cuando se desee analizar una carga constante o variable de un circuito lineal en concreto. Éste método </a:t>
            </a:r>
            <a:r>
              <a:rPr lang="es-MX" sz="2400" b="1" dirty="0"/>
              <a:t>es especialmente útil para circuitos complejos</a:t>
            </a:r>
            <a:r>
              <a:rPr lang="es-MX" sz="24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F6FEF02-E59A-48F6-B7C7-E226DDCA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227" y="2383584"/>
            <a:ext cx="4979771" cy="311606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3A1AEF3-EE4C-4EA3-8653-6C00CA75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5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69701" y="2274565"/>
            <a:ext cx="11202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Finalmente, a partir de los resultados anteriores, obtenemos el circuito</a:t>
            </a:r>
            <a:r>
              <a:rPr lang="es-MX" sz="2400" dirty="0"/>
              <a:t> </a:t>
            </a:r>
            <a:r>
              <a:rPr lang="es-MX" sz="2400" dirty="0" smtClean="0"/>
              <a:t>equivalente de </a:t>
            </a:r>
            <a:r>
              <a:rPr lang="es-MX" sz="2400" dirty="0" err="1"/>
              <a:t>Thévenin</a:t>
            </a:r>
            <a:r>
              <a:rPr lang="es-MX" sz="2400" dirty="0"/>
              <a:t> </a:t>
            </a:r>
            <a:r>
              <a:rPr lang="es-MX" sz="2400" dirty="0" smtClean="0"/>
              <a:t>para éste ejercicio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5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72" y="3962489"/>
            <a:ext cx="56197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6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10000" y="1669692"/>
            <a:ext cx="9601200" cy="3317875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Encontrar el circuito equivalente de </a:t>
            </a:r>
            <a:r>
              <a:rPr lang="es-MX" sz="2400" dirty="0" err="1"/>
              <a:t>Thévenin</a:t>
            </a:r>
            <a:r>
              <a:rPr lang="es-MX" sz="2400" dirty="0"/>
              <a:t> </a:t>
            </a:r>
            <a:r>
              <a:rPr lang="es-MX" sz="2400" dirty="0" smtClean="0"/>
              <a:t>a la red externa a la resistencia R indicada.</a:t>
            </a:r>
          </a:p>
          <a:p>
            <a:pPr algn="just"/>
            <a:r>
              <a:rPr lang="es-MX" sz="2400" dirty="0" smtClean="0"/>
              <a:t>Encontrar la potencia absorbida por dicha resistencia R cuando la resistencia vale 2 </a:t>
            </a:r>
            <a:r>
              <a:rPr lang="es-MX" sz="2400" dirty="0" err="1" smtClean="0"/>
              <a:t>Ohms</a:t>
            </a:r>
            <a:r>
              <a:rPr lang="es-MX" sz="2400" dirty="0" smtClean="0"/>
              <a:t>.</a:t>
            </a:r>
          </a:p>
          <a:p>
            <a:pPr algn="just"/>
            <a:endParaRPr lang="es-MX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38" y="3942277"/>
            <a:ext cx="4395787" cy="27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2272" y="2191866"/>
            <a:ext cx="10284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dirty="0" smtClean="0"/>
              <a:t>Desconectamos el resistor R para obtener la red A, la cual es la siguiente.</a:t>
            </a:r>
            <a:endParaRPr lang="es-MX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02272" y="5753999"/>
            <a:ext cx="1105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Por conveniencia, hemos asignado un número a cada nodo, para aplicar el método de análisis de nodos, y encontrar el voltaje entre las terminales o y c. </a:t>
            </a:r>
            <a:endParaRPr lang="es-MX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787" y="2653531"/>
            <a:ext cx="5578950" cy="297574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6</a:t>
            </a:r>
          </a:p>
        </p:txBody>
      </p:sp>
    </p:spTree>
    <p:extLst>
      <p:ext uri="{BB962C8B-B14F-4D97-AF65-F5344CB8AC3E}">
        <p14:creationId xmlns:p14="http://schemas.microsoft.com/office/powerpoint/2010/main" val="31061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96258" y="527661"/>
            <a:ext cx="11172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Aplicando análisis de nodos, y convirtiendo la fuente a su valor rectangular, obtenemos las siguientes ecuaciones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58" y="1685303"/>
            <a:ext cx="5906405" cy="4264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916629" y="1875701"/>
                <a:ext cx="13140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MX" sz="2400" b="0" dirty="0" smtClean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29" y="1875701"/>
                <a:ext cx="13140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651" r="-3721" b="-18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844673" y="1859757"/>
                <a:ext cx="1335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673" y="1859757"/>
                <a:ext cx="133594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6889186" y="2786944"/>
                <a:ext cx="257128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186" y="2786944"/>
                <a:ext cx="2571281" cy="848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6749455" y="4140838"/>
                <a:ext cx="2643352" cy="783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455" y="4140838"/>
                <a:ext cx="2643352" cy="7837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6889186" y="5039506"/>
                <a:ext cx="1756699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186" y="5039506"/>
                <a:ext cx="1756699" cy="7861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6889186" y="6075510"/>
                <a:ext cx="27958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33.33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186" y="6075510"/>
                <a:ext cx="2795830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6443294" y="1379098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/>
              <a:t>Para nodos 1 y 2</a:t>
            </a:r>
            <a:endParaRPr lang="es-MX" sz="2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443294" y="2279972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Para nodo 3</a:t>
            </a:r>
            <a:endParaRPr lang="es-MX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443294" y="3553010"/>
            <a:ext cx="5719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Sustituyendo V1, V2 y despejando V3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460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3166" y="2226618"/>
            <a:ext cx="1128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Ahora, para encontrar la impedancia de </a:t>
            </a:r>
            <a:r>
              <a:rPr lang="es-MX" sz="2400" dirty="0" err="1"/>
              <a:t>Thévenin</a:t>
            </a:r>
            <a:r>
              <a:rPr lang="es-MX" sz="2400" dirty="0"/>
              <a:t>, </a:t>
            </a:r>
            <a:r>
              <a:rPr lang="es-MX" sz="2400" dirty="0" smtClean="0"/>
              <a:t>apagamos las fuentes de la red A y comenzamos a simplificar el circuito.</a:t>
            </a:r>
            <a:endParaRPr lang="es-MX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67" y="3866593"/>
            <a:ext cx="5140699" cy="277890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03166" y="3231272"/>
            <a:ext cx="1145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dirty="0" smtClean="0"/>
              <a:t>Posteriormente, sumamos la impedancia del inductor y la del capacitor en paralelo</a:t>
            </a:r>
            <a:endParaRPr lang="es-MX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155" y="3866593"/>
            <a:ext cx="2924031" cy="273757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6</a:t>
            </a:r>
          </a:p>
        </p:txBody>
      </p:sp>
    </p:spTree>
    <p:extLst>
      <p:ext uri="{BB962C8B-B14F-4D97-AF65-F5344CB8AC3E}">
        <p14:creationId xmlns:p14="http://schemas.microsoft.com/office/powerpoint/2010/main" val="29005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9447" y="2312459"/>
            <a:ext cx="11153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Sumamos las dos impedancias restantes en serie, y el valor del resultado lo asignamos a la impedancia de </a:t>
            </a:r>
            <a:r>
              <a:rPr lang="es-MX" sz="2400" dirty="0" err="1"/>
              <a:t>Thévenin</a:t>
            </a:r>
            <a:r>
              <a:rPr lang="es-MX" sz="2400" dirty="0"/>
              <a:t>.</a:t>
            </a:r>
            <a:endParaRPr lang="es-MX" sz="24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407214"/>
            <a:ext cx="3771043" cy="2819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455651" y="4570853"/>
                <a:ext cx="41207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s-MX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0" i="0" smtClean="0">
                          <a:latin typeface="Cambria Math" panose="02040503050406030204" pitchFamily="18" charset="0"/>
                        </a:rPr>
                        <m:t>(5.68+1.72</m:t>
                      </m:r>
                      <m:r>
                        <m:rPr>
                          <m:sty m:val="p"/>
                        </m:rPr>
                        <a:rPr lang="es-MX" sz="32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s-MX" sz="3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l-GR" sz="3200">
                          <a:latin typeface="+mj-lt"/>
                        </a:rPr>
                        <m:t>Ω</m:t>
                      </m:r>
                    </m:oMath>
                  </m:oMathPara>
                </a14:m>
                <a:endParaRPr lang="es-MX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651" y="4570853"/>
                <a:ext cx="4120743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6</a:t>
            </a:r>
          </a:p>
        </p:txBody>
      </p:sp>
    </p:spTree>
    <p:extLst>
      <p:ext uri="{BB962C8B-B14F-4D97-AF65-F5344CB8AC3E}">
        <p14:creationId xmlns:p14="http://schemas.microsoft.com/office/powerpoint/2010/main" val="27631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69701" y="2274565"/>
            <a:ext cx="11363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Finalmente, a partir de los resultados anteriores, obtenemos el circuito</a:t>
            </a:r>
            <a:r>
              <a:rPr lang="es-MX" sz="2400" dirty="0"/>
              <a:t> </a:t>
            </a:r>
            <a:r>
              <a:rPr lang="es-MX" sz="2400" dirty="0" smtClean="0"/>
              <a:t>equivalente de </a:t>
            </a:r>
            <a:r>
              <a:rPr lang="es-MX" sz="2400" dirty="0" err="1"/>
              <a:t>Thévenin</a:t>
            </a:r>
            <a:r>
              <a:rPr lang="es-MX" sz="2400" dirty="0"/>
              <a:t> </a:t>
            </a:r>
            <a:r>
              <a:rPr lang="es-MX" sz="2400" dirty="0" smtClean="0"/>
              <a:t>para éste ejercicio. Ésta es la respuesta del primer punto del problema.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</a:t>
            </a:r>
            <a:r>
              <a:rPr lang="es-MX" dirty="0" smtClean="0"/>
              <a:t>6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1" y="3474894"/>
            <a:ext cx="2887210" cy="305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10000" y="2227431"/>
            <a:ext cx="1026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Para el segundo punto del problema, nos piden calcular la potencia absorbida por la resistencia R. Para esto, conectamos el circuito equivalente de </a:t>
            </a:r>
            <a:r>
              <a:rPr lang="es-MX" sz="2400" dirty="0" err="1"/>
              <a:t>Thévenin</a:t>
            </a:r>
            <a:r>
              <a:rPr lang="es-MX" sz="2400" dirty="0"/>
              <a:t> </a:t>
            </a:r>
            <a:r>
              <a:rPr lang="es-MX" sz="2400" dirty="0" smtClean="0"/>
              <a:t>a la resistencia que se desconectó al </a:t>
            </a:r>
            <a:r>
              <a:rPr lang="es-MX" sz="2400" dirty="0" err="1" smtClean="0"/>
              <a:t>princpio</a:t>
            </a:r>
            <a:r>
              <a:rPr lang="es-MX" sz="2400" dirty="0" smtClean="0"/>
              <a:t>, y le asignamos un valor de 2 </a:t>
            </a:r>
            <a:r>
              <a:rPr lang="es-MX" sz="2400" dirty="0" err="1" smtClean="0"/>
              <a:t>Ohms</a:t>
            </a:r>
            <a:r>
              <a:rPr lang="es-MX" sz="2400" dirty="0" smtClean="0"/>
              <a:t>.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55" y="3889419"/>
            <a:ext cx="4510088" cy="296858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</a:t>
            </a:r>
            <a:r>
              <a:rPr lang="es-MX" dirty="0" smtClean="0"/>
              <a:t>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56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8972" y="2136066"/>
            <a:ext cx="11059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Como las resistencias se encuentran conectadas en serie, únicamente necesitamos aplicar un divisor de Voltaje para poder proceder a calcular la potencia sobre R.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3380196"/>
            <a:ext cx="4510088" cy="340301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580743" y="3394556"/>
            <a:ext cx="580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Encontrando voltaje en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5580743" y="3914383"/>
                <a:ext cx="4756046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33.33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(5.68+1.72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43" y="3914383"/>
                <a:ext cx="4756046" cy="922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5580743" y="4924160"/>
                <a:ext cx="30556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=(8.18 −1.83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sz="2400" dirty="0" smtClean="0"/>
                  <a:t>)V</a:t>
                </a:r>
                <a:endParaRPr lang="es-MX" sz="24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43" y="4924160"/>
                <a:ext cx="305564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98" t="-9211" r="-1394" b="-3026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6</a:t>
            </a:r>
          </a:p>
        </p:txBody>
      </p:sp>
    </p:spTree>
    <p:extLst>
      <p:ext uri="{BB962C8B-B14F-4D97-AF65-F5344CB8AC3E}">
        <p14:creationId xmlns:p14="http://schemas.microsoft.com/office/powerpoint/2010/main" val="11460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69701" y="2274565"/>
            <a:ext cx="1136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Con el voltaje en R encontrado, sólo aplicamos la fórmula de la potencia en un resistor, y terminamos el ejercicio.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6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287713"/>
            <a:ext cx="3832232" cy="31711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5576691" y="4147332"/>
                <a:ext cx="5805307" cy="1108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MX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MX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31.80−14.99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s-MX" sz="3200" dirty="0" smtClean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91" y="4147332"/>
                <a:ext cx="5805307" cy="11083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3EDF9E-F131-4A48-B7BA-390F0A6F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Thévenin dice…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B1AF029-A6F6-40A8-BE92-99F22F29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98" y="4412975"/>
            <a:ext cx="4173240" cy="173088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70F0800-9EEF-477A-A599-C383D1A8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64" y="4412976"/>
            <a:ext cx="4028612" cy="1730886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3E0DA79-572A-4BD3-93E2-A06BE1A5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827424" y="164190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charset="2"/>
              <a:buNone/>
            </a:pPr>
            <a:r>
              <a:rPr lang="es-MX" sz="2400" dirty="0" smtClean="0"/>
              <a:t>Digamos que queremos analizar una carga de un circuito en particular. El teorema de </a:t>
            </a:r>
            <a:r>
              <a:rPr lang="es-MX" sz="2400" dirty="0" err="1" smtClean="0"/>
              <a:t>Thévenin</a:t>
            </a:r>
            <a:r>
              <a:rPr lang="es-MX" sz="2400" dirty="0" smtClean="0"/>
              <a:t> establece que se puede sustituir todo, excepto dicha carga, por una fuente de voltaje conectada en serie con una resistencia.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35226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Análisis de Circuitos en Ingeniería - </a:t>
            </a:r>
            <a:r>
              <a:rPr lang="es-MX" sz="2400" dirty="0" err="1"/>
              <a:t>Hayt</a:t>
            </a:r>
            <a:r>
              <a:rPr lang="es-MX" sz="2400" dirty="0"/>
              <a:t>, William H. Jr. Mc Graw Hill</a:t>
            </a:r>
            <a:r>
              <a:rPr lang="es-MX" sz="2400" dirty="0" smtClean="0"/>
              <a:t>.</a:t>
            </a:r>
          </a:p>
          <a:p>
            <a:pPr algn="just"/>
            <a:r>
              <a:rPr lang="es-MX" sz="2400" dirty="0"/>
              <a:t>Análisis Introductorio de Circuitos - </a:t>
            </a:r>
            <a:r>
              <a:rPr lang="es-MX" sz="2400" dirty="0" err="1"/>
              <a:t>Boylestad</a:t>
            </a:r>
            <a:r>
              <a:rPr lang="es-MX" sz="2400" dirty="0"/>
              <a:t>, Robert L.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22274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0DED33-1293-4C10-947C-5721DE5E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Aplicando el teorema de </a:t>
            </a:r>
            <a:r>
              <a:rPr lang="es-MX" dirty="0" err="1"/>
              <a:t>Thévenin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026116F-9D09-4F80-9B65-34AFEBFE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30" y="2215167"/>
            <a:ext cx="10896768" cy="4549602"/>
          </a:xfrm>
        </p:spPr>
        <p:txBody>
          <a:bodyPr>
            <a:noAutofit/>
          </a:bodyPr>
          <a:lstStyle/>
          <a:p>
            <a:r>
              <a:rPr lang="es-MX" sz="2400" dirty="0"/>
              <a:t>Dado cualquier circuito lineal, arreglarlo nuevamente en la forma de dos redes A y B conectadas por dos alambres.</a:t>
            </a:r>
          </a:p>
          <a:p>
            <a:r>
              <a:rPr lang="es-MX" sz="2400" dirty="0"/>
              <a:t>Desconectar la red B. Definir un voltaje </a:t>
            </a:r>
            <a:r>
              <a:rPr lang="es-MX" sz="2400" dirty="0" err="1"/>
              <a:t>Voc</a:t>
            </a:r>
            <a:r>
              <a:rPr lang="es-MX" sz="2400" dirty="0"/>
              <a:t> como el voltaje que ahora aparece entre las terminales de la red A.</a:t>
            </a:r>
          </a:p>
          <a:p>
            <a:r>
              <a:rPr lang="es-MX" sz="2400" dirty="0"/>
              <a:t>Apagar toda fuente independiente de la red A para formar una red inactiva, y calcular la resistencia total de </a:t>
            </a:r>
            <a:r>
              <a:rPr lang="es-MX" sz="2400" dirty="0" err="1"/>
              <a:t>Thévenin</a:t>
            </a:r>
            <a:r>
              <a:rPr lang="es-MX" sz="2400" dirty="0"/>
              <a:t> RTH que se origina después de hacer éste cambio.</a:t>
            </a:r>
          </a:p>
          <a:p>
            <a:r>
              <a:rPr lang="es-MX" sz="2400" dirty="0"/>
              <a:t>Conectar una fuente de voltaje independiente con un valor de VTH = </a:t>
            </a:r>
            <a:r>
              <a:rPr lang="es-MX" sz="2400" dirty="0" err="1"/>
              <a:t>Voc</a:t>
            </a:r>
            <a:r>
              <a:rPr lang="es-MX" sz="2400" dirty="0"/>
              <a:t> en serie con la red inactiva. Esta fuente se conocerá como la Fuente de </a:t>
            </a:r>
            <a:r>
              <a:rPr lang="es-MX" sz="2400" dirty="0" err="1"/>
              <a:t>Thévenin</a:t>
            </a:r>
            <a:r>
              <a:rPr lang="es-MX" sz="2400" dirty="0"/>
              <a:t>.</a:t>
            </a:r>
          </a:p>
          <a:p>
            <a:r>
              <a:rPr lang="es-MX" sz="2400" dirty="0"/>
              <a:t>Conectar la red B a las terminales de la nueva red 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BB2036A-2285-4EEC-B687-D90895A3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xmlns="" id="{4EAB6AB4-39C9-4839-92DC-8E3F936FE5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344" b="7344"/>
          <a:stretch>
            <a:fillRect/>
          </a:stretch>
        </p:blipFill>
        <p:spPr/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C1926213-21FB-4318-89F4-9BDD6D35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957930" cy="990600"/>
          </a:xfrm>
        </p:spPr>
        <p:txBody>
          <a:bodyPr>
            <a:normAutofit/>
          </a:bodyPr>
          <a:lstStyle/>
          <a:p>
            <a:r>
              <a:rPr lang="es-MX" sz="4000" b="1" dirty="0"/>
              <a:t>Ejercicios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xmlns="" id="{46831CF9-6B12-4A14-9897-167E452D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9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8"/>
            <a:ext cx="10571998" cy="1832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Encontrar el circuito equivalente de </a:t>
            </a:r>
            <a:r>
              <a:rPr lang="es-MX" sz="2400" dirty="0" err="1"/>
              <a:t>Thévenin</a:t>
            </a:r>
            <a:r>
              <a:rPr lang="es-MX" sz="2400" dirty="0"/>
              <a:t> a la red externa a la resistencia R indicada.</a:t>
            </a:r>
          </a:p>
          <a:p>
            <a:pPr marL="0" indent="0">
              <a:buNone/>
            </a:pPr>
            <a:r>
              <a:rPr lang="es-419" sz="2400" dirty="0"/>
              <a:t>Determine la potencia suministrada a R cuando R es de 2k</a:t>
            </a:r>
            <a:r>
              <a:rPr lang="el-GR" sz="2400" dirty="0"/>
              <a:t>Ω</a:t>
            </a:r>
            <a:r>
              <a:rPr lang="es-419" sz="2400" dirty="0"/>
              <a:t> y 10k</a:t>
            </a:r>
            <a:r>
              <a:rPr lang="el-GR" sz="2400" dirty="0"/>
              <a:t>Ω</a:t>
            </a:r>
            <a:r>
              <a:rPr lang="es-MX" sz="2400" dirty="0"/>
              <a:t>.</a:t>
            </a:r>
            <a:endParaRPr lang="es-419" sz="2400" dirty="0"/>
          </a:p>
          <a:p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76" y="3898459"/>
            <a:ext cx="5955647" cy="25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77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672</TotalTime>
  <Words>2076</Words>
  <Application>Microsoft Office PowerPoint</Application>
  <PresentationFormat>Panorámica</PresentationFormat>
  <Paragraphs>242</Paragraphs>
  <Slides>60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 Math</vt:lpstr>
      <vt:lpstr>Wingdings 2</vt:lpstr>
      <vt:lpstr>Citable</vt:lpstr>
      <vt:lpstr>Teorema de Thévenin</vt:lpstr>
      <vt:lpstr>Sobre el teorema de Thévenin</vt:lpstr>
      <vt:lpstr>Otro método más</vt:lpstr>
      <vt:lpstr>¿Thévenin quién?</vt:lpstr>
      <vt:lpstr>¿Cuándo se utiliza este método?</vt:lpstr>
      <vt:lpstr>Thévenin dice…</vt:lpstr>
      <vt:lpstr>Aplicando el teorema de Thévenin</vt:lpstr>
      <vt:lpstr>Ejercicios</vt:lpstr>
      <vt:lpstr>Ejercicio 1.</vt:lpstr>
      <vt:lpstr>Ejercicio 1.</vt:lpstr>
      <vt:lpstr>Ejercicio 1.</vt:lpstr>
      <vt:lpstr>Ejercicio 1.</vt:lpstr>
      <vt:lpstr>Ejercicio 1.</vt:lpstr>
      <vt:lpstr>Ejercicio 1.</vt:lpstr>
      <vt:lpstr>Ejercicio 1.</vt:lpstr>
      <vt:lpstr>Ejercicio 1.</vt:lpstr>
      <vt:lpstr>Ejercicio 2.</vt:lpstr>
      <vt:lpstr>Ejercicio 2.</vt:lpstr>
      <vt:lpstr>Ejercicio 2.</vt:lpstr>
      <vt:lpstr>Ejercicio 2.</vt:lpstr>
      <vt:lpstr>Ejercicio 2.</vt:lpstr>
      <vt:lpstr>Ejercicio 2.</vt:lpstr>
      <vt:lpstr>Ejercicio 2.</vt:lpstr>
      <vt:lpstr>Ejercicio 3.</vt:lpstr>
      <vt:lpstr>Ejercicio 3.</vt:lpstr>
      <vt:lpstr>Ejercicio 3.</vt:lpstr>
      <vt:lpstr>Ejercicio 3.</vt:lpstr>
      <vt:lpstr>Ejercicio 3.</vt:lpstr>
      <vt:lpstr>Ejercicio 3.</vt:lpstr>
      <vt:lpstr>Ejercicio 3.</vt:lpstr>
      <vt:lpstr>Ejercicio 4.</vt:lpstr>
      <vt:lpstr>Ejercicio 4.</vt:lpstr>
      <vt:lpstr>Ejercicio 4.</vt:lpstr>
      <vt:lpstr>Ejercicio 4.</vt:lpstr>
      <vt:lpstr>Ejercicio 4. </vt:lpstr>
      <vt:lpstr>Ejercicio 4.</vt:lpstr>
      <vt:lpstr>Ejercicio 4.</vt:lpstr>
      <vt:lpstr>Ejercicio 5</vt:lpstr>
      <vt:lpstr>Ejercicio 5</vt:lpstr>
      <vt:lpstr>Ejercicio 5</vt:lpstr>
      <vt:lpstr>Ejercicio 5</vt:lpstr>
      <vt:lpstr>Ejercicio 5</vt:lpstr>
      <vt:lpstr>Ejercicio 5</vt:lpstr>
      <vt:lpstr>Ejercicio 5</vt:lpstr>
      <vt:lpstr>Ejercicio 5</vt:lpstr>
      <vt:lpstr>Ejercicio 5</vt:lpstr>
      <vt:lpstr>Ejercicio 5</vt:lpstr>
      <vt:lpstr>Ejercicio 5</vt:lpstr>
      <vt:lpstr>Ejercicio 5</vt:lpstr>
      <vt:lpstr>Ejercicio 5</vt:lpstr>
      <vt:lpstr>Ejercicio 6</vt:lpstr>
      <vt:lpstr>Ejercicio 6</vt:lpstr>
      <vt:lpstr>Presentación de PowerPoint</vt:lpstr>
      <vt:lpstr>Ejercicio 6</vt:lpstr>
      <vt:lpstr>Ejercicio 6</vt:lpstr>
      <vt:lpstr>Ejercicio 6</vt:lpstr>
      <vt:lpstr>Ejercicio 6</vt:lpstr>
      <vt:lpstr>Ejercicio 6</vt:lpstr>
      <vt:lpstr>Ejercicio 6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de Thévenin</dc:title>
  <dc:creator>Humberto Israel López</dc:creator>
  <cp:lastModifiedBy>Marcos López</cp:lastModifiedBy>
  <cp:revision>63</cp:revision>
  <dcterms:created xsi:type="dcterms:W3CDTF">2018-05-22T18:47:22Z</dcterms:created>
  <dcterms:modified xsi:type="dcterms:W3CDTF">2018-06-01T00:31:35Z</dcterms:modified>
</cp:coreProperties>
</file>