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5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16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2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1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55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7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5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0.emf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s.wikipedia.org/wiki/Circuito_equivalen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99D2-B8D1-4E15-9F49-A69FBED3A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Teorema de Thévenin </a:t>
            </a:r>
            <a:br>
              <a:rPr lang="es-MX" dirty="0"/>
            </a:br>
            <a:r>
              <a:rPr lang="es-MX" dirty="0"/>
              <a:t>(Continuación)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6D2CF-367D-49FF-940D-732948CCA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Presentado Por: </a:t>
            </a:r>
          </a:p>
          <a:p>
            <a:r>
              <a:rPr lang="es-MX" dirty="0"/>
              <a:t>López Vilchis Luis Enrique</a:t>
            </a:r>
          </a:p>
          <a:p>
            <a:r>
              <a:rPr lang="es-MX" dirty="0"/>
              <a:t>MARTÍNEZ ORTEGA JUAN YAEL</a:t>
            </a:r>
          </a:p>
        </p:txBody>
      </p:sp>
    </p:spTree>
    <p:extLst>
      <p:ext uri="{BB962C8B-B14F-4D97-AF65-F5344CB8AC3E}">
        <p14:creationId xmlns:p14="http://schemas.microsoft.com/office/powerpoint/2010/main" val="338748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EAAD0-10A0-4B4D-9937-91CC9566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8A3CA-0982-497E-A1AD-9582A71E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049510" cy="1023800"/>
          </a:xfrm>
        </p:spPr>
        <p:txBody>
          <a:bodyPr>
            <a:normAutofit fontScale="92500"/>
          </a:bodyPr>
          <a:lstStyle/>
          <a:p>
            <a:r>
              <a:rPr lang="es-MX" dirty="0"/>
              <a:t>Primero, encontramos la resistencia de Thévenin:</a:t>
            </a:r>
          </a:p>
          <a:p>
            <a:r>
              <a:rPr lang="es-MX" dirty="0"/>
              <a:t>Cortocircuitamos la fuente de voltaje, teniendo así la siguiente configuración: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50FCEB6-18C5-480E-BD3C-15100963ABB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20F8EF-E63E-4B73-864F-0155DBCE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524" y="127133"/>
            <a:ext cx="3136797" cy="27735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4AD489-16E5-41A8-BCF9-176953007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73"/>
          <a:stretch/>
        </p:blipFill>
        <p:spPr>
          <a:xfrm>
            <a:off x="631932" y="3273287"/>
            <a:ext cx="3907799" cy="35548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A9BE487-9049-49DB-9744-F15EB14C4A7E}"/>
              </a:ext>
            </a:extLst>
          </p:cNvPr>
          <p:cNvSpPr txBox="1"/>
          <p:nvPr/>
        </p:nvSpPr>
        <p:spPr>
          <a:xfrm>
            <a:off x="5152178" y="651005"/>
            <a:ext cx="347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100sen(500t)V=100V 0°=100+0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3AE53DC-F3E2-432A-BE76-539EC881C446}"/>
                  </a:ext>
                </a:extLst>
              </p:cNvPr>
              <p:cNvSpPr txBox="1"/>
              <p:nvPr/>
            </p:nvSpPr>
            <p:spPr>
              <a:xfrm>
                <a:off x="5152178" y="3412434"/>
                <a:ext cx="4310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𝑗𝑤𝐿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3AE53DC-F3E2-432A-BE76-539EC881C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78" y="3412434"/>
                <a:ext cx="4310475" cy="276999"/>
              </a:xfrm>
              <a:prstGeom prst="rect">
                <a:avLst/>
              </a:prstGeom>
              <a:blipFill>
                <a:blip r:embed="rId4"/>
                <a:stretch>
                  <a:fillRect l="-566" t="-2222" r="-849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26F546-0ABE-4A7B-A576-E970BFA790E0}"/>
                  </a:ext>
                </a:extLst>
              </p:cNvPr>
              <p:cNvSpPr txBox="1"/>
              <p:nvPr/>
            </p:nvSpPr>
            <p:spPr>
              <a:xfrm>
                <a:off x="5152178" y="4401158"/>
                <a:ext cx="3822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𝑗𝑤𝐿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D26F546-0ABE-4A7B-A576-E970BFA7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78" y="4401158"/>
                <a:ext cx="3822650" cy="276999"/>
              </a:xfrm>
              <a:prstGeom prst="rect">
                <a:avLst/>
              </a:prstGeom>
              <a:blipFill>
                <a:blip r:embed="rId5"/>
                <a:stretch>
                  <a:fillRect l="-797" t="-2222" r="-95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CE0F223-BE3A-4606-B33F-820B15F908DE}"/>
                  </a:ext>
                </a:extLst>
              </p:cNvPr>
              <p:cNvSpPr txBox="1"/>
              <p:nvPr/>
            </p:nvSpPr>
            <p:spPr>
              <a:xfrm>
                <a:off x="5152178" y="3700222"/>
                <a:ext cx="46692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𝑗𝑤𝐶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(500)(100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=−20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𝑗𝑂h𝑚𝑠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CE0F223-BE3A-4606-B33F-820B15F90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78" y="3700222"/>
                <a:ext cx="4669292" cy="569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>
            <a:extLst>
              <a:ext uri="{FF2B5EF4-FFF2-40B4-BE49-F238E27FC236}">
                <a16:creationId xmlns:a16="http://schemas.microsoft.com/office/drawing/2014/main" id="{5712FC68-DFEB-4B2C-8165-1A7EE82E73C4}"/>
              </a:ext>
            </a:extLst>
          </p:cNvPr>
          <p:cNvSpPr/>
          <p:nvPr/>
        </p:nvSpPr>
        <p:spPr>
          <a:xfrm>
            <a:off x="1886825" y="3412434"/>
            <a:ext cx="967409" cy="1451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A5A43AC-E545-4348-8029-7BF512AF72AC}"/>
                  </a:ext>
                </a:extLst>
              </p:cNvPr>
              <p:cNvSpPr txBox="1"/>
              <p:nvPr/>
            </p:nvSpPr>
            <p:spPr>
              <a:xfrm>
                <a:off x="5146413" y="4912218"/>
                <a:ext cx="2321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10+0.5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A5A43AC-E545-4348-8029-7BF512AF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13" y="4912218"/>
                <a:ext cx="2321789" cy="276999"/>
              </a:xfrm>
              <a:prstGeom prst="rect">
                <a:avLst/>
              </a:prstGeom>
              <a:blipFill>
                <a:blip r:embed="rId7"/>
                <a:stretch>
                  <a:fillRect l="-1575" t="-2222" r="-183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8576B36E-22D0-4425-A951-9331C88E9437}"/>
              </a:ext>
            </a:extLst>
          </p:cNvPr>
          <p:cNvSpPr/>
          <p:nvPr/>
        </p:nvSpPr>
        <p:spPr>
          <a:xfrm>
            <a:off x="3572322" y="3393839"/>
            <a:ext cx="967409" cy="1451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BE51DE-DBD8-4819-B741-1E3D1B5ADDC5}"/>
                  </a:ext>
                </a:extLst>
              </p:cNvPr>
              <p:cNvSpPr txBox="1"/>
              <p:nvPr/>
            </p:nvSpPr>
            <p:spPr>
              <a:xfrm>
                <a:off x="5165035" y="5423278"/>
                <a:ext cx="2279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20−20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BE51DE-DBD8-4819-B741-1E3D1B5A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5" y="5423278"/>
                <a:ext cx="2279022" cy="276999"/>
              </a:xfrm>
              <a:prstGeom prst="rect">
                <a:avLst/>
              </a:prstGeom>
              <a:blipFill>
                <a:blip r:embed="rId8"/>
                <a:stretch>
                  <a:fillRect l="-1604" t="-4444" r="-187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6718B3-94C5-4B4C-BCA6-C0D53186EC1D}"/>
                  </a:ext>
                </a:extLst>
              </p:cNvPr>
              <p:cNvSpPr txBox="1"/>
              <p:nvPr/>
            </p:nvSpPr>
            <p:spPr>
              <a:xfrm>
                <a:off x="5165035" y="5900942"/>
                <a:ext cx="2150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3+50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6718B3-94C5-4B4C-BCA6-C0D53186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5" y="5900942"/>
                <a:ext cx="2150782" cy="276999"/>
              </a:xfrm>
              <a:prstGeom prst="rect">
                <a:avLst/>
              </a:prstGeom>
              <a:blipFill>
                <a:blip r:embed="rId9"/>
                <a:stretch>
                  <a:fillRect l="-1700" t="-2222" r="-1983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46066672-D172-41D5-89FF-9B6F0F6A4C61}"/>
              </a:ext>
            </a:extLst>
          </p:cNvPr>
          <p:cNvSpPr/>
          <p:nvPr/>
        </p:nvSpPr>
        <p:spPr>
          <a:xfrm>
            <a:off x="3572321" y="5195842"/>
            <a:ext cx="967409" cy="1451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2B759-0A8C-486F-92DF-A68327A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12E7A-F0D4-488B-9B26-C6F8B381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970791"/>
          </a:xfrm>
        </p:spPr>
        <p:txBody>
          <a:bodyPr/>
          <a:lstStyle/>
          <a:p>
            <a:r>
              <a:rPr lang="es-MX" dirty="0"/>
              <a:t>Dado a que ahora, R6 y Z1 se encuentran en paralelo, al igual que Z2 y Z3, podemos reordenar el circuito de la siguiente manera: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15F5C89-3E00-4FB7-8F70-30882541B836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AB3305-5F36-4F66-AD1F-FE9A284C4C03}"/>
                  </a:ext>
                </a:extLst>
              </p:cNvPr>
              <p:cNvSpPr txBox="1"/>
              <p:nvPr/>
            </p:nvSpPr>
            <p:spPr>
              <a:xfrm>
                <a:off x="6001645" y="3448290"/>
                <a:ext cx="53819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𝑅𝑡h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1|</m:t>
                      </m:r>
                      <m:d>
                        <m:dPr>
                          <m:beg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2|</m:t>
                      </m:r>
                      <m:d>
                        <m:dPr>
                          <m:begChr m:val="|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AB3305-5F36-4F66-AD1F-FE9A284C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45" y="3448290"/>
                <a:ext cx="5381972" cy="276999"/>
              </a:xfrm>
              <a:prstGeom prst="rect">
                <a:avLst/>
              </a:prstGeom>
              <a:blipFill>
                <a:blip r:embed="rId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79F77542-A87C-4BD5-AABA-B914ADA3B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53" y="4569685"/>
            <a:ext cx="951678" cy="6766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E98B9A3-26A5-4F4F-A534-8B41DA95D131}"/>
              </a:ext>
            </a:extLst>
          </p:cNvPr>
          <p:cNvSpPr/>
          <p:nvPr/>
        </p:nvSpPr>
        <p:spPr>
          <a:xfrm>
            <a:off x="1619244" y="3692726"/>
            <a:ext cx="1057695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11484B-28E0-47CB-BCE6-5AAA52AA2DDF}"/>
              </a:ext>
            </a:extLst>
          </p:cNvPr>
          <p:cNvSpPr/>
          <p:nvPr/>
        </p:nvSpPr>
        <p:spPr>
          <a:xfrm>
            <a:off x="3984019" y="3637723"/>
            <a:ext cx="1057695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67CCD6-DBC2-4546-9042-E96F511B2FB5}"/>
              </a:ext>
            </a:extLst>
          </p:cNvPr>
          <p:cNvSpPr/>
          <p:nvPr/>
        </p:nvSpPr>
        <p:spPr>
          <a:xfrm>
            <a:off x="4149266" y="4677431"/>
            <a:ext cx="1057695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88A8125-2386-4D97-985C-6024423FF711}"/>
              </a:ext>
            </a:extLst>
          </p:cNvPr>
          <p:cNvSpPr/>
          <p:nvPr/>
        </p:nvSpPr>
        <p:spPr>
          <a:xfrm>
            <a:off x="576470" y="4254785"/>
            <a:ext cx="152400" cy="203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A3CA72-DAEB-4A96-BF77-82CEA0F69E6E}"/>
              </a:ext>
            </a:extLst>
          </p:cNvPr>
          <p:cNvSpPr/>
          <p:nvPr/>
        </p:nvSpPr>
        <p:spPr>
          <a:xfrm>
            <a:off x="768626" y="5677130"/>
            <a:ext cx="152400" cy="2034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680B16-1FAA-4BD4-B965-153F5B697386}"/>
              </a:ext>
            </a:extLst>
          </p:cNvPr>
          <p:cNvSpPr txBox="1"/>
          <p:nvPr/>
        </p:nvSpPr>
        <p:spPr>
          <a:xfrm>
            <a:off x="496956" y="3815308"/>
            <a:ext cx="265044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C121EB-0D5E-4FFF-9FD8-1CAE319575B9}"/>
              </a:ext>
            </a:extLst>
          </p:cNvPr>
          <p:cNvSpPr txBox="1"/>
          <p:nvPr/>
        </p:nvSpPr>
        <p:spPr>
          <a:xfrm>
            <a:off x="712304" y="5337075"/>
            <a:ext cx="265044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E019936-EA22-4E96-B9CA-291EC9EA97AE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728870" y="4356491"/>
            <a:ext cx="6096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B60F455-66B1-44F8-9583-9ABD78FF69E3}"/>
              </a:ext>
            </a:extLst>
          </p:cNvPr>
          <p:cNvCxnSpPr>
            <a:cxnSpLocks/>
          </p:cNvCxnSpPr>
          <p:nvPr/>
        </p:nvCxnSpPr>
        <p:spPr>
          <a:xfrm>
            <a:off x="1314444" y="4356495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CC579FE-6B82-4D16-86A9-EFD7FC6D56CA}"/>
              </a:ext>
            </a:extLst>
          </p:cNvPr>
          <p:cNvCxnSpPr>
            <a:cxnSpLocks/>
          </p:cNvCxnSpPr>
          <p:nvPr/>
        </p:nvCxnSpPr>
        <p:spPr>
          <a:xfrm flipH="1" flipV="1">
            <a:off x="1333917" y="4377525"/>
            <a:ext cx="4553" cy="5305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619491E-BDBF-4C9D-90F3-BE779DA7C619}"/>
              </a:ext>
            </a:extLst>
          </p:cNvPr>
          <p:cNvCxnSpPr>
            <a:cxnSpLocks/>
          </p:cNvCxnSpPr>
          <p:nvPr/>
        </p:nvCxnSpPr>
        <p:spPr>
          <a:xfrm flipH="1">
            <a:off x="1341366" y="4912017"/>
            <a:ext cx="4476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0F059EE-70C2-4FE0-97AE-B95F73D078B3}"/>
              </a:ext>
            </a:extLst>
          </p:cNvPr>
          <p:cNvCxnSpPr>
            <a:cxnSpLocks/>
          </p:cNvCxnSpPr>
          <p:nvPr/>
        </p:nvCxnSpPr>
        <p:spPr>
          <a:xfrm flipV="1">
            <a:off x="1341366" y="3868317"/>
            <a:ext cx="0" cy="5129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9C1844-D413-41C8-A25E-4EB809B0703C}"/>
              </a:ext>
            </a:extLst>
          </p:cNvPr>
          <p:cNvCxnSpPr>
            <a:cxnSpLocks/>
          </p:cNvCxnSpPr>
          <p:nvPr/>
        </p:nvCxnSpPr>
        <p:spPr>
          <a:xfrm>
            <a:off x="1333917" y="3842049"/>
            <a:ext cx="2724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49F8695-540F-422A-96F5-7A5546883554}"/>
              </a:ext>
            </a:extLst>
          </p:cNvPr>
          <p:cNvCxnSpPr>
            <a:cxnSpLocks/>
          </p:cNvCxnSpPr>
          <p:nvPr/>
        </p:nvCxnSpPr>
        <p:spPr>
          <a:xfrm>
            <a:off x="2871256" y="4371325"/>
            <a:ext cx="8334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051CDC2A-BBFD-40A2-AD96-6E8BC805C5FB}"/>
              </a:ext>
            </a:extLst>
          </p:cNvPr>
          <p:cNvCxnSpPr>
            <a:cxnSpLocks/>
          </p:cNvCxnSpPr>
          <p:nvPr/>
        </p:nvCxnSpPr>
        <p:spPr>
          <a:xfrm flipH="1" flipV="1">
            <a:off x="3698693" y="4367585"/>
            <a:ext cx="4553" cy="5305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539EE49-70D0-4CEB-99C4-AA99EAC12FB5}"/>
              </a:ext>
            </a:extLst>
          </p:cNvPr>
          <p:cNvCxnSpPr>
            <a:cxnSpLocks/>
          </p:cNvCxnSpPr>
          <p:nvPr/>
        </p:nvCxnSpPr>
        <p:spPr>
          <a:xfrm flipH="1">
            <a:off x="3706142" y="4902077"/>
            <a:ext cx="4476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0D8085EE-34BC-49E9-AFF0-336E964F9792}"/>
              </a:ext>
            </a:extLst>
          </p:cNvPr>
          <p:cNvCxnSpPr>
            <a:cxnSpLocks/>
          </p:cNvCxnSpPr>
          <p:nvPr/>
        </p:nvCxnSpPr>
        <p:spPr>
          <a:xfrm flipV="1">
            <a:off x="3706142" y="3858377"/>
            <a:ext cx="0" cy="5129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AD273F6F-EB6F-4DA6-A2FD-2ED49748487D}"/>
              </a:ext>
            </a:extLst>
          </p:cNvPr>
          <p:cNvCxnSpPr>
            <a:cxnSpLocks/>
          </p:cNvCxnSpPr>
          <p:nvPr/>
        </p:nvCxnSpPr>
        <p:spPr>
          <a:xfrm>
            <a:off x="3698693" y="3832109"/>
            <a:ext cx="27249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73F4A15-366B-4C98-861B-F513AF6F28C5}"/>
              </a:ext>
            </a:extLst>
          </p:cNvPr>
          <p:cNvCxnSpPr>
            <a:cxnSpLocks/>
          </p:cNvCxnSpPr>
          <p:nvPr/>
        </p:nvCxnSpPr>
        <p:spPr>
          <a:xfrm flipH="1" flipV="1">
            <a:off x="2871256" y="4356491"/>
            <a:ext cx="4553" cy="5305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12F93738-01D5-4283-8114-8783BF677665}"/>
              </a:ext>
            </a:extLst>
          </p:cNvPr>
          <p:cNvCxnSpPr>
            <a:cxnSpLocks/>
          </p:cNvCxnSpPr>
          <p:nvPr/>
        </p:nvCxnSpPr>
        <p:spPr>
          <a:xfrm flipV="1">
            <a:off x="2878705" y="3847283"/>
            <a:ext cx="0" cy="5129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861EEB4-3B9E-4793-82C6-9D3CE1466DCF}"/>
              </a:ext>
            </a:extLst>
          </p:cNvPr>
          <p:cNvCxnSpPr>
            <a:cxnSpLocks/>
          </p:cNvCxnSpPr>
          <p:nvPr/>
        </p:nvCxnSpPr>
        <p:spPr>
          <a:xfrm flipH="1">
            <a:off x="2487680" y="4908026"/>
            <a:ext cx="4476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ED82C30-A6F6-498A-846F-6CC0F5990764}"/>
              </a:ext>
            </a:extLst>
          </p:cNvPr>
          <p:cNvCxnSpPr>
            <a:cxnSpLocks/>
          </p:cNvCxnSpPr>
          <p:nvPr/>
        </p:nvCxnSpPr>
        <p:spPr>
          <a:xfrm flipH="1">
            <a:off x="2676939" y="3868317"/>
            <a:ext cx="2146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13BA13B-F869-44FE-935D-3170DBCA525E}"/>
              </a:ext>
            </a:extLst>
          </p:cNvPr>
          <p:cNvCxnSpPr>
            <a:cxnSpLocks/>
          </p:cNvCxnSpPr>
          <p:nvPr/>
        </p:nvCxnSpPr>
        <p:spPr>
          <a:xfrm>
            <a:off x="5460201" y="4367585"/>
            <a:ext cx="344251" cy="99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550D7F0B-3AC7-49CC-BBDC-E942853EB52F}"/>
              </a:ext>
            </a:extLst>
          </p:cNvPr>
          <p:cNvCxnSpPr>
            <a:cxnSpLocks/>
          </p:cNvCxnSpPr>
          <p:nvPr/>
        </p:nvCxnSpPr>
        <p:spPr>
          <a:xfrm flipH="1" flipV="1">
            <a:off x="5460201" y="4352751"/>
            <a:ext cx="4554" cy="530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A170A11-12C6-4D5B-96C5-2EC823BF1497}"/>
              </a:ext>
            </a:extLst>
          </p:cNvPr>
          <p:cNvCxnSpPr>
            <a:cxnSpLocks/>
          </p:cNvCxnSpPr>
          <p:nvPr/>
        </p:nvCxnSpPr>
        <p:spPr>
          <a:xfrm flipV="1">
            <a:off x="5467650" y="3813315"/>
            <a:ext cx="0" cy="5431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0C47D28-D00E-4D56-97C7-208FBCEA3E48}"/>
              </a:ext>
            </a:extLst>
          </p:cNvPr>
          <p:cNvCxnSpPr>
            <a:cxnSpLocks/>
          </p:cNvCxnSpPr>
          <p:nvPr/>
        </p:nvCxnSpPr>
        <p:spPr>
          <a:xfrm flipH="1">
            <a:off x="5076625" y="4904286"/>
            <a:ext cx="44767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890791D-A0AC-4D6C-B9FD-F9E772E4DC6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041714" y="3813315"/>
            <a:ext cx="438774" cy="19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03397388-EA00-4548-A85B-188178342011}"/>
              </a:ext>
            </a:extLst>
          </p:cNvPr>
          <p:cNvCxnSpPr>
            <a:cxnSpLocks/>
          </p:cNvCxnSpPr>
          <p:nvPr/>
        </p:nvCxnSpPr>
        <p:spPr>
          <a:xfrm flipH="1" flipV="1">
            <a:off x="5777306" y="4883253"/>
            <a:ext cx="4553" cy="5305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6F6A5B85-93C3-4222-BEE2-BB24B0D4C0B8}"/>
              </a:ext>
            </a:extLst>
          </p:cNvPr>
          <p:cNvCxnSpPr>
            <a:cxnSpLocks/>
          </p:cNvCxnSpPr>
          <p:nvPr/>
        </p:nvCxnSpPr>
        <p:spPr>
          <a:xfrm flipV="1">
            <a:off x="5784755" y="4374045"/>
            <a:ext cx="0" cy="5129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FEB9543-A824-469C-B386-F5050A3CAFB3}"/>
              </a:ext>
            </a:extLst>
          </p:cNvPr>
          <p:cNvCxnSpPr>
            <a:cxnSpLocks/>
          </p:cNvCxnSpPr>
          <p:nvPr/>
        </p:nvCxnSpPr>
        <p:spPr>
          <a:xfrm flipV="1">
            <a:off x="5779006" y="5232388"/>
            <a:ext cx="0" cy="5129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A436ED2E-E210-44EB-A3C2-1461468DCA9A}"/>
              </a:ext>
            </a:extLst>
          </p:cNvPr>
          <p:cNvCxnSpPr>
            <a:cxnSpLocks/>
            <a:stCxn id="13" idx="7"/>
          </p:cNvCxnSpPr>
          <p:nvPr/>
        </p:nvCxnSpPr>
        <p:spPr>
          <a:xfrm>
            <a:off x="898708" y="5706919"/>
            <a:ext cx="4905744" cy="42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1D87209-7F4B-4B3C-8A71-4807B3590446}"/>
              </a:ext>
            </a:extLst>
          </p:cNvPr>
          <p:cNvSpPr txBox="1"/>
          <p:nvPr/>
        </p:nvSpPr>
        <p:spPr>
          <a:xfrm>
            <a:off x="1844830" y="3690304"/>
            <a:ext cx="5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2E52FAF-E0F3-42FB-A5F7-9CC605FB1543}"/>
              </a:ext>
            </a:extLst>
          </p:cNvPr>
          <p:cNvSpPr txBox="1"/>
          <p:nvPr/>
        </p:nvSpPr>
        <p:spPr>
          <a:xfrm>
            <a:off x="4363674" y="3647443"/>
            <a:ext cx="6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Z2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88EE0DE-9BB6-47AD-948D-A161584E1D45}"/>
              </a:ext>
            </a:extLst>
          </p:cNvPr>
          <p:cNvSpPr txBox="1"/>
          <p:nvPr/>
        </p:nvSpPr>
        <p:spPr>
          <a:xfrm>
            <a:off x="4460692" y="4677431"/>
            <a:ext cx="6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D8CE6DE-137B-43F5-8E06-0176E2B91243}"/>
                  </a:ext>
                </a:extLst>
              </p:cNvPr>
              <p:cNvSpPr txBox="1"/>
              <p:nvPr/>
            </p:nvSpPr>
            <p:spPr>
              <a:xfrm>
                <a:off x="6001645" y="3938731"/>
                <a:ext cx="6176692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𝑅𝑡h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10+0.5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20−20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3+50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D8CE6DE-137B-43F5-8E06-0176E2B9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645" y="3938731"/>
                <a:ext cx="6176692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magen 94">
            <a:extLst>
              <a:ext uri="{FF2B5EF4-FFF2-40B4-BE49-F238E27FC236}">
                <a16:creationId xmlns:a16="http://schemas.microsoft.com/office/drawing/2014/main" id="{614C2DEF-A9C3-4C5D-BCCC-723FB3E27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550" y="73430"/>
            <a:ext cx="2654429" cy="2122354"/>
          </a:xfrm>
          <a:prstGeom prst="rect">
            <a:avLst/>
          </a:prstGeom>
        </p:spPr>
      </p:pic>
      <p:sp>
        <p:nvSpPr>
          <p:cNvPr id="96" name="CuadroTexto 95">
            <a:extLst>
              <a:ext uri="{FF2B5EF4-FFF2-40B4-BE49-F238E27FC236}">
                <a16:creationId xmlns:a16="http://schemas.microsoft.com/office/drawing/2014/main" id="{635DB16F-F5AA-407C-A95E-CFC4FE9962A9}"/>
              </a:ext>
            </a:extLst>
          </p:cNvPr>
          <p:cNvSpPr txBox="1"/>
          <p:nvPr/>
        </p:nvSpPr>
        <p:spPr>
          <a:xfrm>
            <a:off x="5386411" y="557748"/>
            <a:ext cx="366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100sen(500t)V=100V 0°=100+0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400BF3FA-57BF-4CC1-96B9-A3E2B6B28AB3}"/>
                  </a:ext>
                </a:extLst>
              </p:cNvPr>
              <p:cNvSpPr txBox="1"/>
              <p:nvPr/>
            </p:nvSpPr>
            <p:spPr>
              <a:xfrm>
                <a:off x="6758609" y="5186556"/>
                <a:ext cx="4494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𝑅𝑡h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5.003+.125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+(36.795−7.1239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400BF3FA-57BF-4CC1-96B9-A3E2B6B2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09" y="5186556"/>
                <a:ext cx="4494757" cy="276999"/>
              </a:xfrm>
              <a:prstGeom prst="rect">
                <a:avLst/>
              </a:prstGeom>
              <a:blipFill>
                <a:blip r:embed="rId6"/>
                <a:stretch>
                  <a:fillRect l="-678" t="-2222" r="-135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7AA8EB68-073E-4025-A925-6325B1C21297}"/>
                  </a:ext>
                </a:extLst>
              </p:cNvPr>
              <p:cNvSpPr txBox="1"/>
              <p:nvPr/>
            </p:nvSpPr>
            <p:spPr>
              <a:xfrm>
                <a:off x="6758609" y="5932611"/>
                <a:ext cx="2698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𝑅𝑡h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41.798−7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𝑂h𝑚𝑠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7AA8EB68-073E-4025-A925-6325B1C2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09" y="5932611"/>
                <a:ext cx="2698559" cy="276999"/>
              </a:xfrm>
              <a:prstGeom prst="rect">
                <a:avLst/>
              </a:prstGeom>
              <a:blipFill>
                <a:blip r:embed="rId7"/>
                <a:stretch>
                  <a:fillRect l="-1584" t="-2174" r="-158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0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91" grpId="0"/>
      <p:bldP spid="92" grpId="0"/>
      <p:bldP spid="93" grpId="0"/>
      <p:bldP spid="94" grpId="0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E068C-04FA-4B0A-8017-A4B202F2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1F8E9-F543-4F88-94E9-F422BE6A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613265" cy="1739417"/>
          </a:xfrm>
        </p:spPr>
        <p:txBody>
          <a:bodyPr/>
          <a:lstStyle/>
          <a:p>
            <a:r>
              <a:rPr lang="es-MX" dirty="0"/>
              <a:t>Ahora, para encontrar el Voltaje de Thévenin (</a:t>
            </a:r>
            <a:r>
              <a:rPr lang="es-MX" dirty="0" err="1"/>
              <a:t>Vth</a:t>
            </a:r>
            <a:r>
              <a:rPr lang="es-MX" dirty="0"/>
              <a:t>):</a:t>
            </a:r>
          </a:p>
          <a:p>
            <a:r>
              <a:rPr lang="es-MX" dirty="0"/>
              <a:t>Podemos aplicar directamente Ley de Ohm en cada rama para sacar intensidades.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83C9027-58D6-4CB4-BE2F-FF9286D9EBB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DC0C22-185F-4B45-8478-9B236CED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38" y="127133"/>
            <a:ext cx="2909685" cy="232644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8663685-783D-48E5-87D3-81F14C80647B}"/>
              </a:ext>
            </a:extLst>
          </p:cNvPr>
          <p:cNvSpPr txBox="1"/>
          <p:nvPr/>
        </p:nvSpPr>
        <p:spPr>
          <a:xfrm>
            <a:off x="5418499" y="611451"/>
            <a:ext cx="366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100sen(500t)V=100V 0°=100+0 J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F1C512-9B7B-424F-85BD-9514CD19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03" y="3429000"/>
            <a:ext cx="4062927" cy="333244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709812A-0875-4DE8-8404-ECBFE4409200}"/>
              </a:ext>
            </a:extLst>
          </p:cNvPr>
          <p:cNvSpPr txBox="1"/>
          <p:nvPr/>
        </p:nvSpPr>
        <p:spPr>
          <a:xfrm>
            <a:off x="130849" y="4457981"/>
            <a:ext cx="135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(100+0J)V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F2FBC9-DA99-4E02-8F95-853360EFC821}"/>
              </a:ext>
            </a:extLst>
          </p:cNvPr>
          <p:cNvSpPr/>
          <p:nvPr/>
        </p:nvSpPr>
        <p:spPr>
          <a:xfrm rot="5400000">
            <a:off x="2420601" y="3765603"/>
            <a:ext cx="1263236" cy="91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6192903-26DC-4D90-A6CB-16C22AAF18EC}"/>
              </a:ext>
            </a:extLst>
          </p:cNvPr>
          <p:cNvSpPr txBox="1"/>
          <p:nvPr/>
        </p:nvSpPr>
        <p:spPr>
          <a:xfrm>
            <a:off x="2384247" y="3967271"/>
            <a:ext cx="12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Z1=(10+0.5J)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6EBBB64-1FFD-4A6D-A0A2-6BC69D95E9B7}"/>
              </a:ext>
            </a:extLst>
          </p:cNvPr>
          <p:cNvSpPr/>
          <p:nvPr/>
        </p:nvSpPr>
        <p:spPr>
          <a:xfrm rot="5400000">
            <a:off x="3989071" y="3763601"/>
            <a:ext cx="1267235" cy="91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6FC89C-087A-4DFE-B736-0D4D4C94D846}"/>
              </a:ext>
            </a:extLst>
          </p:cNvPr>
          <p:cNvSpPr txBox="1"/>
          <p:nvPr/>
        </p:nvSpPr>
        <p:spPr>
          <a:xfrm>
            <a:off x="4090095" y="4001623"/>
            <a:ext cx="112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Z2=(20-20J)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057E4A6-4B15-4806-AF9A-8065E7FEC4F3}"/>
              </a:ext>
            </a:extLst>
          </p:cNvPr>
          <p:cNvSpPr/>
          <p:nvPr/>
        </p:nvSpPr>
        <p:spPr>
          <a:xfrm rot="5400000">
            <a:off x="3931318" y="5439258"/>
            <a:ext cx="1267235" cy="79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2FA640-30AB-4B40-9106-C4C881F97381}"/>
              </a:ext>
            </a:extLst>
          </p:cNvPr>
          <p:cNvSpPr txBox="1"/>
          <p:nvPr/>
        </p:nvSpPr>
        <p:spPr>
          <a:xfrm>
            <a:off x="4090096" y="5653363"/>
            <a:ext cx="112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Z3=3+50J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799E4F3-B0A0-4121-87D3-E053F5ED9A00}"/>
              </a:ext>
            </a:extLst>
          </p:cNvPr>
          <p:cNvCxnSpPr/>
          <p:nvPr/>
        </p:nvCxnSpPr>
        <p:spPr>
          <a:xfrm>
            <a:off x="2450236" y="4379476"/>
            <a:ext cx="0" cy="1014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2C1EF94C-D341-4184-963E-42D7C45031E7}"/>
              </a:ext>
            </a:extLst>
          </p:cNvPr>
          <p:cNvSpPr txBox="1">
            <a:spLocks/>
          </p:cNvSpPr>
          <p:nvPr/>
        </p:nvSpPr>
        <p:spPr>
          <a:xfrm>
            <a:off x="1873766" y="4691441"/>
            <a:ext cx="495230" cy="476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i1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1B4D87-5316-4ADA-B317-CBFFF370F482}"/>
                  </a:ext>
                </a:extLst>
              </p:cNvPr>
              <p:cNvSpPr txBox="1"/>
              <p:nvPr/>
            </p:nvSpPr>
            <p:spPr>
              <a:xfrm>
                <a:off x="5963284" y="3892767"/>
                <a:ext cx="4327210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20+0.5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4.9969−0.1249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11B4D87-5316-4ADA-B317-CBFFF370F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84" y="3892767"/>
                <a:ext cx="4327210" cy="56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F593F62-7430-49A8-9AAD-ADD6EB5B78F0}"/>
              </a:ext>
            </a:extLst>
          </p:cNvPr>
          <p:cNvCxnSpPr/>
          <p:nvPr/>
        </p:nvCxnSpPr>
        <p:spPr>
          <a:xfrm>
            <a:off x="4053325" y="4379476"/>
            <a:ext cx="0" cy="1014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6BDB8546-1156-4605-A3AC-6C2785A77AF3}"/>
              </a:ext>
            </a:extLst>
          </p:cNvPr>
          <p:cNvSpPr txBox="1">
            <a:spLocks/>
          </p:cNvSpPr>
          <p:nvPr/>
        </p:nvSpPr>
        <p:spPr>
          <a:xfrm>
            <a:off x="3476855" y="4691441"/>
            <a:ext cx="495230" cy="476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i2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276C195-C219-4FE3-A4CF-793952D2259D}"/>
                  </a:ext>
                </a:extLst>
              </p:cNvPr>
              <p:cNvSpPr txBox="1"/>
              <p:nvPr/>
            </p:nvSpPr>
            <p:spPr>
              <a:xfrm>
                <a:off x="5959008" y="4642363"/>
                <a:ext cx="3637919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23+30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1.61−2.1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276C195-C219-4FE3-A4CF-793952D22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08" y="4642363"/>
                <a:ext cx="3637919" cy="568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C71A1-69BB-43B4-B743-01BD54AC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2B63F-A9FF-4F21-99F8-8B74CD58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43423" cy="1288843"/>
          </a:xfrm>
        </p:spPr>
        <p:txBody>
          <a:bodyPr/>
          <a:lstStyle/>
          <a:p>
            <a:r>
              <a:rPr lang="es-MX" dirty="0"/>
              <a:t>Así, podemos sacar los voltajes de A y B: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E2FE6FE-1FCC-42E4-A39C-2F7FF83ECA47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0AAE43B-083E-4EB3-8057-3049F0231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38" y="127133"/>
            <a:ext cx="2909685" cy="232644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D910CE1-0C5A-48A2-AC1B-82D9C91845BC}"/>
              </a:ext>
            </a:extLst>
          </p:cNvPr>
          <p:cNvSpPr txBox="1"/>
          <p:nvPr/>
        </p:nvSpPr>
        <p:spPr>
          <a:xfrm>
            <a:off x="5418499" y="611451"/>
            <a:ext cx="366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100sen(500t)V=100V 0°=100+0 J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7768BB5-2A01-4555-AE54-9143BF8A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03" y="3429000"/>
            <a:ext cx="4062927" cy="333244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FAAF882-D364-4961-A0B9-9F64B95ECEFF}"/>
              </a:ext>
            </a:extLst>
          </p:cNvPr>
          <p:cNvSpPr txBox="1"/>
          <p:nvPr/>
        </p:nvSpPr>
        <p:spPr>
          <a:xfrm>
            <a:off x="130849" y="4457981"/>
            <a:ext cx="135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(100+0J)V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BD71C83-0FD7-4493-99C2-BCA3773380D9}"/>
              </a:ext>
            </a:extLst>
          </p:cNvPr>
          <p:cNvSpPr/>
          <p:nvPr/>
        </p:nvSpPr>
        <p:spPr>
          <a:xfrm rot="5400000">
            <a:off x="2420601" y="3765603"/>
            <a:ext cx="1263236" cy="91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DF762BA-7030-496C-ADDF-BD61F06DD17E}"/>
              </a:ext>
            </a:extLst>
          </p:cNvPr>
          <p:cNvSpPr txBox="1"/>
          <p:nvPr/>
        </p:nvSpPr>
        <p:spPr>
          <a:xfrm>
            <a:off x="2384247" y="3967271"/>
            <a:ext cx="12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Z1=(10+0.5J)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1C4382-ACE1-49D3-A428-6BA4A6B98758}"/>
              </a:ext>
            </a:extLst>
          </p:cNvPr>
          <p:cNvSpPr/>
          <p:nvPr/>
        </p:nvSpPr>
        <p:spPr>
          <a:xfrm rot="5400000">
            <a:off x="3989071" y="3763601"/>
            <a:ext cx="1267235" cy="91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0E24513-A374-4832-83DB-C3AF30BB5954}"/>
              </a:ext>
            </a:extLst>
          </p:cNvPr>
          <p:cNvSpPr txBox="1"/>
          <p:nvPr/>
        </p:nvSpPr>
        <p:spPr>
          <a:xfrm>
            <a:off x="4090095" y="4001623"/>
            <a:ext cx="112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Z2=(20-20J)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0C73778-BE23-4885-B5C4-366D9C84D812}"/>
              </a:ext>
            </a:extLst>
          </p:cNvPr>
          <p:cNvSpPr/>
          <p:nvPr/>
        </p:nvSpPr>
        <p:spPr>
          <a:xfrm rot="5400000">
            <a:off x="3931318" y="5439258"/>
            <a:ext cx="1267235" cy="796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FF65B6-6E6D-4F63-A6E4-44E79B15DE86}"/>
              </a:ext>
            </a:extLst>
          </p:cNvPr>
          <p:cNvSpPr txBox="1"/>
          <p:nvPr/>
        </p:nvSpPr>
        <p:spPr>
          <a:xfrm>
            <a:off x="4090096" y="5653363"/>
            <a:ext cx="112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Z3=3+50J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2FE62D3-48AA-4A2B-A871-64026CFD203A}"/>
              </a:ext>
            </a:extLst>
          </p:cNvPr>
          <p:cNvCxnSpPr/>
          <p:nvPr/>
        </p:nvCxnSpPr>
        <p:spPr>
          <a:xfrm>
            <a:off x="2450236" y="4379476"/>
            <a:ext cx="0" cy="1014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75E3F2EB-512F-43DD-A366-3A72CDC57731}"/>
              </a:ext>
            </a:extLst>
          </p:cNvPr>
          <p:cNvSpPr txBox="1">
            <a:spLocks/>
          </p:cNvSpPr>
          <p:nvPr/>
        </p:nvSpPr>
        <p:spPr>
          <a:xfrm>
            <a:off x="1873766" y="4691441"/>
            <a:ext cx="495230" cy="476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i1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2BB3BC0-1217-484D-9D69-FF3465C26AE3}"/>
              </a:ext>
            </a:extLst>
          </p:cNvPr>
          <p:cNvCxnSpPr/>
          <p:nvPr/>
        </p:nvCxnSpPr>
        <p:spPr>
          <a:xfrm>
            <a:off x="4053325" y="4379476"/>
            <a:ext cx="0" cy="1014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B408BB1C-3BDC-47F0-85EB-0A3D94B3DD1E}"/>
              </a:ext>
            </a:extLst>
          </p:cNvPr>
          <p:cNvSpPr txBox="1">
            <a:spLocks/>
          </p:cNvSpPr>
          <p:nvPr/>
        </p:nvSpPr>
        <p:spPr>
          <a:xfrm>
            <a:off x="3476855" y="4691441"/>
            <a:ext cx="495230" cy="476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i2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05709C-2D55-4041-B7EB-DE94D82F0A7C}"/>
                  </a:ext>
                </a:extLst>
              </p:cNvPr>
              <p:cNvSpPr txBox="1"/>
              <p:nvPr/>
            </p:nvSpPr>
            <p:spPr>
              <a:xfrm>
                <a:off x="5155282" y="3492977"/>
                <a:ext cx="6994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4.9969−0.1249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10+0.5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50.0314+1.249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05709C-2D55-4041-B7EB-DE94D82F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82" y="3492977"/>
                <a:ext cx="6994479" cy="276999"/>
              </a:xfrm>
              <a:prstGeom prst="rect">
                <a:avLst/>
              </a:prstGeom>
              <a:blipFill>
                <a:blip r:embed="rId4"/>
                <a:stretch>
                  <a:fillRect l="-262" t="-2222" r="-17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E50F239-BB3D-46F9-B50C-817F37AFD8DA}"/>
                  </a:ext>
                </a:extLst>
              </p:cNvPr>
              <p:cNvSpPr txBox="1"/>
              <p:nvPr/>
            </p:nvSpPr>
            <p:spPr>
              <a:xfrm>
                <a:off x="5439742" y="4180348"/>
                <a:ext cx="5853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1.61−2.1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20−20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−9.8−74.2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E50F239-BB3D-46F9-B50C-817F37AFD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42" y="4180348"/>
                <a:ext cx="5853013" cy="276999"/>
              </a:xfrm>
              <a:prstGeom prst="rect">
                <a:avLst/>
              </a:prstGeom>
              <a:blipFill>
                <a:blip r:embed="rId5"/>
                <a:stretch>
                  <a:fillRect l="-313" t="-2222" r="-417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967026D-8927-4ED6-B65A-4632D7FC79AD}"/>
                  </a:ext>
                </a:extLst>
              </p:cNvPr>
              <p:cNvSpPr txBox="1"/>
              <p:nvPr/>
            </p:nvSpPr>
            <p:spPr>
              <a:xfrm>
                <a:off x="5865495" y="5255417"/>
                <a:ext cx="47229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𝑉𝑡h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−59.8314−75.449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967026D-8927-4ED6-B65A-4632D7FC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495" y="5255417"/>
                <a:ext cx="4722992" cy="307777"/>
              </a:xfrm>
              <a:prstGeom prst="rect">
                <a:avLst/>
              </a:prstGeom>
              <a:blipFill>
                <a:blip r:embed="rId6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85EC8-D505-4A4E-BD69-81B78F1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13C22-1365-4D51-B051-49DD30F2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248292" cy="1315348"/>
          </a:xfrm>
        </p:spPr>
        <p:txBody>
          <a:bodyPr/>
          <a:lstStyle/>
          <a:p>
            <a:r>
              <a:rPr lang="es-MX" dirty="0"/>
              <a:t>Así, hemos encontrado el Voltaje de Thévenin y la Resistencia de Thévenin, y conectando el elemento suprimido al principio, tenemos: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94577-5822-428F-A64C-80C512E7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807" y="241490"/>
            <a:ext cx="2932810" cy="193179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C135A85-6681-4D93-B30D-14755C445A33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FA2314-B30B-4A5D-96B4-ADCDEFD0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429000"/>
            <a:ext cx="4292116" cy="30627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500EC8-6D3B-45B5-810A-1BF3C3BD373A}"/>
              </a:ext>
            </a:extLst>
          </p:cNvPr>
          <p:cNvSpPr txBox="1"/>
          <p:nvPr/>
        </p:nvSpPr>
        <p:spPr>
          <a:xfrm>
            <a:off x="1310293" y="5345877"/>
            <a:ext cx="236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(−59.8314−75.449𝑗)𝑉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5A291C-3B21-48C1-B143-F9F271567268}"/>
              </a:ext>
            </a:extLst>
          </p:cNvPr>
          <p:cNvSpPr/>
          <p:nvPr/>
        </p:nvSpPr>
        <p:spPr>
          <a:xfrm>
            <a:off x="2348114" y="3350324"/>
            <a:ext cx="1057695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AC75AF-AA16-42C4-9FDB-3D612BCB3BEB}"/>
              </a:ext>
            </a:extLst>
          </p:cNvPr>
          <p:cNvSpPr txBox="1"/>
          <p:nvPr/>
        </p:nvSpPr>
        <p:spPr>
          <a:xfrm>
            <a:off x="2573700" y="3347902"/>
            <a:ext cx="5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Zth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044C5A-C712-4EFE-9EF7-6DE024DD597D}"/>
              </a:ext>
            </a:extLst>
          </p:cNvPr>
          <p:cNvSpPr txBox="1"/>
          <p:nvPr/>
        </p:nvSpPr>
        <p:spPr>
          <a:xfrm>
            <a:off x="2225529" y="3693464"/>
            <a:ext cx="236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(</a:t>
            </a:r>
            <a:r>
              <a:rPr lang="es-MX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41.798-7j)</a:t>
            </a:r>
            <a:r>
              <a:rPr lang="el-G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Ω</a:t>
            </a:r>
            <a:endParaRPr lang="es-MX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52C8330-CEED-45F1-BE1F-BB19A26F2795}"/>
                  </a:ext>
                </a:extLst>
              </p:cNvPr>
              <p:cNvSpPr txBox="1"/>
              <p:nvPr/>
            </p:nvSpPr>
            <p:spPr>
              <a:xfrm>
                <a:off x="6345670" y="3693464"/>
                <a:ext cx="3986518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(−59.8314−75.449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(141.798−7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52C8330-CEED-45F1-BE1F-BB19A26F2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670" y="3693464"/>
                <a:ext cx="3986518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E42B0FA-80A4-4421-B81C-39F59DD8637A}"/>
                  </a:ext>
                </a:extLst>
              </p:cNvPr>
              <p:cNvSpPr txBox="1"/>
              <p:nvPr/>
            </p:nvSpPr>
            <p:spPr>
              <a:xfrm>
                <a:off x="6345670" y="4946685"/>
                <a:ext cx="39865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−0.394719−0.5516</m:t>
                          </m:r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E42B0FA-80A4-4421-B81C-39F59DD86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670" y="4946685"/>
                <a:ext cx="3986518" cy="307777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32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7EA88-27C0-44F1-9F13-A1EE8EF7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D48FA-09A4-46B3-A0AF-BECD7B54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5071"/>
            <a:ext cx="10030171" cy="944287"/>
          </a:xfrm>
        </p:spPr>
        <p:txBody>
          <a:bodyPr/>
          <a:lstStyle/>
          <a:p>
            <a:r>
              <a:rPr lang="es-MX" dirty="0"/>
              <a:t>Encontrar la corriente ix a través de R6 del siguiente circuito: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E27979-BF26-4736-95E2-BFC68FD6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4" t="37471" r="65135" b="34407"/>
          <a:stretch/>
        </p:blipFill>
        <p:spPr>
          <a:xfrm>
            <a:off x="2804984" y="2817341"/>
            <a:ext cx="5498756" cy="38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A48D-E5D0-45AD-B27F-8524EBD7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E5B2-9981-4BB3-869F-5E6B712A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Ahora, para encontrar el Voltaje de Thévenin (</a:t>
            </a:r>
            <a:r>
              <a:rPr lang="es-MX" dirty="0" err="1"/>
              <a:t>Vth</a:t>
            </a:r>
            <a:r>
              <a:rPr lang="es-MX" dirty="0"/>
              <a:t>):</a:t>
            </a:r>
          </a:p>
          <a:p>
            <a:r>
              <a:rPr lang="es-MX" dirty="0"/>
              <a:t>Después de dividir el circuito en dos partes, reemplazamos la fuente de voltaje por un corto y dejamos abierta la fuente de corriente, calculamos la resistencia de Thévenin </a:t>
            </a:r>
            <a:r>
              <a:rPr lang="es-MX" dirty="0" err="1"/>
              <a:t>Rth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92393C-21AA-45D6-A969-4A3EB4CA5D2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F19030-B3DA-4501-8C14-9743DDF55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4" t="37471" r="65135" b="34407"/>
          <a:stretch/>
        </p:blipFill>
        <p:spPr>
          <a:xfrm>
            <a:off x="8511924" y="127133"/>
            <a:ext cx="3033877" cy="21223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C49CF99-2DF6-43B2-A991-1531E2112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64" t="36029" r="60676" b="36029"/>
          <a:stretch/>
        </p:blipFill>
        <p:spPr>
          <a:xfrm>
            <a:off x="753763" y="4324184"/>
            <a:ext cx="3299254" cy="1915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A91195-BA53-4703-8AA4-2550CA02D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7" t="39838" r="63919" b="34204"/>
          <a:stretch/>
        </p:blipFill>
        <p:spPr>
          <a:xfrm>
            <a:off x="4440666" y="4392146"/>
            <a:ext cx="3033877" cy="1779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69C605-8339-4B73-AE76-144C3AFF0FD3}"/>
                  </a:ext>
                </a:extLst>
              </p:cNvPr>
              <p:cNvSpPr txBox="1"/>
              <p:nvPr/>
            </p:nvSpPr>
            <p:spPr>
              <a:xfrm>
                <a:off x="7602406" y="4463531"/>
                <a:ext cx="34450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𝑅𝑡h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=2000+3000=5000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𝑜h𝑚𝑠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69C605-8339-4B73-AE76-144C3AFF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06" y="4463531"/>
                <a:ext cx="3445005" cy="276999"/>
              </a:xfrm>
              <a:prstGeom prst="rect">
                <a:avLst/>
              </a:prstGeom>
              <a:blipFill>
                <a:blip r:embed="rId5"/>
                <a:stretch>
                  <a:fillRect l="-1239" r="-1416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9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2CF45-44B1-4740-8FD8-96CEAC05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8938996-20F6-471D-B1E8-E4F8A9972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12" t="38712" r="61614" b="33725"/>
          <a:stretch/>
        </p:blipFill>
        <p:spPr>
          <a:xfrm>
            <a:off x="1141413" y="3954163"/>
            <a:ext cx="3642894" cy="2100648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129858D-D2A6-439B-84E6-EFEC59316752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2724A3-340F-42F7-9DBB-94AEC1864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64" t="37471" r="65135" b="34407"/>
          <a:stretch/>
        </p:blipFill>
        <p:spPr>
          <a:xfrm>
            <a:off x="8511924" y="127133"/>
            <a:ext cx="3033877" cy="212235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DEAF3BE-94FE-4904-97B3-CBFD72584B7F}"/>
              </a:ext>
            </a:extLst>
          </p:cNvPr>
          <p:cNvSpPr txBox="1">
            <a:spLocks/>
          </p:cNvSpPr>
          <p:nvPr/>
        </p:nvSpPr>
        <p:spPr>
          <a:xfrm>
            <a:off x="1141413" y="2268728"/>
            <a:ext cx="10030171" cy="1478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Ocupamos Superposición para conocer el voltaje de Thévenin </a:t>
            </a:r>
            <a:r>
              <a:rPr lang="es-MX" dirty="0" err="1"/>
              <a:t>Vth</a:t>
            </a:r>
            <a:endParaRPr lang="es-MX" dirty="0"/>
          </a:p>
          <a:p>
            <a:r>
              <a:rPr lang="es-MX" dirty="0"/>
              <a:t>Como el circuito está abierto, no hay corriente en R5, toda la corriente de 2mA se irá a la de R4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CE14BED-E175-4375-98C2-3A539D1A2447}"/>
                  </a:ext>
                </a:extLst>
              </p:cNvPr>
              <p:cNvSpPr txBox="1"/>
              <p:nvPr/>
            </p:nvSpPr>
            <p:spPr>
              <a:xfrm>
                <a:off x="5175658" y="4113479"/>
                <a:ext cx="2476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/>
                  <a:t>VR5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3000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CE14BED-E175-4375-98C2-3A539D1A2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58" y="4113479"/>
                <a:ext cx="2476191" cy="276999"/>
              </a:xfrm>
              <a:prstGeom prst="rect">
                <a:avLst/>
              </a:prstGeom>
              <a:blipFill>
                <a:blip r:embed="rId4"/>
                <a:stretch>
                  <a:fillRect l="-5665" t="-28889" r="-739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A40EB03-A4F7-4E6B-ABF2-143A5785E616}"/>
                  </a:ext>
                </a:extLst>
              </p:cNvPr>
              <p:cNvSpPr txBox="1"/>
              <p:nvPr/>
            </p:nvSpPr>
            <p:spPr>
              <a:xfrm>
                <a:off x="5175658" y="4727488"/>
                <a:ext cx="4095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dirty="0"/>
                  <a:t>Vth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0.002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∗(2000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𝑜h𝑚𝑠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A40EB03-A4F7-4E6B-ABF2-143A5785E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658" y="4727488"/>
                <a:ext cx="4095095" cy="276999"/>
              </a:xfrm>
              <a:prstGeom prst="rect">
                <a:avLst/>
              </a:prstGeom>
              <a:blipFill>
                <a:blip r:embed="rId5"/>
                <a:stretch>
                  <a:fillRect l="-3423" t="-28889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0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309DE-ABD3-4286-9058-65ECEDA2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4716B2F-B458-4CB0-B94D-914D26FADFD1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00C92-97C8-4AC2-A771-B6C86FE85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4" t="37471" r="65135" b="34407"/>
          <a:stretch/>
        </p:blipFill>
        <p:spPr>
          <a:xfrm>
            <a:off x="8511924" y="127133"/>
            <a:ext cx="3033877" cy="212235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EF576AE-4F65-48B0-AB1C-F0BB3917BA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Por último sumamos el voltaje de Thévenin con la fuente de voltaje de 4V para conocer el voltaje total</a:t>
            </a:r>
          </a:p>
          <a:p>
            <a:r>
              <a:rPr lang="es-MX" dirty="0"/>
              <a:t>Agregamos la resistencia R6 que quitamos al inicio, y ponemos las resistencias simplificadas del inicio sin considerar la fuente de corriente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4469A4-1441-4A95-9365-E70C2D5D7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41077" r="68277" b="38372"/>
          <a:stretch/>
        </p:blipFill>
        <p:spPr>
          <a:xfrm>
            <a:off x="852616" y="4314569"/>
            <a:ext cx="2496065" cy="1408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FC1F3B9-44C7-4637-ACA9-13A8EFEB7B70}"/>
                  </a:ext>
                </a:extLst>
              </p:cNvPr>
              <p:cNvSpPr txBox="1"/>
              <p:nvPr/>
            </p:nvSpPr>
            <p:spPr>
              <a:xfrm>
                <a:off x="3583373" y="4741905"/>
                <a:ext cx="2236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dirty="0"/>
                  <a:t>Vtotal = 4V +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FC1F3B9-44C7-4637-ACA9-13A8EFEB7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73" y="4741905"/>
                <a:ext cx="2236381" cy="276999"/>
              </a:xfrm>
              <a:prstGeom prst="rect">
                <a:avLst/>
              </a:prstGeom>
              <a:blipFill>
                <a:blip r:embed="rId4"/>
                <a:stretch>
                  <a:fillRect l="-6540" t="-28889" r="-272" b="-511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5229CD9B-7D5C-4C60-94E8-48804D09F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46" t="32793" r="71584" b="50000"/>
          <a:stretch/>
        </p:blipFill>
        <p:spPr>
          <a:xfrm>
            <a:off x="6318144" y="4453068"/>
            <a:ext cx="2860882" cy="15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A8F80-175A-4C26-8559-46A3AE0C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E3659BF-32D6-4619-AC10-6BB5164DE2B8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DFCBBF-44CA-4E97-A15D-CB02EE65F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4" t="37471" r="65135" b="34407"/>
          <a:stretch/>
        </p:blipFill>
        <p:spPr>
          <a:xfrm>
            <a:off x="8511924" y="127133"/>
            <a:ext cx="3033877" cy="212235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2F2BE7F-820D-465F-8B34-EBC2B143B2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Para terminar, sumamos la resistencia R45 y la resistencia R6</a:t>
            </a:r>
          </a:p>
          <a:p>
            <a:r>
              <a:rPr lang="es-MX" dirty="0"/>
              <a:t>Y como queríamos encontrar la corriente que pasaba en R6 basta con calcular la corriente con </a:t>
            </a:r>
            <a:r>
              <a:rPr lang="es-MX" dirty="0" err="1"/>
              <a:t>Vtotal</a:t>
            </a:r>
            <a:r>
              <a:rPr lang="es-MX" dirty="0"/>
              <a:t> y R456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91B65E-F540-4320-BD31-318D996C8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3" t="34407" r="72736" b="50000"/>
          <a:stretch/>
        </p:blipFill>
        <p:spPr>
          <a:xfrm>
            <a:off x="1141412" y="3830595"/>
            <a:ext cx="3320468" cy="1841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D2CE5B-A6F6-4316-9860-405053E64F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46" t="34407" r="71926" b="47926"/>
          <a:stretch/>
        </p:blipFill>
        <p:spPr>
          <a:xfrm>
            <a:off x="5336870" y="3830596"/>
            <a:ext cx="3175054" cy="18411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0D46FB3-F435-41F9-9E6E-2E77E0FF80AE}"/>
              </a:ext>
            </a:extLst>
          </p:cNvPr>
          <p:cNvSpPr txBox="1"/>
          <p:nvPr/>
        </p:nvSpPr>
        <p:spPr>
          <a:xfrm>
            <a:off x="8811030" y="4612673"/>
            <a:ext cx="28565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 err="1"/>
              <a:t>Ix</a:t>
            </a:r>
            <a:r>
              <a:rPr lang="es-MX" dirty="0"/>
              <a:t> = V/R = 8/6000 = 1.33mA</a:t>
            </a:r>
          </a:p>
        </p:txBody>
      </p:sp>
    </p:spTree>
    <p:extLst>
      <p:ext uri="{BB962C8B-B14F-4D97-AF65-F5344CB8AC3E}">
        <p14:creationId xmlns:p14="http://schemas.microsoft.com/office/powerpoint/2010/main" val="29729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05E8B-D4AE-4184-BF55-F5A26D2F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del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3D17A-D1CE-4B52-8FBC-E4C98F1B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4" y="1739280"/>
            <a:ext cx="9566345" cy="303813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Si una parte de un circuito eléctrico lineal está comprendida entre dos terminales A y B, esta parte en cuestión puede sustituirse por un circuito</a:t>
            </a:r>
            <a:r>
              <a:rPr lang="es-ES" dirty="0">
                <a:hlinkClick r:id="rId2" tooltip="Circuito equivalente"/>
              </a:rPr>
              <a:t> </a:t>
            </a:r>
            <a:r>
              <a:rPr lang="es-ES" dirty="0"/>
              <a:t>equivalente que esté constituido únicamente por una fuente de voltaje </a:t>
            </a:r>
            <a:r>
              <a:rPr lang="es-ES" b="1" dirty="0"/>
              <a:t>(</a:t>
            </a:r>
            <a:r>
              <a:rPr lang="es-ES" b="1" dirty="0">
                <a:solidFill>
                  <a:schemeClr val="bg1"/>
                </a:solidFill>
              </a:rPr>
              <a:t>Voltaje de Thévenin</a:t>
            </a:r>
            <a:r>
              <a:rPr lang="es-ES" b="1" dirty="0"/>
              <a:t>) </a:t>
            </a:r>
            <a:r>
              <a:rPr lang="es-ES" dirty="0"/>
              <a:t>en serie con una resistencia </a:t>
            </a:r>
            <a:r>
              <a:rPr lang="es-ES" b="1" dirty="0"/>
              <a:t>(</a:t>
            </a:r>
            <a:r>
              <a:rPr lang="es-ES" b="1" dirty="0">
                <a:solidFill>
                  <a:schemeClr val="bg1"/>
                </a:solidFill>
              </a:rPr>
              <a:t>Resistencia de Thévenin</a:t>
            </a:r>
            <a:r>
              <a:rPr lang="es-ES" b="1" dirty="0"/>
              <a:t>),</a:t>
            </a:r>
            <a:r>
              <a:rPr lang="es-ES" dirty="0"/>
              <a:t> de forma que al conectar un elemento entre los dos terminales A y B, la tensión que cae en él y la intensidad que lo atraviesa son las mismas tanto en el circuito real como en el equivalente.</a:t>
            </a:r>
            <a:endParaRPr lang="es-MX" dirty="0"/>
          </a:p>
        </p:txBody>
      </p:sp>
      <p:pic>
        <p:nvPicPr>
          <p:cNvPr id="1026" name="Picture 2" descr="https://upload.wikimedia.org/wikipedia/commons/9/9f/Thevenin_equivalent.png">
            <a:extLst>
              <a:ext uri="{FF2B5EF4-FFF2-40B4-BE49-F238E27FC236}">
                <a16:creationId xmlns:a16="http://schemas.microsoft.com/office/drawing/2014/main" id="{E443C7E4-A2CA-437F-81C1-87740DB83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47" y="4932442"/>
            <a:ext cx="3980173" cy="177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17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7EA88-27C0-44F1-9F13-A1EE8EF7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MX"/>
              <a:t>Ejercicio 4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D48FA-09A4-46B3-A0AF-BECD7B54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5071"/>
            <a:ext cx="10030171" cy="944287"/>
          </a:xfrm>
        </p:spPr>
        <p:txBody>
          <a:bodyPr/>
          <a:lstStyle/>
          <a:p>
            <a:r>
              <a:rPr lang="es-MX"/>
              <a:t>Encontrar el voltaje que pasa entre A y B (Voltaje de Thévenin)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CD0361-3A3E-4ED0-83D9-F1D0D39A9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6" t="35935" r="25978" b="35065"/>
          <a:stretch/>
        </p:blipFill>
        <p:spPr>
          <a:xfrm>
            <a:off x="3698282" y="3154336"/>
            <a:ext cx="4792260" cy="3085146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B5EFA67-0997-42BF-AD06-6744001BF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67" t="63430" r="44905" b="26836"/>
          <a:stretch/>
        </p:blipFill>
        <p:spPr>
          <a:xfrm>
            <a:off x="3982672" y="4085666"/>
            <a:ext cx="1145382" cy="12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A48D-E5D0-45AD-B27F-8524EBD7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E5B2-9981-4BB3-869F-5E6B712A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encontrar el Voltaje de Thévenin (</a:t>
            </a:r>
            <a:r>
              <a:rPr lang="es-MX" dirty="0" err="1"/>
              <a:t>Vth</a:t>
            </a:r>
            <a:r>
              <a:rPr lang="es-MX" dirty="0"/>
              <a:t>):</a:t>
            </a:r>
          </a:p>
          <a:p>
            <a:r>
              <a:rPr lang="es-MX" dirty="0"/>
              <a:t>Convertimos las resistencias, el capacitor y el inductor en Impedancias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92393C-21AA-45D6-A969-4A3EB4CA5D2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69C605-8339-4B73-AE76-144C3AFF0FD3}"/>
              </a:ext>
            </a:extLst>
          </p:cNvPr>
          <p:cNvSpPr txBox="1"/>
          <p:nvPr/>
        </p:nvSpPr>
        <p:spPr>
          <a:xfrm>
            <a:off x="8278881" y="4514504"/>
            <a:ext cx="3445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Z1 = 10j </a:t>
            </a:r>
            <a:r>
              <a:rPr lang="es-MX" dirty="0" err="1"/>
              <a:t>ohms</a:t>
            </a:r>
            <a:r>
              <a:rPr lang="es-MX" dirty="0"/>
              <a:t> (inductor)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0D80FF-197E-4B0B-A39C-8582BEF69F03}"/>
              </a:ext>
            </a:extLst>
          </p:cNvPr>
          <p:cNvSpPr txBox="1"/>
          <p:nvPr/>
        </p:nvSpPr>
        <p:spPr>
          <a:xfrm>
            <a:off x="8278880" y="5165293"/>
            <a:ext cx="3445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Z2 = -15j </a:t>
            </a:r>
            <a:r>
              <a:rPr lang="es-MX" dirty="0" err="1"/>
              <a:t>ohms</a:t>
            </a:r>
            <a:r>
              <a:rPr lang="es-MX" dirty="0"/>
              <a:t>  (capacitor)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8CA1E3-2485-4A56-AA6E-F2C1400F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9" t="37738" r="37120" b="30866"/>
          <a:stretch/>
        </p:blipFill>
        <p:spPr>
          <a:xfrm>
            <a:off x="3546389" y="3598739"/>
            <a:ext cx="4288648" cy="28792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F87FF1-499B-4355-9EA2-68AE742E1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54" t="63430" r="44257" b="26836"/>
          <a:stretch/>
        </p:blipFill>
        <p:spPr>
          <a:xfrm>
            <a:off x="3671329" y="4672315"/>
            <a:ext cx="921421" cy="7320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B1A9EF-583C-4CB5-A418-4EE962D0A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96" t="35935" r="25978" b="35065"/>
          <a:stretch/>
        </p:blipFill>
        <p:spPr>
          <a:xfrm>
            <a:off x="8576258" y="211265"/>
            <a:ext cx="3451020" cy="22216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9499FE3-50B2-4421-9A95-F12FFBF62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67" t="63430" r="44905" b="26836"/>
          <a:stretch/>
        </p:blipFill>
        <p:spPr>
          <a:xfrm>
            <a:off x="8774151" y="1087050"/>
            <a:ext cx="824817" cy="8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A48D-E5D0-45AD-B27F-8524EBD7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E5B2-9981-4BB3-869F-5E6B712A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Simplificamos las impedancias R2 con R3 y R4 con R5 en serie</a:t>
            </a:r>
          </a:p>
          <a:p>
            <a:r>
              <a:rPr lang="es-MX" dirty="0"/>
              <a:t>Cortocircuitamos la fuente de voltaje</a:t>
            </a:r>
          </a:p>
          <a:p>
            <a:r>
              <a:rPr lang="es-MX" dirty="0"/>
              <a:t>Simplificamos R1 con R23 con R45 en </a:t>
            </a:r>
            <a:r>
              <a:rPr lang="es-MX" dirty="0" err="1"/>
              <a:t>pararelo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92393C-21AA-45D6-A969-4A3EB4CA5D2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1D6285-A94D-4A64-B0EB-A62E8F539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30" t="55678" r="37644" b="17101"/>
          <a:stretch/>
        </p:blipFill>
        <p:spPr>
          <a:xfrm>
            <a:off x="1408670" y="4020344"/>
            <a:ext cx="3978876" cy="26912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5F273E-3E48-4CCB-908C-371DEB87D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59" t="54041" r="27331" b="20346"/>
          <a:stretch/>
        </p:blipFill>
        <p:spPr>
          <a:xfrm>
            <a:off x="5899381" y="4062857"/>
            <a:ext cx="3331912" cy="260625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84CBAB3-3D80-4CE9-9DF3-7451242D49A5}"/>
              </a:ext>
            </a:extLst>
          </p:cNvPr>
          <p:cNvSpPr txBox="1"/>
          <p:nvPr/>
        </p:nvSpPr>
        <p:spPr>
          <a:xfrm>
            <a:off x="9371716" y="5668290"/>
            <a:ext cx="3445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R12345 = R1||R23||R45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6B6E6A-B816-4665-85CF-42F807F453F9}"/>
              </a:ext>
            </a:extLst>
          </p:cNvPr>
          <p:cNvSpPr txBox="1"/>
          <p:nvPr/>
        </p:nvSpPr>
        <p:spPr>
          <a:xfrm>
            <a:off x="9324908" y="4333101"/>
            <a:ext cx="3445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R23 = R2 + R3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50616A0-7151-41E1-A9FD-C9FA582F2B69}"/>
              </a:ext>
            </a:extLst>
          </p:cNvPr>
          <p:cNvSpPr txBox="1"/>
          <p:nvPr/>
        </p:nvSpPr>
        <p:spPr>
          <a:xfrm>
            <a:off x="9324907" y="5000695"/>
            <a:ext cx="3445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R45 = R4 + R5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E778DFE-AE21-4562-BD7A-122BD0807D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96" t="35935" r="25978" b="35065"/>
          <a:stretch/>
        </p:blipFill>
        <p:spPr>
          <a:xfrm>
            <a:off x="8588614" y="113054"/>
            <a:ext cx="3451020" cy="2221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9ADD384-663B-44B0-B3AA-3438502A02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67" t="63430" r="44905" b="26836"/>
          <a:stretch/>
        </p:blipFill>
        <p:spPr>
          <a:xfrm>
            <a:off x="8786507" y="988839"/>
            <a:ext cx="824817" cy="88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8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A48D-E5D0-45AD-B27F-8524EBD7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E5B2-9981-4BB3-869F-5E6B712A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Simplificamos R12345 con Z1 en serie</a:t>
            </a:r>
          </a:p>
          <a:p>
            <a:r>
              <a:rPr lang="es-MX" dirty="0"/>
              <a:t>La resultante Z3 en </a:t>
            </a:r>
            <a:r>
              <a:rPr lang="es-MX" dirty="0" err="1"/>
              <a:t>pararelo</a:t>
            </a:r>
            <a:r>
              <a:rPr lang="es-MX" dirty="0"/>
              <a:t> con Z2</a:t>
            </a:r>
          </a:p>
          <a:p>
            <a:r>
              <a:rPr lang="es-MX" dirty="0"/>
              <a:t>Ya encontramos </a:t>
            </a:r>
            <a:r>
              <a:rPr lang="es-MX" dirty="0" err="1"/>
              <a:t>Zth</a:t>
            </a:r>
            <a:r>
              <a:rPr lang="es-MX" dirty="0"/>
              <a:t>, falta </a:t>
            </a:r>
            <a:r>
              <a:rPr lang="es-MX" dirty="0" err="1"/>
              <a:t>Vth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92393C-21AA-45D6-A969-4A3EB4CA5D2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69C605-8339-4B73-AE76-144C3AFF0FD3}"/>
                  </a:ext>
                </a:extLst>
              </p:cNvPr>
              <p:cNvSpPr txBox="1"/>
              <p:nvPr/>
            </p:nvSpPr>
            <p:spPr>
              <a:xfrm>
                <a:off x="7903734" y="3732284"/>
                <a:ext cx="4288266" cy="576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𝑍𝑒𝑞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(17.5+10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)(−5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17.5−5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69C605-8339-4B73-AE76-144C3AFF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34" y="3732284"/>
                <a:ext cx="4288266" cy="576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84CBAB3-3D80-4CE9-9DF3-7451242D49A5}"/>
              </a:ext>
            </a:extLst>
          </p:cNvPr>
          <p:cNvSpPr txBox="1"/>
          <p:nvPr/>
        </p:nvSpPr>
        <p:spPr>
          <a:xfrm>
            <a:off x="9598968" y="5514202"/>
            <a:ext cx="3445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 err="1"/>
              <a:t>Zeq</a:t>
            </a:r>
            <a:r>
              <a:rPr lang="es-MX" dirty="0"/>
              <a:t> = </a:t>
            </a:r>
            <a:r>
              <a:rPr lang="es-MX" dirty="0" err="1"/>
              <a:t>Zth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91FEADD-0608-4098-B190-A23254736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96" t="35935" r="25978" b="35065"/>
          <a:stretch/>
        </p:blipFill>
        <p:spPr>
          <a:xfrm>
            <a:off x="8576258" y="127133"/>
            <a:ext cx="3451020" cy="22216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F70F117-958A-4634-8C02-DFFD4BDDB4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67" t="63430" r="44905" b="26836"/>
          <a:stretch/>
        </p:blipFill>
        <p:spPr>
          <a:xfrm>
            <a:off x="8774151" y="1002918"/>
            <a:ext cx="824817" cy="8803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2137BDE-D9EE-4171-A8C4-051DA7961D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51" t="52614" r="36070" b="30982"/>
          <a:stretch/>
        </p:blipFill>
        <p:spPr>
          <a:xfrm>
            <a:off x="988540" y="4020344"/>
            <a:ext cx="2895078" cy="1770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391DA2A-9DB9-4288-8597-FD45E1B5625E}"/>
                  </a:ext>
                </a:extLst>
              </p:cNvPr>
              <p:cNvSpPr txBox="1"/>
              <p:nvPr/>
            </p:nvSpPr>
            <p:spPr>
              <a:xfrm>
                <a:off x="7903734" y="4473682"/>
                <a:ext cx="4288266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𝑍𝑒𝑞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50−87.5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17.5−5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=3.96−3.87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391DA2A-9DB9-4288-8597-FD45E1B5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34" y="4473682"/>
                <a:ext cx="4288266" cy="574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FF91A98-B12F-445B-B155-E869AAA94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081" t="60546" r="33007" b="21247"/>
          <a:stretch/>
        </p:blipFill>
        <p:spPr>
          <a:xfrm>
            <a:off x="4688683" y="3896217"/>
            <a:ext cx="3138615" cy="20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A48D-E5D0-45AD-B27F-8524EBD7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E5B2-9981-4BB3-869F-5E6B712A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Simplificamos R12345 con Z1 en serie</a:t>
            </a:r>
          </a:p>
          <a:p>
            <a:r>
              <a:rPr lang="es-MX" dirty="0"/>
              <a:t>La resultante Z3 en </a:t>
            </a:r>
            <a:r>
              <a:rPr lang="es-MX" dirty="0" err="1"/>
              <a:t>pararelo</a:t>
            </a:r>
            <a:r>
              <a:rPr lang="es-MX" dirty="0"/>
              <a:t> con Z2</a:t>
            </a:r>
          </a:p>
          <a:p>
            <a:r>
              <a:rPr lang="es-MX" dirty="0"/>
              <a:t>Ya encontramos </a:t>
            </a:r>
            <a:r>
              <a:rPr lang="es-MX" dirty="0" err="1"/>
              <a:t>Zth</a:t>
            </a:r>
            <a:r>
              <a:rPr lang="es-MX" dirty="0"/>
              <a:t>, falta </a:t>
            </a:r>
            <a:r>
              <a:rPr lang="es-MX" dirty="0" err="1"/>
              <a:t>Vth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92393C-21AA-45D6-A969-4A3EB4CA5D2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69C605-8339-4B73-AE76-144C3AFF0FD3}"/>
                  </a:ext>
                </a:extLst>
              </p:cNvPr>
              <p:cNvSpPr txBox="1"/>
              <p:nvPr/>
            </p:nvSpPr>
            <p:spPr>
              <a:xfrm>
                <a:off x="7903734" y="3732284"/>
                <a:ext cx="4288266" cy="576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𝑍𝑒𝑞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(17.5+10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)(−5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17.5−5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469C605-8339-4B73-AE76-144C3AFF0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34" y="3732284"/>
                <a:ext cx="4288266" cy="576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84CBAB3-3D80-4CE9-9DF3-7451242D49A5}"/>
              </a:ext>
            </a:extLst>
          </p:cNvPr>
          <p:cNvSpPr txBox="1"/>
          <p:nvPr/>
        </p:nvSpPr>
        <p:spPr>
          <a:xfrm>
            <a:off x="9598968" y="5514202"/>
            <a:ext cx="3445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 err="1"/>
              <a:t>Zeq</a:t>
            </a:r>
            <a:r>
              <a:rPr lang="es-MX" dirty="0"/>
              <a:t> = </a:t>
            </a:r>
            <a:r>
              <a:rPr lang="es-MX" dirty="0" err="1"/>
              <a:t>Zth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91FEADD-0608-4098-B190-A23254736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96" t="35935" r="25978" b="35065"/>
          <a:stretch/>
        </p:blipFill>
        <p:spPr>
          <a:xfrm>
            <a:off x="8576258" y="127133"/>
            <a:ext cx="3451020" cy="22216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F70F117-958A-4634-8C02-DFFD4BDDB4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67" t="63430" r="44905" b="26836"/>
          <a:stretch/>
        </p:blipFill>
        <p:spPr>
          <a:xfrm>
            <a:off x="8774151" y="1002918"/>
            <a:ext cx="824817" cy="8803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2137BDE-D9EE-4171-A8C4-051DA7961D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51" t="52614" r="36070" b="30982"/>
          <a:stretch/>
        </p:blipFill>
        <p:spPr>
          <a:xfrm>
            <a:off x="988540" y="4020344"/>
            <a:ext cx="2895078" cy="1770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391DA2A-9DB9-4288-8597-FD45E1B5625E}"/>
                  </a:ext>
                </a:extLst>
              </p:cNvPr>
              <p:cNvSpPr txBox="1"/>
              <p:nvPr/>
            </p:nvSpPr>
            <p:spPr>
              <a:xfrm>
                <a:off x="7903734" y="4473682"/>
                <a:ext cx="4288266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𝑍𝑒𝑞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50−87.5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17.5−5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=3.96−3.87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391DA2A-9DB9-4288-8597-FD45E1B5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34" y="4473682"/>
                <a:ext cx="4288266" cy="574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9FF91A98-B12F-445B-B155-E869AAA94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081" t="60546" r="33007" b="21247"/>
          <a:stretch/>
        </p:blipFill>
        <p:spPr>
          <a:xfrm>
            <a:off x="4688683" y="3896217"/>
            <a:ext cx="3138615" cy="20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A48D-E5D0-45AD-B27F-8524EBD7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CE5B2-9981-4BB3-869F-5E6B712A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Volvemos al circuito original y ocupamos método de mallas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92393C-21AA-45D6-A969-4A3EB4CA5D2E}"/>
              </a:ext>
            </a:extLst>
          </p:cNvPr>
          <p:cNvSpPr txBox="1">
            <a:spLocks/>
          </p:cNvSpPr>
          <p:nvPr/>
        </p:nvSpPr>
        <p:spPr>
          <a:xfrm>
            <a:off x="6094411" y="127133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69C605-8339-4B73-AE76-144C3AFF0FD3}"/>
              </a:ext>
            </a:extLst>
          </p:cNvPr>
          <p:cNvSpPr txBox="1"/>
          <p:nvPr/>
        </p:nvSpPr>
        <p:spPr>
          <a:xfrm>
            <a:off x="5507189" y="3429000"/>
            <a:ext cx="4288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Malla 1= 30 i1 + 42(i1-i2)= 10+0j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91FEADD-0608-4098-B190-A23254736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6" t="35935" r="25978" b="35065"/>
          <a:stretch/>
        </p:blipFill>
        <p:spPr>
          <a:xfrm>
            <a:off x="8576258" y="127133"/>
            <a:ext cx="3451020" cy="22216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F70F117-958A-4634-8C02-DFFD4BDDB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67" t="63430" r="44905" b="26836"/>
          <a:stretch/>
        </p:blipFill>
        <p:spPr>
          <a:xfrm>
            <a:off x="8774151" y="1002918"/>
            <a:ext cx="824817" cy="88034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6567CA2-D6E2-477E-81C0-9A54C81CE1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02" t="48331" r="43750" b="24672"/>
          <a:stretch/>
        </p:blipFill>
        <p:spPr>
          <a:xfrm>
            <a:off x="849314" y="3266909"/>
            <a:ext cx="4180959" cy="297257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4D851DF-4EF4-4131-8A54-0824FA550BF9}"/>
              </a:ext>
            </a:extLst>
          </p:cNvPr>
          <p:cNvSpPr txBox="1"/>
          <p:nvPr/>
        </p:nvSpPr>
        <p:spPr>
          <a:xfrm>
            <a:off x="3026292" y="542186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II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BDBA13-98BB-4EA8-98FA-00951B8447D0}"/>
              </a:ext>
            </a:extLst>
          </p:cNvPr>
          <p:cNvSpPr txBox="1"/>
          <p:nvPr/>
        </p:nvSpPr>
        <p:spPr>
          <a:xfrm>
            <a:off x="1810463" y="54218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209F7B-C894-4E7F-A451-1672199263E7}"/>
              </a:ext>
            </a:extLst>
          </p:cNvPr>
          <p:cNvSpPr txBox="1"/>
          <p:nvPr/>
        </p:nvSpPr>
        <p:spPr>
          <a:xfrm>
            <a:off x="5507189" y="3842438"/>
            <a:ext cx="4288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Malla 1= 72 i1 – 42 i2= 1+0j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A28723-879D-4D6F-94FC-A77DF12F0B6C}"/>
              </a:ext>
            </a:extLst>
          </p:cNvPr>
          <p:cNvSpPr txBox="1"/>
          <p:nvPr/>
        </p:nvSpPr>
        <p:spPr>
          <a:xfrm>
            <a:off x="5507189" y="4403381"/>
            <a:ext cx="4288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Malla 2= 10j i2 - 42(i1-i2) – 5j i2= 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129E616-7EF7-4F0C-86FB-E6930AA07287}"/>
              </a:ext>
            </a:extLst>
          </p:cNvPr>
          <p:cNvSpPr txBox="1"/>
          <p:nvPr/>
        </p:nvSpPr>
        <p:spPr>
          <a:xfrm>
            <a:off x="5507189" y="4786180"/>
            <a:ext cx="42882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dirty="0"/>
              <a:t>Malla 2= -42 i1+(42+5j) i2=0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0540AF-5599-4839-929F-8E3E5D0F807F}"/>
              </a:ext>
            </a:extLst>
          </p:cNvPr>
          <p:cNvSpPr txBox="1"/>
          <p:nvPr/>
        </p:nvSpPr>
        <p:spPr>
          <a:xfrm>
            <a:off x="5630390" y="5425169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I1=0.31+0.012j 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7FF00B4-660B-4909-860C-8CD420A252FD}"/>
              </a:ext>
            </a:extLst>
          </p:cNvPr>
          <p:cNvSpPr txBox="1"/>
          <p:nvPr/>
        </p:nvSpPr>
        <p:spPr>
          <a:xfrm>
            <a:off x="7940878" y="543357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I2=0.3081-0.0880j 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47C8A8D-2D69-4A16-B40A-9FE8CA8A3380}"/>
              </a:ext>
            </a:extLst>
          </p:cNvPr>
          <p:cNvSpPr txBox="1"/>
          <p:nvPr/>
        </p:nvSpPr>
        <p:spPr>
          <a:xfrm>
            <a:off x="5630390" y="5970546"/>
            <a:ext cx="339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Vth</a:t>
            </a:r>
            <a:r>
              <a:rPr lang="es-MX" dirty="0"/>
              <a:t>=i2(Z4)= -0.4402 -1.5405j V</a:t>
            </a:r>
          </a:p>
        </p:txBody>
      </p:sp>
    </p:spTree>
    <p:extLst>
      <p:ext uri="{BB962C8B-B14F-4D97-AF65-F5344CB8AC3E}">
        <p14:creationId xmlns:p14="http://schemas.microsoft.com/office/powerpoint/2010/main" val="21339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A7E25-50BD-4049-8FD1-A8E70EC1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Obtención DE LA RESISTENCIA DE THÉVENIN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06419-07FE-4528-BF65-C96E298F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Donde existan fuentes de corriente, el circuito se deja abierto.</a:t>
            </a:r>
          </a:p>
          <a:p>
            <a:r>
              <a:rPr lang="es-MX" dirty="0"/>
              <a:t>Se cortocircuitan fuentes de voltaje.</a:t>
            </a:r>
          </a:p>
          <a:p>
            <a:r>
              <a:rPr lang="es-MX" dirty="0"/>
              <a:t>Sumamos las resistencias existentes en el circuito obtenido.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09E29A-7A5B-4808-ACA6-A14C5238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59767"/>
            <a:ext cx="4303948" cy="24436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43ADE-EDA4-4F32-B961-D8402D44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642" y="3972040"/>
            <a:ext cx="3878255" cy="221913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BEF1888-23F8-45D9-BE67-0C0E785AE6F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445360" y="5081609"/>
            <a:ext cx="130128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4F9AF-C2C5-4E70-A643-054F6CFB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OBTENCIÓN DEL VOLTAJE DE THÉVENIN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67D99-1DA2-4A40-9A35-6181120E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Dicho voltaje será el voltaje entre el punto A y el punto B de nuestro circuito.</a:t>
            </a:r>
          </a:p>
          <a:p>
            <a:r>
              <a:rPr lang="es-MX" dirty="0"/>
              <a:t>Puede obtenerse usando los métodos ya vistos en clase (Divisor de Corriente, Voltaje, Mallas, Nodos, Superposición, etc.)</a:t>
            </a:r>
          </a:p>
          <a:p>
            <a:endParaRPr lang="es-MX" dirty="0"/>
          </a:p>
          <a:p>
            <a:r>
              <a:rPr lang="es-MX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334993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1DE16-F8FF-4C6A-8663-486D9FC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5D357-BFA0-48B5-AFC0-29279F87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2275204"/>
          </a:xfrm>
        </p:spPr>
        <p:txBody>
          <a:bodyPr>
            <a:normAutofit/>
          </a:bodyPr>
          <a:lstStyle/>
          <a:p>
            <a:r>
              <a:rPr lang="es-MX" dirty="0"/>
              <a:t>Determine el circuito equivalente de Thévenin de la siguiente red externa al resistor R6.</a:t>
            </a:r>
          </a:p>
          <a:p>
            <a:r>
              <a:rPr lang="es-MX" dirty="0"/>
              <a:t>Determine la corriente a través de dicho resistor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BB1840-9F98-44AB-8336-402EBB76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69" y="3736810"/>
            <a:ext cx="7260465" cy="31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17BEF-CA56-4EFC-9276-1E032BC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F2E43-8FCF-4F9B-A557-A97FDAA2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810971" cy="732252"/>
          </a:xfrm>
        </p:spPr>
        <p:txBody>
          <a:bodyPr/>
          <a:lstStyle/>
          <a:p>
            <a:r>
              <a:rPr lang="es-MX" dirty="0"/>
              <a:t>Obteniendo la resistencia de Thévenin, se tiene: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9C105A-1113-426A-94E3-E7D77D9B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95" y="947147"/>
            <a:ext cx="3881161" cy="1668466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7112E19-24A0-4199-A3C0-53EFE557E55B}"/>
              </a:ext>
            </a:extLst>
          </p:cNvPr>
          <p:cNvSpPr txBox="1">
            <a:spLocks/>
          </p:cNvSpPr>
          <p:nvPr/>
        </p:nvSpPr>
        <p:spPr>
          <a:xfrm>
            <a:off x="7437057" y="372825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D2996A-9BC8-43CE-8392-708B11DB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39" y="3300840"/>
            <a:ext cx="6616783" cy="333808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DF2DA49-85CE-408D-AE5B-436D305B473B}"/>
              </a:ext>
            </a:extLst>
          </p:cNvPr>
          <p:cNvSpPr txBox="1">
            <a:spLocks/>
          </p:cNvSpPr>
          <p:nvPr/>
        </p:nvSpPr>
        <p:spPr>
          <a:xfrm>
            <a:off x="7925662" y="5109665"/>
            <a:ext cx="2807737" cy="4827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Rth</a:t>
            </a:r>
            <a:r>
              <a:rPr lang="es-MX" dirty="0"/>
              <a:t>= 10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Ω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29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3DB25BD-F50D-471D-8F54-AC8767A4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65" y="4153867"/>
            <a:ext cx="5502052" cy="27041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E786BF-D397-4129-AADB-1C1FE2A6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0F618-F2F2-489C-BC28-50EA379E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29" y="2615613"/>
            <a:ext cx="8095353" cy="1885192"/>
          </a:xfrm>
        </p:spPr>
        <p:txBody>
          <a:bodyPr>
            <a:normAutofit/>
          </a:bodyPr>
          <a:lstStyle/>
          <a:p>
            <a:r>
              <a:rPr lang="es-MX" dirty="0"/>
              <a:t>Ahora, calculando el Voltaje de Thévenin:</a:t>
            </a:r>
          </a:p>
          <a:p>
            <a:r>
              <a:rPr lang="es-MX" dirty="0"/>
              <a:t>Aprovechando el nodo de tierra, podemos obtener el voltaje entre el nodo A y B a través de un análisis Nodal.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6B7482-97ED-4F9A-B7D6-4B5B835A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95" y="947147"/>
            <a:ext cx="3881161" cy="166846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D725F4B-9F07-416D-BF2C-33DB453084DA}"/>
              </a:ext>
            </a:extLst>
          </p:cNvPr>
          <p:cNvSpPr txBox="1">
            <a:spLocks/>
          </p:cNvSpPr>
          <p:nvPr/>
        </p:nvSpPr>
        <p:spPr>
          <a:xfrm>
            <a:off x="7437057" y="372825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C59645F-112B-42B8-9431-D61A1AC6A906}"/>
              </a:ext>
            </a:extLst>
          </p:cNvPr>
          <p:cNvSpPr/>
          <p:nvPr/>
        </p:nvSpPr>
        <p:spPr>
          <a:xfrm>
            <a:off x="2205883" y="4371598"/>
            <a:ext cx="570518" cy="4024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08B4646-5547-416B-885A-4A5011AA3FE3}"/>
              </a:ext>
            </a:extLst>
          </p:cNvPr>
          <p:cNvSpPr/>
          <p:nvPr/>
        </p:nvSpPr>
        <p:spPr>
          <a:xfrm>
            <a:off x="3783159" y="4310254"/>
            <a:ext cx="570518" cy="4024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F29C1A9-152B-40E9-9999-91286F2EFB22}"/>
              </a:ext>
            </a:extLst>
          </p:cNvPr>
          <p:cNvSpPr/>
          <p:nvPr/>
        </p:nvSpPr>
        <p:spPr>
          <a:xfrm>
            <a:off x="5809153" y="4334205"/>
            <a:ext cx="570518" cy="4024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0B5615C-D1C7-486B-B513-FD80AA8144A5}"/>
              </a:ext>
            </a:extLst>
          </p:cNvPr>
          <p:cNvSpPr txBox="1">
            <a:spLocks/>
          </p:cNvSpPr>
          <p:nvPr/>
        </p:nvSpPr>
        <p:spPr>
          <a:xfrm>
            <a:off x="8580056" y="6361816"/>
            <a:ext cx="2807737" cy="4827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Vth</a:t>
            </a:r>
            <a:r>
              <a:rPr lang="es-MX" dirty="0"/>
              <a:t>= 2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2F6FCA3-37B0-420C-860A-512E507F5FC6}"/>
              </a:ext>
            </a:extLst>
          </p:cNvPr>
          <p:cNvSpPr/>
          <p:nvPr/>
        </p:nvSpPr>
        <p:spPr>
          <a:xfrm>
            <a:off x="2070365" y="5684635"/>
            <a:ext cx="6079722" cy="59032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46E291E-E378-4D1B-A1DC-1FF50F74E43C}"/>
                  </a:ext>
                </a:extLst>
              </p:cNvPr>
              <p:cNvSpPr txBox="1"/>
              <p:nvPr/>
            </p:nvSpPr>
            <p:spPr>
              <a:xfrm>
                <a:off x="8775161" y="3830572"/>
                <a:ext cx="253915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20−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46E291E-E378-4D1B-A1DC-1FF50F74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161" y="3830572"/>
                <a:ext cx="2539157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0EC490AA-14D8-4C47-84BB-27B215A8BD62}"/>
              </a:ext>
            </a:extLst>
          </p:cNvPr>
          <p:cNvSpPr txBox="1"/>
          <p:nvPr/>
        </p:nvSpPr>
        <p:spPr>
          <a:xfrm>
            <a:off x="8840308" y="4555614"/>
            <a:ext cx="22602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/>
              <a:t>-400V2+100V3=-1200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718EB6-9002-4D55-B8E9-C9D07497D941}"/>
                  </a:ext>
                </a:extLst>
              </p:cNvPr>
              <p:cNvSpPr txBox="1"/>
              <p:nvPr/>
            </p:nvSpPr>
            <p:spPr>
              <a:xfrm>
                <a:off x="8852056" y="5002564"/>
                <a:ext cx="145873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718EB6-9002-4D55-B8E9-C9D07497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056" y="5002564"/>
                <a:ext cx="1458733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C39D8F-11E5-4B5F-8770-CD50923D56FF}"/>
                  </a:ext>
                </a:extLst>
              </p:cNvPr>
              <p:cNvSpPr txBox="1"/>
              <p:nvPr/>
            </p:nvSpPr>
            <p:spPr>
              <a:xfrm>
                <a:off x="8840308" y="5697325"/>
                <a:ext cx="1827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2−28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C39D8F-11E5-4B5F-8770-CD50923D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308" y="5697325"/>
                <a:ext cx="1827423" cy="276999"/>
              </a:xfrm>
              <a:prstGeom prst="rect">
                <a:avLst/>
              </a:prstGeom>
              <a:blipFill>
                <a:blip r:embed="rId6"/>
                <a:stretch>
                  <a:fillRect l="-2000" r="-2333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4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9" grpId="0" animBg="1"/>
      <p:bldP spid="11" grpId="0" animBg="1"/>
      <p:bldP spid="12" grpId="0" animBg="1"/>
      <p:bldP spid="14" grpId="0"/>
      <p:bldP spid="15" grpId="0" animBg="1"/>
      <p:bldP spid="7" grpId="0"/>
      <p:bldP spid="16" grpId="0"/>
      <p:bldP spid="1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F4448-85FD-42C1-8107-DDAE0814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167FC-4531-402B-8188-2AAE2097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890484" cy="694755"/>
          </a:xfrm>
        </p:spPr>
        <p:txBody>
          <a:bodyPr/>
          <a:lstStyle/>
          <a:p>
            <a:r>
              <a:rPr lang="es-MX" dirty="0"/>
              <a:t>Así, nuestro circuito equivalente de Thévenin: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D3328F-9CFA-48F1-AE4C-EBB53957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95" y="947147"/>
            <a:ext cx="3881161" cy="166846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6B12D41-41C5-4BBF-9755-7988F73B438A}"/>
              </a:ext>
            </a:extLst>
          </p:cNvPr>
          <p:cNvSpPr txBox="1">
            <a:spLocks/>
          </p:cNvSpPr>
          <p:nvPr/>
        </p:nvSpPr>
        <p:spPr>
          <a:xfrm>
            <a:off x="7437057" y="372825"/>
            <a:ext cx="2244518" cy="491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Circuito original: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D8D25B5C-FABE-466C-9309-D22C0D8F31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257" y="5544727"/>
                <a:ext cx="8890484" cy="694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dirty="0"/>
                  <a:t>Y calculamos la intensidad con Ley de Ohm: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=0.066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D8D25B5C-FABE-466C-9309-D22C0D8F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7" y="5544727"/>
                <a:ext cx="8890484" cy="694755"/>
              </a:xfrm>
              <a:prstGeom prst="rect">
                <a:avLst/>
              </a:prstGeom>
              <a:blipFill>
                <a:blip r:embed="rId3"/>
                <a:stretch>
                  <a:fillRect l="-1371" b="-131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FB0EC6D8-A491-4ABA-8FD2-BD5F6E5B1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093" y="2701429"/>
            <a:ext cx="4083964" cy="26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7EA88-27C0-44F1-9F13-A1EE8EF7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Ejercicio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D48FA-09A4-46B3-A0AF-BECD7B54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10030171" cy="944287"/>
          </a:xfrm>
        </p:spPr>
        <p:txBody>
          <a:bodyPr/>
          <a:lstStyle/>
          <a:p>
            <a:r>
              <a:rPr lang="es-MX" dirty="0"/>
              <a:t>Encontrar la corriente a través de R5 del siguiente circuito: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E57E94-711C-42BE-AB9A-1CDEEF77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513" y="2721629"/>
            <a:ext cx="4565623" cy="40369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F7B95E-DA83-4CC4-9D1C-38B281F7A062}"/>
              </a:ext>
            </a:extLst>
          </p:cNvPr>
          <p:cNvSpPr txBox="1"/>
          <p:nvPr/>
        </p:nvSpPr>
        <p:spPr>
          <a:xfrm>
            <a:off x="0" y="3976517"/>
            <a:ext cx="347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100sen(500t)V=100V 0°=100+0 J</a:t>
            </a:r>
          </a:p>
        </p:txBody>
      </p:sp>
    </p:spTree>
    <p:extLst>
      <p:ext uri="{BB962C8B-B14F-4D97-AF65-F5344CB8AC3E}">
        <p14:creationId xmlns:p14="http://schemas.microsoft.com/office/powerpoint/2010/main" val="32637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1004</TotalTime>
  <Words>1104</Words>
  <Application>Microsoft Office PowerPoint</Application>
  <PresentationFormat>Panorámica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Trebuchet MS</vt:lpstr>
      <vt:lpstr>Tw Cen MT</vt:lpstr>
      <vt:lpstr>Circuito</vt:lpstr>
      <vt:lpstr>Teorema de Thévenin  (Continuación)</vt:lpstr>
      <vt:lpstr>Presentación del tema</vt:lpstr>
      <vt:lpstr>Obtención DE LA RESISTENCIA DE THÉVENIN</vt:lpstr>
      <vt:lpstr>OBTENCIÓN DEL VOLTAJE DE THÉVENIN</vt:lpstr>
      <vt:lpstr>EJERCICIO 1</vt:lpstr>
      <vt:lpstr>Solución</vt:lpstr>
      <vt:lpstr>Solución</vt:lpstr>
      <vt:lpstr>SOLUCIÓN</vt:lpstr>
      <vt:lpstr>Ejercicio 2</vt:lpstr>
      <vt:lpstr>Solución</vt:lpstr>
      <vt:lpstr>Solución</vt:lpstr>
      <vt:lpstr>solución</vt:lpstr>
      <vt:lpstr>solución</vt:lpstr>
      <vt:lpstr>Solución</vt:lpstr>
      <vt:lpstr>Ejercicio 3</vt:lpstr>
      <vt:lpstr>Solución</vt:lpstr>
      <vt:lpstr>Solución</vt:lpstr>
      <vt:lpstr>Solución</vt:lpstr>
      <vt:lpstr>Solución</vt:lpstr>
      <vt:lpstr>Ejercicio 4</vt:lpstr>
      <vt:lpstr>Solución</vt:lpstr>
      <vt:lpstr>Solución</vt:lpstr>
      <vt:lpstr>Solución</vt:lpstr>
      <vt:lpstr>Solución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Thévenin  (Continuación)</dc:title>
  <dc:creator>Yael Mtz.</dc:creator>
  <cp:lastModifiedBy>Yael Mtz.</cp:lastModifiedBy>
  <cp:revision>53</cp:revision>
  <dcterms:created xsi:type="dcterms:W3CDTF">2018-05-22T15:37:42Z</dcterms:created>
  <dcterms:modified xsi:type="dcterms:W3CDTF">2018-05-31T00:28:34Z</dcterms:modified>
</cp:coreProperties>
</file>