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2" r:id="rId1"/>
  </p:sldMasterIdLst>
  <p:sldIdLst>
    <p:sldId id="256" r:id="rId2"/>
    <p:sldId id="260" r:id="rId3"/>
    <p:sldId id="293" r:id="rId4"/>
    <p:sldId id="261" r:id="rId5"/>
    <p:sldId id="294" r:id="rId6"/>
    <p:sldId id="262" r:id="rId7"/>
    <p:sldId id="279" r:id="rId8"/>
    <p:sldId id="280" r:id="rId9"/>
    <p:sldId id="281" r:id="rId10"/>
    <p:sldId id="282" r:id="rId11"/>
    <p:sldId id="283" r:id="rId12"/>
    <p:sldId id="284" r:id="rId13"/>
    <p:sldId id="263" r:id="rId14"/>
    <p:sldId id="285" r:id="rId15"/>
    <p:sldId id="286" r:id="rId16"/>
    <p:sldId id="287" r:id="rId17"/>
    <p:sldId id="264" r:id="rId18"/>
    <p:sldId id="290" r:id="rId19"/>
    <p:sldId id="265" r:id="rId20"/>
    <p:sldId id="291" r:id="rId21"/>
    <p:sldId id="292" r:id="rId22"/>
    <p:sldId id="258" r:id="rId23"/>
    <p:sldId id="269" r:id="rId24"/>
    <p:sldId id="270" r:id="rId25"/>
    <p:sldId id="271" r:id="rId26"/>
    <p:sldId id="272" r:id="rId27"/>
    <p:sldId id="273" r:id="rId28"/>
    <p:sldId id="274" r:id="rId29"/>
    <p:sldId id="275" r:id="rId30"/>
    <p:sldId id="276" r:id="rId31"/>
    <p:sldId id="277" r:id="rId32"/>
    <p:sldId id="278" r:id="rId33"/>
    <p:sldId id="267" r:id="rId34"/>
    <p:sldId id="288"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‹Nº›</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18560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8797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865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1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7820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257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02037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35893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743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13317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586B75A-687E-405C-8A0B-8D00578BA2C3}" type="datetimeFigureOut">
              <a:rPr lang="en-US" smtClean="0"/>
              <a:pPr/>
              <a:t>8/24/2017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11257391"/>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ASERTIVIDAD</a:t>
            </a:r>
            <a:endParaRPr lang="es-MX" dirty="0"/>
          </a:p>
        </p:txBody>
      </p:sp>
      <p:sp>
        <p:nvSpPr>
          <p:cNvPr id="3" name="Subtítulo 2"/>
          <p:cNvSpPr>
            <a:spLocks noGrp="1"/>
          </p:cNvSpPr>
          <p:nvPr>
            <p:ph type="subTitle" idx="1"/>
          </p:nvPr>
        </p:nvSpPr>
        <p:spPr/>
        <p:txBody>
          <a:bodyPr/>
          <a:lstStyle/>
          <a:p>
            <a:r>
              <a:rPr lang="es-MX" dirty="0" smtClean="0"/>
              <a:t>Grupo 1CV4						ESCOM</a:t>
            </a:r>
            <a:endParaRPr lang="es-MX" dirty="0"/>
          </a:p>
        </p:txBody>
      </p:sp>
    </p:spTree>
    <p:extLst>
      <p:ext uri="{BB962C8B-B14F-4D97-AF65-F5344CB8AC3E}">
        <p14:creationId xmlns:p14="http://schemas.microsoft.com/office/powerpoint/2010/main" val="449145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043" y="252663"/>
            <a:ext cx="9280358" cy="6352673"/>
          </a:xfrm>
          <a:prstGeom prst="rect">
            <a:avLst/>
          </a:prstGeom>
        </p:spPr>
      </p:pic>
      <p:sp>
        <p:nvSpPr>
          <p:cNvPr id="3" name="Marcador de contenido 2"/>
          <p:cNvSpPr>
            <a:spLocks noGrp="1"/>
          </p:cNvSpPr>
          <p:nvPr>
            <p:ph idx="1"/>
          </p:nvPr>
        </p:nvSpPr>
        <p:spPr>
          <a:xfrm>
            <a:off x="1167064" y="1215190"/>
            <a:ext cx="5137484" cy="4038600"/>
          </a:xfrm>
        </p:spPr>
        <p:txBody>
          <a:bodyPr/>
          <a:lstStyle/>
          <a:p>
            <a:pPr marL="0" indent="0" algn="just">
              <a:buNone/>
            </a:pPr>
            <a:r>
              <a:rPr lang="es-MX" sz="2400" dirty="0"/>
              <a:t>Los déficits de conducta asertiva se relacionan con una variedad de problemas clínicamente relevantes (</a:t>
            </a:r>
            <a:r>
              <a:rPr lang="es-MX" sz="2400" dirty="0" err="1"/>
              <a:t>Hersen</a:t>
            </a:r>
            <a:r>
              <a:rPr lang="es-MX" sz="2400" dirty="0"/>
              <a:t>, </a:t>
            </a:r>
            <a:r>
              <a:rPr lang="es-MX" sz="2400" dirty="0" err="1"/>
              <a:t>Eisler</a:t>
            </a:r>
            <a:r>
              <a:rPr lang="es-MX" sz="2400" dirty="0"/>
              <a:t>, Miller, 1973), incluidas los de la ansiedad, con lo que pueden resultar beneficiados de un entrenamiento asertivo, propuesta por </a:t>
            </a:r>
            <a:r>
              <a:rPr lang="es-MX" sz="2400" dirty="0" err="1"/>
              <a:t>Aschen</a:t>
            </a:r>
            <a:r>
              <a:rPr lang="es-MX" sz="2400" dirty="0"/>
              <a:t> en 1997. </a:t>
            </a:r>
          </a:p>
        </p:txBody>
      </p:sp>
    </p:spTree>
    <p:extLst>
      <p:ext uri="{BB962C8B-B14F-4D97-AF65-F5344CB8AC3E}">
        <p14:creationId xmlns:p14="http://schemas.microsoft.com/office/powerpoint/2010/main" val="1945246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69244" y="2787151"/>
            <a:ext cx="4981072" cy="1130969"/>
          </a:xfrm>
        </p:spPr>
        <p:txBody>
          <a:bodyPr/>
          <a:lstStyle/>
          <a:p>
            <a:pPr marL="0" indent="0">
              <a:buNone/>
            </a:pPr>
            <a:r>
              <a:rPr lang="es-MX" dirty="0"/>
              <a:t>En el año 2001 Davis </a:t>
            </a:r>
            <a:r>
              <a:rPr lang="es-MX" dirty="0" err="1"/>
              <a:t>Mckay</a:t>
            </a:r>
            <a:r>
              <a:rPr lang="es-MX" dirty="0"/>
              <a:t> y </a:t>
            </a:r>
            <a:r>
              <a:rPr lang="es-MX" dirty="0" err="1"/>
              <a:t>Eshleman</a:t>
            </a:r>
            <a:r>
              <a:rPr lang="es-MX" dirty="0"/>
              <a:t> hablan de suposiciones erróneas como obstáculos para la conducta asertiva.</a:t>
            </a:r>
          </a:p>
        </p:txBody>
      </p:sp>
      <p:pic>
        <p:nvPicPr>
          <p:cNvPr id="4" name="Imagen 3"/>
          <p:cNvPicPr>
            <a:picLocks noChangeAspect="1"/>
          </p:cNvPicPr>
          <p:nvPr/>
        </p:nvPicPr>
        <p:blipFill rotWithShape="1">
          <a:blip r:embed="rId2"/>
          <a:srcRect l="39756" t="17535" r="39726" b="37265"/>
          <a:stretch/>
        </p:blipFill>
        <p:spPr>
          <a:xfrm>
            <a:off x="240634" y="252663"/>
            <a:ext cx="5414210" cy="6364705"/>
          </a:xfrm>
          <a:prstGeom prst="rect">
            <a:avLst/>
          </a:prstGeom>
        </p:spPr>
      </p:pic>
    </p:spTree>
    <p:extLst>
      <p:ext uri="{BB962C8B-B14F-4D97-AF65-F5344CB8AC3E}">
        <p14:creationId xmlns:p14="http://schemas.microsoft.com/office/powerpoint/2010/main" val="2227384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18937" y="866274"/>
            <a:ext cx="9872871" cy="1888958"/>
          </a:xfrm>
        </p:spPr>
        <p:txBody>
          <a:bodyPr>
            <a:noAutofit/>
          </a:bodyPr>
          <a:lstStyle/>
          <a:p>
            <a:pPr marL="0" indent="0" algn="just">
              <a:buNone/>
            </a:pPr>
            <a:r>
              <a:rPr lang="es-MX" sz="2400" dirty="0"/>
              <a:t>En 1985 Becker y </a:t>
            </a:r>
            <a:r>
              <a:rPr lang="es-MX" sz="2400" dirty="0" err="1"/>
              <a:t>Heimberg</a:t>
            </a:r>
            <a:r>
              <a:rPr lang="es-MX" sz="2400" dirty="0"/>
              <a:t> crean el test conductual de Asertividad para personas deprimidas. En el año 2001 Davis </a:t>
            </a:r>
            <a:r>
              <a:rPr lang="es-MX" sz="2400" dirty="0" err="1"/>
              <a:t>Mckay</a:t>
            </a:r>
            <a:r>
              <a:rPr lang="es-MX" sz="2400" dirty="0"/>
              <a:t> y </a:t>
            </a:r>
            <a:r>
              <a:rPr lang="es-MX" sz="2400" dirty="0" err="1"/>
              <a:t>Eshleman</a:t>
            </a:r>
            <a:r>
              <a:rPr lang="es-MX" sz="2400" dirty="0"/>
              <a:t> hablan de suposiciones erróneas como obstáculo para la conducta asertiva. </a:t>
            </a:r>
          </a:p>
          <a:p>
            <a:pPr marL="0" indent="0" algn="just">
              <a:buNone/>
            </a:pPr>
            <a:r>
              <a:rPr lang="es-MX" sz="2400" dirty="0"/>
              <a:t>Para el año 2002 2004 Flores y Díaz, mencionan que la Asertividad depende de la cultura contextual, la situación y la psicología.</a:t>
            </a:r>
          </a:p>
        </p:txBody>
      </p:sp>
      <p:pic>
        <p:nvPicPr>
          <p:cNvPr id="4" name="Imagen 3"/>
          <p:cNvPicPr>
            <a:picLocks noChangeAspect="1"/>
          </p:cNvPicPr>
          <p:nvPr/>
        </p:nvPicPr>
        <p:blipFill rotWithShape="1">
          <a:blip r:embed="rId2"/>
          <a:srcRect l="38189" t="34790" r="38189" b="49329"/>
          <a:stretch/>
        </p:blipFill>
        <p:spPr>
          <a:xfrm>
            <a:off x="336000" y="2901511"/>
            <a:ext cx="11520000" cy="3600000"/>
          </a:xfrm>
          <a:prstGeom prst="rect">
            <a:avLst/>
          </a:prstGeom>
        </p:spPr>
      </p:pic>
    </p:spTree>
    <p:extLst>
      <p:ext uri="{BB962C8B-B14F-4D97-AF65-F5344CB8AC3E}">
        <p14:creationId xmlns:p14="http://schemas.microsoft.com/office/powerpoint/2010/main" val="1588697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3453" y="1173575"/>
            <a:ext cx="11261558" cy="2926080"/>
          </a:xfrm>
        </p:spPr>
        <p:txBody>
          <a:bodyPr/>
          <a:lstStyle/>
          <a:p>
            <a:r>
              <a:rPr lang="es-MX" dirty="0" smtClean="0"/>
              <a:t>COMPONENTES VERBALES Y NO VERBALES</a:t>
            </a:r>
            <a:endParaRPr lang="es-MX" dirty="0"/>
          </a:p>
        </p:txBody>
      </p:sp>
    </p:spTree>
    <p:extLst>
      <p:ext uri="{BB962C8B-B14F-4D97-AF65-F5344CB8AC3E}">
        <p14:creationId xmlns:p14="http://schemas.microsoft.com/office/powerpoint/2010/main" val="1442085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Componente verbales</a:t>
            </a:r>
            <a:endParaRPr lang="es-MX" dirty="0"/>
          </a:p>
        </p:txBody>
      </p:sp>
      <p:sp>
        <p:nvSpPr>
          <p:cNvPr id="3" name="Marcador de contenido 2"/>
          <p:cNvSpPr>
            <a:spLocks noGrp="1"/>
          </p:cNvSpPr>
          <p:nvPr>
            <p:ph idx="1"/>
          </p:nvPr>
        </p:nvSpPr>
        <p:spPr>
          <a:xfrm>
            <a:off x="1143001" y="2057400"/>
            <a:ext cx="4848726" cy="4355432"/>
          </a:xfrm>
        </p:spPr>
        <p:txBody>
          <a:bodyPr>
            <a:noAutofit/>
          </a:bodyPr>
          <a:lstStyle/>
          <a:p>
            <a:r>
              <a:rPr lang="es-MX" dirty="0"/>
              <a:t>Duración del habla.</a:t>
            </a:r>
          </a:p>
          <a:p>
            <a:r>
              <a:rPr lang="es-MX" dirty="0"/>
              <a:t>Retroalimentación.</a:t>
            </a:r>
          </a:p>
          <a:p>
            <a:pPr lvl="1"/>
            <a:r>
              <a:rPr lang="es-MX" sz="2200" dirty="0"/>
              <a:t>Señales.</a:t>
            </a:r>
          </a:p>
          <a:p>
            <a:pPr lvl="1"/>
            <a:r>
              <a:rPr lang="es-MX" sz="2200" dirty="0"/>
              <a:t>Posición o razón.</a:t>
            </a:r>
          </a:p>
          <a:p>
            <a:pPr lvl="1"/>
            <a:r>
              <a:rPr lang="es-MX" sz="2200" dirty="0"/>
              <a:t>Comprensión.</a:t>
            </a:r>
          </a:p>
          <a:p>
            <a:r>
              <a:rPr lang="es-MX" dirty="0"/>
              <a:t>Preguntas.</a:t>
            </a:r>
          </a:p>
          <a:p>
            <a:r>
              <a:rPr lang="es-MX" dirty="0"/>
              <a:t>Expresión.</a:t>
            </a:r>
          </a:p>
          <a:p>
            <a:pPr lvl="1"/>
            <a:r>
              <a:rPr lang="es-MX" sz="2200" dirty="0"/>
              <a:t>Sentimientos.</a:t>
            </a:r>
          </a:p>
          <a:p>
            <a:pPr lvl="1"/>
            <a:r>
              <a:rPr lang="es-MX" sz="2200" dirty="0"/>
              <a:t>Consecuencias</a:t>
            </a:r>
          </a:p>
          <a:p>
            <a:pPr lvl="1"/>
            <a:r>
              <a:rPr lang="es-MX" sz="2200" dirty="0"/>
              <a:t>Problemas.</a:t>
            </a:r>
          </a:p>
        </p:txBody>
      </p:sp>
      <p:pic>
        <p:nvPicPr>
          <p:cNvPr id="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67" y="2057400"/>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7267" y="3641575"/>
            <a:ext cx="3429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44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609600"/>
            <a:ext cx="9875520" cy="846221"/>
          </a:xfrm>
        </p:spPr>
        <p:txBody>
          <a:bodyPr/>
          <a:lstStyle/>
          <a:p>
            <a:r>
              <a:rPr lang="es-MX" dirty="0" smtClean="0"/>
              <a:t>Componentes no verbales</a:t>
            </a:r>
            <a:endParaRPr lang="es-MX" dirty="0"/>
          </a:p>
        </p:txBody>
      </p:sp>
      <p:sp>
        <p:nvSpPr>
          <p:cNvPr id="3" name="Marcador de contenido 2"/>
          <p:cNvSpPr>
            <a:spLocks noGrp="1"/>
          </p:cNvSpPr>
          <p:nvPr>
            <p:ph idx="1"/>
          </p:nvPr>
        </p:nvSpPr>
        <p:spPr>
          <a:xfrm>
            <a:off x="1143000" y="1455821"/>
            <a:ext cx="4957011" cy="5041232"/>
          </a:xfrm>
        </p:spPr>
        <p:txBody>
          <a:bodyPr>
            <a:noAutofit/>
          </a:bodyPr>
          <a:lstStyle/>
          <a:p>
            <a:r>
              <a:rPr lang="es-MX" sz="2000" dirty="0"/>
              <a:t>Contacto Visual</a:t>
            </a:r>
          </a:p>
          <a:p>
            <a:pPr lvl="1"/>
            <a:r>
              <a:rPr lang="es-MX" dirty="0"/>
              <a:t>Mirar de arriba hacia abajo.</a:t>
            </a:r>
          </a:p>
          <a:p>
            <a:pPr lvl="1"/>
            <a:r>
              <a:rPr lang="es-MX" dirty="0"/>
              <a:t>Mirar directo pero rápidamente.</a:t>
            </a:r>
          </a:p>
          <a:p>
            <a:pPr lvl="1"/>
            <a:r>
              <a:rPr lang="es-MX" dirty="0"/>
              <a:t>Saltar la mirada rápidamente.</a:t>
            </a:r>
          </a:p>
          <a:p>
            <a:r>
              <a:rPr lang="es-MX" sz="2000" dirty="0"/>
              <a:t>Expresión facial.</a:t>
            </a:r>
          </a:p>
          <a:p>
            <a:pPr lvl="1"/>
            <a:r>
              <a:rPr lang="es-MX" dirty="0"/>
              <a:t>Tensión en quijadas.</a:t>
            </a:r>
          </a:p>
          <a:p>
            <a:pPr lvl="1"/>
            <a:r>
              <a:rPr lang="es-MX" dirty="0"/>
              <a:t>Tensión en la cara.</a:t>
            </a:r>
          </a:p>
          <a:p>
            <a:pPr lvl="1"/>
            <a:r>
              <a:rPr lang="es-MX" dirty="0"/>
              <a:t>Reír constantemente.</a:t>
            </a:r>
          </a:p>
          <a:p>
            <a:r>
              <a:rPr lang="es-MX" sz="2000" dirty="0"/>
              <a:t>Expresión de voz.</a:t>
            </a:r>
          </a:p>
          <a:p>
            <a:pPr lvl="1"/>
            <a:r>
              <a:rPr lang="es-MX" dirty="0"/>
              <a:t>Velocidad al hablar.</a:t>
            </a:r>
          </a:p>
          <a:p>
            <a:pPr lvl="1"/>
            <a:r>
              <a:rPr lang="es-MX" dirty="0"/>
              <a:t>Tono al hablar.</a:t>
            </a:r>
          </a:p>
          <a:p>
            <a:pPr lvl="1"/>
            <a:r>
              <a:rPr lang="es-MX" dirty="0"/>
              <a:t>Murmurar.</a:t>
            </a:r>
          </a:p>
          <a:p>
            <a:pPr lvl="1"/>
            <a:r>
              <a:rPr lang="es-MX" dirty="0"/>
              <a:t>No modular.</a:t>
            </a:r>
          </a:p>
          <a:p>
            <a:pPr lvl="1"/>
            <a:r>
              <a:rPr lang="es-MX" dirty="0"/>
              <a:t>Emitir sonidos innecesarios.</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1814"/>
          <a:stretch/>
        </p:blipFill>
        <p:spPr bwMode="auto">
          <a:xfrm>
            <a:off x="8793156" y="1455821"/>
            <a:ext cx="1771650" cy="2765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725" y="4696181"/>
            <a:ext cx="201930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0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609600"/>
            <a:ext cx="9875520" cy="906379"/>
          </a:xfrm>
        </p:spPr>
        <p:txBody>
          <a:bodyPr/>
          <a:lstStyle/>
          <a:p>
            <a:r>
              <a:rPr lang="es-MX" dirty="0" smtClean="0"/>
              <a:t>Mensaje asertivo</a:t>
            </a:r>
            <a:endParaRPr lang="es-MX" dirty="0"/>
          </a:p>
        </p:txBody>
      </p:sp>
      <p:sp>
        <p:nvSpPr>
          <p:cNvPr id="3" name="Marcador de contenido 2"/>
          <p:cNvSpPr>
            <a:spLocks noGrp="1"/>
          </p:cNvSpPr>
          <p:nvPr>
            <p:ph idx="1"/>
          </p:nvPr>
        </p:nvSpPr>
        <p:spPr>
          <a:xfrm>
            <a:off x="1143000" y="1515979"/>
            <a:ext cx="9872871" cy="5029200"/>
          </a:xfrm>
        </p:spPr>
        <p:txBody>
          <a:bodyPr>
            <a:normAutofit/>
          </a:bodyPr>
          <a:lstStyle/>
          <a:p>
            <a:pPr lvl="0" algn="just"/>
            <a:r>
              <a:rPr lang="es-MX" b="1" dirty="0"/>
              <a:t>Claro, preciso y sencillo, </a:t>
            </a:r>
            <a:r>
              <a:rPr lang="es-MX" dirty="0"/>
              <a:t>evitando tecnicismos, argot, frases hechas, refranes o palabras demasiado rebuscadas.</a:t>
            </a:r>
          </a:p>
          <a:p>
            <a:pPr lvl="0" algn="just"/>
            <a:r>
              <a:rPr lang="es-MX" b="1" dirty="0"/>
              <a:t>Gráfico y descriptivo,</a:t>
            </a:r>
            <a:r>
              <a:rPr lang="es-MX" dirty="0"/>
              <a:t> de forma que genere imágenes mentales con claridad, pues en ocasiones no tenemos ningún otro medio de apoyo más que la palabra para darnos a entender.</a:t>
            </a:r>
          </a:p>
          <a:p>
            <a:pPr lvl="0" algn="just"/>
            <a:r>
              <a:rPr lang="es-MX" b="1" dirty="0"/>
              <a:t>Dinámico,</a:t>
            </a:r>
            <a:r>
              <a:rPr lang="es-MX" dirty="0"/>
              <a:t> los verbos se tienen que usar en presente, nunca en futuro o condicional y, sobre todo, mostrando seguridad.</a:t>
            </a:r>
          </a:p>
          <a:p>
            <a:pPr lvl="0" algn="just"/>
            <a:r>
              <a:rPr lang="es-MX" b="1" dirty="0"/>
              <a:t>Positivo,</a:t>
            </a:r>
            <a:r>
              <a:rPr lang="es-MX" dirty="0"/>
              <a:t> es importante usar palabras positivas y evitar expresiones negativas. Si un test no es diagnóstico, es recomendable usar una expresión como esta: “Buenas noticias, la radiografía no muestra ninguna anormalidad”, mejor que simplemente: “No se ve nada en la radiografía”.</a:t>
            </a:r>
          </a:p>
          <a:p>
            <a:pPr lvl="0" algn="just"/>
            <a:r>
              <a:rPr lang="es-MX" b="1" dirty="0"/>
              <a:t>No redundante,</a:t>
            </a:r>
            <a:r>
              <a:rPr lang="es-MX" dirty="0"/>
              <a:t> evitando superlativos inútiles o demasiados adjetivos. Siempre que sea posible, utilizar una sola palabra en lugar de una frase.</a:t>
            </a:r>
          </a:p>
        </p:txBody>
      </p:sp>
    </p:spTree>
    <p:extLst>
      <p:ext uri="{BB962C8B-B14F-4D97-AF65-F5344CB8AC3E}">
        <p14:creationId xmlns:p14="http://schemas.microsoft.com/office/powerpoint/2010/main" val="1975702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IMPORTANCIA DE LA ASERTIVIDAD</a:t>
            </a:r>
            <a:endParaRPr lang="es-MX" dirty="0"/>
          </a:p>
        </p:txBody>
      </p:sp>
    </p:spTree>
    <p:extLst>
      <p:ext uri="{BB962C8B-B14F-4D97-AF65-F5344CB8AC3E}">
        <p14:creationId xmlns:p14="http://schemas.microsoft.com/office/powerpoint/2010/main" val="1880995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1579" y="902369"/>
            <a:ext cx="11093116" cy="5149516"/>
          </a:xfrm>
        </p:spPr>
        <p:txBody>
          <a:bodyPr/>
          <a:lstStyle/>
          <a:p>
            <a:pPr marL="45720" indent="0">
              <a:buNone/>
            </a:pPr>
            <a:r>
              <a:rPr lang="es-MX" dirty="0"/>
              <a:t>El  comportamiento  asertivo  promueve  la  igualdad  en  las  relaciones  </a:t>
            </a:r>
            <a:r>
              <a:rPr lang="es-MX" dirty="0" smtClean="0"/>
              <a:t>humanas</a:t>
            </a:r>
            <a:endParaRPr lang="es-MX" dirty="0"/>
          </a:p>
          <a:p>
            <a:pPr marL="45720" indent="0">
              <a:buNone/>
            </a:pPr>
            <a:r>
              <a:rPr lang="es-MX" dirty="0"/>
              <a:t>Los beneficios de ser una persona asertiva son:</a:t>
            </a:r>
          </a:p>
          <a:p>
            <a:pPr lvl="0"/>
            <a:r>
              <a:rPr lang="es-MX" dirty="0"/>
              <a:t>Conseguir el objetivo de la interacción</a:t>
            </a:r>
          </a:p>
          <a:p>
            <a:pPr lvl="0"/>
            <a:r>
              <a:rPr lang="es-MX" dirty="0"/>
              <a:t>No llega a emociones negativa altas</a:t>
            </a:r>
          </a:p>
          <a:p>
            <a:pPr lvl="0"/>
            <a:r>
              <a:rPr lang="es-MX" dirty="0"/>
              <a:t>Nos ayuda a conseguir lo que queremos</a:t>
            </a:r>
          </a:p>
          <a:p>
            <a:pPr lvl="0"/>
            <a:r>
              <a:rPr lang="es-MX" dirty="0"/>
              <a:t>Nos ayuda a anteponer los derechos y preferencias nuestras</a:t>
            </a:r>
          </a:p>
          <a:p>
            <a:pPr lvl="0"/>
            <a:r>
              <a:rPr lang="es-MX" dirty="0"/>
              <a:t>Aumenta la autoestima</a:t>
            </a:r>
          </a:p>
          <a:p>
            <a:pPr lvl="0"/>
            <a:r>
              <a:rPr lang="es-MX" dirty="0"/>
              <a:t>Ser capaz de expresar nuestros gustos personales</a:t>
            </a:r>
          </a:p>
          <a:p>
            <a:pPr lvl="0"/>
            <a:r>
              <a:rPr lang="es-MX" dirty="0"/>
              <a:t>Resolver nuestros conflictos: la asertividad te ayuda a manejar un conflicto y a conseguir negociar sin llegar a discusión</a:t>
            </a:r>
          </a:p>
          <a:p>
            <a:pPr lvl="0"/>
            <a:r>
              <a:rPr lang="es-MX" dirty="0"/>
              <a:t>Aceptar un cumplido: esto también es asertividad</a:t>
            </a:r>
            <a:r>
              <a:rPr lang="es-MX" dirty="0" smtClean="0"/>
              <a:t>.</a:t>
            </a:r>
            <a:endParaRPr lang="es-MX" dirty="0"/>
          </a:p>
        </p:txBody>
      </p:sp>
    </p:spTree>
    <p:extLst>
      <p:ext uri="{BB962C8B-B14F-4D97-AF65-F5344CB8AC3E}">
        <p14:creationId xmlns:p14="http://schemas.microsoft.com/office/powerpoint/2010/main" val="112399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¿CÓMO SER ASERTIVO?</a:t>
            </a:r>
            <a:endParaRPr lang="es-MX" dirty="0"/>
          </a:p>
        </p:txBody>
      </p:sp>
    </p:spTree>
    <p:extLst>
      <p:ext uri="{BB962C8B-B14F-4D97-AF65-F5344CB8AC3E}">
        <p14:creationId xmlns:p14="http://schemas.microsoft.com/office/powerpoint/2010/main" val="3627368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RAÍZ ETIMOLÓGICA</a:t>
            </a:r>
            <a:endParaRPr lang="es-MX" dirty="0"/>
          </a:p>
        </p:txBody>
      </p:sp>
    </p:spTree>
    <p:extLst>
      <p:ext uri="{BB962C8B-B14F-4D97-AF65-F5344CB8AC3E}">
        <p14:creationId xmlns:p14="http://schemas.microsoft.com/office/powerpoint/2010/main" val="3963273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1736" y="1576136"/>
            <a:ext cx="10672011" cy="3886200"/>
          </a:xfrm>
        </p:spPr>
        <p:txBody>
          <a:bodyPr/>
          <a:lstStyle/>
          <a:p>
            <a:pPr lvl="0"/>
            <a:r>
              <a:rPr lang="es-MX" dirty="0"/>
              <a:t>Evita que te manipulen.</a:t>
            </a:r>
          </a:p>
          <a:p>
            <a:pPr lvl="0"/>
            <a:r>
              <a:rPr lang="es-MX" dirty="0"/>
              <a:t>La asertividad implica comunicar tu punto de vista sin que nadie te pase por encima, y respetar al mismo tiempo a los demás</a:t>
            </a:r>
            <a:r>
              <a:rPr lang="es-MX" dirty="0" smtClean="0"/>
              <a:t>.</a:t>
            </a:r>
            <a:endParaRPr lang="es-MX" dirty="0"/>
          </a:p>
          <a:p>
            <a:pPr lvl="0"/>
            <a:r>
              <a:rPr lang="es-MX" dirty="0"/>
              <a:t>No dejes que te ofendan o te amenacen. </a:t>
            </a:r>
          </a:p>
          <a:p>
            <a:pPr lvl="0"/>
            <a:r>
              <a:rPr lang="es-MX" dirty="0"/>
              <a:t>Ser asertivo significa ser abierto para expresar pensamientos, deseos y sentimientos. Anima también a los demás a hacer lo mismo</a:t>
            </a:r>
            <a:r>
              <a:rPr lang="es-MX" dirty="0" smtClean="0"/>
              <a:t>.</a:t>
            </a:r>
            <a:endParaRPr lang="es-MX" dirty="0"/>
          </a:p>
          <a:p>
            <a:pPr lvl="0"/>
            <a:r>
              <a:rPr lang="es-MX" dirty="0"/>
              <a:t>Para ser una persona asertiva debes escuchar las opiniones y los consejos de los demás. Si los consejos son buenos para tu vida, acéptalos. Si no es así, recházalos con delicadeza y no ofenderás a nadie</a:t>
            </a:r>
            <a:r>
              <a:rPr lang="es-MX" dirty="0" smtClean="0"/>
              <a:t>.</a:t>
            </a:r>
            <a:endParaRPr lang="es-MX" dirty="0"/>
          </a:p>
        </p:txBody>
      </p:sp>
    </p:spTree>
    <p:extLst>
      <p:ext uri="{BB962C8B-B14F-4D97-AF65-F5344CB8AC3E}">
        <p14:creationId xmlns:p14="http://schemas.microsoft.com/office/powerpoint/2010/main" val="3242058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Conductas que refuerzan esta habilidad</a:t>
            </a:r>
            <a:endParaRPr lang="es-MX" dirty="0"/>
          </a:p>
        </p:txBody>
      </p:sp>
      <p:sp>
        <p:nvSpPr>
          <p:cNvPr id="3" name="Marcador de contenido 2"/>
          <p:cNvSpPr>
            <a:spLocks noGrp="1"/>
          </p:cNvSpPr>
          <p:nvPr>
            <p:ph idx="1"/>
          </p:nvPr>
        </p:nvSpPr>
        <p:spPr>
          <a:xfrm>
            <a:off x="1143000" y="2057400"/>
            <a:ext cx="9872871" cy="1696453"/>
          </a:xfrm>
        </p:spPr>
        <p:txBody>
          <a:bodyPr/>
          <a:lstStyle/>
          <a:p>
            <a:pPr lvl="0"/>
            <a:r>
              <a:rPr lang="es-MX" dirty="0"/>
              <a:t>Acepta responsabilidades y delega</a:t>
            </a:r>
            <a:r>
              <a:rPr lang="es-MX" dirty="0" smtClean="0"/>
              <a:t>.</a:t>
            </a:r>
            <a:endParaRPr lang="es-MX" dirty="0"/>
          </a:p>
          <a:p>
            <a:pPr lvl="0"/>
            <a:r>
              <a:rPr lang="es-MX" dirty="0"/>
              <a:t>Felicita regularmente a los demás por lo que hacen. Admite tus errores y pide disculpas cuando te equivoques.</a:t>
            </a:r>
          </a:p>
        </p:txBody>
      </p:sp>
    </p:spTree>
    <p:extLst>
      <p:ext uri="{BB962C8B-B14F-4D97-AF65-F5344CB8AC3E}">
        <p14:creationId xmlns:p14="http://schemas.microsoft.com/office/powerpoint/2010/main" val="3539785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1579" y="1173575"/>
            <a:ext cx="11177337" cy="2926080"/>
          </a:xfrm>
        </p:spPr>
        <p:txBody>
          <a:bodyPr/>
          <a:lstStyle/>
          <a:p>
            <a:r>
              <a:rPr lang="es-MX" dirty="0" smtClean="0"/>
              <a:t>PASIVIDAD, ASERTIVIDAD Y AGRESIVIDAD</a:t>
            </a:r>
            <a:endParaRPr lang="es-MX" dirty="0"/>
          </a:p>
        </p:txBody>
      </p:sp>
    </p:spTree>
    <p:extLst>
      <p:ext uri="{BB962C8B-B14F-4D97-AF65-F5344CB8AC3E}">
        <p14:creationId xmlns:p14="http://schemas.microsoft.com/office/powerpoint/2010/main" val="2552118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794084"/>
            <a:ext cx="9872871" cy="2767263"/>
          </a:xfrm>
        </p:spPr>
        <p:txBody>
          <a:bodyPr/>
          <a:lstStyle/>
          <a:p>
            <a:pPr marL="45720" indent="0">
              <a:buNone/>
            </a:pPr>
            <a:r>
              <a:rPr lang="es-MX" dirty="0"/>
              <a:t>La conducta asertiva implica la expresión directa de nuestros sentimientos, pensamientos y necesidades, respetando los derechos de los demás. </a:t>
            </a:r>
          </a:p>
          <a:p>
            <a:pPr marL="45720" indent="0">
              <a:buNone/>
            </a:pPr>
            <a:r>
              <a:rPr lang="es-MX" dirty="0"/>
              <a:t>Los problemas de asertividad pueden ser debidos a que no sabemos cómo comportarnos. </a:t>
            </a:r>
          </a:p>
          <a:p>
            <a:pPr marL="45720" indent="0">
              <a:buNone/>
            </a:pPr>
            <a:r>
              <a:rPr lang="es-MX" dirty="0"/>
              <a:t>Pero también, muy frecuentemente, se debe a que no nos atrevemos a expresar nuestros sentimientos y deseos. Ese miedo nos lleva a emplear estilos de respuesta pasivos o agresivos</a:t>
            </a:r>
          </a:p>
        </p:txBody>
      </p:sp>
      <p:pic>
        <p:nvPicPr>
          <p:cNvPr id="9" name="Imagen 8"/>
          <p:cNvPicPr>
            <a:picLocks noChangeAspect="1"/>
          </p:cNvPicPr>
          <p:nvPr/>
        </p:nvPicPr>
        <p:blipFill>
          <a:blip r:embed="rId2"/>
          <a:stretch>
            <a:fillRect/>
          </a:stretch>
        </p:blipFill>
        <p:spPr>
          <a:xfrm>
            <a:off x="3115881" y="3561347"/>
            <a:ext cx="5927107" cy="2905728"/>
          </a:xfrm>
          <a:prstGeom prst="rect">
            <a:avLst/>
          </a:prstGeom>
        </p:spPr>
      </p:pic>
    </p:spTree>
    <p:extLst>
      <p:ext uri="{BB962C8B-B14F-4D97-AF65-F5344CB8AC3E}">
        <p14:creationId xmlns:p14="http://schemas.microsoft.com/office/powerpoint/2010/main" val="4214895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Comportamiento pasivo</a:t>
            </a:r>
            <a:endParaRPr lang="es-MX" dirty="0"/>
          </a:p>
        </p:txBody>
      </p:sp>
      <p:sp>
        <p:nvSpPr>
          <p:cNvPr id="3" name="Marcador de contenido 2"/>
          <p:cNvSpPr>
            <a:spLocks noGrp="1"/>
          </p:cNvSpPr>
          <p:nvPr>
            <p:ph idx="1"/>
          </p:nvPr>
        </p:nvSpPr>
        <p:spPr>
          <a:xfrm>
            <a:off x="1143000" y="2057400"/>
            <a:ext cx="9872871" cy="1155032"/>
          </a:xfrm>
        </p:spPr>
        <p:txBody>
          <a:bodyPr/>
          <a:lstStyle/>
          <a:p>
            <a:pPr marL="0" indent="0" algn="just">
              <a:buNone/>
            </a:pPr>
            <a:r>
              <a:rPr lang="es-MX" dirty="0"/>
              <a:t>Este tipo de comportamiento impide expresar honestamente sentimientos, pensamientos u opiniones o bien se hace pero de una manera </a:t>
            </a:r>
            <a:r>
              <a:rPr lang="es-MX" dirty="0" smtClean="0"/>
              <a:t>auto derrotista, </a:t>
            </a:r>
            <a:r>
              <a:rPr lang="es-MX" dirty="0"/>
              <a:t>con disculpas, sin convicción.</a:t>
            </a:r>
          </a:p>
        </p:txBody>
      </p:sp>
      <p:pic>
        <p:nvPicPr>
          <p:cNvPr id="4" name="Imagen 3"/>
          <p:cNvPicPr>
            <a:picLocks noChangeAspect="1"/>
          </p:cNvPicPr>
          <p:nvPr/>
        </p:nvPicPr>
        <p:blipFill>
          <a:blip r:embed="rId2"/>
          <a:stretch>
            <a:fillRect/>
          </a:stretch>
        </p:blipFill>
        <p:spPr>
          <a:xfrm>
            <a:off x="1576134" y="3105825"/>
            <a:ext cx="2911642" cy="3139263"/>
          </a:xfrm>
          <a:prstGeom prst="rect">
            <a:avLst/>
          </a:prstGeom>
        </p:spPr>
      </p:pic>
      <p:pic>
        <p:nvPicPr>
          <p:cNvPr id="5" name="Imagen 4"/>
          <p:cNvPicPr>
            <a:picLocks noChangeAspect="1"/>
          </p:cNvPicPr>
          <p:nvPr/>
        </p:nvPicPr>
        <p:blipFill>
          <a:blip r:embed="rId3"/>
          <a:stretch>
            <a:fillRect/>
          </a:stretch>
        </p:blipFill>
        <p:spPr>
          <a:xfrm>
            <a:off x="6314690" y="3293518"/>
            <a:ext cx="4086493" cy="2730815"/>
          </a:xfrm>
          <a:prstGeom prst="rect">
            <a:avLst/>
          </a:prstGeom>
        </p:spPr>
      </p:pic>
    </p:spTree>
    <p:extLst>
      <p:ext uri="{BB962C8B-B14F-4D97-AF65-F5344CB8AC3E}">
        <p14:creationId xmlns:p14="http://schemas.microsoft.com/office/powerpoint/2010/main" val="3239878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609600"/>
            <a:ext cx="9875520" cy="918411"/>
          </a:xfrm>
        </p:spPr>
        <p:txBody>
          <a:bodyPr/>
          <a:lstStyle/>
          <a:p>
            <a:r>
              <a:rPr lang="es-MX" dirty="0" smtClean="0"/>
              <a:t>Características</a:t>
            </a:r>
            <a:endParaRPr lang="es-MX" dirty="0"/>
          </a:p>
        </p:txBody>
      </p:sp>
      <p:sp>
        <p:nvSpPr>
          <p:cNvPr id="3" name="Marcador de contenido 2"/>
          <p:cNvSpPr>
            <a:spLocks noGrp="1"/>
          </p:cNvSpPr>
          <p:nvPr>
            <p:ph idx="1"/>
          </p:nvPr>
        </p:nvSpPr>
        <p:spPr>
          <a:xfrm>
            <a:off x="1143000" y="1528011"/>
            <a:ext cx="9872871" cy="4896852"/>
          </a:xfrm>
        </p:spPr>
        <p:txBody>
          <a:bodyPr>
            <a:normAutofit/>
          </a:bodyPr>
          <a:lstStyle/>
          <a:p>
            <a:pPr algn="just"/>
            <a:r>
              <a:rPr lang="es-MX" sz="2400" dirty="0"/>
              <a:t>Estas personas suelen caracterizarse por tener un tono de voz bajo e inseguro y evitar el contacto visual con los demás.</a:t>
            </a:r>
          </a:p>
          <a:p>
            <a:pPr algn="just"/>
            <a:r>
              <a:rPr lang="es-MX" sz="2400" dirty="0"/>
              <a:t>Es la persona que hace todo lo que le dicen sin importarle lo que él piensa o siente.</a:t>
            </a:r>
          </a:p>
          <a:p>
            <a:pPr algn="just"/>
            <a:r>
              <a:rPr lang="es-MX" sz="2400" dirty="0"/>
              <a:t>Toma sus decisiones por impulsos o por miedo a la opinión de los demás.</a:t>
            </a:r>
          </a:p>
          <a:p>
            <a:pPr algn="just"/>
            <a:r>
              <a:rPr lang="es-MX" sz="2400" dirty="0"/>
              <a:t>No es capaz de defender sus derechos.</a:t>
            </a:r>
          </a:p>
          <a:p>
            <a:pPr algn="just"/>
            <a:r>
              <a:rPr lang="es-MX" sz="2400" dirty="0"/>
              <a:t>Se siente incapaz de resolver los problemas.</a:t>
            </a:r>
          </a:p>
          <a:p>
            <a:pPr algn="just"/>
            <a:r>
              <a:rPr lang="es-MX" sz="2400" dirty="0"/>
              <a:t>Se siente inferior en las relaciones con otras personas. Los demás le manipulan.</a:t>
            </a:r>
          </a:p>
          <a:p>
            <a:pPr algn="just"/>
            <a:r>
              <a:rPr lang="es-MX" sz="2400" dirty="0"/>
              <a:t>No defiende sus opiniones ni sentimientos y deja que los demás le pasen por encima o les ignoren, por lo que se siente desgraciado.</a:t>
            </a:r>
          </a:p>
        </p:txBody>
      </p:sp>
    </p:spTree>
    <p:extLst>
      <p:ext uri="{BB962C8B-B14F-4D97-AF65-F5344CB8AC3E}">
        <p14:creationId xmlns:p14="http://schemas.microsoft.com/office/powerpoint/2010/main" val="1219864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3000" y="673769"/>
            <a:ext cx="9872871" cy="1804736"/>
          </a:xfrm>
        </p:spPr>
        <p:txBody>
          <a:bodyPr>
            <a:normAutofit/>
          </a:bodyPr>
          <a:lstStyle/>
          <a:p>
            <a:pPr algn="just" fontAlgn="base"/>
            <a:r>
              <a:rPr lang="es-MX" sz="2400" b="1" dirty="0"/>
              <a:t>Ventajas:</a:t>
            </a:r>
            <a:r>
              <a:rPr lang="es-MX" sz="2400" dirty="0"/>
              <a:t> No reciben el rechazo de los demás.</a:t>
            </a:r>
          </a:p>
          <a:p>
            <a:pPr algn="just" fontAlgn="base"/>
            <a:r>
              <a:rPr lang="es-MX" sz="2400" b="1" dirty="0"/>
              <a:t>Desventajas:</a:t>
            </a:r>
            <a:r>
              <a:rPr lang="es-MX" sz="2400" dirty="0"/>
              <a:t> Los demás se aprovechan de él. Vive siempre en función de los otros y sus deseos siempre están en segundo plano por lo que acumulan resentimiento.</a:t>
            </a:r>
          </a:p>
        </p:txBody>
      </p:sp>
      <p:pic>
        <p:nvPicPr>
          <p:cNvPr id="4" name="Imagen 3"/>
          <p:cNvPicPr>
            <a:picLocks noChangeAspect="1"/>
          </p:cNvPicPr>
          <p:nvPr/>
        </p:nvPicPr>
        <p:blipFill>
          <a:blip r:embed="rId2"/>
          <a:stretch>
            <a:fillRect/>
          </a:stretch>
        </p:blipFill>
        <p:spPr>
          <a:xfrm>
            <a:off x="3860647" y="2793497"/>
            <a:ext cx="4437576" cy="2955426"/>
          </a:xfrm>
          <a:prstGeom prst="rect">
            <a:avLst/>
          </a:prstGeom>
        </p:spPr>
      </p:pic>
    </p:spTree>
    <p:extLst>
      <p:ext uri="{BB962C8B-B14F-4D97-AF65-F5344CB8AC3E}">
        <p14:creationId xmlns:p14="http://schemas.microsoft.com/office/powerpoint/2010/main" val="261267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Comportamiento asertivo</a:t>
            </a:r>
            <a:endParaRPr lang="es-MX" dirty="0"/>
          </a:p>
        </p:txBody>
      </p:sp>
      <p:sp>
        <p:nvSpPr>
          <p:cNvPr id="3" name="Marcador de contenido 2"/>
          <p:cNvSpPr>
            <a:spLocks noGrp="1"/>
          </p:cNvSpPr>
          <p:nvPr>
            <p:ph idx="1"/>
          </p:nvPr>
        </p:nvSpPr>
        <p:spPr>
          <a:xfrm>
            <a:off x="1143000" y="2057400"/>
            <a:ext cx="9872871" cy="1215189"/>
          </a:xfrm>
        </p:spPr>
        <p:txBody>
          <a:bodyPr>
            <a:normAutofit/>
          </a:bodyPr>
          <a:lstStyle/>
          <a:p>
            <a:pPr marL="0" indent="0" algn="just">
              <a:buNone/>
            </a:pPr>
            <a:r>
              <a:rPr lang="es-MX" sz="2400" dirty="0"/>
              <a:t>La conducta asertiva implica la expresión directa de nuestros sentimientos, pensamientos y necesidades, respetando los derechos de los demás</a:t>
            </a:r>
            <a:r>
              <a:rPr lang="es-MX" sz="2400" dirty="0" smtClean="0"/>
              <a:t>.</a:t>
            </a:r>
            <a:endParaRPr lang="es-MX" sz="2400" dirty="0"/>
          </a:p>
        </p:txBody>
      </p:sp>
      <p:pic>
        <p:nvPicPr>
          <p:cNvPr id="4" name="Imagen 3"/>
          <p:cNvPicPr>
            <a:picLocks noChangeAspect="1"/>
          </p:cNvPicPr>
          <p:nvPr/>
        </p:nvPicPr>
        <p:blipFill>
          <a:blip r:embed="rId2"/>
          <a:stretch>
            <a:fillRect/>
          </a:stretch>
        </p:blipFill>
        <p:spPr>
          <a:xfrm>
            <a:off x="2595498" y="2902395"/>
            <a:ext cx="6967873" cy="3555770"/>
          </a:xfrm>
          <a:prstGeom prst="rect">
            <a:avLst/>
          </a:prstGeom>
        </p:spPr>
      </p:pic>
    </p:spTree>
    <p:extLst>
      <p:ext uri="{BB962C8B-B14F-4D97-AF65-F5344CB8AC3E}">
        <p14:creationId xmlns:p14="http://schemas.microsoft.com/office/powerpoint/2010/main" val="25575395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Aserción positiva</a:t>
            </a:r>
            <a:endParaRPr lang="es-MX" dirty="0"/>
          </a:p>
        </p:txBody>
      </p:sp>
      <p:sp>
        <p:nvSpPr>
          <p:cNvPr id="3" name="Marcador de contenido 2"/>
          <p:cNvSpPr>
            <a:spLocks noGrp="1"/>
          </p:cNvSpPr>
          <p:nvPr>
            <p:ph idx="1"/>
          </p:nvPr>
        </p:nvSpPr>
        <p:spPr>
          <a:xfrm>
            <a:off x="1143000" y="2057400"/>
            <a:ext cx="9872871" cy="2971800"/>
          </a:xfrm>
        </p:spPr>
        <p:txBody>
          <a:bodyPr>
            <a:normAutofit/>
          </a:bodyPr>
          <a:lstStyle/>
          <a:p>
            <a:pPr marL="0" indent="0">
              <a:buNone/>
            </a:pPr>
            <a:r>
              <a:rPr lang="es-MX" sz="2400" dirty="0"/>
              <a:t>Dentro de la aserción positiva podemos incluir conductas tales como</a:t>
            </a:r>
          </a:p>
          <a:p>
            <a:r>
              <a:rPr lang="es-MX" sz="2400" dirty="0"/>
              <a:t>Dar y recibir halagos: “</a:t>
            </a:r>
            <a:r>
              <a:rPr lang="es-MX" sz="2400" i="1" dirty="0"/>
              <a:t>Te queda muy bien esa camiseta</a:t>
            </a:r>
            <a:r>
              <a:rPr lang="es-MX" sz="2400" dirty="0"/>
              <a:t>”, “</a:t>
            </a:r>
            <a:r>
              <a:rPr lang="es-MX" sz="2400" i="1" dirty="0"/>
              <a:t>Me gusta cómo has decorado la habitación”</a:t>
            </a:r>
            <a:r>
              <a:rPr lang="es-MX" sz="2400" dirty="0"/>
              <a:t>;</a:t>
            </a:r>
          </a:p>
          <a:p>
            <a:r>
              <a:rPr lang="es-MX" sz="2400" dirty="0"/>
              <a:t> Ser capaz de ser reforzantes con los demás: “</a:t>
            </a:r>
            <a:r>
              <a:rPr lang="es-MX" sz="2400" i="1" dirty="0"/>
              <a:t>Te felicito por lo bien que lo has hecho</a:t>
            </a:r>
            <a:r>
              <a:rPr lang="es-MX" sz="2400" dirty="0"/>
              <a:t>”, “</a:t>
            </a:r>
            <a:r>
              <a:rPr lang="es-MX" sz="2400" i="1" dirty="0"/>
              <a:t>Hace falta mucho valor para hacer esto</a:t>
            </a:r>
            <a:r>
              <a:rPr lang="es-MX" sz="2400" dirty="0"/>
              <a:t>”;</a:t>
            </a:r>
          </a:p>
          <a:p>
            <a:r>
              <a:rPr lang="es-MX" sz="2400" dirty="0"/>
              <a:t>Expresar el afecto positivo: “</a:t>
            </a:r>
            <a:r>
              <a:rPr lang="es-MX" sz="2400" i="1" dirty="0"/>
              <a:t>Te quiero</a:t>
            </a:r>
            <a:r>
              <a:rPr lang="es-MX" sz="2400" dirty="0"/>
              <a:t>”, “</a:t>
            </a:r>
            <a:r>
              <a:rPr lang="es-MX" sz="2400" i="1" dirty="0"/>
              <a:t>Me gustas</a:t>
            </a:r>
            <a:r>
              <a:rPr lang="es-MX" sz="2400" dirty="0"/>
              <a:t>”</a:t>
            </a:r>
          </a:p>
        </p:txBody>
      </p:sp>
    </p:spTree>
    <p:extLst>
      <p:ext uri="{BB962C8B-B14F-4D97-AF65-F5344CB8AC3E}">
        <p14:creationId xmlns:p14="http://schemas.microsoft.com/office/powerpoint/2010/main" val="746071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Aserción negativa</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a:t>Dentro de la aserción negativa podemos encontrar conductas tales como:</a:t>
            </a:r>
          </a:p>
          <a:p>
            <a:r>
              <a:rPr lang="es-MX" sz="2400" dirty="0"/>
              <a:t>Decir que no: “</a:t>
            </a:r>
            <a:r>
              <a:rPr lang="es-MX" sz="2400" i="1" dirty="0"/>
              <a:t>No me apetece ir al cine hoy</a:t>
            </a:r>
            <a:r>
              <a:rPr lang="es-MX" sz="2400" dirty="0"/>
              <a:t>”, “</a:t>
            </a:r>
            <a:r>
              <a:rPr lang="es-MX" sz="2400" i="1" dirty="0"/>
              <a:t>Lo siento, pero no me gusta dejar el coche a otras personas</a:t>
            </a:r>
            <a:r>
              <a:rPr lang="es-MX" sz="2400" dirty="0"/>
              <a:t>”.</a:t>
            </a:r>
          </a:p>
          <a:p>
            <a:r>
              <a:rPr lang="es-MX" sz="2400" dirty="0"/>
              <a:t>Expresar sentimientos negativos: “</a:t>
            </a:r>
            <a:r>
              <a:rPr lang="es-MX" sz="2400" i="1" dirty="0"/>
              <a:t>Me duele cuando te comportas así</a:t>
            </a:r>
            <a:r>
              <a:rPr lang="es-MX" sz="2400" dirty="0"/>
              <a:t>”, “</a:t>
            </a:r>
            <a:r>
              <a:rPr lang="es-MX" sz="2400" i="1" dirty="0"/>
              <a:t>Me siento decepcionada</a:t>
            </a:r>
            <a:r>
              <a:rPr lang="es-MX" sz="2400" dirty="0"/>
              <a:t>”.</a:t>
            </a:r>
          </a:p>
          <a:p>
            <a:r>
              <a:rPr lang="es-MX" sz="2400" dirty="0"/>
              <a:t>Admitir críticas: “</a:t>
            </a:r>
            <a:r>
              <a:rPr lang="es-MX" sz="2400" i="1" dirty="0"/>
              <a:t>Háblame más de eso que te ha molestado</a:t>
            </a:r>
            <a:r>
              <a:rPr lang="es-MX" sz="2400" dirty="0"/>
              <a:t>”.</a:t>
            </a:r>
          </a:p>
          <a:p>
            <a:r>
              <a:rPr lang="es-MX" sz="2400" dirty="0"/>
              <a:t>Pedir cambio: “</a:t>
            </a:r>
            <a:r>
              <a:rPr lang="es-MX" sz="2400" i="1" dirty="0"/>
              <a:t>Me gustaría que cuando te exprese mis sentimientos me miraras a los ojos, para sentir que estás escuchándome</a:t>
            </a:r>
            <a:r>
              <a:rPr lang="es-MX" sz="2400" dirty="0"/>
              <a:t>”.</a:t>
            </a:r>
          </a:p>
          <a:p>
            <a:r>
              <a:rPr lang="es-MX" sz="2400" dirty="0"/>
              <a:t>Expresar opiniones impopulares: “</a:t>
            </a:r>
            <a:r>
              <a:rPr lang="es-MX" sz="2400" i="1" dirty="0"/>
              <a:t>Yo es que no creo que exista un Dios</a:t>
            </a:r>
            <a:r>
              <a:rPr lang="es-MX" sz="2400" dirty="0"/>
              <a:t>”.</a:t>
            </a:r>
          </a:p>
        </p:txBody>
      </p:sp>
    </p:spTree>
    <p:extLst>
      <p:ext uri="{BB962C8B-B14F-4D97-AF65-F5344CB8AC3E}">
        <p14:creationId xmlns:p14="http://schemas.microsoft.com/office/powerpoint/2010/main" val="979759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3105" y="1276215"/>
            <a:ext cx="9946105" cy="2308324"/>
          </a:xfrm>
          <a:prstGeom prst="rect">
            <a:avLst/>
          </a:prstGeom>
        </p:spPr>
        <p:txBody>
          <a:bodyPr wrap="square">
            <a:spAutoFit/>
          </a:bodyPr>
          <a:lstStyle/>
          <a:p>
            <a:pPr algn="just">
              <a:lnSpc>
                <a:spcPct val="150000"/>
              </a:lnSpc>
            </a:pPr>
            <a:r>
              <a:rPr lang="es-MX" sz="2400" dirty="0" smtClean="0">
                <a:solidFill>
                  <a:srgbClr val="000000"/>
                </a:solidFill>
                <a:latin typeface="Segoe UI" panose="020B0502040204020203" pitchFamily="34" charset="0"/>
              </a:rPr>
              <a:t>Asertividad </a:t>
            </a:r>
            <a:r>
              <a:rPr lang="es-MX" sz="2400" dirty="0">
                <a:solidFill>
                  <a:srgbClr val="000000"/>
                </a:solidFill>
                <a:latin typeface="Segoe UI" panose="020B0502040204020203" pitchFamily="34" charset="0"/>
              </a:rPr>
              <a:t>es una palabra que </a:t>
            </a:r>
            <a:r>
              <a:rPr lang="es-MX" sz="2400" dirty="0" smtClean="0">
                <a:solidFill>
                  <a:srgbClr val="000000"/>
                </a:solidFill>
                <a:latin typeface="Segoe UI" panose="020B0502040204020203" pitchFamily="34" charset="0"/>
              </a:rPr>
              <a:t>no </a:t>
            </a:r>
            <a:r>
              <a:rPr lang="es-MX" sz="2400" dirty="0">
                <a:solidFill>
                  <a:srgbClr val="000000"/>
                </a:solidFill>
                <a:latin typeface="Segoe UI" panose="020B0502040204020203" pitchFamily="34" charset="0"/>
              </a:rPr>
              <a:t>existe en el diccionario, la palabra que se encuentra es ”asertivo” que significa  “afirmativo”  y que proviene de “aserto” que es la afirmación de la certeza de algo y que proviene del latín “</a:t>
            </a:r>
            <a:r>
              <a:rPr lang="es-MX" sz="2400" dirty="0" err="1">
                <a:solidFill>
                  <a:srgbClr val="000000"/>
                </a:solidFill>
                <a:latin typeface="Segoe UI" panose="020B0502040204020203" pitchFamily="34" charset="0"/>
              </a:rPr>
              <a:t>assertus</a:t>
            </a:r>
            <a:r>
              <a:rPr lang="es-MX" sz="2400" dirty="0">
                <a:solidFill>
                  <a:srgbClr val="000000"/>
                </a:solidFill>
                <a:latin typeface="Segoe UI" panose="020B0502040204020203" pitchFamily="34" charset="0"/>
              </a:rPr>
              <a:t>”. </a:t>
            </a:r>
          </a:p>
        </p:txBody>
      </p:sp>
    </p:spTree>
    <p:extLst>
      <p:ext uri="{BB962C8B-B14F-4D97-AF65-F5344CB8AC3E}">
        <p14:creationId xmlns:p14="http://schemas.microsoft.com/office/powerpoint/2010/main" val="1749943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Comportamiento agresivo</a:t>
            </a:r>
            <a:endParaRPr lang="es-MX" dirty="0"/>
          </a:p>
        </p:txBody>
      </p:sp>
      <p:sp>
        <p:nvSpPr>
          <p:cNvPr id="3" name="Marcador de contenido 2"/>
          <p:cNvSpPr>
            <a:spLocks noGrp="1"/>
          </p:cNvSpPr>
          <p:nvPr>
            <p:ph idx="1"/>
          </p:nvPr>
        </p:nvSpPr>
        <p:spPr>
          <a:xfrm>
            <a:off x="1143000" y="2057400"/>
            <a:ext cx="9872871" cy="1335505"/>
          </a:xfrm>
        </p:spPr>
        <p:txBody>
          <a:bodyPr>
            <a:normAutofit/>
          </a:bodyPr>
          <a:lstStyle/>
          <a:p>
            <a:r>
              <a:rPr lang="es-MX" sz="2400" dirty="0"/>
              <a:t>Es aquel comportamiento en el que se piensa que “mientras más débiles son los demás, más fuerte soy yo”. Se alimenta de conductas pasivas para redefinir su carácter agresivo.</a:t>
            </a:r>
          </a:p>
        </p:txBody>
      </p:sp>
      <p:pic>
        <p:nvPicPr>
          <p:cNvPr id="4" name="Imagen 3"/>
          <p:cNvPicPr>
            <a:picLocks noChangeAspect="1"/>
          </p:cNvPicPr>
          <p:nvPr/>
        </p:nvPicPr>
        <p:blipFill>
          <a:blip r:embed="rId2"/>
          <a:stretch>
            <a:fillRect/>
          </a:stretch>
        </p:blipFill>
        <p:spPr>
          <a:xfrm>
            <a:off x="4174435" y="3392905"/>
            <a:ext cx="3810000" cy="2686050"/>
          </a:xfrm>
          <a:prstGeom prst="rect">
            <a:avLst/>
          </a:prstGeom>
        </p:spPr>
      </p:pic>
    </p:spTree>
    <p:extLst>
      <p:ext uri="{BB962C8B-B14F-4D97-AF65-F5344CB8AC3E}">
        <p14:creationId xmlns:p14="http://schemas.microsoft.com/office/powerpoint/2010/main" val="2615779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609600"/>
            <a:ext cx="9875520" cy="749968"/>
          </a:xfrm>
        </p:spPr>
        <p:txBody>
          <a:bodyPr/>
          <a:lstStyle/>
          <a:p>
            <a:r>
              <a:rPr lang="es-MX" dirty="0" smtClean="0"/>
              <a:t>Características</a:t>
            </a:r>
            <a:endParaRPr lang="es-MX" dirty="0"/>
          </a:p>
        </p:txBody>
      </p:sp>
      <p:sp>
        <p:nvSpPr>
          <p:cNvPr id="3" name="Marcador de contenido 2"/>
          <p:cNvSpPr>
            <a:spLocks noGrp="1"/>
          </p:cNvSpPr>
          <p:nvPr>
            <p:ph idx="1"/>
          </p:nvPr>
        </p:nvSpPr>
        <p:spPr>
          <a:xfrm>
            <a:off x="1143000" y="1359568"/>
            <a:ext cx="9872871" cy="3344779"/>
          </a:xfrm>
        </p:spPr>
        <p:txBody>
          <a:bodyPr/>
          <a:lstStyle/>
          <a:p>
            <a:pPr marL="342900" indent="-342900" algn="just" fontAlgn="base"/>
            <a:r>
              <a:rPr lang="es-MX" dirty="0"/>
              <a:t>Se caracteriza por tener un tono de voz alto, movimientos rápidos y bruscos, mirada fija y </a:t>
            </a:r>
            <a:r>
              <a:rPr lang="es-MX" dirty="0" smtClean="0"/>
              <a:t>agresiva…</a:t>
            </a:r>
          </a:p>
          <a:p>
            <a:pPr marL="342900" indent="-342900" algn="just" fontAlgn="base"/>
            <a:r>
              <a:rPr lang="es-MX" dirty="0" smtClean="0"/>
              <a:t>Usa </a:t>
            </a:r>
            <a:r>
              <a:rPr lang="es-MX" dirty="0"/>
              <a:t>la pelea, las acusaciones o las </a:t>
            </a:r>
            <a:r>
              <a:rPr lang="es-MX" dirty="0" smtClean="0"/>
              <a:t>amenazas.</a:t>
            </a:r>
          </a:p>
          <a:p>
            <a:pPr marL="342900" indent="-342900" algn="just" fontAlgn="base"/>
            <a:r>
              <a:rPr lang="es-MX" dirty="0" smtClean="0"/>
              <a:t>Siempre </a:t>
            </a:r>
            <a:r>
              <a:rPr lang="es-MX" dirty="0"/>
              <a:t>intenta imponer sus decisiones y derechos, sin importarle los </a:t>
            </a:r>
            <a:r>
              <a:rPr lang="es-MX" dirty="0" smtClean="0"/>
              <a:t>demás.</a:t>
            </a:r>
          </a:p>
          <a:p>
            <a:pPr marL="342900" indent="-342900" algn="just" fontAlgn="base"/>
            <a:r>
              <a:rPr lang="es-MX" dirty="0" smtClean="0"/>
              <a:t>Actúa </a:t>
            </a:r>
            <a:r>
              <a:rPr lang="es-MX" dirty="0"/>
              <a:t>haciendo que los demás se sientan inferiores. Le gusta manipular y controlar a las personas de su </a:t>
            </a:r>
            <a:r>
              <a:rPr lang="es-MX" dirty="0" smtClean="0"/>
              <a:t>alrededor.</a:t>
            </a:r>
          </a:p>
          <a:p>
            <a:pPr marL="342900" indent="-342900" algn="just" fontAlgn="base"/>
            <a:r>
              <a:rPr lang="es-MX" dirty="0" smtClean="0"/>
              <a:t>No </a:t>
            </a:r>
            <a:r>
              <a:rPr lang="es-MX" dirty="0"/>
              <a:t>es capaz de expresar abiertamente sus sentimientos de una forma que no sea agresiva ya que lo considera un síntoma de debilidad.</a:t>
            </a:r>
          </a:p>
        </p:txBody>
      </p:sp>
      <p:pic>
        <p:nvPicPr>
          <p:cNvPr id="4" name="Imagen 3"/>
          <p:cNvPicPr>
            <a:picLocks noChangeAspect="1"/>
          </p:cNvPicPr>
          <p:nvPr/>
        </p:nvPicPr>
        <p:blipFill>
          <a:blip r:embed="rId2"/>
          <a:stretch>
            <a:fillRect/>
          </a:stretch>
        </p:blipFill>
        <p:spPr>
          <a:xfrm>
            <a:off x="7949258" y="4361455"/>
            <a:ext cx="3286796" cy="2185719"/>
          </a:xfrm>
          <a:prstGeom prst="rect">
            <a:avLst/>
          </a:prstGeom>
        </p:spPr>
      </p:pic>
    </p:spTree>
    <p:extLst>
      <p:ext uri="{BB962C8B-B14F-4D97-AF65-F5344CB8AC3E}">
        <p14:creationId xmlns:p14="http://schemas.microsoft.com/office/powerpoint/2010/main" val="336604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6905" y="637674"/>
            <a:ext cx="9872871" cy="1528010"/>
          </a:xfrm>
        </p:spPr>
        <p:txBody>
          <a:bodyPr/>
          <a:lstStyle/>
          <a:p>
            <a:pPr marL="45720" indent="0">
              <a:buNone/>
            </a:pPr>
            <a:r>
              <a:rPr lang="es-MX" dirty="0"/>
              <a:t>L</a:t>
            </a:r>
            <a:r>
              <a:rPr lang="es-MX" dirty="0" smtClean="0"/>
              <a:t>as </a:t>
            </a:r>
            <a:r>
              <a:rPr lang="es-MX" dirty="0"/>
              <a:t>conductas </a:t>
            </a:r>
            <a:r>
              <a:rPr lang="es-MX" dirty="0" smtClean="0"/>
              <a:t>pasiva y agresiva son </a:t>
            </a:r>
            <a:r>
              <a:rPr lang="es-MX" dirty="0"/>
              <a:t>generadoras de estrés. La primera, porque realmente está a merced de lo que los demás desean, con lo que está siempre a la expectativa de lo que pueda pasar. La segunda conducta, genera estrés dado que siempre está a la expectativa para emprender una acción combativa, a discutir.</a:t>
            </a:r>
          </a:p>
        </p:txBody>
      </p:sp>
      <p:pic>
        <p:nvPicPr>
          <p:cNvPr id="4" name="Imagen 3" descr="https://gcdn.emol.cl/psicologia-y-tendencias/files/2016/07/Captura-de-pantalla-2016-07-21-a-las-22.48.36.png"/>
          <p:cNvPicPr/>
          <p:nvPr/>
        </p:nvPicPr>
        <p:blipFill>
          <a:blip r:embed="rId2">
            <a:extLst>
              <a:ext uri="{28A0092B-C50C-407E-A947-70E740481C1C}">
                <a14:useLocalDpi xmlns:a14="http://schemas.microsoft.com/office/drawing/2010/main" val="0"/>
              </a:ext>
            </a:extLst>
          </a:blip>
          <a:srcRect/>
          <a:stretch>
            <a:fillRect/>
          </a:stretch>
        </p:blipFill>
        <p:spPr bwMode="auto">
          <a:xfrm>
            <a:off x="3449682" y="2585786"/>
            <a:ext cx="5187315" cy="3009900"/>
          </a:xfrm>
          <a:prstGeom prst="rect">
            <a:avLst/>
          </a:prstGeom>
          <a:noFill/>
          <a:ln>
            <a:noFill/>
          </a:ln>
        </p:spPr>
      </p:pic>
    </p:spTree>
    <p:extLst>
      <p:ext uri="{BB962C8B-B14F-4D97-AF65-F5344CB8AC3E}">
        <p14:creationId xmlns:p14="http://schemas.microsoft.com/office/powerpoint/2010/main" val="427895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PROS Y CONTRAS DE LA ASERTIVIDAD</a:t>
            </a:r>
            <a:endParaRPr lang="es-MX" dirty="0"/>
          </a:p>
        </p:txBody>
      </p:sp>
    </p:spTree>
    <p:extLst>
      <p:ext uri="{BB962C8B-B14F-4D97-AF65-F5344CB8AC3E}">
        <p14:creationId xmlns:p14="http://schemas.microsoft.com/office/powerpoint/2010/main" val="1961380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Pros</a:t>
            </a:r>
            <a:endParaRPr lang="es-MX" dirty="0"/>
          </a:p>
        </p:txBody>
      </p:sp>
      <p:sp>
        <p:nvSpPr>
          <p:cNvPr id="3" name="Marcador de contenido 2"/>
          <p:cNvSpPr>
            <a:spLocks noGrp="1"/>
          </p:cNvSpPr>
          <p:nvPr>
            <p:ph idx="1"/>
          </p:nvPr>
        </p:nvSpPr>
        <p:spPr/>
        <p:txBody>
          <a:bodyPr>
            <a:normAutofit/>
          </a:bodyPr>
          <a:lstStyle/>
          <a:p>
            <a:r>
              <a:rPr lang="es-MX" sz="2400" dirty="0"/>
              <a:t>Es fácil de adaptarse a cualquier contexto</a:t>
            </a:r>
          </a:p>
          <a:p>
            <a:r>
              <a:rPr lang="es-MX" sz="2400" dirty="0" smtClean="0"/>
              <a:t>Genera </a:t>
            </a:r>
            <a:r>
              <a:rPr lang="es-MX" sz="2400" dirty="0"/>
              <a:t>confianza en los demás</a:t>
            </a:r>
          </a:p>
          <a:p>
            <a:r>
              <a:rPr lang="es-MX" sz="2400" dirty="0" smtClean="0"/>
              <a:t>Reduce </a:t>
            </a:r>
            <a:r>
              <a:rPr lang="es-MX" sz="2400" dirty="0"/>
              <a:t>en gran medida el estrés</a:t>
            </a:r>
          </a:p>
          <a:p>
            <a:r>
              <a:rPr lang="es-MX" sz="2400" dirty="0" smtClean="0"/>
              <a:t>Mejoran </a:t>
            </a:r>
            <a:r>
              <a:rPr lang="es-MX" sz="2400" dirty="0"/>
              <a:t>las relaciones interpersonales</a:t>
            </a:r>
          </a:p>
        </p:txBody>
      </p:sp>
    </p:spTree>
    <p:extLst>
      <p:ext uri="{BB962C8B-B14F-4D97-AF65-F5344CB8AC3E}">
        <p14:creationId xmlns:p14="http://schemas.microsoft.com/office/powerpoint/2010/main" val="3055570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Contras</a:t>
            </a:r>
            <a:endParaRPr lang="es-MX" dirty="0"/>
          </a:p>
        </p:txBody>
      </p:sp>
      <p:sp>
        <p:nvSpPr>
          <p:cNvPr id="3" name="Marcador de contenido 2"/>
          <p:cNvSpPr>
            <a:spLocks noGrp="1"/>
          </p:cNvSpPr>
          <p:nvPr>
            <p:ph idx="1"/>
          </p:nvPr>
        </p:nvSpPr>
        <p:spPr>
          <a:xfrm>
            <a:off x="1143000" y="2057400"/>
            <a:ext cx="9872871" cy="2069432"/>
          </a:xfrm>
        </p:spPr>
        <p:txBody>
          <a:bodyPr/>
          <a:lstStyle/>
          <a:p>
            <a:r>
              <a:rPr lang="es-MX" dirty="0"/>
              <a:t>A las personas que están enfadadas no suele gustarles una persona tranquila y segura, al contrario, más bien les resulta molesto un tono de voz moderado y una capacidad de respuesta rápida y segura.</a:t>
            </a:r>
          </a:p>
        </p:txBody>
      </p:sp>
    </p:spTree>
    <p:extLst>
      <p:ext uri="{BB962C8B-B14F-4D97-AF65-F5344CB8AC3E}">
        <p14:creationId xmlns:p14="http://schemas.microsoft.com/office/powerpoint/2010/main" val="139460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ASERTIVIDAD?</a:t>
            </a:r>
            <a:endParaRPr lang="es-MX" dirty="0"/>
          </a:p>
        </p:txBody>
      </p:sp>
    </p:spTree>
    <p:extLst>
      <p:ext uri="{BB962C8B-B14F-4D97-AF65-F5344CB8AC3E}">
        <p14:creationId xmlns:p14="http://schemas.microsoft.com/office/powerpoint/2010/main" val="3939541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4505" y="618996"/>
            <a:ext cx="10174706" cy="5615383"/>
          </a:xfrm>
          <a:prstGeom prst="rect">
            <a:avLst/>
          </a:prstGeom>
        </p:spPr>
        <p:txBody>
          <a:bodyPr wrap="square">
            <a:spAutoFit/>
          </a:bodyPr>
          <a:lstStyle/>
          <a:p>
            <a:pPr>
              <a:lnSpc>
                <a:spcPct val="150000"/>
              </a:lnSpc>
            </a:pPr>
            <a:r>
              <a:rPr lang="es-MX" sz="2200" dirty="0" smtClean="0">
                <a:solidFill>
                  <a:srgbClr val="000000"/>
                </a:solidFill>
                <a:latin typeface="Segoe UI" panose="020B0502040204020203" pitchFamily="34" charset="0"/>
              </a:rPr>
              <a:t>Asertividad </a:t>
            </a:r>
            <a:r>
              <a:rPr lang="es-MX" sz="2200" dirty="0">
                <a:solidFill>
                  <a:srgbClr val="000000"/>
                </a:solidFill>
                <a:latin typeface="Segoe UI" panose="020B0502040204020203" pitchFamily="34" charset="0"/>
              </a:rPr>
              <a:t>es una habilidad social y comunicativa que se encuentra en término medio entre pasividad y agresividad.</a:t>
            </a:r>
            <a:r>
              <a:rPr lang="es-MX" sz="2200" dirty="0">
                <a:solidFill>
                  <a:srgbClr val="666666"/>
                </a:solidFill>
                <a:latin typeface="Segoe UI" panose="020B0502040204020203" pitchFamily="34" charset="0"/>
              </a:rPr>
              <a:t> </a:t>
            </a:r>
            <a:r>
              <a:rPr lang="es-MX" sz="2200" dirty="0">
                <a:solidFill>
                  <a:srgbClr val="000000"/>
                </a:solidFill>
                <a:latin typeface="Segoe UI" panose="020B0502040204020203" pitchFamily="34" charset="0"/>
              </a:rPr>
              <a:t>Cuando interactuamos con los demás muy habitualmente tendemos a adoptar posturas agresivas o pasivas. Expresarse de forma inapropiada suele ser el resultado de falta de confianza en uno mismo. La asertividad, en cambio, no se considera pasiva ni agresiva, sino que se trata de una conducta equilibrada. Ser asertivos significa expresar pensamientos y sentimientos de forma honesta, directa y correcta. Implica respetar los pensamientos y creencias de otras personas, a la vez que se defienden los propios. La asertividad es saber pedir, saber negarse , negociar y ser flexibles para poder conseguir lo que se quiere, respetando los derechos del otro y expresando nuestros sentimientos de un manera clara. </a:t>
            </a:r>
          </a:p>
        </p:txBody>
      </p:sp>
    </p:spTree>
    <p:extLst>
      <p:ext uri="{BB962C8B-B14F-4D97-AF65-F5344CB8AC3E}">
        <p14:creationId xmlns:p14="http://schemas.microsoft.com/office/powerpoint/2010/main" val="877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HISTORIA</a:t>
            </a:r>
            <a:endParaRPr lang="es-MX" dirty="0"/>
          </a:p>
        </p:txBody>
      </p:sp>
    </p:spTree>
    <p:extLst>
      <p:ext uri="{BB962C8B-B14F-4D97-AF65-F5344CB8AC3E}">
        <p14:creationId xmlns:p14="http://schemas.microsoft.com/office/powerpoint/2010/main" val="1928409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12632" y="1834816"/>
            <a:ext cx="6280484" cy="2827420"/>
          </a:xfrm>
        </p:spPr>
        <p:txBody>
          <a:bodyPr>
            <a:normAutofit/>
          </a:bodyPr>
          <a:lstStyle/>
          <a:p>
            <a:pPr marL="45720" indent="0" algn="just">
              <a:lnSpc>
                <a:spcPct val="100000"/>
              </a:lnSpc>
              <a:buNone/>
            </a:pPr>
            <a:r>
              <a:rPr lang="es-MX" sz="2400" dirty="0"/>
              <a:t>Joseph nació en Johannesburgo (Sudáfrica), y más tarde se nacionalizó como estadounidense, fue profesor de psiquiatría en la Facultad de Medicina de la Temple </a:t>
            </a:r>
            <a:r>
              <a:rPr lang="es-MX" sz="2400" dirty="0" err="1"/>
              <a:t>University</a:t>
            </a:r>
            <a:r>
              <a:rPr lang="es-MX" sz="2400" dirty="0"/>
              <a:t> de Filadelfia, en Pensilvania (1965-1988).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23" y="368526"/>
            <a:ext cx="4025576" cy="5760000"/>
          </a:xfrm>
          <a:prstGeom prst="rect">
            <a:avLst/>
          </a:prstGeom>
          <a:ln>
            <a:noFill/>
          </a:ln>
          <a:effectLst>
            <a:softEdge rad="112500"/>
          </a:effectLst>
        </p:spPr>
      </p:pic>
      <p:sp>
        <p:nvSpPr>
          <p:cNvPr id="5" name="Rectángulo 4"/>
          <p:cNvSpPr/>
          <p:nvPr/>
        </p:nvSpPr>
        <p:spPr>
          <a:xfrm>
            <a:off x="353423" y="6128526"/>
            <a:ext cx="4025576" cy="461665"/>
          </a:xfrm>
          <a:prstGeom prst="rect">
            <a:avLst/>
          </a:prstGeom>
        </p:spPr>
        <p:txBody>
          <a:bodyPr wrap="square">
            <a:spAutoFit/>
          </a:bodyPr>
          <a:lstStyle/>
          <a:p>
            <a:r>
              <a:rPr lang="es-MX" sz="2400" b="1" dirty="0"/>
              <a:t>Joseph </a:t>
            </a:r>
            <a:r>
              <a:rPr lang="es-MX" sz="2400" b="1" dirty="0" err="1"/>
              <a:t>Wolpe</a:t>
            </a:r>
            <a:r>
              <a:rPr lang="es-MX" sz="2400" b="1" dirty="0"/>
              <a:t> (1925-1997).</a:t>
            </a:r>
          </a:p>
        </p:txBody>
      </p:sp>
    </p:spTree>
    <p:extLst>
      <p:ext uri="{BB962C8B-B14F-4D97-AF65-F5344CB8AC3E}">
        <p14:creationId xmlns:p14="http://schemas.microsoft.com/office/powerpoint/2010/main" val="2303879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6905" y="757989"/>
            <a:ext cx="9872871" cy="1227221"/>
          </a:xfrm>
        </p:spPr>
        <p:txBody>
          <a:bodyPr/>
          <a:lstStyle/>
          <a:p>
            <a:pPr marL="45720" indent="0" algn="just">
              <a:buNone/>
            </a:pPr>
            <a:r>
              <a:rPr lang="es-MX" sz="2400" dirty="0"/>
              <a:t>Se inscribe en las corrientes de la psicología conductista, conocido por sus teorías y experiencias sobre el tema; desensibilización sistemática de las fobias. </a:t>
            </a:r>
          </a:p>
        </p:txBody>
      </p:sp>
      <p:sp>
        <p:nvSpPr>
          <p:cNvPr id="4" name="Rectángulo 3"/>
          <p:cNvSpPr/>
          <p:nvPr/>
        </p:nvSpPr>
        <p:spPr>
          <a:xfrm>
            <a:off x="1106905" y="3123744"/>
            <a:ext cx="6408821" cy="1569660"/>
          </a:xfrm>
          <a:prstGeom prst="rect">
            <a:avLst/>
          </a:prstGeom>
        </p:spPr>
        <p:txBody>
          <a:bodyPr wrap="square">
            <a:spAutoFit/>
          </a:bodyPr>
          <a:lstStyle/>
          <a:p>
            <a:pPr algn="ctr"/>
            <a:r>
              <a:rPr lang="es-MX" sz="2400" dirty="0"/>
              <a:t>En 1958 da el primer concepto de Asertividad como tal, y descubre que </a:t>
            </a:r>
            <a:r>
              <a:rPr lang="es-MX" sz="2400" b="1" dirty="0"/>
              <a:t>todas las personas son capaces de actuar con asertividad en determinadas circunstancias.</a:t>
            </a:r>
          </a:p>
        </p:txBody>
      </p:sp>
      <p:pic>
        <p:nvPicPr>
          <p:cNvPr id="5" name="Marcador de contenido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000" y="1989000"/>
            <a:ext cx="2880000" cy="4196129"/>
          </a:xfrm>
          <a:prstGeom prst="rect">
            <a:avLst/>
          </a:prstGeom>
        </p:spPr>
      </p:pic>
    </p:spTree>
    <p:extLst>
      <p:ext uri="{BB962C8B-B14F-4D97-AF65-F5344CB8AC3E}">
        <p14:creationId xmlns:p14="http://schemas.microsoft.com/office/powerpoint/2010/main" val="2563791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 y="240632"/>
            <a:ext cx="11718758" cy="6376738"/>
          </a:xfrm>
          <a:prstGeom prst="rect">
            <a:avLst/>
          </a:prstGeom>
        </p:spPr>
      </p:pic>
      <p:sp>
        <p:nvSpPr>
          <p:cNvPr id="3" name="Marcador de contenido 2"/>
          <p:cNvSpPr>
            <a:spLocks noGrp="1"/>
          </p:cNvSpPr>
          <p:nvPr>
            <p:ph idx="1"/>
          </p:nvPr>
        </p:nvSpPr>
        <p:spPr>
          <a:xfrm>
            <a:off x="1203158" y="637674"/>
            <a:ext cx="9872871" cy="2261937"/>
          </a:xfrm>
        </p:spPr>
        <p:txBody>
          <a:bodyPr>
            <a:normAutofit/>
          </a:bodyPr>
          <a:lstStyle/>
          <a:p>
            <a:pPr marL="0" indent="0" algn="just">
              <a:buNone/>
            </a:pPr>
            <a:r>
              <a:rPr lang="es-MX" sz="2400" dirty="0"/>
              <a:t>En 1971 Marshall inserta a la asertividad al cuerpo de las habilidades sociales con el método estructurado de entrenamiento. </a:t>
            </a:r>
            <a:r>
              <a:rPr lang="es-MX" sz="2400" b="1" dirty="0"/>
              <a:t>Se realiza el primer test de conducta asertiva</a:t>
            </a:r>
            <a:r>
              <a:rPr lang="es-MX" sz="2400" dirty="0"/>
              <a:t>, creado por </a:t>
            </a:r>
            <a:r>
              <a:rPr lang="es-MX" sz="2400" dirty="0" err="1"/>
              <a:t>Eisler</a:t>
            </a:r>
            <a:r>
              <a:rPr lang="es-MX" sz="2400" dirty="0"/>
              <a:t> en 1971.</a:t>
            </a:r>
          </a:p>
          <a:p>
            <a:pPr marL="0" indent="0" algn="just">
              <a:buNone/>
            </a:pPr>
            <a:r>
              <a:rPr lang="es-MX" sz="2400" dirty="0"/>
              <a:t>Del Greco propone el modelo bidireccional en el que explica las diferencias entre conducta Asertiva, no asertiva y agresiva.</a:t>
            </a:r>
          </a:p>
        </p:txBody>
      </p:sp>
    </p:spTree>
    <p:extLst>
      <p:ext uri="{BB962C8B-B14F-4D97-AF65-F5344CB8AC3E}">
        <p14:creationId xmlns:p14="http://schemas.microsoft.com/office/powerpoint/2010/main" val="34280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Base</Template>
  <TotalTime>746</TotalTime>
  <Words>1199</Words>
  <Application>Microsoft Office PowerPoint</Application>
  <PresentationFormat>Panorámica</PresentationFormat>
  <Paragraphs>117</Paragraphs>
  <Slides>35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Corbel</vt:lpstr>
      <vt:lpstr>Segoe UI</vt:lpstr>
      <vt:lpstr>Base</vt:lpstr>
      <vt:lpstr>ASERTIVIDAD</vt:lpstr>
      <vt:lpstr>RAÍZ ETIMOLÓGICA</vt:lpstr>
      <vt:lpstr>Presentación de PowerPoint</vt:lpstr>
      <vt:lpstr>¿QUÉ ES ASERTIVIDAD?</vt:lpstr>
      <vt:lpstr>Presentación de PowerPoint</vt:lpstr>
      <vt:lpstr>HISTORIA</vt:lpstr>
      <vt:lpstr>Presentación de PowerPoint</vt:lpstr>
      <vt:lpstr>Presentación de PowerPoint</vt:lpstr>
      <vt:lpstr>Presentación de PowerPoint</vt:lpstr>
      <vt:lpstr>Presentación de PowerPoint</vt:lpstr>
      <vt:lpstr>Presentación de PowerPoint</vt:lpstr>
      <vt:lpstr>Presentación de PowerPoint</vt:lpstr>
      <vt:lpstr>COMPONENTES VERBALES Y NO VERBALES</vt:lpstr>
      <vt:lpstr>Componente verbales</vt:lpstr>
      <vt:lpstr>Componentes no verbales</vt:lpstr>
      <vt:lpstr>Mensaje asertivo</vt:lpstr>
      <vt:lpstr>IMPORTANCIA DE LA ASERTIVIDAD</vt:lpstr>
      <vt:lpstr>Presentación de PowerPoint</vt:lpstr>
      <vt:lpstr>¿CÓMO SER ASERTIVO?</vt:lpstr>
      <vt:lpstr>Presentación de PowerPoint</vt:lpstr>
      <vt:lpstr>Conductas que refuerzan esta habilidad</vt:lpstr>
      <vt:lpstr>PASIVIDAD, ASERTIVIDAD Y AGRESIVIDAD</vt:lpstr>
      <vt:lpstr>Presentación de PowerPoint</vt:lpstr>
      <vt:lpstr>Comportamiento pasivo</vt:lpstr>
      <vt:lpstr>Características</vt:lpstr>
      <vt:lpstr>Presentación de PowerPoint</vt:lpstr>
      <vt:lpstr>Comportamiento asertivo</vt:lpstr>
      <vt:lpstr>Aserción positiva</vt:lpstr>
      <vt:lpstr>Aserción negativa</vt:lpstr>
      <vt:lpstr>Comportamiento agresivo</vt:lpstr>
      <vt:lpstr>Características</vt:lpstr>
      <vt:lpstr>Presentación de PowerPoint</vt:lpstr>
      <vt:lpstr>PROS Y CONTRAS DE LA ASERTIVIDAD</vt:lpstr>
      <vt:lpstr>Pros</vt:lpstr>
      <vt:lpstr>Contras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Aldo Hassan Rodríguez Hernandez</dc:creator>
  <cp:lastModifiedBy>Aldo Hassan Rodríguez Hernandez</cp:lastModifiedBy>
  <cp:revision>14</cp:revision>
  <dcterms:created xsi:type="dcterms:W3CDTF">2017-08-24T05:26:51Z</dcterms:created>
  <dcterms:modified xsi:type="dcterms:W3CDTF">2017-08-24T17:54:30Z</dcterms:modified>
</cp:coreProperties>
</file>